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7"/>
  </p:notesMasterIdLst>
  <p:sldIdLst>
    <p:sldId id="430" r:id="rId2"/>
    <p:sldId id="431" r:id="rId3"/>
    <p:sldId id="333" r:id="rId4"/>
    <p:sldId id="401" r:id="rId5"/>
    <p:sldId id="338" r:id="rId6"/>
    <p:sldId id="418" r:id="rId7"/>
    <p:sldId id="425" r:id="rId8"/>
    <p:sldId id="432" r:id="rId9"/>
    <p:sldId id="433" r:id="rId10"/>
    <p:sldId id="423" r:id="rId11"/>
    <p:sldId id="427" r:id="rId12"/>
    <p:sldId id="257" r:id="rId13"/>
    <p:sldId id="308" r:id="rId14"/>
    <p:sldId id="324" r:id="rId15"/>
    <p:sldId id="294" r:id="rId16"/>
    <p:sldId id="407" r:id="rId17"/>
    <p:sldId id="408" r:id="rId18"/>
    <p:sldId id="285" r:id="rId19"/>
    <p:sldId id="288" r:id="rId20"/>
    <p:sldId id="266" r:id="rId21"/>
    <p:sldId id="267" r:id="rId22"/>
    <p:sldId id="268" r:id="rId23"/>
    <p:sldId id="269" r:id="rId24"/>
    <p:sldId id="270" r:id="rId25"/>
    <p:sldId id="307" r:id="rId26"/>
    <p:sldId id="300" r:id="rId27"/>
    <p:sldId id="284" r:id="rId28"/>
    <p:sldId id="271" r:id="rId29"/>
    <p:sldId id="303" r:id="rId30"/>
    <p:sldId id="309" r:id="rId31"/>
    <p:sldId id="272" r:id="rId32"/>
    <p:sldId id="273" r:id="rId33"/>
    <p:sldId id="329" r:id="rId34"/>
    <p:sldId id="327" r:id="rId35"/>
    <p:sldId id="299" r:id="rId36"/>
    <p:sldId id="428" r:id="rId37"/>
    <p:sldId id="326" r:id="rId38"/>
    <p:sldId id="323" r:id="rId39"/>
    <p:sldId id="340" r:id="rId40"/>
    <p:sldId id="341" r:id="rId41"/>
    <p:sldId id="342" r:id="rId42"/>
    <p:sldId id="343" r:id="rId43"/>
    <p:sldId id="344" r:id="rId44"/>
    <p:sldId id="345" r:id="rId45"/>
    <p:sldId id="346" r:id="rId46"/>
    <p:sldId id="347" r:id="rId47"/>
    <p:sldId id="348" r:id="rId48"/>
    <p:sldId id="349" r:id="rId49"/>
    <p:sldId id="350" r:id="rId50"/>
    <p:sldId id="351" r:id="rId51"/>
    <p:sldId id="352" r:id="rId52"/>
    <p:sldId id="353" r:id="rId53"/>
    <p:sldId id="354" r:id="rId54"/>
    <p:sldId id="355" r:id="rId55"/>
    <p:sldId id="356" r:id="rId56"/>
    <p:sldId id="357" r:id="rId57"/>
    <p:sldId id="358" r:id="rId58"/>
    <p:sldId id="359" r:id="rId59"/>
    <p:sldId id="360" r:id="rId60"/>
    <p:sldId id="361" r:id="rId61"/>
    <p:sldId id="362" r:id="rId62"/>
    <p:sldId id="363" r:id="rId63"/>
    <p:sldId id="364" r:id="rId64"/>
    <p:sldId id="365" r:id="rId65"/>
    <p:sldId id="366" r:id="rId66"/>
    <p:sldId id="367" r:id="rId67"/>
    <p:sldId id="368" r:id="rId68"/>
    <p:sldId id="369" r:id="rId69"/>
    <p:sldId id="370" r:id="rId70"/>
    <p:sldId id="371" r:id="rId71"/>
    <p:sldId id="372" r:id="rId72"/>
    <p:sldId id="373" r:id="rId73"/>
    <p:sldId id="374" r:id="rId74"/>
    <p:sldId id="375" r:id="rId75"/>
    <p:sldId id="376" r:id="rId76"/>
    <p:sldId id="377" r:id="rId77"/>
    <p:sldId id="378" r:id="rId78"/>
    <p:sldId id="379" r:id="rId79"/>
    <p:sldId id="380" r:id="rId80"/>
    <p:sldId id="381" r:id="rId81"/>
    <p:sldId id="382" r:id="rId82"/>
    <p:sldId id="383" r:id="rId83"/>
    <p:sldId id="384" r:id="rId84"/>
    <p:sldId id="385" r:id="rId85"/>
    <p:sldId id="386" r:id="rId86"/>
    <p:sldId id="387" r:id="rId87"/>
    <p:sldId id="388" r:id="rId88"/>
    <p:sldId id="389" r:id="rId89"/>
    <p:sldId id="390" r:id="rId90"/>
    <p:sldId id="391" r:id="rId91"/>
    <p:sldId id="392" r:id="rId92"/>
    <p:sldId id="393" r:id="rId93"/>
    <p:sldId id="394" r:id="rId94"/>
    <p:sldId id="395" r:id="rId95"/>
    <p:sldId id="396" r:id="rId96"/>
    <p:sldId id="397" r:id="rId97"/>
    <p:sldId id="398" r:id="rId98"/>
    <p:sldId id="399" r:id="rId99"/>
    <p:sldId id="400" r:id="rId100"/>
    <p:sldId id="419" r:id="rId101"/>
    <p:sldId id="429" r:id="rId102"/>
    <p:sldId id="403" r:id="rId103"/>
    <p:sldId id="404" r:id="rId104"/>
    <p:sldId id="405" r:id="rId105"/>
    <p:sldId id="406" r:id="rId106"/>
    <p:sldId id="410" r:id="rId107"/>
    <p:sldId id="411" r:id="rId108"/>
    <p:sldId id="412" r:id="rId109"/>
    <p:sldId id="413" r:id="rId110"/>
    <p:sldId id="414" r:id="rId111"/>
    <p:sldId id="415" r:id="rId112"/>
    <p:sldId id="421" r:id="rId113"/>
    <p:sldId id="422" r:id="rId114"/>
    <p:sldId id="434" r:id="rId115"/>
    <p:sldId id="402" r:id="rId1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1A"/>
    <a:srgbClr val="00C020"/>
    <a:srgbClr val="B0EE9A"/>
    <a:srgbClr val="DEF8D8"/>
    <a:srgbClr val="C1F2B0"/>
    <a:srgbClr val="F5F8EE"/>
    <a:srgbClr val="0000FF"/>
    <a:srgbClr val="FFFFFF"/>
    <a:srgbClr val="008000"/>
    <a:srgbClr val="FF7D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9844" autoAdjust="0"/>
    <p:restoredTop sz="76516" autoAdjust="0"/>
  </p:normalViewPr>
  <p:slideViewPr>
    <p:cSldViewPr showGuides="1">
      <p:cViewPr varScale="1">
        <p:scale>
          <a:sx n="66" d="100"/>
          <a:sy n="66" d="100"/>
        </p:scale>
        <p:origin x="57" y="21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notesMaster" Target="notesMasters/notes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987F48-10FB-4A6B-BB02-2426A433C40C}" type="datetimeFigureOut">
              <a:rPr lang="en-US" smtClean="0"/>
              <a:t>3/30/2026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E09B76-0FB8-4CFA-ACAF-41C9690F1255}" type="slidenum">
              <a:rPr lang="en-US" smtClean="0"/>
              <a:t>‹#›</a:t>
            </a:fld>
            <a:endParaRPr lang="en-US"/>
          </a:p>
        </p:txBody>
      </p:sp>
    </p:spTree>
    <p:extLst>
      <p:ext uri="{BB962C8B-B14F-4D97-AF65-F5344CB8AC3E}">
        <p14:creationId xmlns:p14="http://schemas.microsoft.com/office/powerpoint/2010/main" val="3922713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By now, you’re probably</a:t>
            </a:r>
            <a:r>
              <a:rPr lang="en-US" baseline="0" dirty="0"/>
              <a:t> familiar with the idea that big datasets of labeled images plus deep learning have ushered in a new era of computer vision.  </a:t>
            </a:r>
          </a:p>
          <a:p>
            <a:r>
              <a:rPr lang="en-US" baseline="0" dirty="0"/>
              <a:t>- what’s even more remarkable, however, is that the trained models seem to transfer to many other problems</a:t>
            </a:r>
          </a:p>
          <a:p>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13</a:t>
            </a:fld>
            <a:endParaRPr lang="en-US"/>
          </a:p>
        </p:txBody>
      </p:sp>
    </p:spTree>
    <p:extLst>
      <p:ext uri="{BB962C8B-B14F-4D97-AF65-F5344CB8AC3E}">
        <p14:creationId xmlns:p14="http://schemas.microsoft.com/office/powerpoint/2010/main" val="92809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After training for a while, another</a:t>
            </a:r>
            <a:r>
              <a:rPr lang="en-US" baseline="0" dirty="0"/>
              <a:t> “trivial” shortcut started to take hold, which was difficult to track down.  We first noticed pairs that the net could predict much better than people.</a:t>
            </a:r>
          </a:p>
          <a:p>
            <a:r>
              <a:rPr lang="en-US" baseline="0" dirty="0"/>
              <a:t>- We found its nearest neighbors were other textures with little else in common</a:t>
            </a:r>
          </a:p>
          <a:p>
            <a:r>
              <a:rPr lang="en-US" baseline="0" dirty="0"/>
              <a:t>- We then looked at the distribution of where those nearest-neighbor patches were occurring in the original image frame—turned out they were all from the same corner of the image</a:t>
            </a:r>
          </a:p>
          <a:p>
            <a:r>
              <a:rPr lang="en-US" baseline="0" dirty="0"/>
              <a:t>- Was the network figuring out where the patches were on the image frame?  To find out, we trained a separate network to predict the absolute (</a:t>
            </a:r>
            <a:r>
              <a:rPr lang="en-US" baseline="0" dirty="0" err="1"/>
              <a:t>x,y</a:t>
            </a:r>
            <a:r>
              <a:rPr lang="en-US" baseline="0" dirty="0"/>
              <a:t>) coordinates of individual patches.</a:t>
            </a:r>
          </a:p>
          <a:p>
            <a:r>
              <a:rPr lang="en-US" baseline="0" dirty="0"/>
              <a:t>- For some images (not all), the net predicted very well, even for patches with no semantics in them.  </a:t>
            </a:r>
          </a:p>
        </p:txBody>
      </p:sp>
      <p:sp>
        <p:nvSpPr>
          <p:cNvPr id="4" name="Slide Number Placeholder 3"/>
          <p:cNvSpPr>
            <a:spLocks noGrp="1"/>
          </p:cNvSpPr>
          <p:nvPr>
            <p:ph type="sldNum" sz="quarter" idx="10"/>
          </p:nvPr>
        </p:nvSpPr>
        <p:spPr/>
        <p:txBody>
          <a:bodyPr/>
          <a:lstStyle/>
          <a:p>
            <a:fld id="{85E09B76-0FB8-4CFA-ACAF-41C9690F1255}" type="slidenum">
              <a:rPr lang="en-US" smtClean="0"/>
              <a:t>24</a:t>
            </a:fld>
            <a:endParaRPr lang="en-US"/>
          </a:p>
        </p:txBody>
      </p:sp>
    </p:spTree>
    <p:extLst>
      <p:ext uri="{BB962C8B-B14F-4D97-AF65-F5344CB8AC3E}">
        <p14:creationId xmlns:p14="http://schemas.microsoft.com/office/powerpoint/2010/main" val="1627726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Turns out that the images where this worked were those affected by chromatic aberration</a:t>
            </a:r>
          </a:p>
          <a:p>
            <a:r>
              <a:rPr lang="en-US" dirty="0"/>
              <a:t>- Chromatic</a:t>
            </a:r>
            <a:r>
              <a:rPr lang="en-US" baseline="0" dirty="0"/>
              <a:t> aberration happens when a lens bends different wavelengths a different amount</a:t>
            </a:r>
          </a:p>
          <a:p>
            <a:r>
              <a:rPr lang="en-US" baseline="0" dirty="0"/>
              <a:t>- For common lenses (specifically, the achromatic doublet), the green color channel is shrunk a little bit toward the image center relative to red and blue</a:t>
            </a:r>
          </a:p>
          <a:p>
            <a:r>
              <a:rPr lang="en-US" baseline="0" dirty="0"/>
              <a:t>- Deep nets can detect this subtle shift, which tells the net where a patch is with respect to the lens, and gives away the answer to the relative-position task.</a:t>
            </a:r>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25</a:t>
            </a:fld>
            <a:endParaRPr lang="en-US"/>
          </a:p>
        </p:txBody>
      </p:sp>
    </p:spTree>
    <p:extLst>
      <p:ext uri="{BB962C8B-B14F-4D97-AF65-F5344CB8AC3E}">
        <p14:creationId xmlns:p14="http://schemas.microsoft.com/office/powerpoint/2010/main" val="4062982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There’s various ways to fix this—for example, removing</a:t>
            </a:r>
            <a:r>
              <a:rPr lang="en-US" baseline="0" dirty="0"/>
              <a:t> color (for our experiments, we randomly dropped 2 of the 3 color channels).  </a:t>
            </a:r>
          </a:p>
          <a:p>
            <a:r>
              <a:rPr lang="en-US" baseline="0" dirty="0"/>
              <a:t>But there’s a more important lesson: Deep nets are kind-of lazy.  If there’s a way to solve a problem without learning semantics, they may learn to do that instead.</a:t>
            </a:r>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26</a:t>
            </a:fld>
            <a:endParaRPr lang="en-US"/>
          </a:p>
        </p:txBody>
      </p:sp>
    </p:spTree>
    <p:extLst>
      <p:ext uri="{BB962C8B-B14F-4D97-AF65-F5344CB8AC3E}">
        <p14:creationId xmlns:p14="http://schemas.microsoft.com/office/powerpoint/2010/main" val="16277263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Now let’s look at some results.</a:t>
            </a:r>
            <a:r>
              <a:rPr lang="en-US" baseline="0" dirty="0"/>
              <a:t>  We first did a sanity check, sampling 1000 patches from Pascal and finding nearest neighbors.  I’ve selected a few I think are interesting.</a:t>
            </a:r>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27</a:t>
            </a:fld>
            <a:endParaRPr lang="en-US"/>
          </a:p>
        </p:txBody>
      </p:sp>
    </p:spTree>
    <p:extLst>
      <p:ext uri="{BB962C8B-B14F-4D97-AF65-F5344CB8AC3E}">
        <p14:creationId xmlns:p14="http://schemas.microsoft.com/office/powerpoint/2010/main" val="1826245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We can perform</a:t>
            </a:r>
            <a:r>
              <a:rPr lang="en-US" baseline="0" dirty="0"/>
              <a:t> visual </a:t>
            </a:r>
            <a:r>
              <a:rPr lang="en-US" baseline="0" dirty="0" err="1"/>
              <a:t>datamining</a:t>
            </a:r>
            <a:r>
              <a:rPr lang="en-US" baseline="0" dirty="0"/>
              <a:t> via our nearest neighbors, but the net seems to capture textures as well as objects.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Objects tend to be made up of parts that fit a particular geometric configuration.</a:t>
            </a:r>
          </a:p>
          <a:p>
            <a:r>
              <a:rPr lang="en-US" baseline="0" dirty="0"/>
              <a:t>- Hence, we can filter out objects by geometric verification, by finding sets of patches that occur together in a consistent configuration.</a:t>
            </a:r>
          </a:p>
        </p:txBody>
      </p:sp>
      <p:sp>
        <p:nvSpPr>
          <p:cNvPr id="4" name="Slide Number Placeholder 3"/>
          <p:cNvSpPr>
            <a:spLocks noGrp="1"/>
          </p:cNvSpPr>
          <p:nvPr>
            <p:ph type="sldNum" sz="quarter" idx="10"/>
          </p:nvPr>
        </p:nvSpPr>
        <p:spPr/>
        <p:txBody>
          <a:bodyPr/>
          <a:lstStyle/>
          <a:p>
            <a:fld id="{3B8B81CF-2AD6-4FF5-BC7B-BA3154D69DD3}" type="slidenum">
              <a:rPr lang="en-US" smtClean="0"/>
              <a:t>29</a:t>
            </a:fld>
            <a:endParaRPr lang="en-US"/>
          </a:p>
        </p:txBody>
      </p:sp>
    </p:spTree>
    <p:extLst>
      <p:ext uri="{BB962C8B-B14F-4D97-AF65-F5344CB8AC3E}">
        <p14:creationId xmlns:p14="http://schemas.microsoft.com/office/powerpoint/2010/main" val="37995093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Shape 7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86" name="Shape 78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dirty="0"/>
              <a:t>- If</a:t>
            </a:r>
            <a:r>
              <a:rPr lang="en-US" baseline="0" dirty="0"/>
              <a:t> we can mine objects, can we detect them?  We adopt the R-CNN pipeline on VOC 2007.</a:t>
            </a:r>
            <a:endParaRPr dirty="0"/>
          </a:p>
        </p:txBody>
      </p:sp>
    </p:spTree>
    <p:extLst>
      <p:ext uri="{BB962C8B-B14F-4D97-AF65-F5344CB8AC3E}">
        <p14:creationId xmlns:p14="http://schemas.microsoft.com/office/powerpoint/2010/main" val="34999845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32</a:t>
            </a:fld>
            <a:endParaRPr lang="en-US"/>
          </a:p>
        </p:txBody>
      </p:sp>
    </p:spTree>
    <p:extLst>
      <p:ext uri="{BB962C8B-B14F-4D97-AF65-F5344CB8AC3E}">
        <p14:creationId xmlns:p14="http://schemas.microsoft.com/office/powerpoint/2010/main" val="25850574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33</a:t>
            </a:fld>
            <a:endParaRPr lang="en-US"/>
          </a:p>
        </p:txBody>
      </p:sp>
    </p:spTree>
    <p:extLst>
      <p:ext uri="{BB962C8B-B14F-4D97-AF65-F5344CB8AC3E}">
        <p14:creationId xmlns:p14="http://schemas.microsoft.com/office/powerpoint/2010/main" val="25850574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We’re doing better at object understanding, but what about other tasks?  Looking</a:t>
            </a:r>
            <a:r>
              <a:rPr lang="en-US" baseline="0" dirty="0"/>
              <a:t> back at our nearest neighbors, it seems like the network is capturing geometry as well.</a:t>
            </a:r>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34</a:t>
            </a:fld>
            <a:endParaRPr lang="en-US"/>
          </a:p>
        </p:txBody>
      </p:sp>
    </p:spTree>
    <p:extLst>
      <p:ext uri="{BB962C8B-B14F-4D97-AF65-F5344CB8AC3E}">
        <p14:creationId xmlns:p14="http://schemas.microsoft.com/office/powerpoint/2010/main" val="25480483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35</a:t>
            </a:fld>
            <a:endParaRPr lang="en-US"/>
          </a:p>
        </p:txBody>
      </p:sp>
    </p:spTree>
    <p:extLst>
      <p:ext uri="{BB962C8B-B14F-4D97-AF65-F5344CB8AC3E}">
        <p14:creationId xmlns:p14="http://schemas.microsoft.com/office/powerpoint/2010/main" val="462508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One way to explain</a:t>
            </a:r>
            <a:r>
              <a:rPr lang="en-US" baseline="0" dirty="0"/>
              <a:t> </a:t>
            </a:r>
            <a:r>
              <a:rPr lang="en-US" dirty="0"/>
              <a:t>this</a:t>
            </a:r>
            <a:r>
              <a:rPr lang="en-US" baseline="0" dirty="0"/>
              <a:t> phenomenon</a:t>
            </a:r>
            <a:r>
              <a:rPr lang="en-US" dirty="0"/>
              <a:t> is that the network begins by extracting some</a:t>
            </a:r>
            <a:r>
              <a:rPr lang="en-US" baseline="0" dirty="0"/>
              <a:t> general-purpose information in order to solve classification.  </a:t>
            </a:r>
          </a:p>
          <a:p>
            <a:r>
              <a:rPr lang="en-US" baseline="0" dirty="0"/>
              <a:t>- For example, to classify the breed of this dog, it makes sense to first extract its pose, parts, etc.</a:t>
            </a:r>
            <a:endParaRPr lang="en-US" dirty="0"/>
          </a:p>
          <a:p>
            <a:r>
              <a:rPr lang="en-US" dirty="0"/>
              <a:t>-</a:t>
            </a:r>
            <a:r>
              <a:rPr lang="en-US" baseline="0" dirty="0"/>
              <a:t> </a:t>
            </a:r>
            <a:r>
              <a:rPr lang="en-US" dirty="0"/>
              <a:t>For those of us who care about other problems besides classification, this</a:t>
            </a:r>
            <a:r>
              <a:rPr lang="en-US" baseline="0" dirty="0"/>
              <a:t> classification problem is just a “pretext”—an excuse—for extracting this more general purpose information.</a:t>
            </a:r>
          </a:p>
          <a:p>
            <a:r>
              <a:rPr lang="en-US" baseline="0" dirty="0"/>
              <a:t>- But if the features we’re learning are general, then does it have to be *this* task that the network trains on?  </a:t>
            </a:r>
          </a:p>
          <a:p>
            <a:r>
              <a:rPr lang="en-US" baseline="0" dirty="0"/>
              <a:t>- Semantic labels from humans are expensive.  </a:t>
            </a:r>
          </a:p>
          <a:p>
            <a:pPr marL="171450" indent="-171450">
              <a:buFontTx/>
              <a:buChar char="-"/>
            </a:pPr>
            <a:r>
              <a:rPr lang="en-US" baseline="0" dirty="0"/>
              <a:t>Do we need semantic labels in order to learn a useful representation? Or is there some other pretext task that will learn something similar?</a:t>
            </a:r>
          </a:p>
          <a:p>
            <a:pPr marL="0" indent="0">
              <a:buFontTx/>
              <a:buNone/>
            </a:pPr>
            <a:r>
              <a:rPr lang="en-US" baseline="0" dirty="0"/>
              <a:t>- (James) what about inheriting bias from ImageNet? Wouldn’t it be nice to avoid that</a:t>
            </a:r>
          </a:p>
          <a:p>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14</a:t>
            </a:fld>
            <a:endParaRPr lang="en-US"/>
          </a:p>
        </p:txBody>
      </p:sp>
    </p:spTree>
    <p:extLst>
      <p:ext uri="{BB962C8B-B14F-4D97-AF65-F5344CB8AC3E}">
        <p14:creationId xmlns:p14="http://schemas.microsoft.com/office/powerpoint/2010/main" val="14049564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 So, do we need semantic labels?</a:t>
            </a:r>
          </a:p>
          <a:p>
            <a:r>
              <a:rPr lang="en-US" baseline="0" dirty="0"/>
              <a:t>- While the question remains open, we believe the answer might be no. </a:t>
            </a:r>
          </a:p>
          <a:p>
            <a:r>
              <a:rPr lang="en-US" baseline="0" dirty="0"/>
              <a:t>- And we aren’t the only recent work suggesting that improvements can be had.</a:t>
            </a:r>
          </a:p>
          <a:p>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37</a:t>
            </a:fld>
            <a:endParaRPr lang="en-US"/>
          </a:p>
        </p:txBody>
      </p:sp>
    </p:spTree>
    <p:extLst>
      <p:ext uri="{BB962C8B-B14F-4D97-AF65-F5344CB8AC3E}">
        <p14:creationId xmlns:p14="http://schemas.microsoft.com/office/powerpoint/2010/main" val="11002810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There are a number of recent works on so-called “self-supervised” learning: that is, algorithms which start with data that has no hand-labeled, semantic annotations, but create a seemingly non-semantic task which still requires semantic information to solve.  This includes </a:t>
            </a:r>
            <a:r>
              <a:rPr lang="en-US" baseline="0" dirty="0" err="1"/>
              <a:t>egomotion</a:t>
            </a:r>
            <a:r>
              <a:rPr lang="en-US" baseline="0" dirty="0"/>
              <a:t>, video cues like temporal continuity and prediction in time, as well as other works that use context.</a:t>
            </a:r>
          </a:p>
          <a:p>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38</a:t>
            </a:fld>
            <a:endParaRPr lang="en-US"/>
          </a:p>
        </p:txBody>
      </p:sp>
    </p:spTree>
    <p:extLst>
      <p:ext uri="{BB962C8B-B14F-4D97-AF65-F5344CB8AC3E}">
        <p14:creationId xmlns:p14="http://schemas.microsoft.com/office/powerpoint/2010/main" val="37574104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39</a:t>
            </a:fld>
            <a:endParaRPr lang="en-US"/>
          </a:p>
        </p:txBody>
      </p:sp>
    </p:spTree>
    <p:extLst>
      <p:ext uri="{BB962C8B-B14F-4D97-AF65-F5344CB8AC3E}">
        <p14:creationId xmlns:p14="http://schemas.microsoft.com/office/powerpoint/2010/main" val="1571487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Consider</a:t>
            </a:r>
            <a:r>
              <a:rPr lang="en-US" baseline="0" dirty="0"/>
              <a:t> this iconic photograph of Yosemite Valley from Ansel Adams</a:t>
            </a:r>
            <a:r>
              <a:rPr lang="is-IS" baseline="0" dirty="0"/>
              <a:t>…</a:t>
            </a:r>
            <a:r>
              <a:rPr lang="en-US" baseline="0" dirty="0"/>
              <a:t>So how would it look like in COLOR?..........Now, on the face of it, the problem is rather </a:t>
            </a:r>
            <a:r>
              <a:rPr lang="en-US" baseline="0" dirty="0" err="1"/>
              <a:t>underconstrained</a:t>
            </a:r>
            <a:r>
              <a:rPr lang="en-US" baseline="0" dirty="0"/>
              <a:t>. We are looking to go from a 1-dimensional signal into a 3-dimensional signal. However, you and I have seen many color images and have no trouble doing this. We know that the sky is probably blue, the mountain is likely brown, and the trees are most definitely green.</a:t>
            </a:r>
          </a:p>
          <a:p>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40</a:t>
            </a:fld>
            <a:endParaRPr lang="en-US"/>
          </a:p>
        </p:txBody>
      </p:sp>
    </p:spTree>
    <p:extLst>
      <p:ext uri="{BB962C8B-B14F-4D97-AF65-F5344CB8AC3E}">
        <p14:creationId xmlns:p14="http://schemas.microsoft.com/office/powerpoint/2010/main" val="32761338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this </a:t>
            </a:r>
            <a:r>
              <a:rPr lang="en-US" baseline="0" dirty="0"/>
              <a:t>clearly calls for the use of data, and we can use machine learning to help solve the problem.</a:t>
            </a:r>
          </a:p>
        </p:txBody>
      </p:sp>
      <p:sp>
        <p:nvSpPr>
          <p:cNvPr id="4" name="Slide Number Placeholder 3"/>
          <p:cNvSpPr>
            <a:spLocks noGrp="1"/>
          </p:cNvSpPr>
          <p:nvPr>
            <p:ph type="sldNum" sz="quarter" idx="10"/>
          </p:nvPr>
        </p:nvSpPr>
        <p:spPr/>
        <p:txBody>
          <a:bodyPr/>
          <a:lstStyle/>
          <a:p>
            <a:fld id="{B264145E-CABE-4CDE-82E6-4A9FC197B49E}" type="slidenum">
              <a:rPr lang="en-US" smtClean="0"/>
              <a:t>41</a:t>
            </a:fld>
            <a:endParaRPr lang="en-US"/>
          </a:p>
        </p:txBody>
      </p:sp>
    </p:spTree>
    <p:extLst>
      <p:ext uri="{BB962C8B-B14F-4D97-AF65-F5344CB8AC3E}">
        <p14:creationId xmlns:p14="http://schemas.microsoft.com/office/powerpoint/2010/main" val="29343597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formally, we are working in the Lab color space.</a:t>
            </a:r>
            <a:r>
              <a:rPr lang="en-US" baseline="0" dirty="0"/>
              <a:t> The grayscale information is contained in the L, or lightness channel of the image, and is the input to our system.</a:t>
            </a:r>
          </a:p>
          <a:p>
            <a:endParaRPr lang="en-US" baseline="0" dirty="0"/>
          </a:p>
          <a:p>
            <a:r>
              <a:rPr lang="en-US" baseline="0" dirty="0"/>
              <a:t>The output is the ab, or color channels.</a:t>
            </a:r>
          </a:p>
          <a:p>
            <a:endParaRPr lang="en-US" baseline="0" dirty="0"/>
          </a:p>
          <a:p>
            <a:r>
              <a:rPr lang="en-US" baseline="0" dirty="0"/>
              <a:t>We’re looking to learn the mapping from L to ab using a CNN.</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We can then take</a:t>
            </a:r>
            <a:r>
              <a:rPr lang="en-US" baseline="0" dirty="0"/>
              <a:t> the predicted ab channels, concatenate them with the input, and hopefully get a plausible colorization of the input image. This is the graphics benefit of this problem.</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42</a:t>
            </a:fld>
            <a:endParaRPr lang="en-US"/>
          </a:p>
        </p:txBody>
      </p:sp>
    </p:spTree>
    <p:extLst>
      <p:ext uri="{BB962C8B-B14F-4D97-AF65-F5344CB8AC3E}">
        <p14:creationId xmlns:p14="http://schemas.microsoft.com/office/powerpoint/2010/main" val="18845783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We note that any image can be broken up into its grayscale and color components, and in this manner, can serve as a free supervisory signal for training a CNN. So perhaps by learning to color, we can achieve a deep representation which has higher level abstractions, or semantics.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Now, this learning problem is less straightforward than one may expect.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B264145E-CABE-4CDE-82E6-4A9FC197B49E}" type="slidenum">
              <a:rPr lang="en-US" smtClean="0"/>
              <a:t>43</a:t>
            </a:fld>
            <a:endParaRPr lang="en-US"/>
          </a:p>
        </p:txBody>
      </p:sp>
    </p:spTree>
    <p:extLst>
      <p:ext uri="{BB962C8B-B14F-4D97-AF65-F5344CB8AC3E}">
        <p14:creationId xmlns:p14="http://schemas.microsoft.com/office/powerpoint/2010/main" val="25302194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For example, consider this grayscale image.</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44</a:t>
            </a:fld>
            <a:endParaRPr lang="en-US"/>
          </a:p>
        </p:txBody>
      </p:sp>
    </p:spTree>
    <p:extLst>
      <p:ext uri="{BB962C8B-B14F-4D97-AF65-F5344CB8AC3E}">
        <p14:creationId xmlns:p14="http://schemas.microsoft.com/office/powerpoint/2010/main" val="23033598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the output after passing it through our system. Now,</a:t>
            </a:r>
            <a:r>
              <a:rPr lang="en-US" baseline="0" dirty="0"/>
              <a:t> it</a:t>
            </a:r>
            <a:r>
              <a:rPr lang="en-US" dirty="0"/>
              <a:t> seems to look plausible. Now here is the ground truth.</a:t>
            </a:r>
            <a:r>
              <a:rPr lang="en-US" baseline="0" dirty="0"/>
              <a:t> So notice that these two look very different. But </a:t>
            </a:r>
            <a:r>
              <a:rPr lang="en-US" dirty="0"/>
              <a:t>even</a:t>
            </a:r>
            <a:r>
              <a:rPr lang="en-US" baseline="0" dirty="0"/>
              <a:t> though red and blue are far apart in ab space, we are just as happy with the red colorization as we are with the blue, and perhaps the red is even better...</a:t>
            </a:r>
          </a:p>
        </p:txBody>
      </p:sp>
      <p:sp>
        <p:nvSpPr>
          <p:cNvPr id="4" name="Slide Number Placeholder 3"/>
          <p:cNvSpPr>
            <a:spLocks noGrp="1"/>
          </p:cNvSpPr>
          <p:nvPr>
            <p:ph type="sldNum" sz="quarter" idx="10"/>
          </p:nvPr>
        </p:nvSpPr>
        <p:spPr/>
        <p:txBody>
          <a:bodyPr/>
          <a:lstStyle/>
          <a:p>
            <a:fld id="{B264145E-CABE-4CDE-82E6-4A9FC197B49E}" type="slidenum">
              <a:rPr lang="en-US" smtClean="0"/>
              <a:t>45</a:t>
            </a:fld>
            <a:endParaRPr lang="en-US"/>
          </a:p>
        </p:txBody>
      </p:sp>
    </p:spTree>
    <p:extLst>
      <p:ext uri="{BB962C8B-B14F-4D97-AF65-F5344CB8AC3E}">
        <p14:creationId xmlns:p14="http://schemas.microsoft.com/office/powerpoint/2010/main" val="15649990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indicates that </a:t>
            </a:r>
            <a:r>
              <a:rPr lang="en-US" baseline="0" dirty="0"/>
              <a:t>any loss which assumes a unimodal output distribution, such as an L2 regression loss, is likely to be inadequate.</a:t>
            </a:r>
          </a:p>
        </p:txBody>
      </p:sp>
      <p:sp>
        <p:nvSpPr>
          <p:cNvPr id="4" name="Slide Number Placeholder 3"/>
          <p:cNvSpPr>
            <a:spLocks noGrp="1"/>
          </p:cNvSpPr>
          <p:nvPr>
            <p:ph type="sldNum" sz="quarter" idx="10"/>
          </p:nvPr>
        </p:nvSpPr>
        <p:spPr/>
        <p:txBody>
          <a:bodyPr/>
          <a:lstStyle/>
          <a:p>
            <a:fld id="{B264145E-CABE-4CDE-82E6-4A9FC197B49E}" type="slidenum">
              <a:rPr lang="en-US" smtClean="0"/>
              <a:t>46</a:t>
            </a:fld>
            <a:endParaRPr lang="en-US"/>
          </a:p>
        </p:txBody>
      </p:sp>
    </p:spTree>
    <p:extLst>
      <p:ext uri="{BB962C8B-B14F-4D97-AF65-F5344CB8AC3E}">
        <p14:creationId xmlns:p14="http://schemas.microsoft.com/office/powerpoint/2010/main" val="2986693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there’s already evidence that context can serve as a</a:t>
            </a:r>
            <a:r>
              <a:rPr lang="en-US" baseline="0" dirty="0"/>
              <a:t> pretext task in the text domain</a:t>
            </a:r>
            <a:endParaRPr lang="en-US" dirty="0"/>
          </a:p>
          <a:p>
            <a:r>
              <a:rPr lang="en-US" dirty="0"/>
              <a:t>- However, doing this with pixels is hard because each pixel has so little semantic information.</a:t>
            </a:r>
          </a:p>
        </p:txBody>
      </p:sp>
      <p:sp>
        <p:nvSpPr>
          <p:cNvPr id="4" name="Slide Number Placeholder 3"/>
          <p:cNvSpPr>
            <a:spLocks noGrp="1"/>
          </p:cNvSpPr>
          <p:nvPr>
            <p:ph type="sldNum" sz="quarter" idx="10"/>
          </p:nvPr>
        </p:nvSpPr>
        <p:spPr/>
        <p:txBody>
          <a:bodyPr/>
          <a:lstStyle/>
          <a:p>
            <a:fld id="{85E09B76-0FB8-4CFA-ACAF-41C9690F1255}" type="slidenum">
              <a:rPr lang="en-US" smtClean="0"/>
              <a:t>15</a:t>
            </a:fld>
            <a:endParaRPr lang="en-US"/>
          </a:p>
        </p:txBody>
      </p:sp>
    </p:spTree>
    <p:extLst>
      <p:ext uri="{BB962C8B-B14F-4D97-AF65-F5344CB8AC3E}">
        <p14:creationId xmlns:p14="http://schemas.microsoft.com/office/powerpoint/2010/main" val="1203958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a:t>
            </a:r>
            <a:r>
              <a:rPr lang="en-US" baseline="0" dirty="0"/>
              <a:t>reformulate the problem as multinomial classification. We divide the output ab space into discrete bins of size 10.</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47</a:t>
            </a:fld>
            <a:endParaRPr lang="en-US"/>
          </a:p>
        </p:txBody>
      </p:sp>
    </p:spTree>
    <p:extLst>
      <p:ext uri="{BB962C8B-B14F-4D97-AF65-F5344CB8AC3E}">
        <p14:creationId xmlns:p14="http://schemas.microsoft.com/office/powerpoint/2010/main" val="24471472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given the input grayscale image of the bird on the upper</a:t>
            </a:r>
            <a:r>
              <a:rPr lang="en-US" baseline="0" dirty="0"/>
              <a:t> left, </a:t>
            </a:r>
            <a:r>
              <a:rPr lang="en-US" dirty="0"/>
              <a:t>here</a:t>
            </a:r>
            <a:r>
              <a:rPr lang="en-US" baseline="0" dirty="0"/>
              <a:t> is a predicted distribution from out system. Each tile corresponds to one output color bins in our multinomial classification problem, which are subsampled for visual clarity. For each tile, spatial regions inside which have high lightness values indicate high probability for that color.</a:t>
            </a:r>
          </a:p>
          <a:p>
            <a:endParaRPr lang="en-US" baseline="0" dirty="0"/>
          </a:p>
          <a:p>
            <a:r>
              <a:rPr lang="en-US" baseline="0" dirty="0"/>
              <a:t>Note that the foreground object, the bird, has been predicted to be blue, purple, or perhaps red.</a:t>
            </a:r>
          </a:p>
          <a:p>
            <a:endParaRPr lang="en-US" baseline="0" dirty="0"/>
          </a:p>
          <a:p>
            <a:r>
              <a:rPr lang="en-US" baseline="0" dirty="0"/>
              <a:t>Meanwhile, the background vegetation has been classified to be either green, yellow, or perhaps brown.</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48</a:t>
            </a:fld>
            <a:endParaRPr lang="en-US"/>
          </a:p>
        </p:txBody>
      </p:sp>
    </p:spTree>
    <p:extLst>
      <p:ext uri="{BB962C8B-B14F-4D97-AF65-F5344CB8AC3E}">
        <p14:creationId xmlns:p14="http://schemas.microsoft.com/office/powerpoint/2010/main" val="16976157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But this is not the end of the story. We also have to take into consideration the statistics of natural images. To the right, we have a 2d histogram</a:t>
            </a:r>
            <a:r>
              <a:rPr lang="en-US" baseline="0" dirty="0"/>
              <a:t> showing the occurrences of colors over all pixels in ImageNet on a log scale. You can see that most of the distribution is at the center of the gamut, where colors are desaturated and bland. This is because almost all pixels in images belong to background. For example, if you look around this room, almost every pixel will be white.</a:t>
            </a:r>
          </a:p>
          <a:p>
            <a:endParaRPr lang="en-US" baseline="0" dirty="0"/>
          </a:p>
          <a:p>
            <a:r>
              <a:rPr lang="en-US" baseline="0" dirty="0"/>
              <a:t>Without taking this into account, given any uncertainty, the predictions will tend to be desaturated.</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49</a:t>
            </a:fld>
            <a:endParaRPr lang="en-US"/>
          </a:p>
        </p:txBody>
      </p:sp>
    </p:spTree>
    <p:extLst>
      <p:ext uri="{BB962C8B-B14F-4D97-AF65-F5344CB8AC3E}">
        <p14:creationId xmlns:p14="http://schemas.microsoft.com/office/powerpoint/2010/main" val="32521667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As such, we add a class rebalancing term in the training objective, effectively oversampling rarer, more vibrant colors relative to their representation in the training set.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It is the combination of these modifications, using classification instead of regression, and adding the class-rebalancing, that makes our results qualitatively more colorful than previous and concurrent work, hence the name of our project, "Colorful Image Colorization"</a:t>
            </a:r>
          </a:p>
        </p:txBody>
      </p:sp>
      <p:sp>
        <p:nvSpPr>
          <p:cNvPr id="4" name="Slide Number Placeholder 3"/>
          <p:cNvSpPr>
            <a:spLocks noGrp="1"/>
          </p:cNvSpPr>
          <p:nvPr>
            <p:ph type="sldNum" sz="quarter" idx="10"/>
          </p:nvPr>
        </p:nvSpPr>
        <p:spPr/>
        <p:txBody>
          <a:bodyPr/>
          <a:lstStyle/>
          <a:p>
            <a:fld id="{B264145E-CABE-4CDE-82E6-4A9FC197B49E}" type="slidenum">
              <a:rPr lang="en-US" smtClean="0"/>
              <a:t>50</a:t>
            </a:fld>
            <a:endParaRPr lang="en-US"/>
          </a:p>
        </p:txBody>
      </p:sp>
    </p:spTree>
    <p:extLst>
      <p:ext uri="{BB962C8B-B14F-4D97-AF65-F5344CB8AC3E}">
        <p14:creationId xmlns:p14="http://schemas.microsoft.com/office/powerpoint/2010/main" val="40246223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how does our system </a:t>
            </a:r>
            <a:r>
              <a:rPr lang="en-US" baseline="0" dirty="0"/>
              <a:t>compare to previous work in this problem?</a:t>
            </a:r>
          </a:p>
          <a:p>
            <a:endParaRPr lang="en-US" baseline="0" dirty="0"/>
          </a:p>
          <a:p>
            <a:r>
              <a:rPr lang="en-US" dirty="0"/>
              <a:t>Much</a:t>
            </a:r>
            <a:r>
              <a:rPr lang="en-US" baseline="0" dirty="0"/>
              <a:t> previous work has focused on using non-parametric approaches. Generally, a reference color image is first obtained, and the colors are then transferred over to the grayscale image. These can work very well, but often times do not generalize, and obtaining the reference image may be slow or require user intervention.</a:t>
            </a:r>
          </a:p>
          <a:p>
            <a:endParaRPr lang="en-US" baseline="0" dirty="0"/>
          </a:p>
          <a:p>
            <a:r>
              <a:rPr lang="en-US" dirty="0"/>
              <a:t>Many previous parametric approaches have used L2 regression</a:t>
            </a:r>
            <a:r>
              <a:rPr lang="en-US" baseline="0" dirty="0"/>
              <a:t> as a loss function, both before</a:t>
            </a:r>
          </a:p>
          <a:p>
            <a:endParaRPr lang="en-US" baseline="0" dirty="0"/>
          </a:p>
          <a:p>
            <a:r>
              <a:rPr lang="en-US" baseline="0" dirty="0"/>
              <a:t>and after the deep learning era.</a:t>
            </a:r>
          </a:p>
          <a:p>
            <a:endParaRPr lang="en-US" baseline="0" dirty="0"/>
          </a:p>
          <a:p>
            <a:r>
              <a:rPr lang="en-US" baseline="0" dirty="0"/>
              <a:t>Now we are not the first to have the insight of using classification. There is actually some older work from </a:t>
            </a:r>
            <a:r>
              <a:rPr lang="en-US" baseline="0" dirty="0" err="1"/>
              <a:t>Charpiat</a:t>
            </a:r>
            <a:r>
              <a:rPr lang="en-US" baseline="0" dirty="0"/>
              <a:t> et al which introduced using classification for colorization, which inspired us.</a:t>
            </a:r>
          </a:p>
          <a:p>
            <a:endParaRPr lang="en-US" baseline="0" dirty="0"/>
          </a:p>
          <a:p>
            <a:r>
              <a:rPr lang="en-US" baseline="0" dirty="0"/>
              <a:t>More recently, concurrent work by Larsson et al trained a deep network using a classification loss. They will be be presenting in tomorrow morning's oral session.</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B264145E-CABE-4CDE-82E6-4A9FC197B49E}" type="slidenum">
              <a:rPr lang="en-US" smtClean="0"/>
              <a:t>51</a:t>
            </a:fld>
            <a:endParaRPr lang="en-US"/>
          </a:p>
        </p:txBody>
      </p:sp>
    </p:spTree>
    <p:extLst>
      <p:ext uri="{BB962C8B-B14F-4D97-AF65-F5344CB8AC3E}">
        <p14:creationId xmlns:p14="http://schemas.microsoft.com/office/powerpoint/2010/main" val="40835540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how do</a:t>
            </a:r>
            <a:r>
              <a:rPr lang="en-US" baseline="0" dirty="0"/>
              <a:t> we minimize the loss function that we have formulated?</a:t>
            </a:r>
          </a:p>
          <a:p>
            <a:endParaRPr lang="en-US" baseline="0" dirty="0"/>
          </a:p>
          <a:p>
            <a:r>
              <a:rPr lang="en-US" baseline="0" dirty="0"/>
              <a:t>Well first, since we have converted this problem into pixel-wise classification, this allows us to draw on the insights and advances made in the semantic segmentation literature.</a:t>
            </a:r>
          </a:p>
          <a:p>
            <a:endParaRPr lang="en-US" baseline="0" dirty="0"/>
          </a:p>
          <a:p>
            <a:r>
              <a:rPr lang="en-US" baseline="0" dirty="0"/>
              <a:t>We start with the architecture of a VGG network,</a:t>
            </a:r>
          </a:p>
          <a:p>
            <a:endParaRPr lang="en-US" baseline="0" dirty="0"/>
          </a:p>
          <a:p>
            <a:r>
              <a:rPr lang="en-US" baseline="0" dirty="0"/>
              <a:t>remove the fc layers</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52</a:t>
            </a:fld>
            <a:endParaRPr lang="en-US"/>
          </a:p>
        </p:txBody>
      </p:sp>
    </p:spTree>
    <p:extLst>
      <p:ext uri="{BB962C8B-B14F-4D97-AF65-F5344CB8AC3E}">
        <p14:creationId xmlns:p14="http://schemas.microsoft.com/office/powerpoint/2010/main" val="36473231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add additional spatial resolution using a</a:t>
            </a:r>
            <a:r>
              <a:rPr lang="en-US" baseline="0" dirty="0"/>
              <a:t> </a:t>
            </a:r>
            <a:r>
              <a:rPr lang="en-US" baseline="0" dirty="0" err="1"/>
              <a:t>trous</a:t>
            </a:r>
            <a:r>
              <a:rPr lang="en-US" baseline="0" dirty="0"/>
              <a:t> or dilated convolutions, add additional convolutional layers on top, and produce a color distribution for each pixel.</a:t>
            </a:r>
          </a:p>
          <a:p>
            <a:endParaRPr lang="en-US" baseline="0" dirty="0"/>
          </a:p>
          <a:p>
            <a:r>
              <a:rPr lang="en-US" baseline="0" dirty="0"/>
              <a:t>There is a final step, where we must go from a predicted distribution into a single point estimate. We do this by simply interpolating between the mean and the mode of the distribution, allowing us to keep vibrancy in the output while maintaining spatial consistency.</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53</a:t>
            </a:fld>
            <a:endParaRPr lang="en-US"/>
          </a:p>
        </p:txBody>
      </p:sp>
    </p:spTree>
    <p:extLst>
      <p:ext uri="{BB962C8B-B14F-4D97-AF65-F5344CB8AC3E}">
        <p14:creationId xmlns:p14="http://schemas.microsoft.com/office/powerpoint/2010/main" val="28404058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how do we do? Well consider the image of the boat. Using L2 regression fares</a:t>
            </a:r>
            <a:r>
              <a:rPr lang="en-US" baseline="0" dirty="0"/>
              <a:t> quite well. Since sky is always blue and the vegetation is always green, there is only 1 plausible color, so L2 regression will works just fine. Our full system does just as well.</a:t>
            </a:r>
          </a:p>
          <a:p>
            <a:endParaRPr lang="en-US" baseline="0" dirty="0"/>
          </a:p>
          <a:p>
            <a:r>
              <a:rPr lang="en-US" baseline="0" dirty="0"/>
              <a:t>However, consider this bird. Because of the multimodality of the output, L2 regression gives us a sepia result, whereas our full system results in a bright blue bird with a yellow belly.</a:t>
            </a:r>
          </a:p>
          <a:p>
            <a:endParaRPr lang="en-US" baseline="0" dirty="0"/>
          </a:p>
          <a:p>
            <a:r>
              <a:rPr lang="en-US" baseline="0" dirty="0"/>
              <a:t>Now you may be wondering what the ground truth colors look like. Notice that the bird is actually yellow in ground truth! Even though the L2 distance between the blue bird and the yellow bird is rather far, we are satisfied with the output, since blue is a plausible colorization of the bird.</a:t>
            </a:r>
          </a:p>
        </p:txBody>
      </p:sp>
      <p:sp>
        <p:nvSpPr>
          <p:cNvPr id="4" name="Slide Number Placeholder 3"/>
          <p:cNvSpPr>
            <a:spLocks noGrp="1"/>
          </p:cNvSpPr>
          <p:nvPr>
            <p:ph type="sldNum" sz="quarter" idx="10"/>
          </p:nvPr>
        </p:nvSpPr>
        <p:spPr/>
        <p:txBody>
          <a:bodyPr/>
          <a:lstStyle/>
          <a:p>
            <a:fld id="{B264145E-CABE-4CDE-82E6-4A9FC197B49E}" type="slidenum">
              <a:rPr lang="en-US" smtClean="0"/>
              <a:t>54</a:t>
            </a:fld>
            <a:endParaRPr lang="en-US"/>
          </a:p>
        </p:txBody>
      </p:sp>
    </p:spTree>
    <p:extLst>
      <p:ext uri="{BB962C8B-B14F-4D97-AF65-F5344CB8AC3E}">
        <p14:creationId xmlns:p14="http://schemas.microsoft.com/office/powerpoint/2010/main" val="39474273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system does have some interesting failure cases. We find that many man-made objects can be multiple colors. The system sometimes has a difficult time deciding which one to go with, leading to this type of tie-dye</a:t>
            </a:r>
            <a:r>
              <a:rPr lang="en-US" baseline="0" dirty="0"/>
              <a:t> effect.</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55</a:t>
            </a:fld>
            <a:endParaRPr lang="en-US"/>
          </a:p>
        </p:txBody>
      </p:sp>
    </p:spTree>
    <p:extLst>
      <p:ext uri="{BB962C8B-B14F-4D97-AF65-F5344CB8AC3E}">
        <p14:creationId xmlns:p14="http://schemas.microsoft.com/office/powerpoint/2010/main" val="24328525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Also, we</a:t>
            </a:r>
            <a:r>
              <a:rPr lang="en-US" baseline="0" dirty="0"/>
              <a:t> find other curious behaviors and biases. For example, </a:t>
            </a:r>
            <a:r>
              <a:rPr lang="en-US" dirty="0"/>
              <a:t>when the system sees a dog, it</a:t>
            </a:r>
            <a:r>
              <a:rPr lang="en-US" baseline="0" dirty="0"/>
              <a:t> sometimes</a:t>
            </a:r>
            <a:r>
              <a:rPr lang="en-US" dirty="0"/>
              <a:t> expects a tongue underneath.</a:t>
            </a:r>
            <a:r>
              <a:rPr lang="en-US" baseline="0" dirty="0"/>
              <a:t> </a:t>
            </a:r>
            <a:r>
              <a:rPr lang="en-US" dirty="0"/>
              <a:t>Even when there is none, it will just go ahead and hallucinate one for us anyways.</a:t>
            </a:r>
          </a:p>
        </p:txBody>
      </p:sp>
      <p:sp>
        <p:nvSpPr>
          <p:cNvPr id="4" name="Slide Number Placeholder 3"/>
          <p:cNvSpPr>
            <a:spLocks noGrp="1"/>
          </p:cNvSpPr>
          <p:nvPr>
            <p:ph type="sldNum" sz="quarter" idx="10"/>
          </p:nvPr>
        </p:nvSpPr>
        <p:spPr/>
        <p:txBody>
          <a:bodyPr/>
          <a:lstStyle/>
          <a:p>
            <a:fld id="{B264145E-CABE-4CDE-82E6-4A9FC197B49E}" type="slidenum">
              <a:rPr lang="en-US" smtClean="0"/>
              <a:t>56</a:t>
            </a:fld>
            <a:endParaRPr lang="en-US"/>
          </a:p>
        </p:txBody>
      </p:sp>
    </p:spTree>
    <p:extLst>
      <p:ext uri="{BB962C8B-B14F-4D97-AF65-F5344CB8AC3E}">
        <p14:creationId xmlns:p14="http://schemas.microsoft.com/office/powerpoint/2010/main" val="3398653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Say</a:t>
            </a:r>
            <a:r>
              <a:rPr lang="en-US" baseline="0" dirty="0"/>
              <a:t> I give you a pair of patches from one image.  Can you say where they go relative to one another?</a:t>
            </a:r>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18</a:t>
            </a:fld>
            <a:endParaRPr lang="en-US"/>
          </a:p>
        </p:txBody>
      </p:sp>
    </p:spTree>
    <p:extLst>
      <p:ext uri="{BB962C8B-B14F-4D97-AF65-F5344CB8AC3E}">
        <p14:creationId xmlns:p14="http://schemas.microsoft.com/office/powerpoint/2010/main" val="29566581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One of our contributions is to really consider how</a:t>
            </a:r>
            <a:r>
              <a:rPr lang="en-US" baseline="0" dirty="0"/>
              <a:t> to properly evaluate the colorization task. Previous works have focused on measures such as per-pixel accuracy. We evaluate these in our paper as well, but this metric does not take into account the joint interaction between pixels and does not speak towards the perceptual realism or visual plausibility of the synthesized colors</a:t>
            </a:r>
          </a:p>
          <a:p>
            <a:endParaRPr lang="en-US" baseline="0" dirty="0"/>
          </a:p>
          <a:p>
            <a:r>
              <a:rPr lang="en-US" baseline="0" dirty="0"/>
              <a:t>Of course no metric is perfect, so we propose a few tests which shed some light on the performance of our system. Note that our problem falls under the general problem of image synthesis, and these evaluations may be applicable to related synthesis tasks as well.</a:t>
            </a:r>
          </a:p>
          <a:p>
            <a:endParaRPr lang="en-US" baseline="0" dirty="0"/>
          </a:p>
          <a:p>
            <a:r>
              <a:rPr lang="en-US" baseline="0" dirty="0"/>
              <a:t>We also test the capability for colorization to learn representations.</a:t>
            </a:r>
          </a:p>
        </p:txBody>
      </p:sp>
      <p:sp>
        <p:nvSpPr>
          <p:cNvPr id="4" name="Slide Number Placeholder 3"/>
          <p:cNvSpPr>
            <a:spLocks noGrp="1"/>
          </p:cNvSpPr>
          <p:nvPr>
            <p:ph type="sldNum" sz="quarter" idx="10"/>
          </p:nvPr>
        </p:nvSpPr>
        <p:spPr/>
        <p:txBody>
          <a:bodyPr/>
          <a:lstStyle/>
          <a:p>
            <a:fld id="{B264145E-CABE-4CDE-82E6-4A9FC197B49E}" type="slidenum">
              <a:rPr lang="en-US" smtClean="0"/>
              <a:t>57</a:t>
            </a:fld>
            <a:endParaRPr lang="en-US"/>
          </a:p>
        </p:txBody>
      </p:sp>
    </p:spTree>
    <p:extLst>
      <p:ext uri="{BB962C8B-B14F-4D97-AF65-F5344CB8AC3E}">
        <p14:creationId xmlns:p14="http://schemas.microsoft.com/office/powerpoint/2010/main" val="16816297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Due to time constraints,</a:t>
            </a:r>
            <a:r>
              <a:rPr lang="en-US" baseline="0" dirty="0"/>
              <a:t> we will not be able to discuss all of the tests, but please come by our poster for more details.</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58</a:t>
            </a:fld>
            <a:endParaRPr lang="en-US"/>
          </a:p>
        </p:txBody>
      </p:sp>
    </p:spTree>
    <p:extLst>
      <p:ext uri="{BB962C8B-B14F-4D97-AF65-F5344CB8AC3E}">
        <p14:creationId xmlns:p14="http://schemas.microsoft.com/office/powerpoint/2010/main" val="1695675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to really get at the perceptual realism of our method, we ran a Amazon</a:t>
            </a:r>
            <a:r>
              <a:rPr lang="en-US" baseline="0" dirty="0"/>
              <a:t> Mechanical Turk test using real human judgements.</a:t>
            </a:r>
          </a:p>
        </p:txBody>
      </p:sp>
      <p:sp>
        <p:nvSpPr>
          <p:cNvPr id="4" name="Slide Number Placeholder 3"/>
          <p:cNvSpPr>
            <a:spLocks noGrp="1"/>
          </p:cNvSpPr>
          <p:nvPr>
            <p:ph type="sldNum" sz="quarter" idx="10"/>
          </p:nvPr>
        </p:nvSpPr>
        <p:spPr/>
        <p:txBody>
          <a:bodyPr/>
          <a:lstStyle/>
          <a:p>
            <a:fld id="{B264145E-CABE-4CDE-82E6-4A9FC197B49E}" type="slidenum">
              <a:rPr lang="en-US" smtClean="0"/>
              <a:t>59</a:t>
            </a:fld>
            <a:endParaRPr lang="en-US"/>
          </a:p>
        </p:txBody>
      </p:sp>
    </p:spTree>
    <p:extLst>
      <p:ext uri="{BB962C8B-B14F-4D97-AF65-F5344CB8AC3E}">
        <p14:creationId xmlns:p14="http://schemas.microsoft.com/office/powerpoint/2010/main" val="11038832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We will like to invite all of you to participate in a version of this test now. We will first show you two images, one ground truth, and one synthesized. You should decide which one of the two is the FAKE or SYNTHESIZED image.</a:t>
            </a:r>
          </a:p>
          <a:p>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60</a:t>
            </a:fld>
            <a:endParaRPr lang="en-US"/>
          </a:p>
        </p:txBody>
      </p:sp>
    </p:spTree>
    <p:extLst>
      <p:ext uri="{BB962C8B-B14F-4D97-AF65-F5344CB8AC3E}">
        <p14:creationId xmlns:p14="http://schemas.microsoft.com/office/powerpoint/2010/main" val="29325330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Right is fake</a:t>
            </a:r>
          </a:p>
        </p:txBody>
      </p:sp>
      <p:sp>
        <p:nvSpPr>
          <p:cNvPr id="4" name="Slide Number Placeholder 3"/>
          <p:cNvSpPr>
            <a:spLocks noGrp="1"/>
          </p:cNvSpPr>
          <p:nvPr>
            <p:ph type="sldNum" sz="quarter" idx="10"/>
          </p:nvPr>
        </p:nvSpPr>
        <p:spPr/>
        <p:txBody>
          <a:bodyPr/>
          <a:lstStyle/>
          <a:p>
            <a:fld id="{B264145E-CABE-4CDE-82E6-4A9FC197B49E}" type="slidenum">
              <a:rPr lang="en-US" smtClean="0"/>
              <a:t>61</a:t>
            </a:fld>
            <a:endParaRPr lang="en-US"/>
          </a:p>
        </p:txBody>
      </p:sp>
    </p:spTree>
    <p:extLst>
      <p:ext uri="{BB962C8B-B14F-4D97-AF65-F5344CB8AC3E}">
        <p14:creationId xmlns:p14="http://schemas.microsoft.com/office/powerpoint/2010/main" val="35663432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Now clap if you believe the left one to be fake.</a:t>
            </a:r>
          </a:p>
          <a:p>
            <a:endParaRPr lang="en-US" dirty="0"/>
          </a:p>
          <a:p>
            <a:r>
              <a:rPr lang="en-US" dirty="0"/>
              <a:t>Now clap if you believe the right image to be fake.</a:t>
            </a:r>
          </a:p>
        </p:txBody>
      </p:sp>
      <p:sp>
        <p:nvSpPr>
          <p:cNvPr id="4" name="Slide Number Placeholder 3"/>
          <p:cNvSpPr>
            <a:spLocks noGrp="1"/>
          </p:cNvSpPr>
          <p:nvPr>
            <p:ph type="sldNum" sz="quarter" idx="10"/>
          </p:nvPr>
        </p:nvSpPr>
        <p:spPr/>
        <p:txBody>
          <a:bodyPr/>
          <a:lstStyle/>
          <a:p>
            <a:fld id="{B264145E-CABE-4CDE-82E6-4A9FC197B49E}" type="slidenum">
              <a:rPr lang="en-US" smtClean="0"/>
              <a:t>62</a:t>
            </a:fld>
            <a:endParaRPr lang="en-US"/>
          </a:p>
        </p:txBody>
      </p:sp>
    </p:spTree>
    <p:extLst>
      <p:ext uri="{BB962C8B-B14F-4D97-AF65-F5344CB8AC3E}">
        <p14:creationId xmlns:p14="http://schemas.microsoft.com/office/powerpoint/2010/main" val="39061840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Very good, most of you</a:t>
            </a:r>
            <a:r>
              <a:rPr lang="en-US" baseline="0" dirty="0"/>
              <a:t> were able to correctly identify the right image as FAKE. The lack of spatial consistency on the truck results in this smudging effect, which serves as a dead giveaway on an otherwise good colorization. This is one of the failure modes of our system.</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63</a:t>
            </a:fld>
            <a:endParaRPr lang="en-US"/>
          </a:p>
        </p:txBody>
      </p:sp>
    </p:spTree>
    <p:extLst>
      <p:ext uri="{BB962C8B-B14F-4D97-AF65-F5344CB8AC3E}">
        <p14:creationId xmlns:p14="http://schemas.microsoft.com/office/powerpoint/2010/main" val="35670100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Left is fake</a:t>
            </a:r>
          </a:p>
        </p:txBody>
      </p:sp>
      <p:sp>
        <p:nvSpPr>
          <p:cNvPr id="4" name="Slide Number Placeholder 3"/>
          <p:cNvSpPr>
            <a:spLocks noGrp="1"/>
          </p:cNvSpPr>
          <p:nvPr>
            <p:ph type="sldNum" sz="quarter" idx="10"/>
          </p:nvPr>
        </p:nvSpPr>
        <p:spPr/>
        <p:txBody>
          <a:bodyPr/>
          <a:lstStyle/>
          <a:p>
            <a:fld id="{B264145E-CABE-4CDE-82E6-4A9FC197B49E}" type="slidenum">
              <a:rPr lang="en-US" smtClean="0"/>
              <a:t>64</a:t>
            </a:fld>
            <a:endParaRPr lang="en-US"/>
          </a:p>
        </p:txBody>
      </p:sp>
    </p:spTree>
    <p:extLst>
      <p:ext uri="{BB962C8B-B14F-4D97-AF65-F5344CB8AC3E}">
        <p14:creationId xmlns:p14="http://schemas.microsoft.com/office/powerpoint/2010/main" val="9871207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Now clap if the left is fake.</a:t>
            </a:r>
          </a:p>
          <a:p>
            <a:endParaRPr lang="en-US" dirty="0"/>
          </a:p>
          <a:p>
            <a:r>
              <a:rPr lang="en-US" dirty="0"/>
              <a:t>Now clap if</a:t>
            </a:r>
            <a:r>
              <a:rPr lang="en-US" baseline="0" dirty="0"/>
              <a:t> the right is fake.</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65</a:t>
            </a:fld>
            <a:endParaRPr lang="en-US"/>
          </a:p>
        </p:txBody>
      </p:sp>
    </p:spTree>
    <p:extLst>
      <p:ext uri="{BB962C8B-B14F-4D97-AF65-F5344CB8AC3E}">
        <p14:creationId xmlns:p14="http://schemas.microsoft.com/office/powerpoint/2010/main" val="24332097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 this case, our synthesizes result looks almost identical to the ground truth. In these cases,</a:t>
            </a:r>
            <a:r>
              <a:rPr lang="en-US" baseline="0" dirty="0"/>
              <a:t> the </a:t>
            </a:r>
            <a:r>
              <a:rPr lang="en-US" baseline="0" dirty="0" err="1"/>
              <a:t>turkers</a:t>
            </a:r>
            <a:r>
              <a:rPr lang="en-US" baseline="0" dirty="0"/>
              <a:t> are fooled about 50% of the time. Let’s try one final </a:t>
            </a:r>
            <a:r>
              <a:rPr lang="en-US" baseline="0" dirty="0" err="1"/>
              <a:t>turk</a:t>
            </a:r>
            <a:r>
              <a:rPr lang="en-US" baseline="0" dirty="0"/>
              <a:t> test.</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66</a:t>
            </a:fld>
            <a:endParaRPr lang="en-US"/>
          </a:p>
        </p:txBody>
      </p:sp>
    </p:spTree>
    <p:extLst>
      <p:ext uri="{BB962C8B-B14F-4D97-AF65-F5344CB8AC3E}">
        <p14:creationId xmlns:p14="http://schemas.microsoft.com/office/powerpoint/2010/main" val="2393020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This</a:t>
            </a:r>
            <a:r>
              <a:rPr lang="en-US" baseline="0" dirty="0"/>
              <a:t> is hard if you don’t know what a bus is, but easy if you do.</a:t>
            </a:r>
          </a:p>
          <a:p>
            <a:r>
              <a:rPr lang="en-US" baseline="0" dirty="0"/>
              <a:t>- We hope that if we give this task to a machine learner, it will also solve it by recognizing semantics.</a:t>
            </a:r>
          </a:p>
        </p:txBody>
      </p:sp>
      <p:sp>
        <p:nvSpPr>
          <p:cNvPr id="4" name="Slide Number Placeholder 3"/>
          <p:cNvSpPr>
            <a:spLocks noGrp="1"/>
          </p:cNvSpPr>
          <p:nvPr>
            <p:ph type="sldNum" sz="quarter" idx="10"/>
          </p:nvPr>
        </p:nvSpPr>
        <p:spPr/>
        <p:txBody>
          <a:bodyPr/>
          <a:lstStyle/>
          <a:p>
            <a:fld id="{85E09B76-0FB8-4CFA-ACAF-41C9690F1255}" type="slidenum">
              <a:rPr lang="en-US" smtClean="0"/>
              <a:t>19</a:t>
            </a:fld>
            <a:endParaRPr lang="en-US"/>
          </a:p>
        </p:txBody>
      </p:sp>
    </p:spTree>
    <p:extLst>
      <p:ext uri="{BB962C8B-B14F-4D97-AF65-F5344CB8AC3E}">
        <p14:creationId xmlns:p14="http://schemas.microsoft.com/office/powerpoint/2010/main" val="16212864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Left is fake</a:t>
            </a:r>
          </a:p>
        </p:txBody>
      </p:sp>
      <p:sp>
        <p:nvSpPr>
          <p:cNvPr id="4" name="Slide Number Placeholder 3"/>
          <p:cNvSpPr>
            <a:spLocks noGrp="1"/>
          </p:cNvSpPr>
          <p:nvPr>
            <p:ph type="sldNum" sz="quarter" idx="10"/>
          </p:nvPr>
        </p:nvSpPr>
        <p:spPr/>
        <p:txBody>
          <a:bodyPr/>
          <a:lstStyle/>
          <a:p>
            <a:fld id="{B264145E-CABE-4CDE-82E6-4A9FC197B49E}" type="slidenum">
              <a:rPr lang="en-US" smtClean="0"/>
              <a:t>67</a:t>
            </a:fld>
            <a:endParaRPr lang="en-US"/>
          </a:p>
        </p:txBody>
      </p:sp>
    </p:spTree>
    <p:extLst>
      <p:ext uri="{BB962C8B-B14F-4D97-AF65-F5344CB8AC3E}">
        <p14:creationId xmlns:p14="http://schemas.microsoft.com/office/powerpoint/2010/main" val="16742184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Clap if the left one is fake.</a:t>
            </a:r>
          </a:p>
          <a:p>
            <a:endParaRPr lang="en-US" dirty="0"/>
          </a:p>
          <a:p>
            <a:r>
              <a:rPr lang="en-US" dirty="0"/>
              <a:t>Clap if the right one is fake.</a:t>
            </a:r>
          </a:p>
        </p:txBody>
      </p:sp>
      <p:sp>
        <p:nvSpPr>
          <p:cNvPr id="4" name="Slide Number Placeholder 3"/>
          <p:cNvSpPr>
            <a:spLocks noGrp="1"/>
          </p:cNvSpPr>
          <p:nvPr>
            <p:ph type="sldNum" sz="quarter" idx="10"/>
          </p:nvPr>
        </p:nvSpPr>
        <p:spPr/>
        <p:txBody>
          <a:bodyPr/>
          <a:lstStyle/>
          <a:p>
            <a:fld id="{B264145E-CABE-4CDE-82E6-4A9FC197B49E}" type="slidenum">
              <a:rPr lang="en-US" smtClean="0"/>
              <a:t>68</a:t>
            </a:fld>
            <a:endParaRPr lang="en-US"/>
          </a:p>
        </p:txBody>
      </p:sp>
    </p:spTree>
    <p:extLst>
      <p:ext uri="{BB962C8B-B14F-4D97-AF65-F5344CB8AC3E}">
        <p14:creationId xmlns:p14="http://schemas.microsoft.com/office/powerpoint/2010/main" val="27383790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Here, the</a:t>
            </a:r>
            <a:r>
              <a:rPr lang="en-US" baseline="0" dirty="0"/>
              <a:t> ground truth image is of a blue chameleon, which is rather unusual. Our system learns that chameleons are usually green. There are times like these where our system will actually predict a more prototypical appearance than the ground truth, which can lead to fooling rates above 50%.</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69</a:t>
            </a:fld>
            <a:endParaRPr lang="en-US"/>
          </a:p>
        </p:txBody>
      </p:sp>
    </p:spTree>
    <p:extLst>
      <p:ext uri="{BB962C8B-B14F-4D97-AF65-F5344CB8AC3E}">
        <p14:creationId xmlns:p14="http://schemas.microsoft.com/office/powerpoint/2010/main" val="10022780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have also</a:t>
            </a:r>
            <a:r>
              <a:rPr lang="en-US" baseline="0" dirty="0"/>
              <a:t> found some additional examples of this behavior. This example was submitted from a </a:t>
            </a:r>
            <a:r>
              <a:rPr lang="en-US" baseline="0" dirty="0" err="1"/>
              <a:t>reddit</a:t>
            </a:r>
            <a:r>
              <a:rPr lang="en-US" baseline="0" dirty="0"/>
              <a:t> user.</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70</a:t>
            </a:fld>
            <a:endParaRPr lang="en-US"/>
          </a:p>
        </p:txBody>
      </p:sp>
    </p:spTree>
    <p:extLst>
      <p:ext uri="{BB962C8B-B14F-4D97-AF65-F5344CB8AC3E}">
        <p14:creationId xmlns:p14="http://schemas.microsoft.com/office/powerpoint/2010/main" val="344910308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Our</a:t>
            </a:r>
            <a:r>
              <a:rPr lang="en-US" baseline="0" dirty="0"/>
              <a:t> algorithm makes him normal colored. This was processed by the Reddit </a:t>
            </a:r>
            <a:r>
              <a:rPr lang="en-US" baseline="0" dirty="0" err="1"/>
              <a:t>ColorizeBot</a:t>
            </a:r>
            <a:r>
              <a:rPr lang="en-US" baseline="0" dirty="0"/>
              <a:t>, which is running our system under the hood.</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71</a:t>
            </a:fld>
            <a:endParaRPr lang="en-US"/>
          </a:p>
        </p:txBody>
      </p:sp>
    </p:spTree>
    <p:extLst>
      <p:ext uri="{BB962C8B-B14F-4D97-AF65-F5344CB8AC3E}">
        <p14:creationId xmlns:p14="http://schemas.microsoft.com/office/powerpoint/2010/main" val="40375465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Colorfully</a:t>
            </a:r>
            <a:r>
              <a:rPr lang="en-US" baseline="0" dirty="0"/>
              <a:t> tiled </a:t>
            </a:r>
            <a:r>
              <a:rPr lang="en-US" dirty="0"/>
              <a:t>Yoda becomes</a:t>
            </a:r>
          </a:p>
        </p:txBody>
      </p:sp>
      <p:sp>
        <p:nvSpPr>
          <p:cNvPr id="4" name="Slide Number Placeholder 3"/>
          <p:cNvSpPr>
            <a:spLocks noGrp="1"/>
          </p:cNvSpPr>
          <p:nvPr>
            <p:ph type="sldNum" sz="quarter" idx="10"/>
          </p:nvPr>
        </p:nvSpPr>
        <p:spPr/>
        <p:txBody>
          <a:bodyPr/>
          <a:lstStyle/>
          <a:p>
            <a:fld id="{B264145E-CABE-4CDE-82E6-4A9FC197B49E}" type="slidenum">
              <a:rPr lang="en-US" smtClean="0"/>
              <a:t>72</a:t>
            </a:fld>
            <a:endParaRPr lang="en-US"/>
          </a:p>
        </p:txBody>
      </p:sp>
    </p:spTree>
    <p:extLst>
      <p:ext uri="{BB962C8B-B14F-4D97-AF65-F5344CB8AC3E}">
        <p14:creationId xmlns:p14="http://schemas.microsoft.com/office/powerpoint/2010/main" val="10855760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Normal green </a:t>
            </a:r>
            <a:r>
              <a:rPr lang="en-US" dirty="0" err="1"/>
              <a:t>yoda</a:t>
            </a:r>
            <a:r>
              <a:rPr lang="en-US" dirty="0"/>
              <a:t>.</a:t>
            </a:r>
          </a:p>
        </p:txBody>
      </p:sp>
      <p:sp>
        <p:nvSpPr>
          <p:cNvPr id="4" name="Slide Number Placeholder 3"/>
          <p:cNvSpPr>
            <a:spLocks noGrp="1"/>
          </p:cNvSpPr>
          <p:nvPr>
            <p:ph type="sldNum" sz="quarter" idx="10"/>
          </p:nvPr>
        </p:nvSpPr>
        <p:spPr/>
        <p:txBody>
          <a:bodyPr/>
          <a:lstStyle/>
          <a:p>
            <a:fld id="{B264145E-CABE-4CDE-82E6-4A9FC197B49E}" type="slidenum">
              <a:rPr lang="en-US" smtClean="0"/>
              <a:t>73</a:t>
            </a:fld>
            <a:endParaRPr lang="en-US"/>
          </a:p>
        </p:txBody>
      </p:sp>
    </p:spTree>
    <p:extLst>
      <p:ext uri="{BB962C8B-B14F-4D97-AF65-F5344CB8AC3E}">
        <p14:creationId xmlns:p14="http://schemas.microsoft.com/office/powerpoint/2010/main" val="215003714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how does our system fare quantitatively?</a:t>
            </a:r>
          </a:p>
          <a:p>
            <a:endParaRPr lang="en-US" dirty="0"/>
          </a:p>
          <a:p>
            <a:r>
              <a:rPr lang="en-US" dirty="0"/>
              <a:t>If we were to produce ground</a:t>
            </a:r>
            <a:r>
              <a:rPr lang="en-US" baseline="0" dirty="0"/>
              <a:t> truth colorizations, we would fool participants 50% of the time by definition, and so this acts as a soft ceiling for this metric. </a:t>
            </a:r>
          </a:p>
          <a:p>
            <a:endParaRPr lang="en-US" baseline="0" dirty="0"/>
          </a:p>
          <a:p>
            <a:r>
              <a:rPr lang="en-US" baseline="0" dirty="0"/>
              <a:t>e tried a random baseline, where we added colors from a random image. This fooled users about 13% of the time.</a:t>
            </a:r>
          </a:p>
          <a:p>
            <a:endParaRPr lang="en-US" baseline="0" dirty="0"/>
          </a:p>
          <a:p>
            <a:r>
              <a:rPr lang="en-US" baseline="0" dirty="0"/>
              <a:t>We achieve 21.2% with a L2 regression loss.</a:t>
            </a:r>
          </a:p>
          <a:p>
            <a:endParaRPr lang="en-US" baseline="0" dirty="0"/>
          </a:p>
          <a:p>
            <a:r>
              <a:rPr lang="en-US" baseline="0" dirty="0"/>
              <a:t>With classification, we go up to 24%.</a:t>
            </a:r>
          </a:p>
          <a:p>
            <a:endParaRPr lang="en-US" baseline="0" dirty="0"/>
          </a:p>
          <a:p>
            <a:r>
              <a:rPr lang="en-US" baseline="0" dirty="0"/>
              <a:t>With the class rebalancing term, we get over 32%.</a:t>
            </a:r>
          </a:p>
          <a:p>
            <a:endParaRPr lang="en-US" baseline="0" dirty="0"/>
          </a:p>
          <a:p>
            <a:r>
              <a:rPr lang="en-US" baseline="0" dirty="0"/>
              <a:t>The concurrent method from Larsson et al uses a classification loss, without rebalancing, and achieves 27%. This indicates that our choices to go to classification, and then to add the rebalancing term, resulted in more plausible colorizations</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74</a:t>
            </a:fld>
            <a:endParaRPr lang="en-US"/>
          </a:p>
        </p:txBody>
      </p:sp>
    </p:spTree>
    <p:extLst>
      <p:ext uri="{BB962C8B-B14F-4D97-AF65-F5344CB8AC3E}">
        <p14:creationId xmlns:p14="http://schemas.microsoft.com/office/powerpoint/2010/main" val="11921456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let's try to get more intuition on how the network is performing this task. [pause]</a:t>
            </a:r>
          </a:p>
          <a:p>
            <a:r>
              <a:rPr lang="en-US" baseline="0" dirty="0"/>
              <a:t>If we colorize these two </a:t>
            </a:r>
            <a:r>
              <a:rPr lang="en-US" baseline="0" dirty="0" err="1"/>
              <a:t>equilluminant</a:t>
            </a:r>
            <a:r>
              <a:rPr lang="en-US" baseline="0" dirty="0"/>
              <a:t> vegetables, the network has little trouble doing so.</a:t>
            </a:r>
          </a:p>
          <a:p>
            <a:endParaRPr lang="en-US" baseline="0" dirty="0"/>
          </a:p>
          <a:p>
            <a:r>
              <a:rPr lang="en-US" baseline="0" dirty="0"/>
              <a:t>What about the Macbeth chart that it has never seen before? It fails.</a:t>
            </a:r>
          </a:p>
          <a:p>
            <a:endParaRPr lang="en-US" baseline="0" dirty="0"/>
          </a:p>
          <a:p>
            <a:r>
              <a:rPr lang="en-US" baseline="0" dirty="0"/>
              <a:t>This suggests to us that rather than exploiting low-level cues, the network is perhaps actually recognizing the objects.</a:t>
            </a:r>
          </a:p>
        </p:txBody>
      </p:sp>
      <p:sp>
        <p:nvSpPr>
          <p:cNvPr id="4" name="Slide Number Placeholder 3"/>
          <p:cNvSpPr>
            <a:spLocks noGrp="1"/>
          </p:cNvSpPr>
          <p:nvPr>
            <p:ph type="sldNum" sz="quarter" idx="10"/>
          </p:nvPr>
        </p:nvSpPr>
        <p:spPr/>
        <p:txBody>
          <a:bodyPr/>
          <a:lstStyle/>
          <a:p>
            <a:fld id="{B264145E-CABE-4CDE-82E6-4A9FC197B49E}" type="slidenum">
              <a:rPr lang="en-US" smtClean="0"/>
              <a:t>75</a:t>
            </a:fld>
            <a:endParaRPr lang="en-US"/>
          </a:p>
        </p:txBody>
      </p:sp>
    </p:spTree>
    <p:extLst>
      <p:ext uri="{BB962C8B-B14F-4D97-AF65-F5344CB8AC3E}">
        <p14:creationId xmlns:p14="http://schemas.microsoft.com/office/powerpoint/2010/main" val="25427435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Usually, to learn something about objects, one would train a CNN DIRECTLY on object labels, such as from </a:t>
            </a:r>
            <a:r>
              <a:rPr lang="en-US" baseline="0" dirty="0" err="1"/>
              <a:t>Imagenet</a:t>
            </a:r>
            <a:r>
              <a:rPr lang="en-US" baseline="0" dirty="0"/>
              <a:t>.</a:t>
            </a:r>
          </a:p>
          <a:p>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76</a:t>
            </a:fld>
            <a:endParaRPr lang="en-US"/>
          </a:p>
        </p:txBody>
      </p:sp>
    </p:spTree>
    <p:extLst>
      <p:ext uri="{BB962C8B-B14F-4D97-AF65-F5344CB8AC3E}">
        <p14:creationId xmlns:p14="http://schemas.microsoft.com/office/powerpoint/2010/main" val="3712042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Let’s ask a machine learner to solve</a:t>
            </a:r>
            <a:r>
              <a:rPr lang="en-US" baseline="0" dirty="0"/>
              <a:t> this.  Given an unlabeled image, we sample one patch uniformly at random, and then a second patch from one of these 8 possible locations relative to the first.</a:t>
            </a:r>
          </a:p>
          <a:p>
            <a:r>
              <a:rPr lang="en-US" dirty="0"/>
              <a:t>- We then pass both patches to a deep network which is trained to predict which of</a:t>
            </a:r>
            <a:r>
              <a:rPr lang="en-US" baseline="0" dirty="0"/>
              <a:t> the 8 classes was sampled.</a:t>
            </a:r>
          </a:p>
          <a:p>
            <a:r>
              <a:rPr lang="en-US" dirty="0"/>
              <a:t>- Note</a:t>
            </a:r>
            <a:r>
              <a:rPr lang="en-US" baseline="0" dirty="0"/>
              <a:t> the structure of this network: we have a relatively complex embedding that happens in parallel for both patches, followed by a relatively simple classifier that receives input from both patches.  We expect that this will encourage the network to extract semantics, because that’s what makes life easier for the simple classifier.  </a:t>
            </a:r>
          </a:p>
          <a:p>
            <a:r>
              <a:rPr lang="en-US" baseline="0" dirty="0"/>
              <a:t>- This embedding function can be transferred to other problems</a:t>
            </a:r>
          </a:p>
          <a:p>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20</a:t>
            </a:fld>
            <a:endParaRPr lang="en-US"/>
          </a:p>
        </p:txBody>
      </p:sp>
    </p:spTree>
    <p:extLst>
      <p:ext uri="{BB962C8B-B14F-4D97-AF65-F5344CB8AC3E}">
        <p14:creationId xmlns:p14="http://schemas.microsoft.com/office/powerpoint/2010/main" val="25640755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Colorization can</a:t>
            </a:r>
            <a:r>
              <a:rPr lang="en-US" baseline="0" dirty="0"/>
              <a:t> be thought as an example </a:t>
            </a:r>
            <a:r>
              <a:rPr lang="en-US" dirty="0"/>
              <a:t>of unsupervised,</a:t>
            </a:r>
            <a:r>
              <a:rPr lang="en-US" baseline="0" dirty="0"/>
              <a:t> sometimes called </a:t>
            </a:r>
            <a:r>
              <a:rPr lang="en-US" dirty="0"/>
              <a:t>self-supervised training, where we take the data</a:t>
            </a:r>
            <a:r>
              <a:rPr lang="en-US" baseline="0" dirty="0"/>
              <a:t> itself, split it into two pieces, and ask the network to produce a held-out piece from the remaining piece.</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77</a:t>
            </a:fld>
            <a:endParaRPr lang="en-US"/>
          </a:p>
        </p:txBody>
      </p:sp>
    </p:spTree>
    <p:extLst>
      <p:ext uri="{BB962C8B-B14F-4D97-AF65-F5344CB8AC3E}">
        <p14:creationId xmlns:p14="http://schemas.microsoft.com/office/powerpoint/2010/main" val="342054854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There has been a flurry of activity in this paradigm in the past year,</a:t>
            </a:r>
            <a:r>
              <a:rPr lang="en-US" baseline="0" dirty="0"/>
              <a:t> using signals such as co-occurrence, context, audio, </a:t>
            </a:r>
            <a:r>
              <a:rPr lang="en-US" baseline="0" dirty="0" err="1"/>
              <a:t>egomotion</a:t>
            </a:r>
            <a:r>
              <a:rPr lang="en-US" baseline="0" dirty="0"/>
              <a:t>, and video.</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Our work is related to </a:t>
            </a:r>
            <a:r>
              <a:rPr lang="en-US" baseline="0" dirty="0" err="1"/>
              <a:t>denoising</a:t>
            </a:r>
            <a:r>
              <a:rPr lang="en-US" baseline="0" dirty="0"/>
              <a:t> </a:t>
            </a:r>
            <a:r>
              <a:rPr lang="en-US" baseline="0" dirty="0" err="1"/>
              <a:t>autoencoders</a:t>
            </a:r>
            <a:r>
              <a:rPr lang="en-US" baseline="0" dirty="0"/>
              <a:t>. </a:t>
            </a:r>
            <a:r>
              <a:rPr lang="en-US" dirty="0"/>
              <a:t>Our</a:t>
            </a:r>
            <a:r>
              <a:rPr lang="en-US" baseline="0" dirty="0"/>
              <a:t> work is related to </a:t>
            </a:r>
            <a:r>
              <a:rPr lang="en-US" baseline="0" dirty="0" err="1"/>
              <a:t>denoising</a:t>
            </a:r>
            <a:r>
              <a:rPr lang="en-US" baseline="0" dirty="0"/>
              <a:t> </a:t>
            </a:r>
            <a:r>
              <a:rPr lang="en-US" baseline="0" dirty="0" err="1"/>
              <a:t>autoencoders</a:t>
            </a:r>
            <a:r>
              <a:rPr lang="en-US" baseline="0" dirty="0"/>
              <a:t>. </a:t>
            </a:r>
            <a:r>
              <a:rPr lang="en-US" baseline="0" dirty="0" err="1"/>
              <a:t>Denoising</a:t>
            </a:r>
            <a:r>
              <a:rPr lang="en-US" baseline="0" dirty="0"/>
              <a:t> </a:t>
            </a:r>
            <a:r>
              <a:rPr lang="en-US" baseline="0" dirty="0" err="1"/>
              <a:t>autoencoders</a:t>
            </a:r>
            <a:r>
              <a:rPr lang="en-US" baseline="0" dirty="0"/>
              <a:t> add RANDOM corruption to the input and ask the network to reconstruct the original image. On the other hand, our modification is instead using a SYSTEMATIC corruption, namely, dropping out 2 of the channels, and asking the network to predict them from the remaining grayscale channel. We refer to this general paradigm of channel prediction as CROSS-CHANNEL ENCODING</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78</a:t>
            </a:fld>
            <a:endParaRPr lang="en-US"/>
          </a:p>
        </p:txBody>
      </p:sp>
    </p:spTree>
    <p:extLst>
      <p:ext uri="{BB962C8B-B14F-4D97-AF65-F5344CB8AC3E}">
        <p14:creationId xmlns:p14="http://schemas.microsoft.com/office/powerpoint/2010/main" val="85066370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There’s a vibrant community, so we decided to see, how does our system perform relative to these previous methods? We retrain</a:t>
            </a:r>
            <a:r>
              <a:rPr lang="en-US" baseline="0" dirty="0"/>
              <a:t> the colorization network with </a:t>
            </a:r>
            <a:r>
              <a:rPr lang="en-US" baseline="0" dirty="0" err="1"/>
              <a:t>Alexnet</a:t>
            </a:r>
            <a:r>
              <a:rPr lang="en-US" baseline="0" dirty="0"/>
              <a:t>, and then drop away everything specific to the colorization task itself.</a:t>
            </a:r>
          </a:p>
          <a:p>
            <a:endParaRPr lang="en-US" baseline="0" dirty="0"/>
          </a:p>
          <a:p>
            <a:r>
              <a:rPr lang="en-US" baseline="0" dirty="0"/>
              <a:t>To first qualitatively evaluate if there are semantics or high-level concepts learned, we observe images which image maximally activate hidden units within the network, in this case the conv5 layer.</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79</a:t>
            </a:fld>
            <a:endParaRPr lang="en-US"/>
          </a:p>
        </p:txBody>
      </p:sp>
    </p:spTree>
    <p:extLst>
      <p:ext uri="{BB962C8B-B14F-4D97-AF65-F5344CB8AC3E}">
        <p14:creationId xmlns:p14="http://schemas.microsoft.com/office/powerpoint/2010/main" val="31725107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We see that some of the units correspond with “stuff” classes, such as sky, trees, and water.</a:t>
            </a:r>
          </a:p>
        </p:txBody>
      </p:sp>
      <p:sp>
        <p:nvSpPr>
          <p:cNvPr id="4" name="Slide Number Placeholder 3"/>
          <p:cNvSpPr>
            <a:spLocks noGrp="1"/>
          </p:cNvSpPr>
          <p:nvPr>
            <p:ph type="sldNum" sz="quarter" idx="10"/>
          </p:nvPr>
        </p:nvSpPr>
        <p:spPr/>
        <p:txBody>
          <a:bodyPr/>
          <a:lstStyle/>
          <a:p>
            <a:fld id="{B264145E-CABE-4CDE-82E6-4A9FC197B49E}" type="slidenum">
              <a:rPr lang="en-US" smtClean="0"/>
              <a:t>84</a:t>
            </a:fld>
            <a:endParaRPr lang="en-US"/>
          </a:p>
        </p:txBody>
      </p:sp>
    </p:spTree>
    <p:extLst>
      <p:ext uri="{BB962C8B-B14F-4D97-AF65-F5344CB8AC3E}">
        <p14:creationId xmlns:p14="http://schemas.microsoft.com/office/powerpoint/2010/main" val="369097934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We also see units which correspond to more </a:t>
            </a:r>
            <a:r>
              <a:rPr lang="en-US" baseline="0" dirty="0"/>
              <a:t>“thing” categories</a:t>
            </a:r>
            <a:r>
              <a:rPr lang="en-US" dirty="0"/>
              <a:t>, such as human</a:t>
            </a:r>
            <a:r>
              <a:rPr lang="en-US" baseline="0" dirty="0"/>
              <a:t> and dog faces, and flowers. The network was able to discover these units in an unsupervised regime.</a:t>
            </a:r>
            <a:endParaRPr lang="en-US" dirty="0"/>
          </a:p>
          <a:p>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85</a:t>
            </a:fld>
            <a:endParaRPr lang="en-US"/>
          </a:p>
        </p:txBody>
      </p:sp>
    </p:spTree>
    <p:extLst>
      <p:ext uri="{BB962C8B-B14F-4D97-AF65-F5344CB8AC3E}">
        <p14:creationId xmlns:p14="http://schemas.microsoft.com/office/powerpoint/2010/main" val="130857053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we have some indications that the colorization task organizes the data in a semantic way. </a:t>
            </a:r>
            <a:r>
              <a:rPr lang="en-US" baseline="0" dirty="0"/>
              <a:t>But how does it do when generalizing to other datasets and tasks?</a:t>
            </a:r>
          </a:p>
          <a:p>
            <a:endParaRPr lang="en-US" baseline="0" dirty="0"/>
          </a:p>
          <a:p>
            <a:r>
              <a:rPr lang="en-US" baseline="0" dirty="0"/>
              <a:t>To evaluate this, fine-tune our colorization network on a smaller scale dataset, PASCAL VOC, on the tasks of classification, detection, and segmentation.</a:t>
            </a:r>
          </a:p>
        </p:txBody>
      </p:sp>
      <p:sp>
        <p:nvSpPr>
          <p:cNvPr id="4" name="Slide Number Placeholder 3"/>
          <p:cNvSpPr>
            <a:spLocks noGrp="1"/>
          </p:cNvSpPr>
          <p:nvPr>
            <p:ph type="sldNum" sz="quarter" idx="10"/>
          </p:nvPr>
        </p:nvSpPr>
        <p:spPr/>
        <p:txBody>
          <a:bodyPr/>
          <a:lstStyle/>
          <a:p>
            <a:fld id="{B264145E-CABE-4CDE-82E6-4A9FC197B49E}" type="slidenum">
              <a:rPr lang="en-US" smtClean="0"/>
              <a:t>86</a:t>
            </a:fld>
            <a:endParaRPr lang="en-US"/>
          </a:p>
        </p:txBody>
      </p:sp>
    </p:spTree>
    <p:extLst>
      <p:ext uri="{BB962C8B-B14F-4D97-AF65-F5344CB8AC3E}">
        <p14:creationId xmlns:p14="http://schemas.microsoft.com/office/powerpoint/2010/main" val="341815492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a:t>
            </a:r>
            <a:r>
              <a:rPr lang="en-US" baseline="0" dirty="0"/>
              <a:t> y=0 line shows the performance if we initialize the network using Gaussian weights.</a:t>
            </a:r>
          </a:p>
          <a:p>
            <a:endParaRPr lang="en-US" baseline="0" dirty="0"/>
          </a:p>
          <a:p>
            <a:r>
              <a:rPr lang="en-US" baseline="0" dirty="0"/>
              <a:t>The performance we are hoping to match is if we use </a:t>
            </a:r>
            <a:r>
              <a:rPr lang="en-US" baseline="0" dirty="0" err="1"/>
              <a:t>imagenet</a:t>
            </a:r>
            <a:r>
              <a:rPr lang="en-US" baseline="0" dirty="0"/>
              <a:t> labels to train the system. We will see how well each of these methods make up the difference between Gaussian initialization and using </a:t>
            </a:r>
            <a:r>
              <a:rPr lang="en-US" baseline="0" dirty="0" err="1"/>
              <a:t>Imagenet</a:t>
            </a:r>
            <a:r>
              <a:rPr lang="en-US" baseline="0" dirty="0"/>
              <a:t> labels.</a:t>
            </a:r>
          </a:p>
          <a:p>
            <a:endParaRPr lang="en-US" baseline="0" dirty="0"/>
          </a:p>
          <a:p>
            <a:r>
              <a:rPr lang="en-US" baseline="0" dirty="0"/>
              <a:t>One method for learning features is </a:t>
            </a:r>
            <a:r>
              <a:rPr lang="en-US" baseline="0" dirty="0" err="1"/>
              <a:t>autoencoders</a:t>
            </a:r>
            <a:r>
              <a:rPr lang="en-US" baseline="0" dirty="0"/>
              <a:t>, which rely on a bottleneck. The </a:t>
            </a:r>
            <a:r>
              <a:rPr lang="en-US" baseline="0" dirty="0" err="1"/>
              <a:t>autoencoder</a:t>
            </a:r>
            <a:r>
              <a:rPr lang="en-US" baseline="0" dirty="0"/>
              <a:t> features do not learn very semantically meaningful features. Using stacked k-means, as implemented by </a:t>
            </a:r>
            <a:r>
              <a:rPr lang="en-US" baseline="0" dirty="0" err="1"/>
              <a:t>Krahenbuhl</a:t>
            </a:r>
            <a:r>
              <a:rPr lang="en-US" baseline="0" dirty="0"/>
              <a:t> et al, makes up some of the ground.</a:t>
            </a:r>
          </a:p>
          <a:p>
            <a:endParaRPr lang="en-US" baseline="0" dirty="0"/>
          </a:p>
          <a:p>
            <a:r>
              <a:rPr lang="en-US" baseline="0" dirty="0"/>
              <a:t>Previous self-supervision methods are shown here: </a:t>
            </a:r>
            <a:r>
              <a:rPr lang="en-US" baseline="0" dirty="0" err="1"/>
              <a:t>inpainting</a:t>
            </a:r>
            <a:r>
              <a:rPr lang="en-US" baseline="0" dirty="0"/>
              <a:t>, bidirectional GAN, relative context prediction.</a:t>
            </a:r>
          </a:p>
          <a:p>
            <a:endParaRPr lang="en-US" baseline="0" dirty="0"/>
          </a:p>
          <a:p>
            <a:r>
              <a:rPr lang="en-US" baseline="0" dirty="0"/>
              <a:t>Finally, our method, outside of the </a:t>
            </a:r>
            <a:r>
              <a:rPr lang="en-US" baseline="0" dirty="0" err="1"/>
              <a:t>Doersch</a:t>
            </a:r>
            <a:r>
              <a:rPr lang="en-US" baseline="0" dirty="0"/>
              <a:t> detection result, performs competitively relative to other self-supervision methods. We found this result surprising, as our project was primarily focused on the graphics task of colorization. However, note the large gap between self-supervision methods and pre-training on ImageNet. There is still work to be done to achieve strong semantic representations without the benefit of labels.</a:t>
            </a:r>
          </a:p>
          <a:p>
            <a:endParaRPr lang="en-US" baseline="0" dirty="0"/>
          </a:p>
        </p:txBody>
      </p:sp>
      <p:sp>
        <p:nvSpPr>
          <p:cNvPr id="4" name="Slide Number Placeholder 3"/>
          <p:cNvSpPr>
            <a:spLocks noGrp="1"/>
          </p:cNvSpPr>
          <p:nvPr>
            <p:ph type="sldNum" sz="quarter" idx="10"/>
          </p:nvPr>
        </p:nvSpPr>
        <p:spPr/>
        <p:txBody>
          <a:bodyPr/>
          <a:lstStyle/>
          <a:p>
            <a:fld id="{B264145E-CABE-4CDE-82E6-4A9FC197B49E}" type="slidenum">
              <a:rPr lang="en-US" smtClean="0"/>
              <a:t>87</a:t>
            </a:fld>
            <a:endParaRPr lang="en-US"/>
          </a:p>
        </p:txBody>
      </p:sp>
    </p:spTree>
    <p:extLst>
      <p:ext uri="{BB962C8B-B14F-4D97-AF65-F5344CB8AC3E}">
        <p14:creationId xmlns:p14="http://schemas.microsoft.com/office/powerpoint/2010/main" val="93465304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a:t>
            </a:r>
            <a:r>
              <a:rPr lang="en-US" baseline="0" dirty="0"/>
              <a:t> far, all of the images we have tested started out as color images. </a:t>
            </a:r>
            <a:r>
              <a:rPr lang="en-US" dirty="0"/>
              <a:t>As a qualitative test, let’s see how our system performs on legacy black and white images. </a:t>
            </a:r>
          </a:p>
        </p:txBody>
      </p:sp>
      <p:sp>
        <p:nvSpPr>
          <p:cNvPr id="4" name="Slide Number Placeholder 3"/>
          <p:cNvSpPr>
            <a:spLocks noGrp="1"/>
          </p:cNvSpPr>
          <p:nvPr>
            <p:ph type="sldNum" sz="quarter" idx="10"/>
          </p:nvPr>
        </p:nvSpPr>
        <p:spPr/>
        <p:txBody>
          <a:bodyPr/>
          <a:lstStyle/>
          <a:p>
            <a:fld id="{B264145E-CABE-4CDE-82E6-4A9FC197B49E}" type="slidenum">
              <a:rPr lang="en-US" smtClean="0"/>
              <a:t>88</a:t>
            </a:fld>
            <a:endParaRPr lang="en-US"/>
          </a:p>
        </p:txBody>
      </p:sp>
    </p:spTree>
    <p:extLst>
      <p:ext uri="{BB962C8B-B14F-4D97-AF65-F5344CB8AC3E}">
        <p14:creationId xmlns:p14="http://schemas.microsoft.com/office/powerpoint/2010/main" val="19274844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Here is a </a:t>
            </a:r>
            <a:r>
              <a:rPr lang="en-US" dirty="0" err="1"/>
              <a:t>thylacine</a:t>
            </a:r>
            <a:r>
              <a:rPr lang="en-US" dirty="0"/>
              <a:t>, which went extinct in 1936. To our knowledge, there</a:t>
            </a:r>
            <a:r>
              <a:rPr lang="en-US" baseline="0" dirty="0"/>
              <a:t> are no known color photos.</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89</a:t>
            </a:fld>
            <a:endParaRPr lang="en-US"/>
          </a:p>
        </p:txBody>
      </p:sp>
    </p:spTree>
    <p:extLst>
      <p:ext uri="{BB962C8B-B14F-4D97-AF65-F5344CB8AC3E}">
        <p14:creationId xmlns:p14="http://schemas.microsoft.com/office/powerpoint/2010/main" val="323896911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an amateur family photo from</a:t>
            </a:r>
            <a:r>
              <a:rPr lang="en-US" baseline="0" dirty="0"/>
              <a:t> the 1950s of my father and great grand-father.</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91</a:t>
            </a:fld>
            <a:endParaRPr lang="en-US"/>
          </a:p>
        </p:txBody>
      </p:sp>
    </p:spTree>
    <p:extLst>
      <p:ext uri="{BB962C8B-B14F-4D97-AF65-F5344CB8AC3E}">
        <p14:creationId xmlns:p14="http://schemas.microsoft.com/office/powerpoint/2010/main" val="2454810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Create an embedding where semantically similar patches are close together</a:t>
            </a:r>
          </a:p>
          <a:p>
            <a:r>
              <a:rPr lang="en-US" dirty="0"/>
              <a:t>- indeed, for this patch, the most similar other patches</a:t>
            </a:r>
            <a:r>
              <a:rPr lang="en-US" baseline="0" dirty="0"/>
              <a:t> are other cats</a:t>
            </a:r>
            <a:endParaRPr lang="en-US" dirty="0"/>
          </a:p>
          <a:p>
            <a:r>
              <a:rPr lang="en-US" dirty="0"/>
              <a:t>- Note</a:t>
            </a:r>
            <a:r>
              <a:rPr lang="en-US" baseline="0" dirty="0"/>
              <a:t> what this means: we’ve connected across instances of cats despite using an objective function that operates within a single image</a:t>
            </a:r>
          </a:p>
          <a:p>
            <a:r>
              <a:rPr lang="en-US" dirty="0"/>
              <a:t>- We never told the algorithm that these were the same in any way</a:t>
            </a:r>
          </a:p>
        </p:txBody>
      </p:sp>
      <p:sp>
        <p:nvSpPr>
          <p:cNvPr id="4" name="Slide Number Placeholder 3"/>
          <p:cNvSpPr>
            <a:spLocks noGrp="1"/>
          </p:cNvSpPr>
          <p:nvPr>
            <p:ph type="sldNum" sz="quarter" idx="10"/>
          </p:nvPr>
        </p:nvSpPr>
        <p:spPr/>
        <p:txBody>
          <a:bodyPr/>
          <a:lstStyle/>
          <a:p>
            <a:fld id="{85E09B76-0FB8-4CFA-ACAF-41C9690F1255}" type="slidenum">
              <a:rPr lang="en-US" smtClean="0"/>
              <a:t>21</a:t>
            </a:fld>
            <a:endParaRPr lang="en-US"/>
          </a:p>
        </p:txBody>
      </p:sp>
    </p:spTree>
    <p:extLst>
      <p:ext uri="{BB962C8B-B14F-4D97-AF65-F5344CB8AC3E}">
        <p14:creationId xmlns:p14="http://schemas.microsoft.com/office/powerpoint/2010/main" val="212105672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a professional photograph from Henri Cartier-Bresson.</a:t>
            </a:r>
          </a:p>
        </p:txBody>
      </p:sp>
      <p:sp>
        <p:nvSpPr>
          <p:cNvPr id="4" name="Slide Number Placeholder 3"/>
          <p:cNvSpPr>
            <a:spLocks noGrp="1"/>
          </p:cNvSpPr>
          <p:nvPr>
            <p:ph type="sldNum" sz="quarter" idx="10"/>
          </p:nvPr>
        </p:nvSpPr>
        <p:spPr/>
        <p:txBody>
          <a:bodyPr/>
          <a:lstStyle/>
          <a:p>
            <a:fld id="{B264145E-CABE-4CDE-82E6-4A9FC197B49E}" type="slidenum">
              <a:rPr lang="en-US" smtClean="0"/>
              <a:t>93</a:t>
            </a:fld>
            <a:endParaRPr lang="en-US"/>
          </a:p>
        </p:txBody>
      </p:sp>
    </p:spTree>
    <p:extLst>
      <p:ext uri="{BB962C8B-B14F-4D97-AF65-F5344CB8AC3E}">
        <p14:creationId xmlns:p14="http://schemas.microsoft.com/office/powerpoint/2010/main" val="204528269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94</a:t>
            </a:fld>
            <a:endParaRPr lang="en-US"/>
          </a:p>
        </p:txBody>
      </p:sp>
    </p:spTree>
    <p:extLst>
      <p:ext uri="{BB962C8B-B14F-4D97-AF65-F5344CB8AC3E}">
        <p14:creationId xmlns:p14="http://schemas.microsoft.com/office/powerpoint/2010/main" val="171488276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the</a:t>
            </a:r>
            <a:r>
              <a:rPr lang="en-US" baseline="0" dirty="0"/>
              <a:t> famous American photograph from the Depression of </a:t>
            </a:r>
            <a:r>
              <a:rPr lang="en-US" baseline="0"/>
              <a:t>Migrant Mother.</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95</a:t>
            </a:fld>
            <a:endParaRPr lang="en-US"/>
          </a:p>
        </p:txBody>
      </p:sp>
    </p:spTree>
    <p:extLst>
      <p:ext uri="{BB962C8B-B14F-4D97-AF65-F5344CB8AC3E}">
        <p14:creationId xmlns:p14="http://schemas.microsoft.com/office/powerpoint/2010/main" val="19770016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So for our full paper, code, and a live demo, please visit out website.</a:t>
            </a:r>
          </a:p>
        </p:txBody>
      </p:sp>
      <p:sp>
        <p:nvSpPr>
          <p:cNvPr id="4" name="Slide Number Placeholder 3"/>
          <p:cNvSpPr>
            <a:spLocks noGrp="1"/>
          </p:cNvSpPr>
          <p:nvPr>
            <p:ph type="sldNum" sz="quarter" idx="10"/>
          </p:nvPr>
        </p:nvSpPr>
        <p:spPr/>
        <p:txBody>
          <a:bodyPr/>
          <a:lstStyle/>
          <a:p>
            <a:fld id="{B264145E-CABE-4CDE-82E6-4A9FC197B49E}" type="slidenum">
              <a:rPr lang="en-US" smtClean="0"/>
              <a:t>97</a:t>
            </a:fld>
            <a:endParaRPr lang="en-US"/>
          </a:p>
        </p:txBody>
      </p:sp>
    </p:spTree>
    <p:extLst>
      <p:ext uri="{BB962C8B-B14F-4D97-AF65-F5344CB8AC3E}">
        <p14:creationId xmlns:p14="http://schemas.microsoft.com/office/powerpoint/2010/main" val="324199281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Finally, here</a:t>
            </a:r>
            <a:r>
              <a:rPr lang="en-US" baseline="0" dirty="0"/>
              <a:t> is an example video, submitted to us by a 3</a:t>
            </a:r>
            <a:r>
              <a:rPr lang="en-US" baseline="30000" dirty="0"/>
              <a:t>rd</a:t>
            </a:r>
            <a:r>
              <a:rPr lang="en-US" baseline="0" dirty="0"/>
              <a:t> party, which we will play out.</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Thank you!</a:t>
            </a:r>
            <a:endParaRPr lang="en-US" dirty="0"/>
          </a:p>
        </p:txBody>
      </p:sp>
      <p:sp>
        <p:nvSpPr>
          <p:cNvPr id="4" name="Slide Number Placeholder 3"/>
          <p:cNvSpPr>
            <a:spLocks noGrp="1"/>
          </p:cNvSpPr>
          <p:nvPr>
            <p:ph type="sldNum" sz="quarter" idx="10"/>
          </p:nvPr>
        </p:nvSpPr>
        <p:spPr/>
        <p:txBody>
          <a:bodyPr/>
          <a:lstStyle/>
          <a:p>
            <a:fld id="{B264145E-CABE-4CDE-82E6-4A9FC197B49E}" type="slidenum">
              <a:rPr lang="en-US" smtClean="0"/>
              <a:t>98</a:t>
            </a:fld>
            <a:endParaRPr lang="en-US"/>
          </a:p>
        </p:txBody>
      </p:sp>
    </p:spTree>
    <p:extLst>
      <p:ext uri="{BB962C8B-B14F-4D97-AF65-F5344CB8AC3E}">
        <p14:creationId xmlns:p14="http://schemas.microsoft.com/office/powerpoint/2010/main" val="51250816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linear probing with only the original 1.28 million </a:t>
            </a:r>
            <a:r>
              <a:rPr lang="en-US" dirty="0" err="1"/>
              <a:t>imagenet</a:t>
            </a:r>
            <a:r>
              <a:rPr lang="en-US" baseline="0" dirty="0"/>
              <a:t> images as training data</a:t>
            </a:r>
            <a:endParaRPr lang="en-US" dirty="0"/>
          </a:p>
          <a:p>
            <a:r>
              <a:rPr lang="en-US" dirty="0"/>
              <a:t>4x means 4x “width” or channel depth, not an ensemble. Or is it actually spatial width?</a:t>
            </a:r>
          </a:p>
        </p:txBody>
      </p:sp>
      <p:sp>
        <p:nvSpPr>
          <p:cNvPr id="4" name="Slide Number Placeholder 3"/>
          <p:cNvSpPr>
            <a:spLocks noGrp="1"/>
          </p:cNvSpPr>
          <p:nvPr>
            <p:ph type="sldNum" sz="quarter" idx="10"/>
          </p:nvPr>
        </p:nvSpPr>
        <p:spPr/>
        <p:txBody>
          <a:bodyPr/>
          <a:lstStyle/>
          <a:p>
            <a:fld id="{85E09B76-0FB8-4CFA-ACAF-41C9690F1255}" type="slidenum">
              <a:rPr lang="en-US" smtClean="0"/>
              <a:t>103</a:t>
            </a:fld>
            <a:endParaRPr lang="en-US"/>
          </a:p>
        </p:txBody>
      </p:sp>
    </p:spTree>
    <p:extLst>
      <p:ext uri="{BB962C8B-B14F-4D97-AF65-F5344CB8AC3E}">
        <p14:creationId xmlns:p14="http://schemas.microsoft.com/office/powerpoint/2010/main" val="189743880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105</a:t>
            </a:fld>
            <a:endParaRPr lang="en-US"/>
          </a:p>
        </p:txBody>
      </p:sp>
    </p:spTree>
    <p:extLst>
      <p:ext uri="{BB962C8B-B14F-4D97-AF65-F5344CB8AC3E}">
        <p14:creationId xmlns:p14="http://schemas.microsoft.com/office/powerpoint/2010/main" val="418974403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Training </a:t>
            </a:r>
            <a:r>
              <a:rPr lang="en-US" dirty="0"/>
              <a:t>schedules. A longer training schedule gives a</a:t>
            </a:r>
          </a:p>
          <a:p>
            <a:r>
              <a:rPr lang="en-US" dirty="0"/>
              <a:t>noticeable improvement. Here each point is a full training </a:t>
            </a:r>
            <a:r>
              <a:rPr lang="en-US" dirty="0" err="1"/>
              <a:t>sched</a:t>
            </a:r>
            <a:r>
              <a:rPr lang="en-US" dirty="0"/>
              <a:t>-</a:t>
            </a:r>
          </a:p>
          <a:p>
            <a:r>
              <a:rPr lang="en-US" dirty="0" err="1"/>
              <a:t>ule</a:t>
            </a:r>
            <a:r>
              <a:rPr lang="en-US" dirty="0"/>
              <a:t>. The model is </a:t>
            </a:r>
            <a:r>
              <a:rPr lang="en-US" dirty="0" err="1"/>
              <a:t>ViT</a:t>
            </a:r>
            <a:r>
              <a:rPr lang="en-US" dirty="0"/>
              <a:t>-L with the default setting in Table 1.</a:t>
            </a:r>
          </a:p>
        </p:txBody>
      </p:sp>
      <p:sp>
        <p:nvSpPr>
          <p:cNvPr id="4" name="Slide Number Placeholder 3"/>
          <p:cNvSpPr>
            <a:spLocks noGrp="1"/>
          </p:cNvSpPr>
          <p:nvPr>
            <p:ph type="sldNum" sz="quarter" idx="10"/>
          </p:nvPr>
        </p:nvSpPr>
        <p:spPr/>
        <p:txBody>
          <a:bodyPr/>
          <a:lstStyle/>
          <a:p>
            <a:fld id="{85E09B76-0FB8-4CFA-ACAF-41C9690F1255}" type="slidenum">
              <a:rPr lang="en-US" smtClean="0"/>
              <a:t>111</a:t>
            </a:fld>
            <a:endParaRPr lang="en-US"/>
          </a:p>
        </p:txBody>
      </p:sp>
    </p:spTree>
    <p:extLst>
      <p:ext uri="{BB962C8B-B14F-4D97-AF65-F5344CB8AC3E}">
        <p14:creationId xmlns:p14="http://schemas.microsoft.com/office/powerpoint/2010/main" val="1096177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22</a:t>
            </a:fld>
            <a:endParaRPr lang="en-US"/>
          </a:p>
        </p:txBody>
      </p:sp>
    </p:spTree>
    <p:extLst>
      <p:ext uri="{BB962C8B-B14F-4D97-AF65-F5344CB8AC3E}">
        <p14:creationId xmlns:p14="http://schemas.microsoft.com/office/powerpoint/2010/main" val="1091007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The way that we extract</a:t>
            </a:r>
            <a:r>
              <a:rPr lang="en-US" baseline="0" dirty="0"/>
              <a:t> the patches is important.  The problem</a:t>
            </a:r>
            <a:r>
              <a:rPr lang="en-US" dirty="0"/>
              <a:t> is</a:t>
            </a:r>
            <a:r>
              <a:rPr lang="en-US" baseline="0" dirty="0"/>
              <a:t> that there are trivial shortcuts: ways that the network can solve the problem without really extracting the semantics that we’re after, like the line in this pair of patches.</a:t>
            </a:r>
          </a:p>
          <a:p>
            <a:r>
              <a:rPr lang="en-US" dirty="0"/>
              <a:t>-</a:t>
            </a:r>
            <a:r>
              <a:rPr lang="en-US" baseline="0" dirty="0"/>
              <a:t> </a:t>
            </a:r>
            <a:r>
              <a:rPr lang="en-US" dirty="0"/>
              <a:t>The gap makes it</a:t>
            </a:r>
            <a:r>
              <a:rPr lang="en-US" baseline="0" dirty="0"/>
              <a:t> less likely that low-level properties cross both patches</a:t>
            </a:r>
          </a:p>
          <a:p>
            <a:r>
              <a:rPr lang="en-US" baseline="0" dirty="0"/>
              <a:t>- The jittering makes it harder to match straight lines between two patches</a:t>
            </a:r>
          </a:p>
          <a:p>
            <a:endParaRPr lang="en-US" dirty="0"/>
          </a:p>
        </p:txBody>
      </p:sp>
      <p:sp>
        <p:nvSpPr>
          <p:cNvPr id="4" name="Slide Number Placeholder 3"/>
          <p:cNvSpPr>
            <a:spLocks noGrp="1"/>
          </p:cNvSpPr>
          <p:nvPr>
            <p:ph type="sldNum" sz="quarter" idx="10"/>
          </p:nvPr>
        </p:nvSpPr>
        <p:spPr/>
        <p:txBody>
          <a:bodyPr/>
          <a:lstStyle/>
          <a:p>
            <a:fld id="{85E09B76-0FB8-4CFA-ACAF-41C9690F1255}" type="slidenum">
              <a:rPr lang="en-US" smtClean="0"/>
              <a:t>23</a:t>
            </a:fld>
            <a:endParaRPr lang="en-US"/>
          </a:p>
        </p:txBody>
      </p:sp>
    </p:spTree>
    <p:extLst>
      <p:ext uri="{BB962C8B-B14F-4D97-AF65-F5344CB8AC3E}">
        <p14:creationId xmlns:p14="http://schemas.microsoft.com/office/powerpoint/2010/main" val="3614306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6D2349D-E1EA-4E56-A04D-20F3B7B35D1C}" type="datetime1">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03E181-9067-4950-9A7D-6D04760B2E0E}" type="slidenum">
              <a:rPr lang="en-US" smtClean="0"/>
              <a:t>‹#›</a:t>
            </a:fld>
            <a:fld id="{58EAA45F-0875-4BB1-8E5C-469D4DAADF26}" type="slidenum">
              <a:rPr lang="en-US" smtClean="0"/>
              <a:t>‹#›</a:t>
            </a:fld>
            <a:endParaRPr lang="en-US" dirty="0"/>
          </a:p>
        </p:txBody>
      </p:sp>
    </p:spTree>
    <p:extLst>
      <p:ext uri="{BB962C8B-B14F-4D97-AF65-F5344CB8AC3E}">
        <p14:creationId xmlns:p14="http://schemas.microsoft.com/office/powerpoint/2010/main" val="3990643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1898E5-1964-43B6-8608-B85C43511EB8}" type="datetime1">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683191-F388-4186-BFCB-899B023CE919}" type="slidenum">
              <a:rPr lang="en-US" smtClean="0"/>
              <a:t>‹#›</a:t>
            </a:fld>
            <a:endParaRPr lang="en-US"/>
          </a:p>
        </p:txBody>
      </p:sp>
    </p:spTree>
    <p:extLst>
      <p:ext uri="{BB962C8B-B14F-4D97-AF65-F5344CB8AC3E}">
        <p14:creationId xmlns:p14="http://schemas.microsoft.com/office/powerpoint/2010/main" val="2957429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F27C71-4A14-4371-8D93-84E29FE5CE0E}" type="datetime1">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683191-F388-4186-BFCB-899B023CE919}" type="slidenum">
              <a:rPr lang="en-US" smtClean="0"/>
              <a:t>‹#›</a:t>
            </a:fld>
            <a:endParaRPr lang="en-US"/>
          </a:p>
        </p:txBody>
      </p:sp>
    </p:spTree>
    <p:extLst>
      <p:ext uri="{BB962C8B-B14F-4D97-AF65-F5344CB8AC3E}">
        <p14:creationId xmlns:p14="http://schemas.microsoft.com/office/powerpoint/2010/main" val="80499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19962A-581C-4B31-A21E-8CAD58C5A473}" type="datetime1">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683191-F388-4186-BFCB-899B023CE919}" type="slidenum">
              <a:rPr lang="en-US" smtClean="0"/>
              <a:t>‹#›</a:t>
            </a:fld>
            <a:endParaRPr lang="en-US"/>
          </a:p>
        </p:txBody>
      </p:sp>
    </p:spTree>
    <p:extLst>
      <p:ext uri="{BB962C8B-B14F-4D97-AF65-F5344CB8AC3E}">
        <p14:creationId xmlns:p14="http://schemas.microsoft.com/office/powerpoint/2010/main" val="2692891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3175C8-5E64-430A-ABCC-4AF45461C1D9}" type="datetime1">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683191-F388-4186-BFCB-899B023CE919}" type="slidenum">
              <a:rPr lang="en-US" smtClean="0"/>
              <a:t>‹#›</a:t>
            </a:fld>
            <a:endParaRPr lang="en-US"/>
          </a:p>
        </p:txBody>
      </p:sp>
    </p:spTree>
    <p:extLst>
      <p:ext uri="{BB962C8B-B14F-4D97-AF65-F5344CB8AC3E}">
        <p14:creationId xmlns:p14="http://schemas.microsoft.com/office/powerpoint/2010/main" val="985452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0FE36A2-4B23-4D98-BBD7-765260987153}" type="datetime1">
              <a:rPr lang="en-US" smtClean="0"/>
              <a:t>3/30/2026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683191-F388-4186-BFCB-899B023CE919}" type="slidenum">
              <a:rPr lang="en-US" smtClean="0"/>
              <a:t>‹#›</a:t>
            </a:fld>
            <a:endParaRPr lang="en-US"/>
          </a:p>
        </p:txBody>
      </p:sp>
    </p:spTree>
    <p:extLst>
      <p:ext uri="{BB962C8B-B14F-4D97-AF65-F5344CB8AC3E}">
        <p14:creationId xmlns:p14="http://schemas.microsoft.com/office/powerpoint/2010/main" val="2344850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6C9D22-1882-46AA-A459-DEBB148AF85D}" type="datetime1">
              <a:rPr lang="en-US" smtClean="0"/>
              <a:t>3/30/2026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683191-F388-4186-BFCB-899B023CE919}" type="slidenum">
              <a:rPr lang="en-US" smtClean="0"/>
              <a:t>‹#›</a:t>
            </a:fld>
            <a:endParaRPr lang="en-US"/>
          </a:p>
        </p:txBody>
      </p:sp>
    </p:spTree>
    <p:extLst>
      <p:ext uri="{BB962C8B-B14F-4D97-AF65-F5344CB8AC3E}">
        <p14:creationId xmlns:p14="http://schemas.microsoft.com/office/powerpoint/2010/main" val="1232543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638B14E-9147-449F-9E53-0E70456B505E}" type="datetime1">
              <a:rPr lang="en-US" smtClean="0"/>
              <a:t>3/30/2026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683191-F388-4186-BFCB-899B023CE919}" type="slidenum">
              <a:rPr lang="en-US" smtClean="0"/>
              <a:t>‹#›</a:t>
            </a:fld>
            <a:endParaRPr lang="en-US"/>
          </a:p>
        </p:txBody>
      </p:sp>
    </p:spTree>
    <p:extLst>
      <p:ext uri="{BB962C8B-B14F-4D97-AF65-F5344CB8AC3E}">
        <p14:creationId xmlns:p14="http://schemas.microsoft.com/office/powerpoint/2010/main" val="1919864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F00D42-4868-42A9-B60C-C47375D2E75E}" type="datetime1">
              <a:rPr lang="en-US" smtClean="0"/>
              <a:t>3/30/2026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683191-F388-4186-BFCB-899B023CE919}" type="slidenum">
              <a:rPr lang="en-US" smtClean="0"/>
              <a:t>‹#›</a:t>
            </a:fld>
            <a:endParaRPr lang="en-US"/>
          </a:p>
        </p:txBody>
      </p:sp>
    </p:spTree>
    <p:extLst>
      <p:ext uri="{BB962C8B-B14F-4D97-AF65-F5344CB8AC3E}">
        <p14:creationId xmlns:p14="http://schemas.microsoft.com/office/powerpoint/2010/main" val="3747944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37D441C-7F8B-4718-8882-FD9484178BE0}" type="datetime1">
              <a:rPr lang="en-US" smtClean="0"/>
              <a:t>3/30/2026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683191-F388-4186-BFCB-899B023CE919}" type="slidenum">
              <a:rPr lang="en-US" smtClean="0"/>
              <a:t>‹#›</a:t>
            </a:fld>
            <a:endParaRPr lang="en-US"/>
          </a:p>
        </p:txBody>
      </p:sp>
    </p:spTree>
    <p:extLst>
      <p:ext uri="{BB962C8B-B14F-4D97-AF65-F5344CB8AC3E}">
        <p14:creationId xmlns:p14="http://schemas.microsoft.com/office/powerpoint/2010/main" val="2082030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96B24C-5336-4678-B1CA-867919819E58}" type="datetime1">
              <a:rPr lang="en-US" smtClean="0"/>
              <a:t>3/30/2026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683191-F388-4186-BFCB-899B023CE919}" type="slidenum">
              <a:rPr lang="en-US" smtClean="0"/>
              <a:t>‹#›</a:t>
            </a:fld>
            <a:endParaRPr lang="en-US"/>
          </a:p>
        </p:txBody>
      </p:sp>
    </p:spTree>
    <p:extLst>
      <p:ext uri="{BB962C8B-B14F-4D97-AF65-F5344CB8AC3E}">
        <p14:creationId xmlns:p14="http://schemas.microsoft.com/office/powerpoint/2010/main" val="2417062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1AAA87-02D2-4ED0-94B7-0FB7019E47F8}" type="datetime1">
              <a:rPr lang="en-US" smtClean="0"/>
              <a:t>3/30/2026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683191-F388-4186-BFCB-899B023CE919}" type="slidenum">
              <a:rPr lang="en-US" smtClean="0"/>
              <a:t>‹#›</a:t>
            </a:fld>
            <a:endParaRPr lang="en-US"/>
          </a:p>
        </p:txBody>
      </p:sp>
    </p:spTree>
    <p:extLst>
      <p:ext uri="{BB962C8B-B14F-4D97-AF65-F5344CB8AC3E}">
        <p14:creationId xmlns:p14="http://schemas.microsoft.com/office/powerpoint/2010/main" val="36903331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470.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471.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472.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473.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474.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475.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476.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477.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47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479.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480.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481.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483.png"/><Relationship Id="rId2" Type="http://schemas.openxmlformats.org/officeDocument/2006/relationships/image" Target="../media/image48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5" Type="http://schemas.microsoft.com/office/2007/relationships/hdphoto" Target="../media/hdphoto1.wdp"/><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5" Type="http://schemas.microsoft.com/office/2007/relationships/hdphoto" Target="../media/hdphoto1.wdp"/><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notesSlide" Target="../notesSlides/notesSlide5.xml"/><Relationship Id="rId7"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tags" Target="../tags/tag5.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15.jpeg"/><Relationship Id="rId10" Type="http://schemas.openxmlformats.org/officeDocument/2006/relationships/image" Target="../media/image18.jpeg"/><Relationship Id="rId4" Type="http://schemas.openxmlformats.org/officeDocument/2006/relationships/image" Target="../media/image14.jpg"/><Relationship Id="rId9" Type="http://schemas.openxmlformats.org/officeDocument/2006/relationships/image" Target="../media/image17.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9.jpg"/></Relationships>
</file>

<file path=ppt/slides/_rels/slide21.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notesSlide" Target="../notesSlides/notesSlide7.xml"/><Relationship Id="rId7" Type="http://schemas.openxmlformats.org/officeDocument/2006/relationships/image" Target="../media/image22.jp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 Id="rId9" Type="http://schemas.openxmlformats.org/officeDocument/2006/relationships/image" Target="../media/image24.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25.jpeg"/><Relationship Id="rId4" Type="http://schemas.openxmlformats.org/officeDocument/2006/relationships/image" Target="../media/image19.jpg"/></Relationships>
</file>

<file path=ppt/slides/_rels/slide24.xml.rels><?xml version="1.0" encoding="UTF-8" standalone="yes"?>
<Relationships xmlns="http://schemas.openxmlformats.org/package/2006/relationships"><Relationship Id="rId8" Type="http://schemas.openxmlformats.org/officeDocument/2006/relationships/image" Target="../media/image30.jpg"/><Relationship Id="rId13" Type="http://schemas.openxmlformats.org/officeDocument/2006/relationships/image" Target="../media/image35.jpg"/><Relationship Id="rId18" Type="http://schemas.openxmlformats.org/officeDocument/2006/relationships/image" Target="../media/image40.jpeg"/><Relationship Id="rId3" Type="http://schemas.openxmlformats.org/officeDocument/2006/relationships/notesSlide" Target="../notesSlides/notesSlide10.xml"/><Relationship Id="rId21" Type="http://schemas.microsoft.com/office/2007/relationships/hdphoto" Target="../media/hdphoto5.wdp"/><Relationship Id="rId7" Type="http://schemas.openxmlformats.org/officeDocument/2006/relationships/image" Target="../media/image29.jpg"/><Relationship Id="rId12" Type="http://schemas.openxmlformats.org/officeDocument/2006/relationships/image" Target="../media/image34.jpg"/><Relationship Id="rId17" Type="http://schemas.openxmlformats.org/officeDocument/2006/relationships/image" Target="../media/image39.jpeg"/><Relationship Id="rId2" Type="http://schemas.openxmlformats.org/officeDocument/2006/relationships/slideLayout" Target="../slideLayouts/slideLayout2.xml"/><Relationship Id="rId16" Type="http://schemas.openxmlformats.org/officeDocument/2006/relationships/image" Target="../media/image38.jpeg"/><Relationship Id="rId20" Type="http://schemas.openxmlformats.org/officeDocument/2006/relationships/image" Target="../media/image42.jpeg"/><Relationship Id="rId1" Type="http://schemas.openxmlformats.org/officeDocument/2006/relationships/tags" Target="../tags/tag10.xml"/><Relationship Id="rId6" Type="http://schemas.openxmlformats.org/officeDocument/2006/relationships/image" Target="../media/image28.jpg"/><Relationship Id="rId11" Type="http://schemas.openxmlformats.org/officeDocument/2006/relationships/image" Target="../media/image33.jpg"/><Relationship Id="rId5" Type="http://schemas.openxmlformats.org/officeDocument/2006/relationships/image" Target="../media/image27.jpg"/><Relationship Id="rId15" Type="http://schemas.openxmlformats.org/officeDocument/2006/relationships/image" Target="../media/image37.jpeg"/><Relationship Id="rId10" Type="http://schemas.openxmlformats.org/officeDocument/2006/relationships/image" Target="../media/image32.jpg"/><Relationship Id="rId19" Type="http://schemas.openxmlformats.org/officeDocument/2006/relationships/image" Target="../media/image41.jpeg"/><Relationship Id="rId4" Type="http://schemas.openxmlformats.org/officeDocument/2006/relationships/image" Target="../media/image26.png"/><Relationship Id="rId9" Type="http://schemas.openxmlformats.org/officeDocument/2006/relationships/image" Target="../media/image31.jpg"/><Relationship Id="rId14"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8" Type="http://schemas.openxmlformats.org/officeDocument/2006/relationships/image" Target="../media/image39.jpeg"/><Relationship Id="rId13" Type="http://schemas.openxmlformats.org/officeDocument/2006/relationships/image" Target="../media/image29.jpg"/><Relationship Id="rId18" Type="http://schemas.openxmlformats.org/officeDocument/2006/relationships/image" Target="../media/image34.jpg"/><Relationship Id="rId3" Type="http://schemas.openxmlformats.org/officeDocument/2006/relationships/notesSlide" Target="../notesSlides/notesSlide12.xml"/><Relationship Id="rId21" Type="http://schemas.microsoft.com/office/2007/relationships/hdphoto" Target="../media/hdphoto7.wdp"/><Relationship Id="rId7" Type="http://schemas.openxmlformats.org/officeDocument/2006/relationships/image" Target="../media/image38.jpeg"/><Relationship Id="rId12" Type="http://schemas.openxmlformats.org/officeDocument/2006/relationships/image" Target="../media/image27.jpg"/><Relationship Id="rId17" Type="http://schemas.openxmlformats.org/officeDocument/2006/relationships/image" Target="../media/image33.jpg"/><Relationship Id="rId2" Type="http://schemas.openxmlformats.org/officeDocument/2006/relationships/slideLayout" Target="../slideLayouts/slideLayout2.xml"/><Relationship Id="rId16" Type="http://schemas.openxmlformats.org/officeDocument/2006/relationships/image" Target="../media/image32.jpg"/><Relationship Id="rId20" Type="http://schemas.openxmlformats.org/officeDocument/2006/relationships/image" Target="../media/image48.jpeg"/><Relationship Id="rId1" Type="http://schemas.openxmlformats.org/officeDocument/2006/relationships/tags" Target="../tags/tag12.xml"/><Relationship Id="rId6" Type="http://schemas.openxmlformats.org/officeDocument/2006/relationships/image" Target="../media/image37.jpeg"/><Relationship Id="rId11" Type="http://schemas.microsoft.com/office/2007/relationships/hdphoto" Target="../media/hdphoto6.wdp"/><Relationship Id="rId5" Type="http://schemas.openxmlformats.org/officeDocument/2006/relationships/image" Target="../media/image36.jpeg"/><Relationship Id="rId15" Type="http://schemas.openxmlformats.org/officeDocument/2006/relationships/image" Target="../media/image31.jpg"/><Relationship Id="rId10" Type="http://schemas.openxmlformats.org/officeDocument/2006/relationships/image" Target="../media/image47.jpeg"/><Relationship Id="rId19" Type="http://schemas.openxmlformats.org/officeDocument/2006/relationships/image" Target="../media/image35.jpg"/><Relationship Id="rId4" Type="http://schemas.openxmlformats.org/officeDocument/2006/relationships/image" Target="../media/image41.jpeg"/><Relationship Id="rId9" Type="http://schemas.openxmlformats.org/officeDocument/2006/relationships/image" Target="../media/image40.jpeg"/><Relationship Id="rId14" Type="http://schemas.openxmlformats.org/officeDocument/2006/relationships/image" Target="../media/image30.jpg"/></Relationships>
</file>

<file path=ppt/slides/_rels/slide27.xml.rels><?xml version="1.0" encoding="UTF-8" standalone="yes"?>
<Relationships xmlns="http://schemas.openxmlformats.org/package/2006/relationships"><Relationship Id="rId26" Type="http://schemas.openxmlformats.org/officeDocument/2006/relationships/image" Target="../media/image71.jpeg"/><Relationship Id="rId21" Type="http://schemas.openxmlformats.org/officeDocument/2006/relationships/image" Target="../media/image66.jpeg"/><Relationship Id="rId42" Type="http://schemas.openxmlformats.org/officeDocument/2006/relationships/image" Target="../media/image87.jpeg"/><Relationship Id="rId47" Type="http://schemas.openxmlformats.org/officeDocument/2006/relationships/image" Target="../media/image92.jpeg"/><Relationship Id="rId63" Type="http://schemas.openxmlformats.org/officeDocument/2006/relationships/image" Target="../media/image108.jpeg"/><Relationship Id="rId68" Type="http://schemas.openxmlformats.org/officeDocument/2006/relationships/image" Target="../media/image113.jpeg"/><Relationship Id="rId84" Type="http://schemas.openxmlformats.org/officeDocument/2006/relationships/image" Target="../media/image129.jpeg"/><Relationship Id="rId89" Type="http://schemas.openxmlformats.org/officeDocument/2006/relationships/image" Target="../media/image134.jpeg"/><Relationship Id="rId112" Type="http://schemas.openxmlformats.org/officeDocument/2006/relationships/image" Target="../media/image157.jpeg"/><Relationship Id="rId16" Type="http://schemas.openxmlformats.org/officeDocument/2006/relationships/image" Target="../media/image61.jpeg"/><Relationship Id="rId107" Type="http://schemas.openxmlformats.org/officeDocument/2006/relationships/image" Target="../media/image152.jpeg"/><Relationship Id="rId11" Type="http://schemas.openxmlformats.org/officeDocument/2006/relationships/image" Target="../media/image56.jpeg"/><Relationship Id="rId32" Type="http://schemas.openxmlformats.org/officeDocument/2006/relationships/image" Target="../media/image77.jpeg"/><Relationship Id="rId37" Type="http://schemas.openxmlformats.org/officeDocument/2006/relationships/image" Target="../media/image82.jpeg"/><Relationship Id="rId53" Type="http://schemas.openxmlformats.org/officeDocument/2006/relationships/image" Target="../media/image98.jpeg"/><Relationship Id="rId58" Type="http://schemas.openxmlformats.org/officeDocument/2006/relationships/image" Target="../media/image103.jpeg"/><Relationship Id="rId74" Type="http://schemas.openxmlformats.org/officeDocument/2006/relationships/image" Target="../media/image119.jpeg"/><Relationship Id="rId79" Type="http://schemas.openxmlformats.org/officeDocument/2006/relationships/image" Target="../media/image124.jpeg"/><Relationship Id="rId102" Type="http://schemas.openxmlformats.org/officeDocument/2006/relationships/image" Target="../media/image147.jpeg"/><Relationship Id="rId5" Type="http://schemas.openxmlformats.org/officeDocument/2006/relationships/image" Target="../media/image50.jpeg"/><Relationship Id="rId90" Type="http://schemas.openxmlformats.org/officeDocument/2006/relationships/image" Target="../media/image135.jpeg"/><Relationship Id="rId95" Type="http://schemas.openxmlformats.org/officeDocument/2006/relationships/image" Target="../media/image140.jpeg"/><Relationship Id="rId22" Type="http://schemas.openxmlformats.org/officeDocument/2006/relationships/image" Target="../media/image67.jpeg"/><Relationship Id="rId27" Type="http://schemas.openxmlformats.org/officeDocument/2006/relationships/image" Target="../media/image72.jpeg"/><Relationship Id="rId43" Type="http://schemas.openxmlformats.org/officeDocument/2006/relationships/image" Target="../media/image88.jpeg"/><Relationship Id="rId48" Type="http://schemas.openxmlformats.org/officeDocument/2006/relationships/image" Target="../media/image93.jpeg"/><Relationship Id="rId64" Type="http://schemas.openxmlformats.org/officeDocument/2006/relationships/image" Target="../media/image109.jpeg"/><Relationship Id="rId69" Type="http://schemas.openxmlformats.org/officeDocument/2006/relationships/image" Target="../media/image114.jpeg"/><Relationship Id="rId113" Type="http://schemas.openxmlformats.org/officeDocument/2006/relationships/image" Target="../media/image158.jpeg"/><Relationship Id="rId80" Type="http://schemas.openxmlformats.org/officeDocument/2006/relationships/image" Target="../media/image125.jpeg"/><Relationship Id="rId85" Type="http://schemas.openxmlformats.org/officeDocument/2006/relationships/image" Target="../media/image130.jpeg"/><Relationship Id="rId12" Type="http://schemas.openxmlformats.org/officeDocument/2006/relationships/image" Target="../media/image57.jpeg"/><Relationship Id="rId17" Type="http://schemas.openxmlformats.org/officeDocument/2006/relationships/image" Target="../media/image62.jpeg"/><Relationship Id="rId33" Type="http://schemas.openxmlformats.org/officeDocument/2006/relationships/image" Target="../media/image78.jpeg"/><Relationship Id="rId38" Type="http://schemas.openxmlformats.org/officeDocument/2006/relationships/image" Target="../media/image83.jpeg"/><Relationship Id="rId59" Type="http://schemas.openxmlformats.org/officeDocument/2006/relationships/image" Target="../media/image104.jpeg"/><Relationship Id="rId103" Type="http://schemas.openxmlformats.org/officeDocument/2006/relationships/image" Target="../media/image148.jpeg"/><Relationship Id="rId108" Type="http://schemas.openxmlformats.org/officeDocument/2006/relationships/image" Target="../media/image153.jpeg"/><Relationship Id="rId54" Type="http://schemas.openxmlformats.org/officeDocument/2006/relationships/image" Target="../media/image99.jpeg"/><Relationship Id="rId70" Type="http://schemas.openxmlformats.org/officeDocument/2006/relationships/image" Target="../media/image115.jpeg"/><Relationship Id="rId75" Type="http://schemas.openxmlformats.org/officeDocument/2006/relationships/image" Target="../media/image120.jpeg"/><Relationship Id="rId91" Type="http://schemas.openxmlformats.org/officeDocument/2006/relationships/image" Target="../media/image136.jpeg"/><Relationship Id="rId96" Type="http://schemas.openxmlformats.org/officeDocument/2006/relationships/image" Target="../media/image141.jpeg"/><Relationship Id="rId1" Type="http://schemas.openxmlformats.org/officeDocument/2006/relationships/tags" Target="../tags/tag13.xml"/><Relationship Id="rId6" Type="http://schemas.openxmlformats.org/officeDocument/2006/relationships/image" Target="../media/image51.jpeg"/><Relationship Id="rId15" Type="http://schemas.openxmlformats.org/officeDocument/2006/relationships/image" Target="../media/image60.jpeg"/><Relationship Id="rId23" Type="http://schemas.openxmlformats.org/officeDocument/2006/relationships/image" Target="../media/image68.jpeg"/><Relationship Id="rId28" Type="http://schemas.openxmlformats.org/officeDocument/2006/relationships/image" Target="../media/image73.jpeg"/><Relationship Id="rId36" Type="http://schemas.openxmlformats.org/officeDocument/2006/relationships/image" Target="../media/image81.jpeg"/><Relationship Id="rId49" Type="http://schemas.openxmlformats.org/officeDocument/2006/relationships/image" Target="../media/image94.jpeg"/><Relationship Id="rId57" Type="http://schemas.openxmlformats.org/officeDocument/2006/relationships/image" Target="../media/image102.jpeg"/><Relationship Id="rId106" Type="http://schemas.openxmlformats.org/officeDocument/2006/relationships/image" Target="../media/image151.jpeg"/><Relationship Id="rId114" Type="http://schemas.openxmlformats.org/officeDocument/2006/relationships/image" Target="../media/image159.jpeg"/><Relationship Id="rId10" Type="http://schemas.openxmlformats.org/officeDocument/2006/relationships/image" Target="../media/image55.jpeg"/><Relationship Id="rId31" Type="http://schemas.openxmlformats.org/officeDocument/2006/relationships/image" Target="../media/image76.jpeg"/><Relationship Id="rId44" Type="http://schemas.openxmlformats.org/officeDocument/2006/relationships/image" Target="../media/image89.jpeg"/><Relationship Id="rId52" Type="http://schemas.openxmlformats.org/officeDocument/2006/relationships/image" Target="../media/image97.jpeg"/><Relationship Id="rId60" Type="http://schemas.openxmlformats.org/officeDocument/2006/relationships/image" Target="../media/image105.jpeg"/><Relationship Id="rId65" Type="http://schemas.openxmlformats.org/officeDocument/2006/relationships/image" Target="../media/image110.jpeg"/><Relationship Id="rId73" Type="http://schemas.openxmlformats.org/officeDocument/2006/relationships/image" Target="../media/image118.jpeg"/><Relationship Id="rId78" Type="http://schemas.openxmlformats.org/officeDocument/2006/relationships/image" Target="../media/image123.jpeg"/><Relationship Id="rId81" Type="http://schemas.openxmlformats.org/officeDocument/2006/relationships/image" Target="../media/image126.jpeg"/><Relationship Id="rId86" Type="http://schemas.openxmlformats.org/officeDocument/2006/relationships/image" Target="../media/image131.jpeg"/><Relationship Id="rId94" Type="http://schemas.openxmlformats.org/officeDocument/2006/relationships/image" Target="../media/image139.jpeg"/><Relationship Id="rId99" Type="http://schemas.openxmlformats.org/officeDocument/2006/relationships/image" Target="../media/image144.jpeg"/><Relationship Id="rId101" Type="http://schemas.openxmlformats.org/officeDocument/2006/relationships/image" Target="../media/image146.jpeg"/><Relationship Id="rId4" Type="http://schemas.openxmlformats.org/officeDocument/2006/relationships/image" Target="../media/image49.jpeg"/><Relationship Id="rId9" Type="http://schemas.openxmlformats.org/officeDocument/2006/relationships/image" Target="../media/image54.jpeg"/><Relationship Id="rId13" Type="http://schemas.openxmlformats.org/officeDocument/2006/relationships/image" Target="../media/image58.jpeg"/><Relationship Id="rId18" Type="http://schemas.openxmlformats.org/officeDocument/2006/relationships/image" Target="../media/image63.jpeg"/><Relationship Id="rId39" Type="http://schemas.openxmlformats.org/officeDocument/2006/relationships/image" Target="../media/image84.jpeg"/><Relationship Id="rId109" Type="http://schemas.openxmlformats.org/officeDocument/2006/relationships/image" Target="../media/image154.jpeg"/><Relationship Id="rId34" Type="http://schemas.openxmlformats.org/officeDocument/2006/relationships/image" Target="../media/image79.jpeg"/><Relationship Id="rId50" Type="http://schemas.openxmlformats.org/officeDocument/2006/relationships/image" Target="../media/image95.jpeg"/><Relationship Id="rId55" Type="http://schemas.openxmlformats.org/officeDocument/2006/relationships/image" Target="../media/image100.jpeg"/><Relationship Id="rId76" Type="http://schemas.openxmlformats.org/officeDocument/2006/relationships/image" Target="../media/image121.jpeg"/><Relationship Id="rId97" Type="http://schemas.openxmlformats.org/officeDocument/2006/relationships/image" Target="../media/image142.jpeg"/><Relationship Id="rId104" Type="http://schemas.openxmlformats.org/officeDocument/2006/relationships/image" Target="../media/image149.jpeg"/><Relationship Id="rId7" Type="http://schemas.openxmlformats.org/officeDocument/2006/relationships/image" Target="../media/image52.jpeg"/><Relationship Id="rId71" Type="http://schemas.openxmlformats.org/officeDocument/2006/relationships/image" Target="../media/image116.jpeg"/><Relationship Id="rId92" Type="http://schemas.openxmlformats.org/officeDocument/2006/relationships/image" Target="../media/image137.jpeg"/><Relationship Id="rId2" Type="http://schemas.openxmlformats.org/officeDocument/2006/relationships/slideLayout" Target="../slideLayouts/slideLayout2.xml"/><Relationship Id="rId29" Type="http://schemas.openxmlformats.org/officeDocument/2006/relationships/image" Target="../media/image74.jpeg"/><Relationship Id="rId24" Type="http://schemas.openxmlformats.org/officeDocument/2006/relationships/image" Target="../media/image69.jpeg"/><Relationship Id="rId40" Type="http://schemas.openxmlformats.org/officeDocument/2006/relationships/image" Target="../media/image85.jpeg"/><Relationship Id="rId45" Type="http://schemas.openxmlformats.org/officeDocument/2006/relationships/image" Target="../media/image90.jpeg"/><Relationship Id="rId66" Type="http://schemas.openxmlformats.org/officeDocument/2006/relationships/image" Target="../media/image111.jpeg"/><Relationship Id="rId87" Type="http://schemas.openxmlformats.org/officeDocument/2006/relationships/image" Target="../media/image132.jpeg"/><Relationship Id="rId110" Type="http://schemas.openxmlformats.org/officeDocument/2006/relationships/image" Target="../media/image155.jpeg"/><Relationship Id="rId115" Type="http://schemas.openxmlformats.org/officeDocument/2006/relationships/image" Target="../media/image160.jpeg"/><Relationship Id="rId61" Type="http://schemas.openxmlformats.org/officeDocument/2006/relationships/image" Target="../media/image106.jpeg"/><Relationship Id="rId82" Type="http://schemas.openxmlformats.org/officeDocument/2006/relationships/image" Target="../media/image127.jpeg"/><Relationship Id="rId19" Type="http://schemas.openxmlformats.org/officeDocument/2006/relationships/image" Target="../media/image64.jpeg"/><Relationship Id="rId14" Type="http://schemas.openxmlformats.org/officeDocument/2006/relationships/image" Target="../media/image59.jpeg"/><Relationship Id="rId30" Type="http://schemas.openxmlformats.org/officeDocument/2006/relationships/image" Target="../media/image75.jpeg"/><Relationship Id="rId35" Type="http://schemas.openxmlformats.org/officeDocument/2006/relationships/image" Target="../media/image80.jpeg"/><Relationship Id="rId56" Type="http://schemas.openxmlformats.org/officeDocument/2006/relationships/image" Target="../media/image101.jpeg"/><Relationship Id="rId77" Type="http://schemas.openxmlformats.org/officeDocument/2006/relationships/image" Target="../media/image122.jpeg"/><Relationship Id="rId100" Type="http://schemas.openxmlformats.org/officeDocument/2006/relationships/image" Target="../media/image145.jpeg"/><Relationship Id="rId105" Type="http://schemas.openxmlformats.org/officeDocument/2006/relationships/image" Target="../media/image150.jpeg"/><Relationship Id="rId8" Type="http://schemas.openxmlformats.org/officeDocument/2006/relationships/image" Target="../media/image53.jpeg"/><Relationship Id="rId51" Type="http://schemas.openxmlformats.org/officeDocument/2006/relationships/image" Target="../media/image96.jpeg"/><Relationship Id="rId72" Type="http://schemas.openxmlformats.org/officeDocument/2006/relationships/image" Target="../media/image117.jpeg"/><Relationship Id="rId93" Type="http://schemas.openxmlformats.org/officeDocument/2006/relationships/image" Target="../media/image138.jpeg"/><Relationship Id="rId98" Type="http://schemas.openxmlformats.org/officeDocument/2006/relationships/image" Target="../media/image143.jpeg"/><Relationship Id="rId3" Type="http://schemas.openxmlformats.org/officeDocument/2006/relationships/notesSlide" Target="../notesSlides/notesSlide13.xml"/><Relationship Id="rId25" Type="http://schemas.openxmlformats.org/officeDocument/2006/relationships/image" Target="../media/image70.jpeg"/><Relationship Id="rId46" Type="http://schemas.openxmlformats.org/officeDocument/2006/relationships/image" Target="../media/image91.jpeg"/><Relationship Id="rId67" Type="http://schemas.openxmlformats.org/officeDocument/2006/relationships/image" Target="../media/image112.jpeg"/><Relationship Id="rId20" Type="http://schemas.openxmlformats.org/officeDocument/2006/relationships/image" Target="../media/image65.jpeg"/><Relationship Id="rId41" Type="http://schemas.openxmlformats.org/officeDocument/2006/relationships/image" Target="../media/image86.jpeg"/><Relationship Id="rId62" Type="http://schemas.openxmlformats.org/officeDocument/2006/relationships/image" Target="../media/image107.jpeg"/><Relationship Id="rId83" Type="http://schemas.openxmlformats.org/officeDocument/2006/relationships/image" Target="../media/image128.jpeg"/><Relationship Id="rId88" Type="http://schemas.openxmlformats.org/officeDocument/2006/relationships/image" Target="../media/image133.jpeg"/><Relationship Id="rId111" Type="http://schemas.openxmlformats.org/officeDocument/2006/relationships/image" Target="../media/image156.jpeg"/></Relationships>
</file>

<file path=ppt/slides/_rels/slide28.xml.rels><?xml version="1.0" encoding="UTF-8" standalone="yes"?>
<Relationships xmlns="http://schemas.openxmlformats.org/package/2006/relationships"><Relationship Id="rId26" Type="http://schemas.openxmlformats.org/officeDocument/2006/relationships/image" Target="../media/image184.jpeg"/><Relationship Id="rId21" Type="http://schemas.openxmlformats.org/officeDocument/2006/relationships/image" Target="../media/image179.jpeg"/><Relationship Id="rId42" Type="http://schemas.openxmlformats.org/officeDocument/2006/relationships/image" Target="../media/image200.jpeg"/><Relationship Id="rId47" Type="http://schemas.openxmlformats.org/officeDocument/2006/relationships/image" Target="../media/image205.jpeg"/><Relationship Id="rId63" Type="http://schemas.openxmlformats.org/officeDocument/2006/relationships/image" Target="../media/image221.jpeg"/><Relationship Id="rId68" Type="http://schemas.openxmlformats.org/officeDocument/2006/relationships/image" Target="../media/image226.jpeg"/><Relationship Id="rId84" Type="http://schemas.openxmlformats.org/officeDocument/2006/relationships/image" Target="../media/image242.jpeg"/><Relationship Id="rId89" Type="http://schemas.openxmlformats.org/officeDocument/2006/relationships/image" Target="../media/image247.jpeg"/><Relationship Id="rId16" Type="http://schemas.openxmlformats.org/officeDocument/2006/relationships/image" Target="../media/image174.jpeg"/><Relationship Id="rId11" Type="http://schemas.openxmlformats.org/officeDocument/2006/relationships/image" Target="../media/image169.jpeg"/><Relationship Id="rId32" Type="http://schemas.openxmlformats.org/officeDocument/2006/relationships/image" Target="../media/image190.jpeg"/><Relationship Id="rId37" Type="http://schemas.openxmlformats.org/officeDocument/2006/relationships/image" Target="../media/image195.jpeg"/><Relationship Id="rId53" Type="http://schemas.openxmlformats.org/officeDocument/2006/relationships/image" Target="../media/image211.jpeg"/><Relationship Id="rId58" Type="http://schemas.openxmlformats.org/officeDocument/2006/relationships/image" Target="../media/image216.jpeg"/><Relationship Id="rId74" Type="http://schemas.openxmlformats.org/officeDocument/2006/relationships/image" Target="../media/image232.jpeg"/><Relationship Id="rId79" Type="http://schemas.openxmlformats.org/officeDocument/2006/relationships/image" Target="../media/image237.jpeg"/><Relationship Id="rId5" Type="http://schemas.openxmlformats.org/officeDocument/2006/relationships/image" Target="../media/image163.jpeg"/><Relationship Id="rId90" Type="http://schemas.openxmlformats.org/officeDocument/2006/relationships/image" Target="../media/image248.jpeg"/><Relationship Id="rId95" Type="http://schemas.openxmlformats.org/officeDocument/2006/relationships/image" Target="../media/image253.jpeg"/><Relationship Id="rId22" Type="http://schemas.openxmlformats.org/officeDocument/2006/relationships/image" Target="../media/image180.jpeg"/><Relationship Id="rId27" Type="http://schemas.openxmlformats.org/officeDocument/2006/relationships/image" Target="../media/image185.jpeg"/><Relationship Id="rId43" Type="http://schemas.openxmlformats.org/officeDocument/2006/relationships/image" Target="../media/image201.jpeg"/><Relationship Id="rId48" Type="http://schemas.openxmlformats.org/officeDocument/2006/relationships/image" Target="../media/image206.jpeg"/><Relationship Id="rId64" Type="http://schemas.openxmlformats.org/officeDocument/2006/relationships/image" Target="../media/image222.jpeg"/><Relationship Id="rId69" Type="http://schemas.openxmlformats.org/officeDocument/2006/relationships/image" Target="../media/image227.jpeg"/><Relationship Id="rId80" Type="http://schemas.openxmlformats.org/officeDocument/2006/relationships/image" Target="../media/image238.jpeg"/><Relationship Id="rId85" Type="http://schemas.openxmlformats.org/officeDocument/2006/relationships/image" Target="../media/image243.jpeg"/><Relationship Id="rId3" Type="http://schemas.openxmlformats.org/officeDocument/2006/relationships/image" Target="../media/image161.jpeg"/><Relationship Id="rId12" Type="http://schemas.openxmlformats.org/officeDocument/2006/relationships/image" Target="../media/image170.jpeg"/><Relationship Id="rId17" Type="http://schemas.openxmlformats.org/officeDocument/2006/relationships/image" Target="../media/image175.jpeg"/><Relationship Id="rId25" Type="http://schemas.openxmlformats.org/officeDocument/2006/relationships/image" Target="../media/image183.jpeg"/><Relationship Id="rId33" Type="http://schemas.openxmlformats.org/officeDocument/2006/relationships/image" Target="../media/image191.jpeg"/><Relationship Id="rId38" Type="http://schemas.openxmlformats.org/officeDocument/2006/relationships/image" Target="../media/image196.jpeg"/><Relationship Id="rId46" Type="http://schemas.openxmlformats.org/officeDocument/2006/relationships/image" Target="../media/image204.jpeg"/><Relationship Id="rId59" Type="http://schemas.openxmlformats.org/officeDocument/2006/relationships/image" Target="../media/image217.jpeg"/><Relationship Id="rId67" Type="http://schemas.openxmlformats.org/officeDocument/2006/relationships/image" Target="../media/image225.jpeg"/><Relationship Id="rId20" Type="http://schemas.openxmlformats.org/officeDocument/2006/relationships/image" Target="../media/image178.jpeg"/><Relationship Id="rId41" Type="http://schemas.openxmlformats.org/officeDocument/2006/relationships/image" Target="../media/image199.jpeg"/><Relationship Id="rId54" Type="http://schemas.openxmlformats.org/officeDocument/2006/relationships/image" Target="../media/image212.jpeg"/><Relationship Id="rId62" Type="http://schemas.openxmlformats.org/officeDocument/2006/relationships/image" Target="../media/image220.jpeg"/><Relationship Id="rId70" Type="http://schemas.openxmlformats.org/officeDocument/2006/relationships/image" Target="../media/image228.jpeg"/><Relationship Id="rId75" Type="http://schemas.openxmlformats.org/officeDocument/2006/relationships/image" Target="../media/image233.jpeg"/><Relationship Id="rId83" Type="http://schemas.openxmlformats.org/officeDocument/2006/relationships/image" Target="../media/image241.jpeg"/><Relationship Id="rId88" Type="http://schemas.openxmlformats.org/officeDocument/2006/relationships/image" Target="../media/image246.jpeg"/><Relationship Id="rId91" Type="http://schemas.openxmlformats.org/officeDocument/2006/relationships/image" Target="../media/image249.jpeg"/><Relationship Id="rId96" Type="http://schemas.openxmlformats.org/officeDocument/2006/relationships/image" Target="../media/image254.jpeg"/><Relationship Id="rId1" Type="http://schemas.openxmlformats.org/officeDocument/2006/relationships/tags" Target="../tags/tag14.xml"/><Relationship Id="rId6" Type="http://schemas.openxmlformats.org/officeDocument/2006/relationships/image" Target="../media/image164.jpeg"/><Relationship Id="rId15" Type="http://schemas.openxmlformats.org/officeDocument/2006/relationships/image" Target="../media/image173.jpeg"/><Relationship Id="rId23" Type="http://schemas.openxmlformats.org/officeDocument/2006/relationships/image" Target="../media/image181.jpeg"/><Relationship Id="rId28" Type="http://schemas.openxmlformats.org/officeDocument/2006/relationships/image" Target="../media/image186.jpeg"/><Relationship Id="rId36" Type="http://schemas.openxmlformats.org/officeDocument/2006/relationships/image" Target="../media/image194.jpeg"/><Relationship Id="rId49" Type="http://schemas.openxmlformats.org/officeDocument/2006/relationships/image" Target="../media/image207.jpeg"/><Relationship Id="rId57" Type="http://schemas.openxmlformats.org/officeDocument/2006/relationships/image" Target="../media/image215.jpeg"/><Relationship Id="rId10" Type="http://schemas.openxmlformats.org/officeDocument/2006/relationships/image" Target="../media/image168.jpeg"/><Relationship Id="rId31" Type="http://schemas.openxmlformats.org/officeDocument/2006/relationships/image" Target="../media/image189.jpeg"/><Relationship Id="rId44" Type="http://schemas.openxmlformats.org/officeDocument/2006/relationships/image" Target="../media/image202.jpeg"/><Relationship Id="rId52" Type="http://schemas.openxmlformats.org/officeDocument/2006/relationships/image" Target="../media/image210.jpeg"/><Relationship Id="rId60" Type="http://schemas.openxmlformats.org/officeDocument/2006/relationships/image" Target="../media/image218.jpeg"/><Relationship Id="rId65" Type="http://schemas.openxmlformats.org/officeDocument/2006/relationships/image" Target="../media/image223.jpeg"/><Relationship Id="rId73" Type="http://schemas.openxmlformats.org/officeDocument/2006/relationships/image" Target="../media/image231.jpeg"/><Relationship Id="rId78" Type="http://schemas.openxmlformats.org/officeDocument/2006/relationships/image" Target="../media/image236.jpeg"/><Relationship Id="rId81" Type="http://schemas.openxmlformats.org/officeDocument/2006/relationships/image" Target="../media/image239.jpeg"/><Relationship Id="rId86" Type="http://schemas.openxmlformats.org/officeDocument/2006/relationships/image" Target="../media/image244.jpeg"/><Relationship Id="rId94" Type="http://schemas.openxmlformats.org/officeDocument/2006/relationships/image" Target="../media/image252.jpeg"/><Relationship Id="rId4" Type="http://schemas.openxmlformats.org/officeDocument/2006/relationships/image" Target="../media/image162.jpeg"/><Relationship Id="rId9" Type="http://schemas.openxmlformats.org/officeDocument/2006/relationships/image" Target="../media/image167.jpeg"/><Relationship Id="rId13" Type="http://schemas.openxmlformats.org/officeDocument/2006/relationships/image" Target="../media/image171.jpeg"/><Relationship Id="rId18" Type="http://schemas.openxmlformats.org/officeDocument/2006/relationships/image" Target="../media/image176.jpeg"/><Relationship Id="rId39" Type="http://schemas.openxmlformats.org/officeDocument/2006/relationships/image" Target="../media/image197.jpeg"/><Relationship Id="rId34" Type="http://schemas.openxmlformats.org/officeDocument/2006/relationships/image" Target="../media/image192.jpeg"/><Relationship Id="rId50" Type="http://schemas.openxmlformats.org/officeDocument/2006/relationships/image" Target="../media/image208.jpeg"/><Relationship Id="rId55" Type="http://schemas.openxmlformats.org/officeDocument/2006/relationships/image" Target="../media/image213.jpeg"/><Relationship Id="rId76" Type="http://schemas.openxmlformats.org/officeDocument/2006/relationships/image" Target="../media/image234.jpeg"/><Relationship Id="rId97" Type="http://schemas.openxmlformats.org/officeDocument/2006/relationships/image" Target="../media/image255.jpeg"/><Relationship Id="rId7" Type="http://schemas.openxmlformats.org/officeDocument/2006/relationships/image" Target="../media/image165.jpeg"/><Relationship Id="rId71" Type="http://schemas.openxmlformats.org/officeDocument/2006/relationships/image" Target="../media/image229.jpeg"/><Relationship Id="rId92" Type="http://schemas.openxmlformats.org/officeDocument/2006/relationships/image" Target="../media/image250.jpeg"/><Relationship Id="rId2" Type="http://schemas.openxmlformats.org/officeDocument/2006/relationships/slideLayout" Target="../slideLayouts/slideLayout2.xml"/><Relationship Id="rId29" Type="http://schemas.openxmlformats.org/officeDocument/2006/relationships/image" Target="../media/image187.jpeg"/><Relationship Id="rId24" Type="http://schemas.openxmlformats.org/officeDocument/2006/relationships/image" Target="../media/image182.jpeg"/><Relationship Id="rId40" Type="http://schemas.openxmlformats.org/officeDocument/2006/relationships/image" Target="../media/image198.jpeg"/><Relationship Id="rId45" Type="http://schemas.openxmlformats.org/officeDocument/2006/relationships/image" Target="../media/image203.jpeg"/><Relationship Id="rId66" Type="http://schemas.openxmlformats.org/officeDocument/2006/relationships/image" Target="../media/image224.jpeg"/><Relationship Id="rId87" Type="http://schemas.openxmlformats.org/officeDocument/2006/relationships/image" Target="../media/image245.jpeg"/><Relationship Id="rId61" Type="http://schemas.openxmlformats.org/officeDocument/2006/relationships/image" Target="../media/image219.jpeg"/><Relationship Id="rId82" Type="http://schemas.openxmlformats.org/officeDocument/2006/relationships/image" Target="../media/image240.jpeg"/><Relationship Id="rId19" Type="http://schemas.openxmlformats.org/officeDocument/2006/relationships/image" Target="../media/image177.jpeg"/><Relationship Id="rId14" Type="http://schemas.openxmlformats.org/officeDocument/2006/relationships/image" Target="../media/image172.jpeg"/><Relationship Id="rId30" Type="http://schemas.openxmlformats.org/officeDocument/2006/relationships/image" Target="../media/image188.jpeg"/><Relationship Id="rId35" Type="http://schemas.openxmlformats.org/officeDocument/2006/relationships/image" Target="../media/image193.jpeg"/><Relationship Id="rId56" Type="http://schemas.openxmlformats.org/officeDocument/2006/relationships/image" Target="../media/image214.jpeg"/><Relationship Id="rId77" Type="http://schemas.openxmlformats.org/officeDocument/2006/relationships/image" Target="../media/image235.jpeg"/><Relationship Id="rId8" Type="http://schemas.openxmlformats.org/officeDocument/2006/relationships/image" Target="../media/image166.jpeg"/><Relationship Id="rId51" Type="http://schemas.openxmlformats.org/officeDocument/2006/relationships/image" Target="../media/image209.jpeg"/><Relationship Id="rId72" Type="http://schemas.openxmlformats.org/officeDocument/2006/relationships/image" Target="../media/image230.jpeg"/><Relationship Id="rId93" Type="http://schemas.openxmlformats.org/officeDocument/2006/relationships/image" Target="../media/image251.jpeg"/></Relationships>
</file>

<file path=ppt/slides/_rels/slide29.xml.rels><?xml version="1.0" encoding="UTF-8" standalone="yes"?>
<Relationships xmlns="http://schemas.openxmlformats.org/package/2006/relationships"><Relationship Id="rId13" Type="http://schemas.openxmlformats.org/officeDocument/2006/relationships/image" Target="../media/image265.jpeg"/><Relationship Id="rId18" Type="http://schemas.openxmlformats.org/officeDocument/2006/relationships/image" Target="../media/image270.jpeg"/><Relationship Id="rId26" Type="http://schemas.openxmlformats.org/officeDocument/2006/relationships/image" Target="../media/image278.jpeg"/><Relationship Id="rId21" Type="http://schemas.openxmlformats.org/officeDocument/2006/relationships/image" Target="../media/image273.jpeg"/><Relationship Id="rId34" Type="http://schemas.openxmlformats.org/officeDocument/2006/relationships/image" Target="../media/image286.jpeg"/><Relationship Id="rId7" Type="http://schemas.openxmlformats.org/officeDocument/2006/relationships/image" Target="../media/image259.jpeg"/><Relationship Id="rId12" Type="http://schemas.openxmlformats.org/officeDocument/2006/relationships/image" Target="../media/image264.jpeg"/><Relationship Id="rId17" Type="http://schemas.openxmlformats.org/officeDocument/2006/relationships/image" Target="../media/image269.jpeg"/><Relationship Id="rId25" Type="http://schemas.openxmlformats.org/officeDocument/2006/relationships/image" Target="../media/image277.jpeg"/><Relationship Id="rId33" Type="http://schemas.openxmlformats.org/officeDocument/2006/relationships/image" Target="../media/image285.jpeg"/><Relationship Id="rId2" Type="http://schemas.openxmlformats.org/officeDocument/2006/relationships/slideLayout" Target="../slideLayouts/slideLayout2.xml"/><Relationship Id="rId16" Type="http://schemas.openxmlformats.org/officeDocument/2006/relationships/image" Target="../media/image268.jpeg"/><Relationship Id="rId20" Type="http://schemas.openxmlformats.org/officeDocument/2006/relationships/image" Target="../media/image272.jpeg"/><Relationship Id="rId29" Type="http://schemas.openxmlformats.org/officeDocument/2006/relationships/image" Target="../media/image281.jpeg"/><Relationship Id="rId1" Type="http://schemas.openxmlformats.org/officeDocument/2006/relationships/tags" Target="../tags/tag15.xml"/><Relationship Id="rId6" Type="http://schemas.openxmlformats.org/officeDocument/2006/relationships/image" Target="../media/image258.jpeg"/><Relationship Id="rId11" Type="http://schemas.openxmlformats.org/officeDocument/2006/relationships/image" Target="../media/image263.jpeg"/><Relationship Id="rId24" Type="http://schemas.openxmlformats.org/officeDocument/2006/relationships/image" Target="../media/image276.jpeg"/><Relationship Id="rId32" Type="http://schemas.openxmlformats.org/officeDocument/2006/relationships/image" Target="../media/image284.jpeg"/><Relationship Id="rId37" Type="http://schemas.openxmlformats.org/officeDocument/2006/relationships/image" Target="../media/image289.jpeg"/><Relationship Id="rId5" Type="http://schemas.openxmlformats.org/officeDocument/2006/relationships/image" Target="../media/image257.jpeg"/><Relationship Id="rId15" Type="http://schemas.openxmlformats.org/officeDocument/2006/relationships/image" Target="../media/image267.jpeg"/><Relationship Id="rId23" Type="http://schemas.openxmlformats.org/officeDocument/2006/relationships/image" Target="../media/image275.jpeg"/><Relationship Id="rId28" Type="http://schemas.openxmlformats.org/officeDocument/2006/relationships/image" Target="../media/image280.jpeg"/><Relationship Id="rId36" Type="http://schemas.openxmlformats.org/officeDocument/2006/relationships/image" Target="../media/image288.jpeg"/><Relationship Id="rId10" Type="http://schemas.openxmlformats.org/officeDocument/2006/relationships/image" Target="../media/image262.jpeg"/><Relationship Id="rId19" Type="http://schemas.openxmlformats.org/officeDocument/2006/relationships/image" Target="../media/image271.jpeg"/><Relationship Id="rId31" Type="http://schemas.openxmlformats.org/officeDocument/2006/relationships/image" Target="../media/image283.jpeg"/><Relationship Id="rId4" Type="http://schemas.openxmlformats.org/officeDocument/2006/relationships/image" Target="../media/image256.jpeg"/><Relationship Id="rId9" Type="http://schemas.openxmlformats.org/officeDocument/2006/relationships/image" Target="../media/image261.jpeg"/><Relationship Id="rId14" Type="http://schemas.openxmlformats.org/officeDocument/2006/relationships/image" Target="../media/image266.jpeg"/><Relationship Id="rId22" Type="http://schemas.openxmlformats.org/officeDocument/2006/relationships/image" Target="../media/image274.jpeg"/><Relationship Id="rId27" Type="http://schemas.openxmlformats.org/officeDocument/2006/relationships/image" Target="../media/image279.jpeg"/><Relationship Id="rId30" Type="http://schemas.openxmlformats.org/officeDocument/2006/relationships/image" Target="../media/image282.jpeg"/><Relationship Id="rId35" Type="http://schemas.openxmlformats.org/officeDocument/2006/relationships/image" Target="../media/image287.jpeg"/><Relationship Id="rId8" Type="http://schemas.openxmlformats.org/officeDocument/2006/relationships/image" Target="../media/image260.jpeg"/><Relationship Id="rId3" Type="http://schemas.openxmlformats.org/officeDocument/2006/relationships/notesSlide" Target="../notesSlides/notesSlide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6" Type="http://schemas.openxmlformats.org/officeDocument/2006/relationships/image" Target="../media/image304.jpg"/><Relationship Id="rId21" Type="http://schemas.openxmlformats.org/officeDocument/2006/relationships/image" Target="../media/image299.jpg"/><Relationship Id="rId42" Type="http://schemas.openxmlformats.org/officeDocument/2006/relationships/image" Target="../media/image315.jpg"/><Relationship Id="rId47" Type="http://schemas.openxmlformats.org/officeDocument/2006/relationships/image" Target="../media/image320.jpg"/><Relationship Id="rId63" Type="http://schemas.openxmlformats.org/officeDocument/2006/relationships/image" Target="../media/image336.jpg"/><Relationship Id="rId68" Type="http://schemas.openxmlformats.org/officeDocument/2006/relationships/image" Target="../media/image341.jpg"/><Relationship Id="rId7" Type="http://schemas.openxmlformats.org/officeDocument/2006/relationships/image" Target="../media/image260.jpeg"/><Relationship Id="rId71" Type="http://schemas.openxmlformats.org/officeDocument/2006/relationships/image" Target="../media/image344.jpg"/><Relationship Id="rId2" Type="http://schemas.openxmlformats.org/officeDocument/2006/relationships/slideLayout" Target="../slideLayouts/slideLayout2.xml"/><Relationship Id="rId16" Type="http://schemas.openxmlformats.org/officeDocument/2006/relationships/image" Target="../media/image294.jpg"/><Relationship Id="rId29" Type="http://schemas.openxmlformats.org/officeDocument/2006/relationships/image" Target="../media/image307.jpg"/><Relationship Id="rId11" Type="http://schemas.openxmlformats.org/officeDocument/2006/relationships/image" Target="../media/image264.jpeg"/><Relationship Id="rId24" Type="http://schemas.openxmlformats.org/officeDocument/2006/relationships/image" Target="../media/image302.jpg"/><Relationship Id="rId32" Type="http://schemas.openxmlformats.org/officeDocument/2006/relationships/image" Target="../media/image310.jpg"/><Relationship Id="rId37" Type="http://schemas.openxmlformats.org/officeDocument/2006/relationships/image" Target="../media/image270.jpeg"/><Relationship Id="rId40" Type="http://schemas.openxmlformats.org/officeDocument/2006/relationships/image" Target="../media/image313.jpg"/><Relationship Id="rId45" Type="http://schemas.openxmlformats.org/officeDocument/2006/relationships/image" Target="../media/image318.jpg"/><Relationship Id="rId53" Type="http://schemas.openxmlformats.org/officeDocument/2006/relationships/image" Target="../media/image326.jpg"/><Relationship Id="rId58" Type="http://schemas.openxmlformats.org/officeDocument/2006/relationships/image" Target="../media/image331.jpg"/><Relationship Id="rId66" Type="http://schemas.openxmlformats.org/officeDocument/2006/relationships/image" Target="../media/image339.jpg"/><Relationship Id="rId5" Type="http://schemas.openxmlformats.org/officeDocument/2006/relationships/image" Target="../media/image258.jpeg"/><Relationship Id="rId61" Type="http://schemas.openxmlformats.org/officeDocument/2006/relationships/image" Target="../media/image334.jpg"/><Relationship Id="rId19" Type="http://schemas.openxmlformats.org/officeDocument/2006/relationships/image" Target="../media/image297.jpg"/><Relationship Id="rId14" Type="http://schemas.openxmlformats.org/officeDocument/2006/relationships/image" Target="../media/image292.jpg"/><Relationship Id="rId22" Type="http://schemas.openxmlformats.org/officeDocument/2006/relationships/image" Target="../media/image300.jpg"/><Relationship Id="rId27" Type="http://schemas.openxmlformats.org/officeDocument/2006/relationships/image" Target="../media/image305.jpg"/><Relationship Id="rId30" Type="http://schemas.openxmlformats.org/officeDocument/2006/relationships/image" Target="../media/image308.jpg"/><Relationship Id="rId35" Type="http://schemas.openxmlformats.org/officeDocument/2006/relationships/image" Target="../media/image268.jpeg"/><Relationship Id="rId43" Type="http://schemas.openxmlformats.org/officeDocument/2006/relationships/image" Target="../media/image316.jpg"/><Relationship Id="rId48" Type="http://schemas.openxmlformats.org/officeDocument/2006/relationships/image" Target="../media/image321.jpg"/><Relationship Id="rId56" Type="http://schemas.openxmlformats.org/officeDocument/2006/relationships/image" Target="../media/image329.jpg"/><Relationship Id="rId64" Type="http://schemas.openxmlformats.org/officeDocument/2006/relationships/image" Target="../media/image337.jpg"/><Relationship Id="rId69" Type="http://schemas.openxmlformats.org/officeDocument/2006/relationships/image" Target="../media/image342.jpg"/><Relationship Id="rId8" Type="http://schemas.openxmlformats.org/officeDocument/2006/relationships/image" Target="../media/image261.jpeg"/><Relationship Id="rId51" Type="http://schemas.openxmlformats.org/officeDocument/2006/relationships/image" Target="../media/image324.jpg"/><Relationship Id="rId72" Type="http://schemas.openxmlformats.org/officeDocument/2006/relationships/image" Target="../media/image345.jpg"/><Relationship Id="rId3" Type="http://schemas.openxmlformats.org/officeDocument/2006/relationships/image" Target="../media/image256.jpeg"/><Relationship Id="rId12" Type="http://schemas.openxmlformats.org/officeDocument/2006/relationships/image" Target="../media/image265.jpeg"/><Relationship Id="rId17" Type="http://schemas.openxmlformats.org/officeDocument/2006/relationships/image" Target="../media/image295.jpg"/><Relationship Id="rId25" Type="http://schemas.openxmlformats.org/officeDocument/2006/relationships/image" Target="../media/image303.jpg"/><Relationship Id="rId33" Type="http://schemas.openxmlformats.org/officeDocument/2006/relationships/image" Target="../media/image266.jpeg"/><Relationship Id="rId38" Type="http://schemas.openxmlformats.org/officeDocument/2006/relationships/image" Target="../media/image311.jpg"/><Relationship Id="rId46" Type="http://schemas.openxmlformats.org/officeDocument/2006/relationships/image" Target="../media/image319.jpg"/><Relationship Id="rId59" Type="http://schemas.openxmlformats.org/officeDocument/2006/relationships/image" Target="../media/image332.jpg"/><Relationship Id="rId67" Type="http://schemas.openxmlformats.org/officeDocument/2006/relationships/image" Target="../media/image340.jpg"/><Relationship Id="rId20" Type="http://schemas.openxmlformats.org/officeDocument/2006/relationships/image" Target="../media/image298.jpg"/><Relationship Id="rId41" Type="http://schemas.openxmlformats.org/officeDocument/2006/relationships/image" Target="../media/image314.jpg"/><Relationship Id="rId54" Type="http://schemas.openxmlformats.org/officeDocument/2006/relationships/image" Target="../media/image327.jpg"/><Relationship Id="rId62" Type="http://schemas.openxmlformats.org/officeDocument/2006/relationships/image" Target="../media/image335.jpg"/><Relationship Id="rId70" Type="http://schemas.openxmlformats.org/officeDocument/2006/relationships/image" Target="../media/image343.jpg"/><Relationship Id="rId1" Type="http://schemas.openxmlformats.org/officeDocument/2006/relationships/tags" Target="../tags/tag16.xml"/><Relationship Id="rId6" Type="http://schemas.openxmlformats.org/officeDocument/2006/relationships/image" Target="../media/image290.jpg"/><Relationship Id="rId15" Type="http://schemas.openxmlformats.org/officeDocument/2006/relationships/image" Target="../media/image293.jpg"/><Relationship Id="rId23" Type="http://schemas.openxmlformats.org/officeDocument/2006/relationships/image" Target="../media/image301.jpg"/><Relationship Id="rId28" Type="http://schemas.openxmlformats.org/officeDocument/2006/relationships/image" Target="../media/image306.jpg"/><Relationship Id="rId36" Type="http://schemas.openxmlformats.org/officeDocument/2006/relationships/image" Target="../media/image269.jpeg"/><Relationship Id="rId49" Type="http://schemas.openxmlformats.org/officeDocument/2006/relationships/image" Target="../media/image322.jpg"/><Relationship Id="rId57" Type="http://schemas.openxmlformats.org/officeDocument/2006/relationships/image" Target="../media/image330.jpg"/><Relationship Id="rId10" Type="http://schemas.openxmlformats.org/officeDocument/2006/relationships/image" Target="../media/image263.jpeg"/><Relationship Id="rId31" Type="http://schemas.openxmlformats.org/officeDocument/2006/relationships/image" Target="../media/image309.jpg"/><Relationship Id="rId44" Type="http://schemas.openxmlformats.org/officeDocument/2006/relationships/image" Target="../media/image317.jpg"/><Relationship Id="rId52" Type="http://schemas.openxmlformats.org/officeDocument/2006/relationships/image" Target="../media/image325.jpg"/><Relationship Id="rId60" Type="http://schemas.openxmlformats.org/officeDocument/2006/relationships/image" Target="../media/image333.jpg"/><Relationship Id="rId65" Type="http://schemas.openxmlformats.org/officeDocument/2006/relationships/image" Target="../media/image338.jpg"/><Relationship Id="rId4" Type="http://schemas.openxmlformats.org/officeDocument/2006/relationships/image" Target="../media/image257.jpeg"/><Relationship Id="rId9" Type="http://schemas.openxmlformats.org/officeDocument/2006/relationships/image" Target="../media/image262.jpeg"/><Relationship Id="rId13" Type="http://schemas.openxmlformats.org/officeDocument/2006/relationships/image" Target="../media/image291.jpg"/><Relationship Id="rId18" Type="http://schemas.openxmlformats.org/officeDocument/2006/relationships/image" Target="../media/image296.jpg"/><Relationship Id="rId39" Type="http://schemas.openxmlformats.org/officeDocument/2006/relationships/image" Target="../media/image312.jpg"/><Relationship Id="rId34" Type="http://schemas.openxmlformats.org/officeDocument/2006/relationships/image" Target="../media/image267.jpeg"/><Relationship Id="rId50" Type="http://schemas.openxmlformats.org/officeDocument/2006/relationships/image" Target="../media/image323.jpg"/><Relationship Id="rId55" Type="http://schemas.openxmlformats.org/officeDocument/2006/relationships/image" Target="../media/image328.jp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346.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34.xml.rels><?xml version="1.0" encoding="UTF-8" standalone="yes"?>
<Relationships xmlns="http://schemas.openxmlformats.org/package/2006/relationships"><Relationship Id="rId8" Type="http://schemas.openxmlformats.org/officeDocument/2006/relationships/image" Target="../media/image352.jpeg"/><Relationship Id="rId13" Type="http://schemas.openxmlformats.org/officeDocument/2006/relationships/image" Target="../media/image357.jpeg"/><Relationship Id="rId18" Type="http://schemas.openxmlformats.org/officeDocument/2006/relationships/image" Target="../media/image82.jpeg"/><Relationship Id="rId26" Type="http://schemas.openxmlformats.org/officeDocument/2006/relationships/image" Target="../media/image364.jpeg"/><Relationship Id="rId3" Type="http://schemas.openxmlformats.org/officeDocument/2006/relationships/image" Target="../media/image347.jpeg"/><Relationship Id="rId21" Type="http://schemas.openxmlformats.org/officeDocument/2006/relationships/image" Target="../media/image359.jpeg"/><Relationship Id="rId7" Type="http://schemas.openxmlformats.org/officeDocument/2006/relationships/image" Target="../media/image351.jpeg"/><Relationship Id="rId12" Type="http://schemas.openxmlformats.org/officeDocument/2006/relationships/image" Target="../media/image356.jpeg"/><Relationship Id="rId17" Type="http://schemas.openxmlformats.org/officeDocument/2006/relationships/image" Target="../media/image81.jpeg"/><Relationship Id="rId25" Type="http://schemas.openxmlformats.org/officeDocument/2006/relationships/image" Target="../media/image363.jpeg"/><Relationship Id="rId2" Type="http://schemas.openxmlformats.org/officeDocument/2006/relationships/notesSlide" Target="../notesSlides/notesSlide18.xml"/><Relationship Id="rId16" Type="http://schemas.openxmlformats.org/officeDocument/2006/relationships/image" Target="../media/image80.jpeg"/><Relationship Id="rId20" Type="http://schemas.openxmlformats.org/officeDocument/2006/relationships/image" Target="../media/image90.jpeg"/><Relationship Id="rId1" Type="http://schemas.openxmlformats.org/officeDocument/2006/relationships/slideLayout" Target="../slideLayouts/slideLayout2.xml"/><Relationship Id="rId6" Type="http://schemas.openxmlformats.org/officeDocument/2006/relationships/image" Target="../media/image350.jpeg"/><Relationship Id="rId11" Type="http://schemas.openxmlformats.org/officeDocument/2006/relationships/image" Target="../media/image355.jpeg"/><Relationship Id="rId24" Type="http://schemas.openxmlformats.org/officeDocument/2006/relationships/image" Target="../media/image362.jpeg"/><Relationship Id="rId5" Type="http://schemas.openxmlformats.org/officeDocument/2006/relationships/image" Target="../media/image349.jpeg"/><Relationship Id="rId15" Type="http://schemas.openxmlformats.org/officeDocument/2006/relationships/image" Target="../media/image79.jpeg"/><Relationship Id="rId23" Type="http://schemas.openxmlformats.org/officeDocument/2006/relationships/image" Target="../media/image361.jpeg"/><Relationship Id="rId10" Type="http://schemas.openxmlformats.org/officeDocument/2006/relationships/image" Target="../media/image354.jpeg"/><Relationship Id="rId19" Type="http://schemas.openxmlformats.org/officeDocument/2006/relationships/image" Target="../media/image83.jpeg"/><Relationship Id="rId4" Type="http://schemas.openxmlformats.org/officeDocument/2006/relationships/image" Target="../media/image348.jpeg"/><Relationship Id="rId9" Type="http://schemas.openxmlformats.org/officeDocument/2006/relationships/image" Target="../media/image353.jpeg"/><Relationship Id="rId14" Type="http://schemas.openxmlformats.org/officeDocument/2006/relationships/image" Target="../media/image358.jpeg"/><Relationship Id="rId22" Type="http://schemas.openxmlformats.org/officeDocument/2006/relationships/image" Target="../media/image360.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366.jpg"/><Relationship Id="rId4" Type="http://schemas.openxmlformats.org/officeDocument/2006/relationships/image" Target="../media/image36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370.jpg"/><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369.jpg"/><Relationship Id="rId5" Type="http://schemas.openxmlformats.org/officeDocument/2006/relationships/image" Target="../media/image368.jpg"/><Relationship Id="rId4" Type="http://schemas.openxmlformats.org/officeDocument/2006/relationships/image" Target="../media/image367.png"/></Relationships>
</file>

<file path=ppt/slides/_rels/slide39.xml.rels><?xml version="1.0" encoding="UTF-8" standalone="yes"?>
<Relationships xmlns="http://schemas.openxmlformats.org/package/2006/relationships"><Relationship Id="rId3" Type="http://schemas.openxmlformats.org/officeDocument/2006/relationships/hyperlink" Target="http://richzhang.github.io/colorization"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7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379.png"/><Relationship Id="rId3" Type="http://schemas.openxmlformats.org/officeDocument/2006/relationships/image" Target="../media/image374.png"/><Relationship Id="rId7" Type="http://schemas.openxmlformats.org/officeDocument/2006/relationships/image" Target="../media/image378.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77.png"/><Relationship Id="rId5" Type="http://schemas.openxmlformats.org/officeDocument/2006/relationships/image" Target="../media/image376.png"/><Relationship Id="rId4" Type="http://schemas.openxmlformats.org/officeDocument/2006/relationships/image" Target="../media/image375.tiff"/></Relationships>
</file>

<file path=ppt/slides/_rels/slide43.xml.rels><?xml version="1.0" encoding="UTF-8" standalone="yes"?>
<Relationships xmlns="http://schemas.openxmlformats.org/package/2006/relationships"><Relationship Id="rId8" Type="http://schemas.openxmlformats.org/officeDocument/2006/relationships/image" Target="../media/image377.png"/><Relationship Id="rId3" Type="http://schemas.openxmlformats.org/officeDocument/2006/relationships/image" Target="../media/image374.png"/><Relationship Id="rId7" Type="http://schemas.openxmlformats.org/officeDocument/2006/relationships/image" Target="../media/image38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81.png"/><Relationship Id="rId5" Type="http://schemas.openxmlformats.org/officeDocument/2006/relationships/image" Target="../media/image376.png"/><Relationship Id="rId4" Type="http://schemas.openxmlformats.org/officeDocument/2006/relationships/image" Target="../media/image380.png"/><Relationship Id="rId9" Type="http://schemas.openxmlformats.org/officeDocument/2006/relationships/image" Target="../media/image379.png"/></Relationships>
</file>

<file path=ppt/slides/_rels/slide44.xml.rels><?xml version="1.0" encoding="UTF-8" standalone="yes"?>
<Relationships xmlns="http://schemas.openxmlformats.org/package/2006/relationships"><Relationship Id="rId3" Type="http://schemas.openxmlformats.org/officeDocument/2006/relationships/image" Target="../media/image38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84.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85.png"/></Relationships>
</file>

<file path=ppt/slides/_rels/slide46.xml.rels><?xml version="1.0" encoding="UTF-8" standalone="yes"?>
<Relationships xmlns="http://schemas.openxmlformats.org/package/2006/relationships"><Relationship Id="rId3" Type="http://schemas.openxmlformats.org/officeDocument/2006/relationships/image" Target="../media/image386.tiff"/><Relationship Id="rId7" Type="http://schemas.openxmlformats.org/officeDocument/2006/relationships/image" Target="../media/image390.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89.png"/><Relationship Id="rId5" Type="http://schemas.openxmlformats.org/officeDocument/2006/relationships/image" Target="../media/image388.png"/><Relationship Id="rId4" Type="http://schemas.openxmlformats.org/officeDocument/2006/relationships/image" Target="../media/image387.png"/></Relationships>
</file>

<file path=ppt/slides/_rels/slide47.xml.rels><?xml version="1.0" encoding="UTF-8" standalone="yes"?>
<Relationships xmlns="http://schemas.openxmlformats.org/package/2006/relationships"><Relationship Id="rId3" Type="http://schemas.openxmlformats.org/officeDocument/2006/relationships/image" Target="../media/image391.tiff"/><Relationship Id="rId7" Type="http://schemas.openxmlformats.org/officeDocument/2006/relationships/image" Target="../media/image390.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89.png"/><Relationship Id="rId5" Type="http://schemas.openxmlformats.org/officeDocument/2006/relationships/image" Target="../media/image388.png"/><Relationship Id="rId4" Type="http://schemas.openxmlformats.org/officeDocument/2006/relationships/image" Target="../media/image387.png"/></Relationships>
</file>

<file path=ppt/slides/_rels/slide48.xml.rels><?xml version="1.0" encoding="UTF-8" standalone="yes"?>
<Relationships xmlns="http://schemas.openxmlformats.org/package/2006/relationships"><Relationship Id="rId3" Type="http://schemas.openxmlformats.org/officeDocument/2006/relationships/image" Target="../media/image392.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microsoft.com/office/2007/relationships/hdphoto" Target="../media/hdphoto8.wdp"/><Relationship Id="rId4" Type="http://schemas.openxmlformats.org/officeDocument/2006/relationships/image" Target="../media/image393.jpeg"/></Relationships>
</file>

<file path=ppt/slides/_rels/slide49.xml.rels><?xml version="1.0" encoding="UTF-8" standalone="yes"?>
<Relationships xmlns="http://schemas.openxmlformats.org/package/2006/relationships"><Relationship Id="rId8" Type="http://schemas.openxmlformats.org/officeDocument/2006/relationships/image" Target="../media/image389.png"/><Relationship Id="rId3" Type="http://schemas.openxmlformats.org/officeDocument/2006/relationships/image" Target="../media/image394.tiff"/><Relationship Id="rId7" Type="http://schemas.openxmlformats.org/officeDocument/2006/relationships/image" Target="../media/image388.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87.png"/><Relationship Id="rId5" Type="http://schemas.openxmlformats.org/officeDocument/2006/relationships/image" Target="../media/image396.tiff"/><Relationship Id="rId4" Type="http://schemas.openxmlformats.org/officeDocument/2006/relationships/image" Target="../media/image395.jpeg"/><Relationship Id="rId9" Type="http://schemas.openxmlformats.org/officeDocument/2006/relationships/image" Target="../media/image39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395.jpeg"/><Relationship Id="rId3" Type="http://schemas.openxmlformats.org/officeDocument/2006/relationships/image" Target="../media/image394.tiff"/><Relationship Id="rId7" Type="http://schemas.openxmlformats.org/officeDocument/2006/relationships/image" Target="../media/image390.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389.png"/><Relationship Id="rId5" Type="http://schemas.openxmlformats.org/officeDocument/2006/relationships/image" Target="../media/image388.png"/><Relationship Id="rId4" Type="http://schemas.openxmlformats.org/officeDocument/2006/relationships/image" Target="../media/image387.png"/><Relationship Id="rId9" Type="http://schemas.openxmlformats.org/officeDocument/2006/relationships/image" Target="../media/image396.tiff"/></Relationships>
</file>

<file path=ppt/slides/_rels/slide51.xml.rels><?xml version="1.0" encoding="UTF-8" standalone="yes"?>
<Relationships xmlns="http://schemas.openxmlformats.org/package/2006/relationships"><Relationship Id="rId3" Type="http://schemas.openxmlformats.org/officeDocument/2006/relationships/image" Target="../media/image397.png"/><Relationship Id="rId7" Type="http://schemas.openxmlformats.org/officeDocument/2006/relationships/image" Target="../media/image401.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400.png"/><Relationship Id="rId5" Type="http://schemas.openxmlformats.org/officeDocument/2006/relationships/image" Target="../media/image399.tiff"/><Relationship Id="rId4" Type="http://schemas.openxmlformats.org/officeDocument/2006/relationships/image" Target="../media/image398.tiff"/></Relationships>
</file>

<file path=ppt/slides/_rels/slide52.xml.rels><?xml version="1.0" encoding="UTF-8" standalone="yes"?>
<Relationships xmlns="http://schemas.openxmlformats.org/package/2006/relationships"><Relationship Id="rId8" Type="http://schemas.openxmlformats.org/officeDocument/2006/relationships/image" Target="../media/image407.png"/><Relationship Id="rId3" Type="http://schemas.openxmlformats.org/officeDocument/2006/relationships/image" Target="../media/image402.png"/><Relationship Id="rId7" Type="http://schemas.openxmlformats.org/officeDocument/2006/relationships/image" Target="../media/image406.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405.png"/><Relationship Id="rId5" Type="http://schemas.openxmlformats.org/officeDocument/2006/relationships/image" Target="../media/image404.png"/><Relationship Id="rId10" Type="http://schemas.openxmlformats.org/officeDocument/2006/relationships/image" Target="../media/image409.png"/><Relationship Id="rId4" Type="http://schemas.openxmlformats.org/officeDocument/2006/relationships/image" Target="../media/image403.png"/><Relationship Id="rId9" Type="http://schemas.openxmlformats.org/officeDocument/2006/relationships/image" Target="../media/image408.png"/></Relationships>
</file>

<file path=ppt/slides/_rels/slide53.xml.rels><?xml version="1.0" encoding="UTF-8" standalone="yes"?>
<Relationships xmlns="http://schemas.openxmlformats.org/package/2006/relationships"><Relationship Id="rId8" Type="http://schemas.openxmlformats.org/officeDocument/2006/relationships/image" Target="../media/image410.png"/><Relationship Id="rId3" Type="http://schemas.openxmlformats.org/officeDocument/2006/relationships/image" Target="../media/image402.png"/><Relationship Id="rId7" Type="http://schemas.openxmlformats.org/officeDocument/2006/relationships/image" Target="../media/image405.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404.png"/><Relationship Id="rId5" Type="http://schemas.openxmlformats.org/officeDocument/2006/relationships/image" Target="../media/image409.png"/><Relationship Id="rId10" Type="http://schemas.openxmlformats.org/officeDocument/2006/relationships/image" Target="../media/image407.png"/><Relationship Id="rId4" Type="http://schemas.openxmlformats.org/officeDocument/2006/relationships/image" Target="../media/image403.png"/><Relationship Id="rId9" Type="http://schemas.openxmlformats.org/officeDocument/2006/relationships/image" Target="../media/image406.png"/></Relationships>
</file>

<file path=ppt/slides/_rels/slide54.xml.rels><?xml version="1.0" encoding="UTF-8" standalone="yes"?>
<Relationships xmlns="http://schemas.openxmlformats.org/package/2006/relationships"><Relationship Id="rId8" Type="http://schemas.openxmlformats.org/officeDocument/2006/relationships/image" Target="../media/image416.JPEG"/><Relationship Id="rId3" Type="http://schemas.openxmlformats.org/officeDocument/2006/relationships/image" Target="../media/image411.png"/><Relationship Id="rId7" Type="http://schemas.openxmlformats.org/officeDocument/2006/relationships/image" Target="../media/image415.pn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414.png"/><Relationship Id="rId5" Type="http://schemas.openxmlformats.org/officeDocument/2006/relationships/image" Target="../media/image413.png"/><Relationship Id="rId10" Type="http://schemas.openxmlformats.org/officeDocument/2006/relationships/image" Target="../media/image418.png"/><Relationship Id="rId4" Type="http://schemas.openxmlformats.org/officeDocument/2006/relationships/image" Target="../media/image412.png"/><Relationship Id="rId9" Type="http://schemas.openxmlformats.org/officeDocument/2006/relationships/image" Target="../media/image417.png"/></Relationships>
</file>

<file path=ppt/slides/_rels/slide55.xml.rels><?xml version="1.0" encoding="UTF-8" standalone="yes"?>
<Relationships xmlns="http://schemas.openxmlformats.org/package/2006/relationships"><Relationship Id="rId3" Type="http://schemas.openxmlformats.org/officeDocument/2006/relationships/image" Target="../media/image419.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20.tiff"/></Relationships>
</file>

<file path=ppt/slides/_rels/slide56.xml.rels><?xml version="1.0" encoding="UTF-8" standalone="yes"?>
<Relationships xmlns="http://schemas.openxmlformats.org/package/2006/relationships"><Relationship Id="rId3" Type="http://schemas.openxmlformats.org/officeDocument/2006/relationships/image" Target="../media/image421.tiff"/><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22.tiff"/></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23.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24.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23.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424.png"/></Relationships>
</file>

<file path=ppt/slides/_rels/slide64.xml.rels><?xml version="1.0" encoding="UTF-8" standalone="yes"?>
<Relationships xmlns="http://schemas.openxmlformats.org/package/2006/relationships"><Relationship Id="rId3" Type="http://schemas.openxmlformats.org/officeDocument/2006/relationships/image" Target="../media/image425.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426.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25.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26.png"/></Relationships>
</file>

<file path=ppt/slides/_rels/slide67.xml.rels><?xml version="1.0" encoding="UTF-8" standalone="yes"?>
<Relationships xmlns="http://schemas.openxmlformats.org/package/2006/relationships"><Relationship Id="rId3" Type="http://schemas.openxmlformats.org/officeDocument/2006/relationships/image" Target="../media/image427.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28.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27.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428.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29.tiff"/><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30.tiff"/><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31.tiff"/><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32.tiff"/><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8" Type="http://schemas.openxmlformats.org/officeDocument/2006/relationships/image" Target="../media/image438.png"/><Relationship Id="rId3" Type="http://schemas.openxmlformats.org/officeDocument/2006/relationships/image" Target="../media/image433.png"/><Relationship Id="rId7" Type="http://schemas.openxmlformats.org/officeDocument/2006/relationships/image" Target="../media/image437.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436.png"/><Relationship Id="rId5" Type="http://schemas.openxmlformats.org/officeDocument/2006/relationships/image" Target="../media/image435.png"/><Relationship Id="rId4" Type="http://schemas.openxmlformats.org/officeDocument/2006/relationships/image" Target="../media/image434.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8" Type="http://schemas.openxmlformats.org/officeDocument/2006/relationships/image" Target="../media/image444.tiff"/><Relationship Id="rId3" Type="http://schemas.openxmlformats.org/officeDocument/2006/relationships/image" Target="../media/image439.png"/><Relationship Id="rId7" Type="http://schemas.openxmlformats.org/officeDocument/2006/relationships/image" Target="../media/image443.tiff"/><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442.png"/><Relationship Id="rId11" Type="http://schemas.openxmlformats.org/officeDocument/2006/relationships/image" Target="../media/image447.tiff"/><Relationship Id="rId5" Type="http://schemas.openxmlformats.org/officeDocument/2006/relationships/image" Target="../media/image441.tiff"/><Relationship Id="rId10" Type="http://schemas.openxmlformats.org/officeDocument/2006/relationships/image" Target="../media/image446.tiff"/><Relationship Id="rId4" Type="http://schemas.openxmlformats.org/officeDocument/2006/relationships/image" Target="../media/image440.png"/><Relationship Id="rId9" Type="http://schemas.openxmlformats.org/officeDocument/2006/relationships/image" Target="../media/image445.tiff"/></Relationships>
</file>

<file path=ppt/slides/_rels/slide79.xml.rels><?xml version="1.0" encoding="UTF-8" standalone="yes"?>
<Relationships xmlns="http://schemas.openxmlformats.org/package/2006/relationships"><Relationship Id="rId8" Type="http://schemas.openxmlformats.org/officeDocument/2006/relationships/image" Target="../media/image410.png"/><Relationship Id="rId3" Type="http://schemas.openxmlformats.org/officeDocument/2006/relationships/image" Target="../media/image402.png"/><Relationship Id="rId7" Type="http://schemas.openxmlformats.org/officeDocument/2006/relationships/image" Target="../media/image405.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409.png"/><Relationship Id="rId5" Type="http://schemas.openxmlformats.org/officeDocument/2006/relationships/image" Target="../media/image403.png"/><Relationship Id="rId10" Type="http://schemas.openxmlformats.org/officeDocument/2006/relationships/image" Target="../media/image407.png"/><Relationship Id="rId4" Type="http://schemas.openxmlformats.org/officeDocument/2006/relationships/image" Target="../media/image404.png"/><Relationship Id="rId9" Type="http://schemas.openxmlformats.org/officeDocument/2006/relationships/image" Target="../media/image40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48.png"/><Relationship Id="rId2" Type="http://schemas.openxmlformats.org/officeDocument/2006/relationships/image" Target="../media/image40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49.tif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50.tif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51.tif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452.tiff"/><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454.tiff"/><Relationship Id="rId4" Type="http://schemas.openxmlformats.org/officeDocument/2006/relationships/image" Target="../media/image453.tiff"/></Relationships>
</file>

<file path=ppt/slides/_rels/slide85.xml.rels><?xml version="1.0" encoding="UTF-8" standalone="yes"?>
<Relationships xmlns="http://schemas.openxmlformats.org/package/2006/relationships"><Relationship Id="rId3" Type="http://schemas.openxmlformats.org/officeDocument/2006/relationships/image" Target="../media/image455.tiff"/><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457.tiff"/><Relationship Id="rId4" Type="http://schemas.openxmlformats.org/officeDocument/2006/relationships/image" Target="../media/image456.tiff"/></Relationships>
</file>

<file path=ppt/slides/_rels/slide86.xml.rels><?xml version="1.0" encoding="UTF-8" standalone="yes"?>
<Relationships xmlns="http://schemas.openxmlformats.org/package/2006/relationships"><Relationship Id="rId3" Type="http://schemas.openxmlformats.org/officeDocument/2006/relationships/image" Target="../media/image458.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460.png"/><Relationship Id="rId4" Type="http://schemas.openxmlformats.org/officeDocument/2006/relationships/image" Target="../media/image459.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461.tiff"/><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462.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90.xml.rels><?xml version="1.0" encoding="UTF-8" standalone="yes"?>
<Relationships xmlns="http://schemas.openxmlformats.org/package/2006/relationships"><Relationship Id="rId2" Type="http://schemas.openxmlformats.org/officeDocument/2006/relationships/image" Target="../media/image463.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464.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465.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466.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467.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468.tiff"/><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469.tiff"/><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hyperlink" Target="http://demos.algorithmia.com/colorize-photos/"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 Id="rId5" Type="http://schemas.openxmlformats.org/officeDocument/2006/relationships/hyperlink" Target="richzhang.github.io/colorization" TargetMode="External"/><Relationship Id="rId4" Type="http://schemas.openxmlformats.org/officeDocument/2006/relationships/hyperlink" Target="https://github.com/richzhang/colorization" TargetMode="External"/></Relationships>
</file>

<file path=ppt/slides/_rels/slide98.xml.rels><?xml version="1.0" encoding="UTF-8" standalone="yes"?>
<Relationships xmlns="http://schemas.openxmlformats.org/package/2006/relationships"><Relationship Id="rId3" Type="http://schemas.openxmlformats.org/officeDocument/2006/relationships/hyperlink" Target="https://www.youtube.com/watch?v=OQvNfxnV1WY" TargetMode="External"/><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37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FABE6-A4BF-22A2-4C01-6C722103C59B}"/>
              </a:ext>
            </a:extLst>
          </p:cNvPr>
          <p:cNvSpPr>
            <a:spLocks noGrp="1"/>
          </p:cNvSpPr>
          <p:nvPr>
            <p:ph type="title"/>
          </p:nvPr>
        </p:nvSpPr>
        <p:spPr/>
        <p:txBody>
          <a:bodyPr/>
          <a:lstStyle/>
          <a:p>
            <a:endParaRPr lang="en-US"/>
          </a:p>
        </p:txBody>
      </p:sp>
      <p:pic>
        <p:nvPicPr>
          <p:cNvPr id="4" name="bf8wuhwnkvpg1">
            <a:hlinkClick r:id="" action="ppaction://media"/>
            <a:extLst>
              <a:ext uri="{FF2B5EF4-FFF2-40B4-BE49-F238E27FC236}">
                <a16:creationId xmlns:a16="http://schemas.microsoft.com/office/drawing/2014/main" id="{5912F44E-D882-3994-9910-EDADBC4859B7}"/>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073739" y="0"/>
            <a:ext cx="3622461" cy="6917372"/>
          </a:xfrm>
        </p:spPr>
      </p:pic>
    </p:spTree>
    <p:extLst>
      <p:ext uri="{BB962C8B-B14F-4D97-AF65-F5344CB8AC3E}">
        <p14:creationId xmlns:p14="http://schemas.microsoft.com/office/powerpoint/2010/main" val="182796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Gelato Bet</a:t>
            </a:r>
          </a:p>
        </p:txBody>
      </p:sp>
      <p:sp>
        <p:nvSpPr>
          <p:cNvPr id="3" name="Content Placeholder 2"/>
          <p:cNvSpPr>
            <a:spLocks noGrp="1"/>
          </p:cNvSpPr>
          <p:nvPr>
            <p:ph idx="1"/>
          </p:nvPr>
        </p:nvSpPr>
        <p:spPr>
          <a:xfrm>
            <a:off x="304800" y="1524000"/>
            <a:ext cx="3886200" cy="4525963"/>
          </a:xfrm>
        </p:spPr>
        <p:txBody>
          <a:bodyPr>
            <a:normAutofit/>
          </a:bodyPr>
          <a:lstStyle/>
          <a:p>
            <a:pPr marL="0" indent="0">
              <a:buNone/>
            </a:pPr>
            <a:r>
              <a:rPr lang="en-US" sz="2400" dirty="0"/>
              <a:t>"If, by the first day of autumn (Sept 23) of 2015, a method will exist that can match or beat the performance of R-CNN on Pascal VOC detection, without the use of any extra, human annotations (e.g. ImageNet) as pre-training, Mr. Malik promises to buy Mr. </a:t>
            </a:r>
            <a:r>
              <a:rPr lang="en-US" sz="2400" dirty="0" err="1"/>
              <a:t>Efros</a:t>
            </a:r>
            <a:r>
              <a:rPr lang="en-US" sz="2400" dirty="0"/>
              <a:t> one (1) gelato”</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7163" y="1676400"/>
            <a:ext cx="2837673" cy="34290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4800" y="1676400"/>
            <a:ext cx="3638060" cy="3429000"/>
          </a:xfrm>
          <a:prstGeom prst="rect">
            <a:avLst/>
          </a:prstGeom>
        </p:spPr>
      </p:pic>
    </p:spTree>
    <p:extLst>
      <p:ext uri="{BB962C8B-B14F-4D97-AF65-F5344CB8AC3E}">
        <p14:creationId xmlns:p14="http://schemas.microsoft.com/office/powerpoint/2010/main" val="306332665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Gelato Bet, Resolved</a:t>
            </a:r>
          </a:p>
        </p:txBody>
      </p:sp>
      <p:sp>
        <p:nvSpPr>
          <p:cNvPr id="3" name="Content Placeholder 2"/>
          <p:cNvSpPr>
            <a:spLocks noGrp="1"/>
          </p:cNvSpPr>
          <p:nvPr>
            <p:ph idx="1"/>
          </p:nvPr>
        </p:nvSpPr>
        <p:spPr>
          <a:xfrm>
            <a:off x="304800" y="1524000"/>
            <a:ext cx="3886200" cy="4525963"/>
          </a:xfrm>
        </p:spPr>
        <p:txBody>
          <a:bodyPr>
            <a:normAutofit/>
          </a:bodyPr>
          <a:lstStyle/>
          <a:p>
            <a:pPr marL="0" indent="0">
              <a:buNone/>
            </a:pPr>
            <a:r>
              <a:rPr lang="en-US" sz="2400" dirty="0"/>
              <a:t>"If, by the first day of autumn (Sept 23) of 2015, a method will exist that can match or beat the performance of R-CNN on Pascal VOC detection, without the use of any extra, human annotations (e.g. ImageNet) as pre-training, Mr. Malik promises to buy Mr. </a:t>
            </a:r>
            <a:r>
              <a:rPr lang="en-US" sz="2400" dirty="0" err="1"/>
              <a:t>Efros</a:t>
            </a:r>
            <a:r>
              <a:rPr lang="en-US" sz="2400" dirty="0"/>
              <a:t> one (1) gelato”</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1600200"/>
            <a:ext cx="7179733" cy="4038600"/>
          </a:xfrm>
          <a:prstGeom prst="rect">
            <a:avLst/>
          </a:prstGeom>
        </p:spPr>
      </p:pic>
    </p:spTree>
    <p:extLst>
      <p:ext uri="{BB962C8B-B14F-4D97-AF65-F5344CB8AC3E}">
        <p14:creationId xmlns:p14="http://schemas.microsoft.com/office/powerpoint/2010/main" val="7232070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F23F0-52F3-E1F6-A403-3317F133E5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CD8024-BF0B-F79B-9CE9-4ABF7978452C}"/>
              </a:ext>
            </a:extLst>
          </p:cNvPr>
          <p:cNvSpPr>
            <a:spLocks noGrp="1"/>
          </p:cNvSpPr>
          <p:nvPr>
            <p:ph type="title"/>
          </p:nvPr>
        </p:nvSpPr>
        <p:spPr/>
        <p:txBody>
          <a:bodyPr/>
          <a:lstStyle/>
          <a:p>
            <a:r>
              <a:rPr lang="en-US" dirty="0"/>
              <a:t>Clever ideas to keep in mind</a:t>
            </a:r>
          </a:p>
        </p:txBody>
      </p:sp>
      <p:sp>
        <p:nvSpPr>
          <p:cNvPr id="3" name="Content Placeholder 2">
            <a:extLst>
              <a:ext uri="{FF2B5EF4-FFF2-40B4-BE49-F238E27FC236}">
                <a16:creationId xmlns:a16="http://schemas.microsoft.com/office/drawing/2014/main" id="{1E9A895D-0DDC-8070-FFD7-3F35AC82EA21}"/>
              </a:ext>
            </a:extLst>
          </p:cNvPr>
          <p:cNvSpPr>
            <a:spLocks noGrp="1"/>
          </p:cNvSpPr>
          <p:nvPr>
            <p:ph idx="1"/>
          </p:nvPr>
        </p:nvSpPr>
        <p:spPr/>
        <p:txBody>
          <a:bodyPr/>
          <a:lstStyle/>
          <a:p>
            <a:r>
              <a:rPr lang="en-US" dirty="0"/>
              <a:t>Turn a regression task into a classification task</a:t>
            </a:r>
          </a:p>
          <a:p>
            <a:r>
              <a:rPr lang="en-US" dirty="0"/>
              <a:t>Fight back against class imbalance</a:t>
            </a:r>
          </a:p>
          <a:p>
            <a:pPr lvl="1"/>
            <a:r>
              <a:rPr lang="en-US" dirty="0"/>
              <a:t>Loss functions that emphasize rare classes</a:t>
            </a:r>
          </a:p>
          <a:p>
            <a:pPr lvl="1"/>
            <a:r>
              <a:rPr lang="en-US" dirty="0"/>
              <a:t>Replay rare classes more during training</a:t>
            </a:r>
          </a:p>
        </p:txBody>
      </p:sp>
    </p:spTree>
    <p:extLst>
      <p:ext uri="{BB962C8B-B14F-4D97-AF65-F5344CB8AC3E}">
        <p14:creationId xmlns:p14="http://schemas.microsoft.com/office/powerpoint/2010/main" val="344618427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09600" y="4800600"/>
            <a:ext cx="10972800" cy="1325564"/>
          </a:xfrm>
        </p:spPr>
        <p:txBody>
          <a:bodyPr/>
          <a:lstStyle/>
          <a:p>
            <a:pPr marL="0" indent="0" algn="ctr">
              <a:buNone/>
            </a:pPr>
            <a:r>
              <a:rPr lang="en-US" dirty="0" err="1"/>
              <a:t>SimCLR</a:t>
            </a:r>
            <a:r>
              <a:rPr lang="en-US" dirty="0"/>
              <a:t>, IMCL 2020</a:t>
            </a:r>
          </a:p>
        </p:txBody>
      </p:sp>
      <p:pic>
        <p:nvPicPr>
          <p:cNvPr id="4" name="Picture 3"/>
          <p:cNvPicPr>
            <a:picLocks noChangeAspect="1"/>
          </p:cNvPicPr>
          <p:nvPr/>
        </p:nvPicPr>
        <p:blipFill>
          <a:blip r:embed="rId2"/>
          <a:stretch>
            <a:fillRect/>
          </a:stretch>
        </p:blipFill>
        <p:spPr>
          <a:xfrm>
            <a:off x="1265731" y="1313173"/>
            <a:ext cx="9660538" cy="1795945"/>
          </a:xfrm>
          <a:prstGeom prst="rect">
            <a:avLst/>
          </a:prstGeom>
        </p:spPr>
      </p:pic>
    </p:spTree>
    <p:extLst>
      <p:ext uri="{BB962C8B-B14F-4D97-AF65-F5344CB8AC3E}">
        <p14:creationId xmlns:p14="http://schemas.microsoft.com/office/powerpoint/2010/main" val="368923682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stretch>
            <a:fillRect/>
          </a:stretch>
        </p:blipFill>
        <p:spPr>
          <a:xfrm>
            <a:off x="3048000" y="381000"/>
            <a:ext cx="5670560" cy="6107143"/>
          </a:xfrm>
          <a:prstGeom prst="rect">
            <a:avLst/>
          </a:prstGeom>
        </p:spPr>
      </p:pic>
    </p:spTree>
    <p:extLst>
      <p:ext uri="{BB962C8B-B14F-4D97-AF65-F5344CB8AC3E}">
        <p14:creationId xmlns:p14="http://schemas.microsoft.com/office/powerpoint/2010/main" val="366747757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2909443" y="1004549"/>
            <a:ext cx="6373114" cy="4848902"/>
          </a:xfrm>
          <a:prstGeom prst="rect">
            <a:avLst/>
          </a:prstGeom>
        </p:spPr>
      </p:pic>
    </p:spTree>
    <p:extLst>
      <p:ext uri="{BB962C8B-B14F-4D97-AF65-F5344CB8AC3E}">
        <p14:creationId xmlns:p14="http://schemas.microsoft.com/office/powerpoint/2010/main" val="28526659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0" y="685800"/>
            <a:ext cx="12163608" cy="5440364"/>
          </a:xfrm>
          <a:prstGeom prst="rect">
            <a:avLst/>
          </a:prstGeom>
        </p:spPr>
      </p:pic>
    </p:spTree>
    <p:extLst>
      <p:ext uri="{BB962C8B-B14F-4D97-AF65-F5344CB8AC3E}">
        <p14:creationId xmlns:p14="http://schemas.microsoft.com/office/powerpoint/2010/main" val="426188136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09600" y="4800600"/>
            <a:ext cx="10972800" cy="1325564"/>
          </a:xfrm>
        </p:spPr>
        <p:txBody>
          <a:bodyPr/>
          <a:lstStyle/>
          <a:p>
            <a:pPr marL="0" indent="0" algn="ctr">
              <a:buNone/>
            </a:pPr>
            <a:r>
              <a:rPr lang="en-US" dirty="0"/>
              <a:t>CVPR 2022</a:t>
            </a:r>
          </a:p>
        </p:txBody>
      </p:sp>
      <p:pic>
        <p:nvPicPr>
          <p:cNvPr id="5" name="Picture 4"/>
          <p:cNvPicPr>
            <a:picLocks noChangeAspect="1"/>
          </p:cNvPicPr>
          <p:nvPr/>
        </p:nvPicPr>
        <p:blipFill>
          <a:blip r:embed="rId2"/>
          <a:stretch>
            <a:fillRect/>
          </a:stretch>
        </p:blipFill>
        <p:spPr>
          <a:xfrm>
            <a:off x="751075" y="1143000"/>
            <a:ext cx="10689850" cy="2451661"/>
          </a:xfrm>
          <a:prstGeom prst="rect">
            <a:avLst/>
          </a:prstGeom>
        </p:spPr>
      </p:pic>
    </p:spTree>
    <p:extLst>
      <p:ext uri="{BB962C8B-B14F-4D97-AF65-F5344CB8AC3E}">
        <p14:creationId xmlns:p14="http://schemas.microsoft.com/office/powerpoint/2010/main" val="109270247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924537" y="204436"/>
            <a:ext cx="10342925" cy="5924920"/>
          </a:xfrm>
          <a:prstGeom prst="rect">
            <a:avLst/>
          </a:prstGeom>
        </p:spPr>
      </p:pic>
    </p:spTree>
    <p:extLst>
      <p:ext uri="{BB962C8B-B14F-4D97-AF65-F5344CB8AC3E}">
        <p14:creationId xmlns:p14="http://schemas.microsoft.com/office/powerpoint/2010/main" val="415612631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76200" y="759097"/>
            <a:ext cx="12115800" cy="5399381"/>
          </a:xfrm>
          <a:prstGeom prst="rect">
            <a:avLst/>
          </a:prstGeom>
        </p:spPr>
      </p:pic>
    </p:spTree>
    <p:extLst>
      <p:ext uri="{BB962C8B-B14F-4D97-AF65-F5344CB8AC3E}">
        <p14:creationId xmlns:p14="http://schemas.microsoft.com/office/powerpoint/2010/main" val="263377835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 y="2057400"/>
            <a:ext cx="12115801" cy="2785886"/>
          </a:xfrm>
          <a:prstGeom prst="rect">
            <a:avLst/>
          </a:prstGeom>
        </p:spPr>
      </p:pic>
    </p:spTree>
    <p:extLst>
      <p:ext uri="{BB962C8B-B14F-4D97-AF65-F5344CB8AC3E}">
        <p14:creationId xmlns:p14="http://schemas.microsoft.com/office/powerpoint/2010/main" val="2805047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FD8F6-00AB-44E0-09DA-F7170157F96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952F2F3-EFB4-9D71-BDDE-A82E1C08FD0E}"/>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84FDE3A3-E044-DFA7-4A55-5F487CBA7120}"/>
              </a:ext>
            </a:extLst>
          </p:cNvPr>
          <p:cNvPicPr>
            <a:picLocks noChangeAspect="1"/>
          </p:cNvPicPr>
          <p:nvPr/>
        </p:nvPicPr>
        <p:blipFill>
          <a:blip r:embed="rId2"/>
          <a:stretch>
            <a:fillRect/>
          </a:stretch>
        </p:blipFill>
        <p:spPr>
          <a:xfrm>
            <a:off x="724390" y="0"/>
            <a:ext cx="10743219" cy="6858000"/>
          </a:xfrm>
          <a:prstGeom prst="rect">
            <a:avLst/>
          </a:prstGeom>
        </p:spPr>
      </p:pic>
    </p:spTree>
    <p:extLst>
      <p:ext uri="{BB962C8B-B14F-4D97-AF65-F5344CB8AC3E}">
        <p14:creationId xmlns:p14="http://schemas.microsoft.com/office/powerpoint/2010/main" val="240536515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2438400" y="76200"/>
            <a:ext cx="7010400" cy="6733528"/>
          </a:xfrm>
          <a:prstGeom prst="rect">
            <a:avLst/>
          </a:prstGeom>
        </p:spPr>
      </p:pic>
    </p:spTree>
    <p:extLst>
      <p:ext uri="{BB962C8B-B14F-4D97-AF65-F5344CB8AC3E}">
        <p14:creationId xmlns:p14="http://schemas.microsoft.com/office/powerpoint/2010/main" val="424028687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985559" y="1534930"/>
            <a:ext cx="8220882" cy="4591234"/>
          </a:xfrm>
          <a:prstGeom prst="rect">
            <a:avLst/>
          </a:prstGeom>
        </p:spPr>
      </p:pic>
    </p:spTree>
    <p:extLst>
      <p:ext uri="{BB962C8B-B14F-4D97-AF65-F5344CB8AC3E}">
        <p14:creationId xmlns:p14="http://schemas.microsoft.com/office/powerpoint/2010/main" val="338226088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2362200" y="1524000"/>
            <a:ext cx="7694965" cy="3624630"/>
          </a:xfrm>
          <a:prstGeom prst="rect">
            <a:avLst/>
          </a:prstGeom>
        </p:spPr>
      </p:pic>
    </p:spTree>
    <p:extLst>
      <p:ext uri="{BB962C8B-B14F-4D97-AF65-F5344CB8AC3E}">
        <p14:creationId xmlns:p14="http://schemas.microsoft.com/office/powerpoint/2010/main" val="142526187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p:txBody>
          <a:bodyPr/>
          <a:lstStyle/>
          <a:p>
            <a:r>
              <a:rPr lang="en-US" dirty="0"/>
              <a:t>With the right “pretext” tasks and architectures, we are pretty close to matching supervised performance with self-supervised approaches. But it takes some work (longer training, bigger models, precise </a:t>
            </a:r>
            <a:r>
              <a:rPr lang="en-US" dirty="0" err="1"/>
              <a:t>hyperparameter</a:t>
            </a:r>
            <a:r>
              <a:rPr lang="en-US" dirty="0"/>
              <a:t> tuning)</a:t>
            </a:r>
          </a:p>
          <a:p>
            <a:r>
              <a:rPr lang="en-US" dirty="0" err="1"/>
              <a:t>SimCLR</a:t>
            </a:r>
            <a:r>
              <a:rPr lang="en-US" dirty="0"/>
              <a:t> and Masked </a:t>
            </a:r>
            <a:r>
              <a:rPr lang="en-US" dirty="0" err="1"/>
              <a:t>AutoEncoder</a:t>
            </a:r>
            <a:r>
              <a:rPr lang="en-US" dirty="0"/>
              <a:t> only train on ImageNet images. But couldn’t you use a lot more data if you don’t need human labels?</a:t>
            </a:r>
          </a:p>
          <a:p>
            <a:r>
              <a:rPr lang="en-US" dirty="0"/>
              <a:t>The gelato bet was just a bit premature</a:t>
            </a:r>
          </a:p>
          <a:p>
            <a:endParaRPr lang="en-US" dirty="0"/>
          </a:p>
        </p:txBody>
      </p:sp>
    </p:spTree>
    <p:extLst>
      <p:ext uri="{BB962C8B-B14F-4D97-AF65-F5344CB8AC3E}">
        <p14:creationId xmlns:p14="http://schemas.microsoft.com/office/powerpoint/2010/main" val="89565929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006C3-E980-55A2-8034-949A05A59D17}"/>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E7B0DEDE-EF01-CEEE-C699-1F379BB73C0C}"/>
              </a:ext>
            </a:extLst>
          </p:cNvPr>
          <p:cNvSpPr>
            <a:spLocks noGrp="1"/>
          </p:cNvSpPr>
          <p:nvPr>
            <p:ph idx="1"/>
          </p:nvPr>
        </p:nvSpPr>
        <p:spPr/>
        <p:txBody>
          <a:bodyPr>
            <a:normAutofit fontScale="92500" lnSpcReduction="20000"/>
          </a:bodyPr>
          <a:lstStyle/>
          <a:p>
            <a:r>
              <a:rPr lang="en-US" dirty="0"/>
              <a:t>Supervised Deep Learning (2012-2020): Similar to Kepler or Hubble. The algorithms (CNNs) existed in the 90s, but the field was fundamentally stalled waiting for the "telescope" (GPUs) and the "star catalogs" (ImageNet—millions of human-annotated data points).</a:t>
            </a:r>
          </a:p>
          <a:p>
            <a:r>
              <a:rPr lang="en-US" dirty="0"/>
              <a:t>Self-Supervised Learning (Present): Similar to Eratosthenes or Einstein. We realize the data we already have (pixels, unlabeled images) contains its own inherent structure. We just needed the algorithmic cleverness to set up pretext tasks (like masking or contrastive learning) to force the network to learn physics, geometry, and semantics without a human explicitly pointing it out.</a:t>
            </a:r>
          </a:p>
        </p:txBody>
      </p:sp>
    </p:spTree>
    <p:extLst>
      <p:ext uri="{BB962C8B-B14F-4D97-AF65-F5344CB8AC3E}">
        <p14:creationId xmlns:p14="http://schemas.microsoft.com/office/powerpoint/2010/main" val="389333058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2394130" y="152400"/>
            <a:ext cx="7403739" cy="1678788"/>
          </a:xfrm>
          <a:prstGeom prst="rect">
            <a:avLst/>
          </a:prstGeom>
        </p:spPr>
      </p:pic>
      <p:pic>
        <p:nvPicPr>
          <p:cNvPr id="5" name="Picture 4"/>
          <p:cNvPicPr>
            <a:picLocks noChangeAspect="1"/>
          </p:cNvPicPr>
          <p:nvPr/>
        </p:nvPicPr>
        <p:blipFill>
          <a:blip r:embed="rId3"/>
          <a:stretch>
            <a:fillRect/>
          </a:stretch>
        </p:blipFill>
        <p:spPr>
          <a:xfrm>
            <a:off x="3098368" y="1953426"/>
            <a:ext cx="5995261" cy="4738424"/>
          </a:xfrm>
          <a:prstGeom prst="rect">
            <a:avLst/>
          </a:prstGeom>
        </p:spPr>
      </p:pic>
    </p:spTree>
    <p:extLst>
      <p:ext uri="{BB962C8B-B14F-4D97-AF65-F5344CB8AC3E}">
        <p14:creationId xmlns:p14="http://schemas.microsoft.com/office/powerpoint/2010/main" val="3269528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dirty="0"/>
              <a:t>Unsupervised Visual Representation Learning by Context Prediction</a:t>
            </a:r>
            <a:endParaRPr lang="en-US" sz="4000" dirty="0"/>
          </a:p>
        </p:txBody>
      </p:sp>
      <p:sp>
        <p:nvSpPr>
          <p:cNvPr id="3" name="Subtitle 2"/>
          <p:cNvSpPr>
            <a:spLocks noGrp="1"/>
          </p:cNvSpPr>
          <p:nvPr>
            <p:ph type="subTitle" idx="1"/>
          </p:nvPr>
        </p:nvSpPr>
        <p:spPr/>
        <p:txBody>
          <a:bodyPr>
            <a:normAutofit/>
          </a:bodyPr>
          <a:lstStyle/>
          <a:p>
            <a:r>
              <a:rPr lang="en-US" dirty="0"/>
              <a:t>Carl </a:t>
            </a:r>
            <a:r>
              <a:rPr lang="en-US" dirty="0" err="1"/>
              <a:t>Doersch</a:t>
            </a:r>
            <a:r>
              <a:rPr lang="en-US" dirty="0"/>
              <a:t>, Alexei A. </a:t>
            </a:r>
            <a:r>
              <a:rPr lang="en-US" dirty="0" err="1"/>
              <a:t>Efros</a:t>
            </a:r>
            <a:r>
              <a:rPr lang="en-US" dirty="0"/>
              <a:t>, and </a:t>
            </a:r>
            <a:r>
              <a:rPr lang="en-US" dirty="0" err="1"/>
              <a:t>Abhinav</a:t>
            </a:r>
            <a:r>
              <a:rPr lang="en-US" dirty="0"/>
              <a:t> Gupta</a:t>
            </a:r>
            <a:br>
              <a:rPr lang="en-US" dirty="0"/>
            </a:br>
            <a:br>
              <a:rPr lang="en-US" dirty="0"/>
            </a:br>
            <a:r>
              <a:rPr lang="en-US" dirty="0"/>
              <a:t>ICCV 2015</a:t>
            </a:r>
          </a:p>
        </p:txBody>
      </p:sp>
    </p:spTree>
    <p:extLst>
      <p:ext uri="{BB962C8B-B14F-4D97-AF65-F5344CB8AC3E}">
        <p14:creationId xmlns:p14="http://schemas.microsoft.com/office/powerpoint/2010/main" val="1245956728"/>
      </p:ext>
    </p:extLst>
  </p:cSld>
  <p:clrMapOvr>
    <a:masterClrMapping/>
  </p:clrMapOvr>
  <mc:AlternateContent xmlns:mc="http://schemas.openxmlformats.org/markup-compatibility/2006" xmlns:p14="http://schemas.microsoft.com/office/powerpoint/2010/main">
    <mc:Choice Requires="p14">
      <p:transition p14:dur="400" advTm="4696">
        <p:fade/>
      </p:transition>
    </mc:Choice>
    <mc:Fallback xmlns="">
      <p:transition advTm="4696">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ImageNet</a:t>
            </a:r>
            <a:r>
              <a:rPr lang="en-US" dirty="0"/>
              <a:t> + Deep Learning</a:t>
            </a:r>
          </a:p>
        </p:txBody>
      </p:sp>
      <p:grpSp>
        <p:nvGrpSpPr>
          <p:cNvPr id="67" name="Group 66"/>
          <p:cNvGrpSpPr/>
          <p:nvPr/>
        </p:nvGrpSpPr>
        <p:grpSpPr>
          <a:xfrm>
            <a:off x="4938592" y="1490843"/>
            <a:ext cx="2655571" cy="1896836"/>
            <a:chOff x="2514600" y="1828800"/>
            <a:chExt cx="4267200" cy="3048000"/>
          </a:xfrm>
        </p:grpSpPr>
        <p:grpSp>
          <p:nvGrpSpPr>
            <p:cNvPr id="68" name="Group 67"/>
            <p:cNvGrpSpPr/>
            <p:nvPr/>
          </p:nvGrpSpPr>
          <p:grpSpPr>
            <a:xfrm>
              <a:off x="3276600" y="1981200"/>
              <a:ext cx="609600" cy="2743200"/>
              <a:chOff x="3276600" y="1981200"/>
              <a:chExt cx="609600" cy="2743200"/>
            </a:xfrm>
          </p:grpSpPr>
          <p:sp>
            <p:nvSpPr>
              <p:cNvPr id="118" name="Oval 117"/>
              <p:cNvSpPr/>
              <p:nvPr/>
            </p:nvSpPr>
            <p:spPr>
              <a:xfrm>
                <a:off x="3276600" y="19812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3276600" y="26924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p:nvSpPr>
            <p:spPr>
              <a:xfrm>
                <a:off x="3276600" y="34036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p:nvSpPr>
            <p:spPr>
              <a:xfrm>
                <a:off x="3276600" y="41148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9" name="Rounded Rectangle 68"/>
            <p:cNvSpPr/>
            <p:nvPr/>
          </p:nvSpPr>
          <p:spPr>
            <a:xfrm>
              <a:off x="3124200" y="1828800"/>
              <a:ext cx="914400" cy="30480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p:cNvGrpSpPr/>
            <p:nvPr/>
          </p:nvGrpSpPr>
          <p:grpSpPr>
            <a:xfrm>
              <a:off x="4495800" y="1828800"/>
              <a:ext cx="914400" cy="3048000"/>
              <a:chOff x="3276600" y="1981200"/>
              <a:chExt cx="914400" cy="3048000"/>
            </a:xfrm>
          </p:grpSpPr>
          <p:grpSp>
            <p:nvGrpSpPr>
              <p:cNvPr id="112" name="Group 111"/>
              <p:cNvGrpSpPr/>
              <p:nvPr/>
            </p:nvGrpSpPr>
            <p:grpSpPr>
              <a:xfrm>
                <a:off x="3429000" y="2133600"/>
                <a:ext cx="609600" cy="2743200"/>
                <a:chOff x="3276600" y="1981200"/>
                <a:chExt cx="609600" cy="2743200"/>
              </a:xfrm>
            </p:grpSpPr>
            <p:sp>
              <p:nvSpPr>
                <p:cNvPr id="114" name="Oval 113"/>
                <p:cNvSpPr/>
                <p:nvPr/>
              </p:nvSpPr>
              <p:spPr>
                <a:xfrm>
                  <a:off x="3276600" y="19812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p:cNvSpPr/>
                <p:nvPr/>
              </p:nvSpPr>
              <p:spPr>
                <a:xfrm>
                  <a:off x="3276600" y="26924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p:nvSpPr>
              <p:spPr>
                <a:xfrm>
                  <a:off x="3276600" y="34036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p:nvSpPr>
              <p:spPr>
                <a:xfrm>
                  <a:off x="3276600" y="41148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3" name="Rounded Rectangle 112"/>
              <p:cNvSpPr/>
              <p:nvPr/>
            </p:nvSpPr>
            <p:spPr>
              <a:xfrm>
                <a:off x="3276600" y="1981200"/>
                <a:ext cx="914400" cy="30480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70"/>
            <p:cNvGrpSpPr/>
            <p:nvPr/>
          </p:nvGrpSpPr>
          <p:grpSpPr>
            <a:xfrm>
              <a:off x="3886200" y="2286000"/>
              <a:ext cx="762000" cy="2133600"/>
              <a:chOff x="3886199" y="2286000"/>
              <a:chExt cx="1147590" cy="2133600"/>
            </a:xfrm>
          </p:grpSpPr>
          <p:cxnSp>
            <p:nvCxnSpPr>
              <p:cNvPr id="104" name="Straight Connector 103"/>
              <p:cNvCxnSpPr>
                <a:stCxn id="118" idx="6"/>
                <a:endCxn id="114" idx="2"/>
              </p:cNvCxnSpPr>
              <p:nvPr/>
            </p:nvCxnSpPr>
            <p:spPr>
              <a:xfrm>
                <a:off x="3886199" y="2286000"/>
                <a:ext cx="114759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a:stCxn id="118" idx="6"/>
                <a:endCxn id="115" idx="2"/>
              </p:cNvCxnSpPr>
              <p:nvPr/>
            </p:nvCxnSpPr>
            <p:spPr>
              <a:xfrm>
                <a:off x="3886199" y="2286000"/>
                <a:ext cx="114759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a:stCxn id="118" idx="6"/>
                <a:endCxn id="116" idx="2"/>
              </p:cNvCxnSpPr>
              <p:nvPr/>
            </p:nvCxnSpPr>
            <p:spPr>
              <a:xfrm>
                <a:off x="3886199" y="2286000"/>
                <a:ext cx="114759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a:stCxn id="118" idx="6"/>
                <a:endCxn id="117" idx="2"/>
              </p:cNvCxnSpPr>
              <p:nvPr/>
            </p:nvCxnSpPr>
            <p:spPr>
              <a:xfrm>
                <a:off x="3886199" y="2286000"/>
                <a:ext cx="1147590" cy="2133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a:stCxn id="119" idx="6"/>
                <a:endCxn id="114" idx="2"/>
              </p:cNvCxnSpPr>
              <p:nvPr/>
            </p:nvCxnSpPr>
            <p:spPr>
              <a:xfrm flipV="1">
                <a:off x="3886199" y="2286000"/>
                <a:ext cx="114759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119" idx="6"/>
                <a:endCxn id="115" idx="2"/>
              </p:cNvCxnSpPr>
              <p:nvPr/>
            </p:nvCxnSpPr>
            <p:spPr>
              <a:xfrm>
                <a:off x="3886199" y="2997200"/>
                <a:ext cx="114759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119" idx="6"/>
                <a:endCxn id="116" idx="2"/>
              </p:cNvCxnSpPr>
              <p:nvPr/>
            </p:nvCxnSpPr>
            <p:spPr>
              <a:xfrm>
                <a:off x="3886199" y="2997200"/>
                <a:ext cx="114759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119" idx="6"/>
                <a:endCxn id="117" idx="2"/>
              </p:cNvCxnSpPr>
              <p:nvPr/>
            </p:nvCxnSpPr>
            <p:spPr>
              <a:xfrm>
                <a:off x="3886199" y="2997200"/>
                <a:ext cx="114759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2" name="Group 71"/>
            <p:cNvGrpSpPr/>
            <p:nvPr/>
          </p:nvGrpSpPr>
          <p:grpSpPr>
            <a:xfrm flipV="1">
              <a:off x="3886200" y="2286000"/>
              <a:ext cx="758952" cy="2133600"/>
              <a:chOff x="3886200" y="2286000"/>
              <a:chExt cx="1143000" cy="2133600"/>
            </a:xfrm>
          </p:grpSpPr>
          <p:cxnSp>
            <p:nvCxnSpPr>
              <p:cNvPr id="96" name="Straight Connector 95"/>
              <p:cNvCxnSpPr/>
              <p:nvPr/>
            </p:nvCxnSpPr>
            <p:spPr>
              <a:xfrm>
                <a:off x="3886200" y="22860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3886200" y="22860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3886200" y="22860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3886200" y="2286000"/>
                <a:ext cx="1143000" cy="2133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V="1">
                <a:off x="3886200" y="22860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a:off x="3886200" y="29972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38862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3886200" y="29972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867400" y="2540000"/>
              <a:ext cx="914400" cy="1625600"/>
              <a:chOff x="6629400" y="2184400"/>
              <a:chExt cx="914400" cy="1625600"/>
            </a:xfrm>
          </p:grpSpPr>
          <p:grpSp>
            <p:nvGrpSpPr>
              <p:cNvPr id="92" name="Group 91"/>
              <p:cNvGrpSpPr/>
              <p:nvPr/>
            </p:nvGrpSpPr>
            <p:grpSpPr>
              <a:xfrm>
                <a:off x="6781800" y="2336800"/>
                <a:ext cx="609600" cy="1320800"/>
                <a:chOff x="3276600" y="2692400"/>
                <a:chExt cx="609600" cy="1320800"/>
              </a:xfrm>
            </p:grpSpPr>
            <p:sp>
              <p:nvSpPr>
                <p:cNvPr id="94" name="Oval 93"/>
                <p:cNvSpPr/>
                <p:nvPr/>
              </p:nvSpPr>
              <p:spPr>
                <a:xfrm>
                  <a:off x="3276600" y="26924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p:cNvSpPr/>
                <p:nvPr/>
              </p:nvSpPr>
              <p:spPr>
                <a:xfrm>
                  <a:off x="3276600" y="34036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3" name="Rounded Rectangle 92"/>
              <p:cNvSpPr/>
              <p:nvPr/>
            </p:nvSpPr>
            <p:spPr>
              <a:xfrm>
                <a:off x="6629400" y="2184400"/>
                <a:ext cx="914400" cy="16256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73"/>
            <p:cNvGrpSpPr/>
            <p:nvPr/>
          </p:nvGrpSpPr>
          <p:grpSpPr>
            <a:xfrm>
              <a:off x="5257800" y="2286000"/>
              <a:ext cx="762000" cy="2133600"/>
              <a:chOff x="5638800" y="2286000"/>
              <a:chExt cx="1143000" cy="2133600"/>
            </a:xfrm>
          </p:grpSpPr>
          <p:cxnSp>
            <p:nvCxnSpPr>
              <p:cNvPr id="84" name="Straight Connector 83"/>
              <p:cNvCxnSpPr/>
              <p:nvPr/>
            </p:nvCxnSpPr>
            <p:spPr>
              <a:xfrm>
                <a:off x="5638800" y="22860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5638800" y="22860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5638800" y="29972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56388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flipV="1">
                <a:off x="5638800" y="37084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V="1">
                <a:off x="5638800" y="29972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638800" y="37084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6388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5" name="Group 74"/>
            <p:cNvGrpSpPr/>
            <p:nvPr/>
          </p:nvGrpSpPr>
          <p:grpSpPr>
            <a:xfrm flipH="1">
              <a:off x="2514600" y="2286000"/>
              <a:ext cx="758952" cy="2133600"/>
              <a:chOff x="5638800" y="2286000"/>
              <a:chExt cx="1143000" cy="2133600"/>
            </a:xfrm>
          </p:grpSpPr>
          <p:cxnSp>
            <p:nvCxnSpPr>
              <p:cNvPr id="76" name="Straight Connector 75"/>
              <p:cNvCxnSpPr/>
              <p:nvPr/>
            </p:nvCxnSpPr>
            <p:spPr>
              <a:xfrm>
                <a:off x="5638800" y="22860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5638800" y="22860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5638800" y="29972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56388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flipV="1">
                <a:off x="5638800" y="37084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V="1">
                <a:off x="5638800" y="29972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V="1">
                <a:off x="5638800" y="37084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V="1">
                <a:off x="56388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23" name="Right Arrow 122"/>
          <p:cNvSpPr/>
          <p:nvPr/>
        </p:nvSpPr>
        <p:spPr>
          <a:xfrm>
            <a:off x="4513776" y="2123123"/>
            <a:ext cx="304800" cy="632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ight Arrow 123"/>
          <p:cNvSpPr/>
          <p:nvPr/>
        </p:nvSpPr>
        <p:spPr>
          <a:xfrm>
            <a:off x="7790376" y="2123121"/>
            <a:ext cx="304800" cy="632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TextBox 124"/>
          <p:cNvSpPr txBox="1"/>
          <p:nvPr/>
        </p:nvSpPr>
        <p:spPr>
          <a:xfrm>
            <a:off x="8133276" y="2085318"/>
            <a:ext cx="1577676" cy="707886"/>
          </a:xfrm>
          <a:prstGeom prst="rect">
            <a:avLst/>
          </a:prstGeom>
          <a:noFill/>
        </p:spPr>
        <p:txBody>
          <a:bodyPr wrap="none" rtlCol="0">
            <a:spAutoFit/>
          </a:bodyPr>
          <a:lstStyle/>
          <a:p>
            <a:r>
              <a:rPr lang="en-US" sz="4000" dirty="0"/>
              <a:t>Beagle</a:t>
            </a:r>
          </a:p>
        </p:txBody>
      </p:sp>
      <p:pic>
        <p:nvPicPr>
          <p:cNvPr id="5" name="Picture 4"/>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130000"/>
                    </a14:imgEffect>
                    <a14:imgEffect>
                      <a14:brightnessContrast bright="8000" contrast="7000"/>
                    </a14:imgEffect>
                  </a14:imgLayer>
                </a14:imgProps>
              </a:ext>
              <a:ext uri="{28A0092B-C50C-407E-A947-70E740481C1C}">
                <a14:useLocalDpi xmlns:a14="http://schemas.microsoft.com/office/drawing/2010/main" val="0"/>
              </a:ext>
            </a:extLst>
          </a:blip>
          <a:srcRect l="11549" b="11549"/>
          <a:stretch/>
        </p:blipFill>
        <p:spPr>
          <a:xfrm>
            <a:off x="1846776" y="1490843"/>
            <a:ext cx="2529115" cy="1896837"/>
          </a:xfrm>
          <a:prstGeom prst="rect">
            <a:avLst/>
          </a:prstGeom>
        </p:spPr>
      </p:pic>
      <p:grpSp>
        <p:nvGrpSpPr>
          <p:cNvPr id="14" name="Group 13"/>
          <p:cNvGrpSpPr/>
          <p:nvPr/>
        </p:nvGrpSpPr>
        <p:grpSpPr>
          <a:xfrm>
            <a:off x="4938592" y="1490843"/>
            <a:ext cx="1801995" cy="1896836"/>
            <a:chOff x="4603844" y="3415255"/>
            <a:chExt cx="1801995" cy="1896836"/>
          </a:xfrm>
        </p:grpSpPr>
        <p:grpSp>
          <p:nvGrpSpPr>
            <p:cNvPr id="127" name="Group 126"/>
            <p:cNvGrpSpPr/>
            <p:nvPr/>
          </p:nvGrpSpPr>
          <p:grpSpPr>
            <a:xfrm>
              <a:off x="5078053" y="3510097"/>
              <a:ext cx="379367" cy="1707152"/>
              <a:chOff x="3276600" y="1981200"/>
              <a:chExt cx="609600" cy="2743200"/>
            </a:xfrm>
          </p:grpSpPr>
          <p:sp>
            <p:nvSpPr>
              <p:cNvPr id="177" name="Oval 176"/>
              <p:cNvSpPr/>
              <p:nvPr/>
            </p:nvSpPr>
            <p:spPr>
              <a:xfrm>
                <a:off x="3276600" y="19812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Oval 177"/>
              <p:cNvSpPr/>
              <p:nvPr/>
            </p:nvSpPr>
            <p:spPr>
              <a:xfrm>
                <a:off x="3276600" y="26924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p:cNvSpPr/>
              <p:nvPr/>
            </p:nvSpPr>
            <p:spPr>
              <a:xfrm>
                <a:off x="3276600" y="34036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p:cNvSpPr/>
              <p:nvPr/>
            </p:nvSpPr>
            <p:spPr>
              <a:xfrm>
                <a:off x="3276600" y="41148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8" name="Rounded Rectangle 127"/>
            <p:cNvSpPr/>
            <p:nvPr/>
          </p:nvSpPr>
          <p:spPr>
            <a:xfrm>
              <a:off x="4983211" y="3415255"/>
              <a:ext cx="569051" cy="189683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9" name="Group 128"/>
            <p:cNvGrpSpPr/>
            <p:nvPr/>
          </p:nvGrpSpPr>
          <p:grpSpPr>
            <a:xfrm>
              <a:off x="5836788" y="3415255"/>
              <a:ext cx="569051" cy="1896836"/>
              <a:chOff x="3276600" y="1981200"/>
              <a:chExt cx="914400" cy="3048000"/>
            </a:xfrm>
          </p:grpSpPr>
          <p:grpSp>
            <p:nvGrpSpPr>
              <p:cNvPr id="171" name="Group 170"/>
              <p:cNvGrpSpPr/>
              <p:nvPr/>
            </p:nvGrpSpPr>
            <p:grpSpPr>
              <a:xfrm>
                <a:off x="3429000" y="2133600"/>
                <a:ext cx="609600" cy="2743200"/>
                <a:chOff x="3276600" y="1981200"/>
                <a:chExt cx="609600" cy="2743200"/>
              </a:xfrm>
            </p:grpSpPr>
            <p:sp>
              <p:nvSpPr>
                <p:cNvPr id="173" name="Oval 172"/>
                <p:cNvSpPr/>
                <p:nvPr/>
              </p:nvSpPr>
              <p:spPr>
                <a:xfrm>
                  <a:off x="3276600" y="19812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p:cNvSpPr/>
                <p:nvPr/>
              </p:nvSpPr>
              <p:spPr>
                <a:xfrm>
                  <a:off x="3276600" y="26924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p:cNvSpPr/>
                <p:nvPr/>
              </p:nvSpPr>
              <p:spPr>
                <a:xfrm>
                  <a:off x="3276600" y="34036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p:cNvSpPr/>
                <p:nvPr/>
              </p:nvSpPr>
              <p:spPr>
                <a:xfrm>
                  <a:off x="3276600" y="41148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2" name="Rounded Rectangle 171"/>
              <p:cNvSpPr/>
              <p:nvPr/>
            </p:nvSpPr>
            <p:spPr>
              <a:xfrm>
                <a:off x="3276600" y="1981200"/>
                <a:ext cx="914400" cy="30480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0" name="Group 129"/>
            <p:cNvGrpSpPr/>
            <p:nvPr/>
          </p:nvGrpSpPr>
          <p:grpSpPr>
            <a:xfrm>
              <a:off x="5457420" y="3699780"/>
              <a:ext cx="474209" cy="1327785"/>
              <a:chOff x="3886199" y="2286000"/>
              <a:chExt cx="1147590" cy="2133600"/>
            </a:xfrm>
          </p:grpSpPr>
          <p:cxnSp>
            <p:nvCxnSpPr>
              <p:cNvPr id="163" name="Straight Connector 162"/>
              <p:cNvCxnSpPr>
                <a:stCxn id="177" idx="6"/>
                <a:endCxn id="173" idx="2"/>
              </p:cNvCxnSpPr>
              <p:nvPr/>
            </p:nvCxnSpPr>
            <p:spPr>
              <a:xfrm>
                <a:off x="3886199" y="2286000"/>
                <a:ext cx="114759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a:stCxn id="177" idx="6"/>
                <a:endCxn id="174" idx="2"/>
              </p:cNvCxnSpPr>
              <p:nvPr/>
            </p:nvCxnSpPr>
            <p:spPr>
              <a:xfrm>
                <a:off x="3886199" y="2286000"/>
                <a:ext cx="114759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a:stCxn id="177" idx="6"/>
                <a:endCxn id="175" idx="2"/>
              </p:cNvCxnSpPr>
              <p:nvPr/>
            </p:nvCxnSpPr>
            <p:spPr>
              <a:xfrm>
                <a:off x="3886199" y="2286000"/>
                <a:ext cx="114759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a:stCxn id="177" idx="6"/>
                <a:endCxn id="176" idx="2"/>
              </p:cNvCxnSpPr>
              <p:nvPr/>
            </p:nvCxnSpPr>
            <p:spPr>
              <a:xfrm>
                <a:off x="3886199" y="2286000"/>
                <a:ext cx="1147590" cy="2133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a:stCxn id="178" idx="6"/>
                <a:endCxn id="173" idx="2"/>
              </p:cNvCxnSpPr>
              <p:nvPr/>
            </p:nvCxnSpPr>
            <p:spPr>
              <a:xfrm flipV="1">
                <a:off x="3886199" y="2286000"/>
                <a:ext cx="114759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a:stCxn id="178" idx="6"/>
                <a:endCxn id="174" idx="2"/>
              </p:cNvCxnSpPr>
              <p:nvPr/>
            </p:nvCxnSpPr>
            <p:spPr>
              <a:xfrm>
                <a:off x="3886199" y="2997200"/>
                <a:ext cx="114759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a:stCxn id="178" idx="6"/>
                <a:endCxn id="175" idx="2"/>
              </p:cNvCxnSpPr>
              <p:nvPr/>
            </p:nvCxnSpPr>
            <p:spPr>
              <a:xfrm>
                <a:off x="3886199" y="2997200"/>
                <a:ext cx="114759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p:cNvCxnSpPr>
                <a:stCxn id="178" idx="6"/>
                <a:endCxn id="176" idx="2"/>
              </p:cNvCxnSpPr>
              <p:nvPr/>
            </p:nvCxnSpPr>
            <p:spPr>
              <a:xfrm>
                <a:off x="3886199" y="2997200"/>
                <a:ext cx="114759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 name="Group 130"/>
            <p:cNvGrpSpPr/>
            <p:nvPr/>
          </p:nvGrpSpPr>
          <p:grpSpPr>
            <a:xfrm flipV="1">
              <a:off x="5457420" y="3699780"/>
              <a:ext cx="472312" cy="1327785"/>
              <a:chOff x="3886200" y="2286000"/>
              <a:chExt cx="1143000" cy="2133600"/>
            </a:xfrm>
          </p:grpSpPr>
          <p:cxnSp>
            <p:nvCxnSpPr>
              <p:cNvPr id="155" name="Straight Connector 154"/>
              <p:cNvCxnSpPr/>
              <p:nvPr/>
            </p:nvCxnSpPr>
            <p:spPr>
              <a:xfrm>
                <a:off x="3886200" y="22860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p:cNvCxnSpPr/>
              <p:nvPr/>
            </p:nvCxnSpPr>
            <p:spPr>
              <a:xfrm>
                <a:off x="3886200" y="22860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a:off x="3886200" y="22860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a:off x="3886200" y="2286000"/>
                <a:ext cx="1143000" cy="2133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flipV="1">
                <a:off x="3886200" y="22860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p:nvPr/>
            </p:nvCxnSpPr>
            <p:spPr>
              <a:xfrm>
                <a:off x="3886200" y="29972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a:off x="38862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p:cNvCxnSpPr/>
              <p:nvPr/>
            </p:nvCxnSpPr>
            <p:spPr>
              <a:xfrm>
                <a:off x="3886200" y="29972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4" name="Group 133"/>
            <p:cNvGrpSpPr/>
            <p:nvPr/>
          </p:nvGrpSpPr>
          <p:grpSpPr>
            <a:xfrm flipH="1">
              <a:off x="4603844" y="3699780"/>
              <a:ext cx="472312" cy="1327785"/>
              <a:chOff x="5638800" y="2286000"/>
              <a:chExt cx="1143000" cy="2133600"/>
            </a:xfrm>
          </p:grpSpPr>
          <p:cxnSp>
            <p:nvCxnSpPr>
              <p:cNvPr id="135" name="Straight Connector 134"/>
              <p:cNvCxnSpPr/>
              <p:nvPr/>
            </p:nvCxnSpPr>
            <p:spPr>
              <a:xfrm>
                <a:off x="5638800" y="22860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5638800" y="22860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5638800" y="29972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56388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flipV="1">
                <a:off x="5638800" y="37084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flipV="1">
                <a:off x="5638800" y="29972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flipV="1">
                <a:off x="5638800" y="37084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flipV="1">
                <a:off x="56388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81" name="Right Arrow 180"/>
          <p:cNvSpPr/>
          <p:nvPr/>
        </p:nvSpPr>
        <p:spPr>
          <a:xfrm>
            <a:off x="4513776" y="5013781"/>
            <a:ext cx="304800" cy="632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2" name="Picture 181"/>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130000"/>
                    </a14:imgEffect>
                    <a14:imgEffect>
                      <a14:brightnessContrast bright="8000" contrast="7000"/>
                    </a14:imgEffect>
                  </a14:imgLayer>
                </a14:imgProps>
              </a:ext>
              <a:ext uri="{28A0092B-C50C-407E-A947-70E740481C1C}">
                <a14:useLocalDpi xmlns:a14="http://schemas.microsoft.com/office/drawing/2010/main" val="0"/>
              </a:ext>
            </a:extLst>
          </a:blip>
          <a:srcRect l="11549" b="11549"/>
          <a:stretch/>
        </p:blipFill>
        <p:spPr>
          <a:xfrm>
            <a:off x="1846776" y="4381501"/>
            <a:ext cx="2529115" cy="1896837"/>
          </a:xfrm>
          <a:prstGeom prst="rect">
            <a:avLst/>
          </a:prstGeom>
        </p:spPr>
      </p:pic>
      <p:sp>
        <p:nvSpPr>
          <p:cNvPr id="183" name="Right Arrow 182"/>
          <p:cNvSpPr/>
          <p:nvPr/>
        </p:nvSpPr>
        <p:spPr>
          <a:xfrm>
            <a:off x="7086799" y="5013781"/>
            <a:ext cx="304800" cy="632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TextBox 183"/>
          <p:cNvSpPr txBox="1"/>
          <p:nvPr/>
        </p:nvSpPr>
        <p:spPr>
          <a:xfrm>
            <a:off x="7410800" y="4229101"/>
            <a:ext cx="3288336" cy="2246769"/>
          </a:xfrm>
          <a:prstGeom prst="rect">
            <a:avLst/>
          </a:prstGeom>
          <a:noFill/>
        </p:spPr>
        <p:txBody>
          <a:bodyPr wrap="none" rtlCol="0">
            <a:spAutoFit/>
          </a:bodyPr>
          <a:lstStyle/>
          <a:p>
            <a:r>
              <a:rPr lang="en-US" sz="2800" dirty="0"/>
              <a:t>- Image Retrieval</a:t>
            </a:r>
          </a:p>
          <a:p>
            <a:r>
              <a:rPr lang="en-US" sz="2800" dirty="0"/>
              <a:t>- Detection (RCNN)</a:t>
            </a:r>
          </a:p>
          <a:p>
            <a:r>
              <a:rPr lang="en-US" sz="2800" dirty="0"/>
              <a:t>- Segmentation (FCN)</a:t>
            </a:r>
          </a:p>
          <a:p>
            <a:r>
              <a:rPr lang="en-US" sz="2800" dirty="0"/>
              <a:t>- Depth Estimation</a:t>
            </a:r>
          </a:p>
          <a:p>
            <a:r>
              <a:rPr lang="en-US" sz="2800" dirty="0"/>
              <a:t>- …</a:t>
            </a:r>
          </a:p>
        </p:txBody>
      </p:sp>
    </p:spTree>
    <p:custDataLst>
      <p:tags r:id="rId1"/>
    </p:custDataLst>
    <p:extLst>
      <p:ext uri="{BB962C8B-B14F-4D97-AF65-F5344CB8AC3E}">
        <p14:creationId xmlns:p14="http://schemas.microsoft.com/office/powerpoint/2010/main" val="3250366425"/>
      </p:ext>
    </p:extLst>
  </p:cSld>
  <p:clrMapOvr>
    <a:masterClrMapping/>
  </p:clrMapOvr>
  <mc:AlternateContent xmlns:mc="http://schemas.openxmlformats.org/markup-compatibility/2006" xmlns:p14="http://schemas.microsoft.com/office/powerpoint/2010/main">
    <mc:Choice Requires="p14">
      <p:transition spd="med" p14:dur="700" advTm="20365">
        <p:fade/>
      </p:transition>
    </mc:Choice>
    <mc:Fallback xmlns="">
      <p:transition spd="med" advTm="2036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100"/>
                                  </p:stCondLst>
                                  <p:childTnLst>
                                    <p:animMotion origin="layout" path="M 5E-6 4.44444E-6 L 5E-6 0.42222 " pathEditMode="relative" rAng="0" ptsTypes="AA">
                                      <p:cBhvr>
                                        <p:cTn id="6" dur="1200" fill="hold"/>
                                        <p:tgtEl>
                                          <p:spTgt spid="14"/>
                                        </p:tgtEl>
                                        <p:attrNameLst>
                                          <p:attrName>ppt_x</p:attrName>
                                          <p:attrName>ppt_y</p:attrName>
                                        </p:attrNameLst>
                                      </p:cBhvr>
                                      <p:rCtr x="0" y="21111"/>
                                    </p:animMotion>
                                  </p:childTnLst>
                                </p:cTn>
                              </p:par>
                            </p:childTnLst>
                          </p:cTn>
                        </p:par>
                        <p:par>
                          <p:cTn id="7" fill="hold">
                            <p:stCondLst>
                              <p:cond delay="1300"/>
                            </p:stCondLst>
                            <p:childTnLst>
                              <p:par>
                                <p:cTn id="8" presetID="10" presetClass="entr" presetSubtype="0" fill="hold" grpId="0" nodeType="afterEffect">
                                  <p:stCondLst>
                                    <p:cond delay="0"/>
                                  </p:stCondLst>
                                  <p:childTnLst>
                                    <p:set>
                                      <p:cBhvr>
                                        <p:cTn id="9" dur="1" fill="hold">
                                          <p:stCondLst>
                                            <p:cond delay="0"/>
                                          </p:stCondLst>
                                        </p:cTn>
                                        <p:tgtEl>
                                          <p:spTgt spid="181"/>
                                        </p:tgtEl>
                                        <p:attrNameLst>
                                          <p:attrName>style.visibility</p:attrName>
                                        </p:attrNameLst>
                                      </p:cBhvr>
                                      <p:to>
                                        <p:strVal val="visible"/>
                                      </p:to>
                                    </p:set>
                                    <p:animEffect transition="in" filter="fade">
                                      <p:cBhvr>
                                        <p:cTn id="10" dur="500"/>
                                        <p:tgtEl>
                                          <p:spTgt spid="181"/>
                                        </p:tgtEl>
                                      </p:cBhvr>
                                    </p:animEffect>
                                  </p:childTnLst>
                                </p:cTn>
                              </p:par>
                              <p:par>
                                <p:cTn id="11" presetID="10" presetClass="entr" presetSubtype="0" fill="hold" nodeType="withEffect">
                                  <p:stCondLst>
                                    <p:cond delay="0"/>
                                  </p:stCondLst>
                                  <p:childTnLst>
                                    <p:set>
                                      <p:cBhvr>
                                        <p:cTn id="12" dur="1" fill="hold">
                                          <p:stCondLst>
                                            <p:cond delay="0"/>
                                          </p:stCondLst>
                                        </p:cTn>
                                        <p:tgtEl>
                                          <p:spTgt spid="182"/>
                                        </p:tgtEl>
                                        <p:attrNameLst>
                                          <p:attrName>style.visibility</p:attrName>
                                        </p:attrNameLst>
                                      </p:cBhvr>
                                      <p:to>
                                        <p:strVal val="visible"/>
                                      </p:to>
                                    </p:set>
                                    <p:animEffect transition="in" filter="fade">
                                      <p:cBhvr>
                                        <p:cTn id="13" dur="500"/>
                                        <p:tgtEl>
                                          <p:spTgt spid="18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3"/>
                                        </p:tgtEl>
                                        <p:attrNameLst>
                                          <p:attrName>style.visibility</p:attrName>
                                        </p:attrNameLst>
                                      </p:cBhvr>
                                      <p:to>
                                        <p:strVal val="visible"/>
                                      </p:to>
                                    </p:set>
                                    <p:animEffect transition="in" filter="fade">
                                      <p:cBhvr>
                                        <p:cTn id="16" dur="500"/>
                                        <p:tgtEl>
                                          <p:spTgt spid="18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4"/>
                                        </p:tgtEl>
                                        <p:attrNameLst>
                                          <p:attrName>style.visibility</p:attrName>
                                        </p:attrNameLst>
                                      </p:cBhvr>
                                      <p:to>
                                        <p:strVal val="visible"/>
                                      </p:to>
                                    </p:set>
                                    <p:animEffect transition="in" filter="fade">
                                      <p:cBhvr>
                                        <p:cTn id="19" dur="5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 grpId="0" animBg="1"/>
      <p:bldP spid="183" grpId="0" animBg="1"/>
      <p:bldP spid="18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ImageNet</a:t>
            </a:r>
            <a:r>
              <a:rPr lang="en-US" dirty="0"/>
              <a:t> + Deep Learning</a:t>
            </a:r>
          </a:p>
        </p:txBody>
      </p:sp>
      <p:grpSp>
        <p:nvGrpSpPr>
          <p:cNvPr id="73" name="Group 72"/>
          <p:cNvGrpSpPr/>
          <p:nvPr/>
        </p:nvGrpSpPr>
        <p:grpSpPr>
          <a:xfrm>
            <a:off x="4938592" y="1490843"/>
            <a:ext cx="2655571" cy="1896836"/>
            <a:chOff x="2514600" y="1828800"/>
            <a:chExt cx="4267200" cy="3048000"/>
          </a:xfrm>
        </p:grpSpPr>
        <p:grpSp>
          <p:nvGrpSpPr>
            <p:cNvPr id="74" name="Group 73"/>
            <p:cNvGrpSpPr/>
            <p:nvPr/>
          </p:nvGrpSpPr>
          <p:grpSpPr>
            <a:xfrm>
              <a:off x="3276600" y="1981200"/>
              <a:ext cx="609600" cy="2743200"/>
              <a:chOff x="3276600" y="1981200"/>
              <a:chExt cx="609600" cy="2743200"/>
            </a:xfrm>
          </p:grpSpPr>
          <p:sp>
            <p:nvSpPr>
              <p:cNvPr id="125" name="Oval 124"/>
              <p:cNvSpPr/>
              <p:nvPr/>
            </p:nvSpPr>
            <p:spPr>
              <a:xfrm>
                <a:off x="3276600" y="19812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p:nvSpPr>
            <p:spPr>
              <a:xfrm>
                <a:off x="3276600" y="26924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p:nvSpPr>
            <p:spPr>
              <a:xfrm>
                <a:off x="3276600" y="34036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p:nvSpPr>
            <p:spPr>
              <a:xfrm>
                <a:off x="3276600" y="41148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Rounded Rectangle 75"/>
            <p:cNvSpPr/>
            <p:nvPr/>
          </p:nvSpPr>
          <p:spPr>
            <a:xfrm>
              <a:off x="3124200" y="1828800"/>
              <a:ext cx="914400" cy="30480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7" name="Group 76"/>
            <p:cNvGrpSpPr/>
            <p:nvPr/>
          </p:nvGrpSpPr>
          <p:grpSpPr>
            <a:xfrm>
              <a:off x="4495800" y="1828800"/>
              <a:ext cx="914400" cy="3048000"/>
              <a:chOff x="3276600" y="1981200"/>
              <a:chExt cx="914400" cy="3048000"/>
            </a:xfrm>
          </p:grpSpPr>
          <p:grpSp>
            <p:nvGrpSpPr>
              <p:cNvPr id="119" name="Group 118"/>
              <p:cNvGrpSpPr/>
              <p:nvPr/>
            </p:nvGrpSpPr>
            <p:grpSpPr>
              <a:xfrm>
                <a:off x="3429000" y="2133600"/>
                <a:ext cx="609600" cy="2743200"/>
                <a:chOff x="3276600" y="1981200"/>
                <a:chExt cx="609600" cy="2743200"/>
              </a:xfrm>
            </p:grpSpPr>
            <p:sp>
              <p:nvSpPr>
                <p:cNvPr id="121" name="Oval 120"/>
                <p:cNvSpPr/>
                <p:nvPr/>
              </p:nvSpPr>
              <p:spPr>
                <a:xfrm>
                  <a:off x="3276600" y="19812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p:cNvSpPr/>
                <p:nvPr/>
              </p:nvSpPr>
              <p:spPr>
                <a:xfrm>
                  <a:off x="3276600" y="26924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p:cNvSpPr/>
                <p:nvPr/>
              </p:nvSpPr>
              <p:spPr>
                <a:xfrm>
                  <a:off x="3276600" y="34036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p:cNvSpPr/>
                <p:nvPr/>
              </p:nvSpPr>
              <p:spPr>
                <a:xfrm>
                  <a:off x="3276600" y="41148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0" name="Rounded Rectangle 119"/>
              <p:cNvSpPr/>
              <p:nvPr/>
            </p:nvSpPr>
            <p:spPr>
              <a:xfrm>
                <a:off x="3276600" y="1981200"/>
                <a:ext cx="914400" cy="30480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8" name="Group 77"/>
            <p:cNvGrpSpPr/>
            <p:nvPr/>
          </p:nvGrpSpPr>
          <p:grpSpPr>
            <a:xfrm>
              <a:off x="3886200" y="2286000"/>
              <a:ext cx="762000" cy="2133600"/>
              <a:chOff x="3886199" y="2286000"/>
              <a:chExt cx="1147590" cy="2133600"/>
            </a:xfrm>
          </p:grpSpPr>
          <p:cxnSp>
            <p:nvCxnSpPr>
              <p:cNvPr id="111" name="Straight Connector 110"/>
              <p:cNvCxnSpPr>
                <a:stCxn id="125" idx="6"/>
                <a:endCxn id="121" idx="2"/>
              </p:cNvCxnSpPr>
              <p:nvPr/>
            </p:nvCxnSpPr>
            <p:spPr>
              <a:xfrm>
                <a:off x="3886199" y="2286000"/>
                <a:ext cx="114759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125" idx="6"/>
                <a:endCxn id="122" idx="2"/>
              </p:cNvCxnSpPr>
              <p:nvPr/>
            </p:nvCxnSpPr>
            <p:spPr>
              <a:xfrm>
                <a:off x="3886199" y="2286000"/>
                <a:ext cx="114759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a:stCxn id="125" idx="6"/>
                <a:endCxn id="123" idx="2"/>
              </p:cNvCxnSpPr>
              <p:nvPr/>
            </p:nvCxnSpPr>
            <p:spPr>
              <a:xfrm>
                <a:off x="3886199" y="2286000"/>
                <a:ext cx="114759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25" idx="6"/>
                <a:endCxn id="124" idx="2"/>
              </p:cNvCxnSpPr>
              <p:nvPr/>
            </p:nvCxnSpPr>
            <p:spPr>
              <a:xfrm>
                <a:off x="3886199" y="2286000"/>
                <a:ext cx="1147590" cy="2133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126" idx="6"/>
                <a:endCxn id="121" idx="2"/>
              </p:cNvCxnSpPr>
              <p:nvPr/>
            </p:nvCxnSpPr>
            <p:spPr>
              <a:xfrm flipV="1">
                <a:off x="3886199" y="2286000"/>
                <a:ext cx="114759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a:stCxn id="126" idx="6"/>
                <a:endCxn id="122" idx="2"/>
              </p:cNvCxnSpPr>
              <p:nvPr/>
            </p:nvCxnSpPr>
            <p:spPr>
              <a:xfrm>
                <a:off x="3886199" y="2997200"/>
                <a:ext cx="114759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a:stCxn id="126" idx="6"/>
                <a:endCxn id="123" idx="2"/>
              </p:cNvCxnSpPr>
              <p:nvPr/>
            </p:nvCxnSpPr>
            <p:spPr>
              <a:xfrm>
                <a:off x="3886199" y="2997200"/>
                <a:ext cx="114759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a:stCxn id="126" idx="6"/>
                <a:endCxn id="124" idx="2"/>
              </p:cNvCxnSpPr>
              <p:nvPr/>
            </p:nvCxnSpPr>
            <p:spPr>
              <a:xfrm>
                <a:off x="3886199" y="2997200"/>
                <a:ext cx="114759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flipV="1">
              <a:off x="3886200" y="2286000"/>
              <a:ext cx="758952" cy="2133600"/>
              <a:chOff x="3886200" y="2286000"/>
              <a:chExt cx="1143000" cy="2133600"/>
            </a:xfrm>
          </p:grpSpPr>
          <p:cxnSp>
            <p:nvCxnSpPr>
              <p:cNvPr id="103" name="Straight Connector 102"/>
              <p:cNvCxnSpPr/>
              <p:nvPr/>
            </p:nvCxnSpPr>
            <p:spPr>
              <a:xfrm>
                <a:off x="3886200" y="22860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3886200" y="22860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3886200" y="22860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3886200" y="2286000"/>
                <a:ext cx="1143000" cy="2133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flipV="1">
                <a:off x="3886200" y="22860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3886200" y="29972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38862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3886200" y="29972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0" name="Group 79"/>
            <p:cNvGrpSpPr/>
            <p:nvPr/>
          </p:nvGrpSpPr>
          <p:grpSpPr>
            <a:xfrm>
              <a:off x="5867400" y="2540000"/>
              <a:ext cx="914400" cy="1625600"/>
              <a:chOff x="6629400" y="2184400"/>
              <a:chExt cx="914400" cy="1625600"/>
            </a:xfrm>
          </p:grpSpPr>
          <p:grpSp>
            <p:nvGrpSpPr>
              <p:cNvPr id="99" name="Group 98"/>
              <p:cNvGrpSpPr/>
              <p:nvPr/>
            </p:nvGrpSpPr>
            <p:grpSpPr>
              <a:xfrm>
                <a:off x="6781800" y="2336800"/>
                <a:ext cx="609600" cy="1320800"/>
                <a:chOff x="3276600" y="2692400"/>
                <a:chExt cx="609600" cy="1320800"/>
              </a:xfrm>
            </p:grpSpPr>
            <p:sp>
              <p:nvSpPr>
                <p:cNvPr id="101" name="Oval 100"/>
                <p:cNvSpPr/>
                <p:nvPr/>
              </p:nvSpPr>
              <p:spPr>
                <a:xfrm>
                  <a:off x="3276600" y="26924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3276600" y="34036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0" name="Rounded Rectangle 99"/>
              <p:cNvSpPr/>
              <p:nvPr/>
            </p:nvSpPr>
            <p:spPr>
              <a:xfrm>
                <a:off x="6629400" y="2184400"/>
                <a:ext cx="914400" cy="16256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1" name="Group 80"/>
            <p:cNvGrpSpPr/>
            <p:nvPr/>
          </p:nvGrpSpPr>
          <p:grpSpPr>
            <a:xfrm>
              <a:off x="5257800" y="2286000"/>
              <a:ext cx="762000" cy="2133600"/>
              <a:chOff x="5638800" y="2286000"/>
              <a:chExt cx="1143000" cy="2133600"/>
            </a:xfrm>
          </p:grpSpPr>
          <p:cxnSp>
            <p:nvCxnSpPr>
              <p:cNvPr id="91" name="Straight Connector 90"/>
              <p:cNvCxnSpPr/>
              <p:nvPr/>
            </p:nvCxnSpPr>
            <p:spPr>
              <a:xfrm>
                <a:off x="5638800" y="22860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5638800" y="22860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a:off x="5638800" y="29972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a:off x="56388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V="1">
                <a:off x="5638800" y="37084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V="1">
                <a:off x="5638800" y="29972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V="1">
                <a:off x="5638800" y="37084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V="1">
                <a:off x="56388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2" name="Group 81"/>
            <p:cNvGrpSpPr/>
            <p:nvPr/>
          </p:nvGrpSpPr>
          <p:grpSpPr>
            <a:xfrm flipH="1">
              <a:off x="2514600" y="2286000"/>
              <a:ext cx="758952" cy="2133600"/>
              <a:chOff x="5638800" y="2286000"/>
              <a:chExt cx="1143000" cy="2133600"/>
            </a:xfrm>
          </p:grpSpPr>
          <p:cxnSp>
            <p:nvCxnSpPr>
              <p:cNvPr id="83" name="Straight Connector 82"/>
              <p:cNvCxnSpPr/>
              <p:nvPr/>
            </p:nvCxnSpPr>
            <p:spPr>
              <a:xfrm>
                <a:off x="5638800" y="22860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5638800" y="22860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5638800" y="29972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56388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V="1">
                <a:off x="5638800" y="37084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flipV="1">
                <a:off x="5638800" y="29972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V="1">
                <a:off x="5638800" y="37084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6388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29" name="Right Arrow 128"/>
          <p:cNvSpPr/>
          <p:nvPr/>
        </p:nvSpPr>
        <p:spPr>
          <a:xfrm>
            <a:off x="4513776" y="2123123"/>
            <a:ext cx="304800" cy="632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ight Arrow 129"/>
          <p:cNvSpPr/>
          <p:nvPr/>
        </p:nvSpPr>
        <p:spPr>
          <a:xfrm>
            <a:off x="7790376" y="2123121"/>
            <a:ext cx="304800" cy="632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TextBox 130"/>
          <p:cNvSpPr txBox="1"/>
          <p:nvPr/>
        </p:nvSpPr>
        <p:spPr>
          <a:xfrm>
            <a:off x="8133276" y="2085318"/>
            <a:ext cx="1577676" cy="707886"/>
          </a:xfrm>
          <a:prstGeom prst="rect">
            <a:avLst/>
          </a:prstGeom>
          <a:noFill/>
        </p:spPr>
        <p:txBody>
          <a:bodyPr wrap="none" rtlCol="0">
            <a:spAutoFit/>
          </a:bodyPr>
          <a:lstStyle/>
          <a:p>
            <a:r>
              <a:rPr lang="en-US" sz="4000" dirty="0"/>
              <a:t>Beagle</a:t>
            </a:r>
          </a:p>
        </p:txBody>
      </p:sp>
      <p:pic>
        <p:nvPicPr>
          <p:cNvPr id="132" name="Picture 131"/>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130000"/>
                    </a14:imgEffect>
                    <a14:imgEffect>
                      <a14:brightnessContrast bright="8000" contrast="7000"/>
                    </a14:imgEffect>
                  </a14:imgLayer>
                </a14:imgProps>
              </a:ext>
              <a:ext uri="{28A0092B-C50C-407E-A947-70E740481C1C}">
                <a14:useLocalDpi xmlns:a14="http://schemas.microsoft.com/office/drawing/2010/main" val="0"/>
              </a:ext>
            </a:extLst>
          </a:blip>
          <a:srcRect l="11549" b="11549"/>
          <a:stretch/>
        </p:blipFill>
        <p:spPr>
          <a:xfrm>
            <a:off x="1846776" y="1490843"/>
            <a:ext cx="2529115" cy="1896837"/>
          </a:xfrm>
          <a:prstGeom prst="rect">
            <a:avLst/>
          </a:prstGeom>
        </p:spPr>
      </p:pic>
      <p:grpSp>
        <p:nvGrpSpPr>
          <p:cNvPr id="133" name="Group 132"/>
          <p:cNvGrpSpPr/>
          <p:nvPr/>
        </p:nvGrpSpPr>
        <p:grpSpPr>
          <a:xfrm>
            <a:off x="4938592" y="1490843"/>
            <a:ext cx="1801995" cy="1896836"/>
            <a:chOff x="4603844" y="3415255"/>
            <a:chExt cx="1801995" cy="1896836"/>
          </a:xfrm>
        </p:grpSpPr>
        <p:grpSp>
          <p:nvGrpSpPr>
            <p:cNvPr id="134" name="Group 133"/>
            <p:cNvGrpSpPr/>
            <p:nvPr/>
          </p:nvGrpSpPr>
          <p:grpSpPr>
            <a:xfrm>
              <a:off x="5078053" y="3510097"/>
              <a:ext cx="379367" cy="1707152"/>
              <a:chOff x="3276600" y="1981200"/>
              <a:chExt cx="609600" cy="2743200"/>
            </a:xfrm>
          </p:grpSpPr>
          <p:sp>
            <p:nvSpPr>
              <p:cNvPr id="170" name="Oval 169"/>
              <p:cNvSpPr/>
              <p:nvPr/>
            </p:nvSpPr>
            <p:spPr>
              <a:xfrm>
                <a:off x="3276600" y="19812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p:cNvSpPr/>
              <p:nvPr/>
            </p:nvSpPr>
            <p:spPr>
              <a:xfrm>
                <a:off x="3276600" y="26924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p:cNvSpPr/>
              <p:nvPr/>
            </p:nvSpPr>
            <p:spPr>
              <a:xfrm>
                <a:off x="3276600" y="34036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p:cNvSpPr/>
              <p:nvPr/>
            </p:nvSpPr>
            <p:spPr>
              <a:xfrm>
                <a:off x="3276600" y="41148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5" name="Rounded Rectangle 134"/>
            <p:cNvSpPr/>
            <p:nvPr/>
          </p:nvSpPr>
          <p:spPr>
            <a:xfrm>
              <a:off x="4983211" y="3415255"/>
              <a:ext cx="569051" cy="189683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6" name="Group 135"/>
            <p:cNvGrpSpPr/>
            <p:nvPr/>
          </p:nvGrpSpPr>
          <p:grpSpPr>
            <a:xfrm>
              <a:off x="5836788" y="3415255"/>
              <a:ext cx="569051" cy="1896836"/>
              <a:chOff x="3276600" y="1981200"/>
              <a:chExt cx="914400" cy="3048000"/>
            </a:xfrm>
          </p:grpSpPr>
          <p:grpSp>
            <p:nvGrpSpPr>
              <p:cNvPr id="164" name="Group 163"/>
              <p:cNvGrpSpPr/>
              <p:nvPr/>
            </p:nvGrpSpPr>
            <p:grpSpPr>
              <a:xfrm>
                <a:off x="3429000" y="2133600"/>
                <a:ext cx="609600" cy="2743200"/>
                <a:chOff x="3276600" y="1981200"/>
                <a:chExt cx="609600" cy="2743200"/>
              </a:xfrm>
            </p:grpSpPr>
            <p:sp>
              <p:nvSpPr>
                <p:cNvPr id="166" name="Oval 165"/>
                <p:cNvSpPr/>
                <p:nvPr/>
              </p:nvSpPr>
              <p:spPr>
                <a:xfrm>
                  <a:off x="3276600" y="19812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p:cNvSpPr/>
                <p:nvPr/>
              </p:nvSpPr>
              <p:spPr>
                <a:xfrm>
                  <a:off x="3276600" y="26924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p:cNvSpPr/>
                <p:nvPr/>
              </p:nvSpPr>
              <p:spPr>
                <a:xfrm>
                  <a:off x="3276600" y="34036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p:cNvSpPr/>
                <p:nvPr/>
              </p:nvSpPr>
              <p:spPr>
                <a:xfrm>
                  <a:off x="3276600" y="411480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5" name="Rounded Rectangle 164"/>
              <p:cNvSpPr/>
              <p:nvPr/>
            </p:nvSpPr>
            <p:spPr>
              <a:xfrm>
                <a:off x="3276600" y="1981200"/>
                <a:ext cx="914400" cy="30480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7" name="Group 136"/>
            <p:cNvGrpSpPr/>
            <p:nvPr/>
          </p:nvGrpSpPr>
          <p:grpSpPr>
            <a:xfrm>
              <a:off x="5457420" y="3699780"/>
              <a:ext cx="474209" cy="1327785"/>
              <a:chOff x="3886199" y="2286000"/>
              <a:chExt cx="1147590" cy="2133600"/>
            </a:xfrm>
          </p:grpSpPr>
          <p:cxnSp>
            <p:nvCxnSpPr>
              <p:cNvPr id="156" name="Straight Connector 155"/>
              <p:cNvCxnSpPr>
                <a:stCxn id="170" idx="6"/>
                <a:endCxn id="166" idx="2"/>
              </p:cNvCxnSpPr>
              <p:nvPr/>
            </p:nvCxnSpPr>
            <p:spPr>
              <a:xfrm>
                <a:off x="3886199" y="2286000"/>
                <a:ext cx="114759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a:stCxn id="170" idx="6"/>
                <a:endCxn id="167" idx="2"/>
              </p:cNvCxnSpPr>
              <p:nvPr/>
            </p:nvCxnSpPr>
            <p:spPr>
              <a:xfrm>
                <a:off x="3886199" y="2286000"/>
                <a:ext cx="114759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a:stCxn id="170" idx="6"/>
                <a:endCxn id="168" idx="2"/>
              </p:cNvCxnSpPr>
              <p:nvPr/>
            </p:nvCxnSpPr>
            <p:spPr>
              <a:xfrm>
                <a:off x="3886199" y="2286000"/>
                <a:ext cx="114759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a:stCxn id="170" idx="6"/>
                <a:endCxn id="169" idx="2"/>
              </p:cNvCxnSpPr>
              <p:nvPr/>
            </p:nvCxnSpPr>
            <p:spPr>
              <a:xfrm>
                <a:off x="3886199" y="2286000"/>
                <a:ext cx="1147590" cy="2133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a:stCxn id="171" idx="6"/>
                <a:endCxn id="166" idx="2"/>
              </p:cNvCxnSpPr>
              <p:nvPr/>
            </p:nvCxnSpPr>
            <p:spPr>
              <a:xfrm flipV="1">
                <a:off x="3886199" y="2286000"/>
                <a:ext cx="114759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a:stCxn id="171" idx="6"/>
                <a:endCxn id="167" idx="2"/>
              </p:cNvCxnSpPr>
              <p:nvPr/>
            </p:nvCxnSpPr>
            <p:spPr>
              <a:xfrm>
                <a:off x="3886199" y="2997200"/>
                <a:ext cx="114759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p:cNvCxnSpPr>
                <a:stCxn id="171" idx="6"/>
                <a:endCxn id="168" idx="2"/>
              </p:cNvCxnSpPr>
              <p:nvPr/>
            </p:nvCxnSpPr>
            <p:spPr>
              <a:xfrm>
                <a:off x="3886199" y="2997200"/>
                <a:ext cx="114759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a:stCxn id="171" idx="6"/>
                <a:endCxn id="169" idx="2"/>
              </p:cNvCxnSpPr>
              <p:nvPr/>
            </p:nvCxnSpPr>
            <p:spPr>
              <a:xfrm>
                <a:off x="3886199" y="2997200"/>
                <a:ext cx="114759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8" name="Group 137"/>
            <p:cNvGrpSpPr/>
            <p:nvPr/>
          </p:nvGrpSpPr>
          <p:grpSpPr>
            <a:xfrm flipV="1">
              <a:off x="5457420" y="3699780"/>
              <a:ext cx="472312" cy="1327785"/>
              <a:chOff x="3886200" y="2286000"/>
              <a:chExt cx="1143000" cy="2133600"/>
            </a:xfrm>
          </p:grpSpPr>
          <p:cxnSp>
            <p:nvCxnSpPr>
              <p:cNvPr id="148" name="Straight Connector 147"/>
              <p:cNvCxnSpPr/>
              <p:nvPr/>
            </p:nvCxnSpPr>
            <p:spPr>
              <a:xfrm>
                <a:off x="3886200" y="22860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a:off x="3886200" y="22860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a:off x="3886200" y="22860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a:off x="3886200" y="2286000"/>
                <a:ext cx="1143000" cy="2133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flipV="1">
                <a:off x="3886200" y="22860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a:off x="3886200" y="29972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a:off x="38862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a:off x="3886200" y="29972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9" name="Group 138"/>
            <p:cNvGrpSpPr/>
            <p:nvPr/>
          </p:nvGrpSpPr>
          <p:grpSpPr>
            <a:xfrm flipH="1">
              <a:off x="4603844" y="3699780"/>
              <a:ext cx="472312" cy="1327785"/>
              <a:chOff x="5638800" y="2286000"/>
              <a:chExt cx="1143000" cy="2133600"/>
            </a:xfrm>
          </p:grpSpPr>
          <p:cxnSp>
            <p:nvCxnSpPr>
              <p:cNvPr id="140" name="Straight Connector 139"/>
              <p:cNvCxnSpPr/>
              <p:nvPr/>
            </p:nvCxnSpPr>
            <p:spPr>
              <a:xfrm>
                <a:off x="5638800" y="22860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a:off x="5638800" y="22860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5638800" y="29972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a:off x="56388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flipV="1">
                <a:off x="5638800" y="37084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flipV="1">
                <a:off x="5638800" y="2997200"/>
                <a:ext cx="1143000" cy="142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flipV="1">
                <a:off x="5638800" y="3708400"/>
                <a:ext cx="1143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flipV="1">
                <a:off x="5638800" y="2997200"/>
                <a:ext cx="1143000" cy="711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74" name="Rectangle 173"/>
          <p:cNvSpPr/>
          <p:nvPr/>
        </p:nvSpPr>
        <p:spPr>
          <a:xfrm>
            <a:off x="8161048" y="2099762"/>
            <a:ext cx="1566427" cy="70875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Title 1"/>
          <p:cNvSpPr txBox="1">
            <a:spLocks/>
          </p:cNvSpPr>
          <p:nvPr/>
        </p:nvSpPr>
        <p:spPr>
          <a:xfrm>
            <a:off x="1898283" y="406370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i="1" dirty="0">
                <a:solidFill>
                  <a:srgbClr val="FF0000"/>
                </a:solidFill>
              </a:rPr>
              <a:t>Do we even need semantic labels?</a:t>
            </a:r>
          </a:p>
        </p:txBody>
      </p:sp>
      <p:grpSp>
        <p:nvGrpSpPr>
          <p:cNvPr id="22" name="Group 21"/>
          <p:cNvGrpSpPr/>
          <p:nvPr/>
        </p:nvGrpSpPr>
        <p:grpSpPr>
          <a:xfrm>
            <a:off x="2794852" y="1763486"/>
            <a:ext cx="5452520" cy="3722914"/>
            <a:chOff x="1270852" y="1763486"/>
            <a:chExt cx="5452520" cy="3722914"/>
          </a:xfrm>
        </p:grpSpPr>
        <p:cxnSp>
          <p:nvCxnSpPr>
            <p:cNvPr id="68" name="Straight Connector 67"/>
            <p:cNvCxnSpPr/>
            <p:nvPr/>
          </p:nvCxnSpPr>
          <p:spPr>
            <a:xfrm flipH="1">
              <a:off x="2959331" y="3103153"/>
              <a:ext cx="1130533" cy="186785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5564272" y="3882614"/>
              <a:ext cx="1159100" cy="584775"/>
            </a:xfrm>
            <a:prstGeom prst="rect">
              <a:avLst/>
            </a:prstGeom>
            <a:noFill/>
          </p:spPr>
          <p:txBody>
            <a:bodyPr wrap="none" rtlCol="0">
              <a:spAutoFit/>
            </a:bodyPr>
            <a:lstStyle/>
            <a:p>
              <a:r>
                <a:rPr lang="en-US" sz="3200" dirty="0"/>
                <a:t>Pose?</a:t>
              </a:r>
            </a:p>
          </p:txBody>
        </p:sp>
        <p:sp>
          <p:nvSpPr>
            <p:cNvPr id="70" name="TextBox 69"/>
            <p:cNvSpPr txBox="1"/>
            <p:nvPr/>
          </p:nvSpPr>
          <p:spPr>
            <a:xfrm>
              <a:off x="4353405" y="4858675"/>
              <a:ext cx="2262159" cy="584775"/>
            </a:xfrm>
            <a:prstGeom prst="rect">
              <a:avLst/>
            </a:prstGeom>
            <a:noFill/>
          </p:spPr>
          <p:txBody>
            <a:bodyPr wrap="none" rtlCol="0">
              <a:spAutoFit/>
            </a:bodyPr>
            <a:lstStyle/>
            <a:p>
              <a:pPr algn="ctr"/>
              <a:r>
                <a:rPr lang="en-US" sz="3200" dirty="0"/>
                <a:t>Boundaries?</a:t>
              </a:r>
            </a:p>
          </p:txBody>
        </p:sp>
        <p:sp>
          <p:nvSpPr>
            <p:cNvPr id="71" name="TextBox 70"/>
            <p:cNvSpPr txBox="1"/>
            <p:nvPr/>
          </p:nvSpPr>
          <p:spPr>
            <a:xfrm>
              <a:off x="1832625" y="4901625"/>
              <a:ext cx="2053575" cy="584775"/>
            </a:xfrm>
            <a:prstGeom prst="rect">
              <a:avLst/>
            </a:prstGeom>
            <a:noFill/>
          </p:spPr>
          <p:txBody>
            <a:bodyPr wrap="none" rtlCol="0">
              <a:spAutoFit/>
            </a:bodyPr>
            <a:lstStyle/>
            <a:p>
              <a:r>
                <a:rPr lang="en-US" sz="3200" dirty="0"/>
                <a:t>Geometry?</a:t>
              </a:r>
            </a:p>
          </p:txBody>
        </p:sp>
        <p:cxnSp>
          <p:nvCxnSpPr>
            <p:cNvPr id="72" name="Straight Connector 71"/>
            <p:cNvCxnSpPr/>
            <p:nvPr/>
          </p:nvCxnSpPr>
          <p:spPr>
            <a:xfrm>
              <a:off x="4924697" y="1763486"/>
              <a:ext cx="1043841" cy="21933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4926303" y="3106754"/>
              <a:ext cx="432545" cy="181933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5" name="TextBox 174"/>
            <p:cNvSpPr txBox="1"/>
            <p:nvPr/>
          </p:nvSpPr>
          <p:spPr>
            <a:xfrm>
              <a:off x="3736833" y="4139625"/>
              <a:ext cx="1216167" cy="584775"/>
            </a:xfrm>
            <a:prstGeom prst="rect">
              <a:avLst/>
            </a:prstGeom>
            <a:noFill/>
          </p:spPr>
          <p:txBody>
            <a:bodyPr wrap="none" rtlCol="0">
              <a:spAutoFit/>
            </a:bodyPr>
            <a:lstStyle/>
            <a:p>
              <a:r>
                <a:rPr lang="en-US" sz="3200" dirty="0"/>
                <a:t>Parts?</a:t>
              </a:r>
            </a:p>
          </p:txBody>
        </p:sp>
        <p:cxnSp>
          <p:nvCxnSpPr>
            <p:cNvPr id="178" name="Straight Connector 177"/>
            <p:cNvCxnSpPr/>
            <p:nvPr/>
          </p:nvCxnSpPr>
          <p:spPr>
            <a:xfrm flipH="1">
              <a:off x="4322618" y="2660073"/>
              <a:ext cx="615144" cy="15461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9" name="TextBox 178"/>
            <p:cNvSpPr txBox="1"/>
            <p:nvPr/>
          </p:nvSpPr>
          <p:spPr>
            <a:xfrm>
              <a:off x="1270852" y="3760236"/>
              <a:ext cx="1946174" cy="584775"/>
            </a:xfrm>
            <a:prstGeom prst="rect">
              <a:avLst/>
            </a:prstGeom>
            <a:noFill/>
          </p:spPr>
          <p:txBody>
            <a:bodyPr wrap="none" rtlCol="0">
              <a:spAutoFit/>
            </a:bodyPr>
            <a:lstStyle/>
            <a:p>
              <a:r>
                <a:rPr lang="en-US" sz="3200" dirty="0"/>
                <a:t>Materials?</a:t>
              </a:r>
            </a:p>
          </p:txBody>
        </p:sp>
        <p:cxnSp>
          <p:nvCxnSpPr>
            <p:cNvPr id="180" name="Straight Connector 179"/>
            <p:cNvCxnSpPr/>
            <p:nvPr/>
          </p:nvCxnSpPr>
          <p:spPr>
            <a:xfrm flipH="1">
              <a:off x="2543695" y="2211185"/>
              <a:ext cx="1529542" cy="15794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1" name="Title 1"/>
          <p:cNvSpPr txBox="1">
            <a:spLocks/>
          </p:cNvSpPr>
          <p:nvPr/>
        </p:nvSpPr>
        <p:spPr>
          <a:xfrm>
            <a:off x="1886435" y="406370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i="1" dirty="0">
                <a:solidFill>
                  <a:srgbClr val="FF0000"/>
                </a:solidFill>
              </a:rPr>
              <a:t>Do we need this task?</a:t>
            </a:r>
          </a:p>
        </p:txBody>
      </p:sp>
    </p:spTree>
    <p:custDataLst>
      <p:tags r:id="rId1"/>
    </p:custDataLst>
    <p:extLst>
      <p:ext uri="{BB962C8B-B14F-4D97-AF65-F5344CB8AC3E}">
        <p14:creationId xmlns:p14="http://schemas.microsoft.com/office/powerpoint/2010/main" val="2001466224"/>
      </p:ext>
    </p:extLst>
  </p:cSld>
  <p:clrMapOvr>
    <a:masterClrMapping/>
  </p:clrMapOvr>
  <mc:AlternateContent xmlns:mc="http://schemas.openxmlformats.org/markup-compatibility/2006" xmlns:p14="http://schemas.microsoft.com/office/powerpoint/2010/main">
    <mc:Choice Requires="p14">
      <p:transition spd="med" p14:dur="700" advTm="29010">
        <p:fade/>
      </p:transition>
    </mc:Choice>
    <mc:Fallback xmlns="">
      <p:transition spd="med" advTm="2901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2"/>
                                        </p:tgtEl>
                                      </p:cBhvr>
                                    </p:animEffect>
                                    <p:set>
                                      <p:cBhvr>
                                        <p:cTn id="12" dur="1" fill="hold">
                                          <p:stCondLst>
                                            <p:cond delay="499"/>
                                          </p:stCondLst>
                                        </p:cTn>
                                        <p:tgtEl>
                                          <p:spTgt spid="22"/>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81"/>
                                        </p:tgtEl>
                                        <p:attrNameLst>
                                          <p:attrName>style.visibility</p:attrName>
                                        </p:attrNameLst>
                                      </p:cBhvr>
                                      <p:to>
                                        <p:strVal val="visible"/>
                                      </p:to>
                                    </p:set>
                                    <p:animEffect transition="in" filter="fade">
                                      <p:cBhvr>
                                        <p:cTn id="16" dur="500"/>
                                        <p:tgtEl>
                                          <p:spTgt spid="18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4"/>
                                        </p:tgtEl>
                                        <p:attrNameLst>
                                          <p:attrName>style.visibility</p:attrName>
                                        </p:attrNameLst>
                                      </p:cBhvr>
                                      <p:to>
                                        <p:strVal val="visible"/>
                                      </p:to>
                                    </p:set>
                                    <p:animEffect transition="in" filter="fade">
                                      <p:cBhvr>
                                        <p:cTn id="19" dur="500"/>
                                        <p:tgtEl>
                                          <p:spTgt spid="17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181"/>
                                        </p:tgtEl>
                                      </p:cBhvr>
                                    </p:animEffect>
                                    <p:set>
                                      <p:cBhvr>
                                        <p:cTn id="24" dur="1" fill="hold">
                                          <p:stCondLst>
                                            <p:cond delay="499"/>
                                          </p:stCondLst>
                                        </p:cTn>
                                        <p:tgtEl>
                                          <p:spTgt spid="181"/>
                                        </p:tgtEl>
                                        <p:attrNameLst>
                                          <p:attrName>style.visibility</p:attrName>
                                        </p:attrNameLst>
                                      </p:cBhvr>
                                      <p:to>
                                        <p:strVal val="hidden"/>
                                      </p:to>
                                    </p:se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76"/>
                                        </p:tgtEl>
                                        <p:attrNameLst>
                                          <p:attrName>style.visibility</p:attrName>
                                        </p:attrNameLst>
                                      </p:cBhvr>
                                      <p:to>
                                        <p:strVal val="visible"/>
                                      </p:to>
                                    </p:set>
                                    <p:animEffect transition="in" filter="fade">
                                      <p:cBhvr>
                                        <p:cTn id="28" dur="500"/>
                                        <p:tgtEl>
                                          <p:spTgt spid="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 grpId="0" animBg="1"/>
      <p:bldP spid="176" grpId="0"/>
      <p:bldP spid="181" grpId="0"/>
      <p:bldP spid="181"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rotWithShape="1">
          <a:blip r:embed="rId4"/>
          <a:srcRect l="71318" t="80354" r="23181" b="17249"/>
          <a:stretch/>
        </p:blipFill>
        <p:spPr>
          <a:xfrm>
            <a:off x="9258300" y="1752600"/>
            <a:ext cx="647700" cy="439056"/>
          </a:xfrm>
          <a:prstGeom prst="rect">
            <a:avLst/>
          </a:prstGeom>
        </p:spPr>
      </p:pic>
      <p:pic>
        <p:nvPicPr>
          <p:cNvPr id="27" name="Picture 26"/>
          <p:cNvPicPr>
            <a:picLocks noChangeAspect="1"/>
          </p:cNvPicPr>
          <p:nvPr/>
        </p:nvPicPr>
        <p:blipFill rotWithShape="1">
          <a:blip r:embed="rId4"/>
          <a:srcRect l="61449" t="80354" r="28681" b="17249"/>
          <a:stretch/>
        </p:blipFill>
        <p:spPr>
          <a:xfrm>
            <a:off x="7778116" y="1752600"/>
            <a:ext cx="1162050" cy="439056"/>
          </a:xfrm>
          <a:prstGeom prst="rect">
            <a:avLst/>
          </a:prstGeom>
        </p:spPr>
      </p:pic>
      <p:pic>
        <p:nvPicPr>
          <p:cNvPr id="28" name="Picture 27"/>
          <p:cNvPicPr>
            <a:picLocks noChangeAspect="1"/>
          </p:cNvPicPr>
          <p:nvPr/>
        </p:nvPicPr>
        <p:blipFill rotWithShape="1">
          <a:blip r:embed="rId4"/>
          <a:srcRect l="56353" t="80354" r="38551" b="17249"/>
          <a:stretch/>
        </p:blipFill>
        <p:spPr>
          <a:xfrm>
            <a:off x="6859905" y="1752600"/>
            <a:ext cx="600076" cy="439056"/>
          </a:xfrm>
          <a:prstGeom prst="rect">
            <a:avLst/>
          </a:prstGeom>
        </p:spPr>
      </p:pic>
      <p:pic>
        <p:nvPicPr>
          <p:cNvPr id="29" name="Picture 28"/>
          <p:cNvPicPr>
            <a:picLocks noChangeAspect="1"/>
          </p:cNvPicPr>
          <p:nvPr/>
        </p:nvPicPr>
        <p:blipFill rotWithShape="1">
          <a:blip r:embed="rId4"/>
          <a:srcRect l="37307" t="80354" r="57157" b="17249"/>
          <a:stretch/>
        </p:blipFill>
        <p:spPr>
          <a:xfrm>
            <a:off x="5889988" y="1752600"/>
            <a:ext cx="651783" cy="439056"/>
          </a:xfrm>
          <a:prstGeom prst="rect">
            <a:avLst/>
          </a:prstGeom>
        </p:spPr>
      </p:pic>
      <p:pic>
        <p:nvPicPr>
          <p:cNvPr id="30" name="Picture 29"/>
          <p:cNvPicPr>
            <a:picLocks noChangeAspect="1"/>
          </p:cNvPicPr>
          <p:nvPr/>
        </p:nvPicPr>
        <p:blipFill rotWithShape="1">
          <a:blip r:embed="rId4"/>
          <a:srcRect l="24999" t="80354" r="62693" b="17249"/>
          <a:stretch/>
        </p:blipFill>
        <p:spPr>
          <a:xfrm>
            <a:off x="4122694" y="1752600"/>
            <a:ext cx="1449159" cy="439056"/>
          </a:xfrm>
          <a:prstGeom prst="rect">
            <a:avLst/>
          </a:prstGeom>
        </p:spPr>
      </p:pic>
      <p:pic>
        <p:nvPicPr>
          <p:cNvPr id="31" name="Picture 30"/>
          <p:cNvPicPr>
            <a:picLocks noChangeAspect="1"/>
          </p:cNvPicPr>
          <p:nvPr/>
        </p:nvPicPr>
        <p:blipFill rotWithShape="1">
          <a:blip r:embed="rId4"/>
          <a:srcRect l="9108" t="80354" r="75001" b="17249"/>
          <a:stretch/>
        </p:blipFill>
        <p:spPr>
          <a:xfrm>
            <a:off x="1933574" y="1752600"/>
            <a:ext cx="1870984" cy="439056"/>
          </a:xfrm>
          <a:prstGeom prst="rect">
            <a:avLst/>
          </a:prstGeom>
        </p:spPr>
      </p:pic>
      <p:cxnSp>
        <p:nvCxnSpPr>
          <p:cNvPr id="33" name="Straight Connector 32"/>
          <p:cNvCxnSpPr/>
          <p:nvPr/>
        </p:nvCxnSpPr>
        <p:spPr>
          <a:xfrm flipH="1">
            <a:off x="1066800" y="1972128"/>
            <a:ext cx="9906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rotWithShape="1">
          <a:blip r:embed="rId4"/>
          <a:srcRect l="8542" t="54631" r="13958" b="15149"/>
          <a:stretch/>
        </p:blipFill>
        <p:spPr>
          <a:xfrm>
            <a:off x="1524000" y="1323110"/>
            <a:ext cx="9124950" cy="5534891"/>
          </a:xfrm>
          <a:prstGeom prst="rect">
            <a:avLst/>
          </a:prstGeom>
        </p:spPr>
      </p:pic>
      <p:sp>
        <p:nvSpPr>
          <p:cNvPr id="5" name="Rectangle 4"/>
          <p:cNvSpPr/>
          <p:nvPr/>
        </p:nvSpPr>
        <p:spPr>
          <a:xfrm>
            <a:off x="1524000" y="1323110"/>
            <a:ext cx="9144000" cy="5534891"/>
          </a:xfrm>
          <a:prstGeom prst="rect">
            <a:avLst/>
          </a:prstGeom>
          <a:solidFill>
            <a:srgbClr val="000000">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981200" y="101600"/>
            <a:ext cx="8229600" cy="1143000"/>
          </a:xfrm>
        </p:spPr>
        <p:txBody>
          <a:bodyPr>
            <a:normAutofit/>
          </a:bodyPr>
          <a:lstStyle/>
          <a:p>
            <a:r>
              <a:rPr lang="en-US" dirty="0"/>
              <a:t>Context as Supervision</a:t>
            </a:r>
            <a:br>
              <a:rPr lang="en-US" dirty="0"/>
            </a:br>
            <a:r>
              <a:rPr lang="en-US" sz="2200" dirty="0">
                <a:solidFill>
                  <a:prstClr val="black"/>
                </a:solidFill>
              </a:rPr>
              <a:t>[</a:t>
            </a:r>
            <a:r>
              <a:rPr lang="en-US" sz="2200" dirty="0" err="1">
                <a:solidFill>
                  <a:prstClr val="black"/>
                </a:solidFill>
              </a:rPr>
              <a:t>Collobert</a:t>
            </a:r>
            <a:r>
              <a:rPr lang="en-US" sz="2200" dirty="0">
                <a:solidFill>
                  <a:prstClr val="black"/>
                </a:solidFill>
              </a:rPr>
              <a:t> &amp; Weston 2008; </a:t>
            </a:r>
            <a:r>
              <a:rPr lang="en-US" sz="2200" dirty="0" err="1">
                <a:solidFill>
                  <a:prstClr val="black"/>
                </a:solidFill>
              </a:rPr>
              <a:t>Mikolov</a:t>
            </a:r>
            <a:r>
              <a:rPr lang="en-US" sz="2200" dirty="0">
                <a:solidFill>
                  <a:prstClr val="black"/>
                </a:solidFill>
              </a:rPr>
              <a:t> et al. 2013 (Word2Vec)]</a:t>
            </a:r>
            <a:endParaRPr lang="en-US" dirty="0"/>
          </a:p>
        </p:txBody>
      </p:sp>
      <p:pic>
        <p:nvPicPr>
          <p:cNvPr id="6" name="Picture 5"/>
          <p:cNvPicPr>
            <a:picLocks noChangeAspect="1"/>
          </p:cNvPicPr>
          <p:nvPr/>
        </p:nvPicPr>
        <p:blipFill rotWithShape="1">
          <a:blip r:embed="rId4"/>
          <a:srcRect l="71318" t="80354" r="23181" b="17249"/>
          <a:stretch/>
        </p:blipFill>
        <p:spPr>
          <a:xfrm>
            <a:off x="8915401" y="6034314"/>
            <a:ext cx="647700" cy="439056"/>
          </a:xfrm>
          <a:prstGeom prst="rect">
            <a:avLst/>
          </a:prstGeom>
        </p:spPr>
      </p:pic>
      <p:pic>
        <p:nvPicPr>
          <p:cNvPr id="7" name="Picture 6"/>
          <p:cNvPicPr>
            <a:picLocks noChangeAspect="1"/>
          </p:cNvPicPr>
          <p:nvPr/>
        </p:nvPicPr>
        <p:blipFill rotWithShape="1">
          <a:blip r:embed="rId4"/>
          <a:srcRect l="61449" t="80354" r="28681" b="17249"/>
          <a:stretch/>
        </p:blipFill>
        <p:spPr>
          <a:xfrm>
            <a:off x="7753351" y="6034314"/>
            <a:ext cx="1162050" cy="439056"/>
          </a:xfrm>
          <a:prstGeom prst="rect">
            <a:avLst/>
          </a:prstGeom>
        </p:spPr>
      </p:pic>
      <p:pic>
        <p:nvPicPr>
          <p:cNvPr id="8" name="Picture 7"/>
          <p:cNvPicPr>
            <a:picLocks noChangeAspect="1"/>
          </p:cNvPicPr>
          <p:nvPr/>
        </p:nvPicPr>
        <p:blipFill rotWithShape="1">
          <a:blip r:embed="rId4"/>
          <a:srcRect l="56353" t="80354" r="38551" b="17249"/>
          <a:stretch/>
        </p:blipFill>
        <p:spPr>
          <a:xfrm>
            <a:off x="7153275" y="6034314"/>
            <a:ext cx="600076" cy="439056"/>
          </a:xfrm>
          <a:prstGeom prst="rect">
            <a:avLst/>
          </a:prstGeom>
        </p:spPr>
      </p:pic>
      <p:pic>
        <p:nvPicPr>
          <p:cNvPr id="9" name="Picture 8"/>
          <p:cNvPicPr>
            <a:picLocks noChangeAspect="1"/>
          </p:cNvPicPr>
          <p:nvPr/>
        </p:nvPicPr>
        <p:blipFill rotWithShape="1">
          <a:blip r:embed="rId4"/>
          <a:srcRect l="42842" t="80354" r="43648" b="17249"/>
          <a:stretch/>
        </p:blipFill>
        <p:spPr>
          <a:xfrm>
            <a:off x="5562599" y="6034314"/>
            <a:ext cx="1590676" cy="439056"/>
          </a:xfrm>
          <a:prstGeom prst="rect">
            <a:avLst/>
          </a:prstGeom>
        </p:spPr>
      </p:pic>
      <p:pic>
        <p:nvPicPr>
          <p:cNvPr id="10" name="Picture 9"/>
          <p:cNvPicPr>
            <a:picLocks noChangeAspect="1"/>
          </p:cNvPicPr>
          <p:nvPr/>
        </p:nvPicPr>
        <p:blipFill rotWithShape="1">
          <a:blip r:embed="rId4"/>
          <a:srcRect l="37307" t="80354" r="57157" b="17249"/>
          <a:stretch/>
        </p:blipFill>
        <p:spPr>
          <a:xfrm>
            <a:off x="4910817" y="6034314"/>
            <a:ext cx="651783" cy="439056"/>
          </a:xfrm>
          <a:prstGeom prst="rect">
            <a:avLst/>
          </a:prstGeom>
        </p:spPr>
      </p:pic>
      <p:pic>
        <p:nvPicPr>
          <p:cNvPr id="11" name="Picture 10"/>
          <p:cNvPicPr>
            <a:picLocks noChangeAspect="1"/>
          </p:cNvPicPr>
          <p:nvPr/>
        </p:nvPicPr>
        <p:blipFill rotWithShape="1">
          <a:blip r:embed="rId4"/>
          <a:srcRect l="24999" t="80354" r="62693" b="17249"/>
          <a:stretch/>
        </p:blipFill>
        <p:spPr>
          <a:xfrm>
            <a:off x="3461659" y="6034314"/>
            <a:ext cx="1449159" cy="439056"/>
          </a:xfrm>
          <a:prstGeom prst="rect">
            <a:avLst/>
          </a:prstGeom>
        </p:spPr>
      </p:pic>
      <p:pic>
        <p:nvPicPr>
          <p:cNvPr id="12" name="Picture 11"/>
          <p:cNvPicPr>
            <a:picLocks noChangeAspect="1"/>
          </p:cNvPicPr>
          <p:nvPr/>
        </p:nvPicPr>
        <p:blipFill rotWithShape="1">
          <a:blip r:embed="rId4"/>
          <a:srcRect l="9108" t="80354" r="75001" b="17249"/>
          <a:stretch/>
        </p:blipFill>
        <p:spPr>
          <a:xfrm>
            <a:off x="1590675" y="6034314"/>
            <a:ext cx="1870984" cy="439056"/>
          </a:xfrm>
          <a:prstGeom prst="rect">
            <a:avLst/>
          </a:prstGeom>
        </p:spPr>
      </p:pic>
      <p:grpSp>
        <p:nvGrpSpPr>
          <p:cNvPr id="25" name="Group 24"/>
          <p:cNvGrpSpPr/>
          <p:nvPr/>
        </p:nvGrpSpPr>
        <p:grpSpPr>
          <a:xfrm>
            <a:off x="1059546" y="7391400"/>
            <a:ext cx="10141854" cy="2895600"/>
            <a:chOff x="-464454" y="4495800"/>
            <a:chExt cx="10141854" cy="2895600"/>
          </a:xfrm>
        </p:grpSpPr>
        <p:cxnSp>
          <p:nvCxnSpPr>
            <p:cNvPr id="14" name="Straight Connector 13"/>
            <p:cNvCxnSpPr/>
            <p:nvPr/>
          </p:nvCxnSpPr>
          <p:spPr>
            <a:xfrm>
              <a:off x="-457200" y="6473370"/>
              <a:ext cx="10134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64454" y="6034314"/>
              <a:ext cx="10134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1937658" y="4495800"/>
              <a:ext cx="0" cy="2743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3386817" y="4590144"/>
              <a:ext cx="0" cy="2743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4038600" y="4648200"/>
              <a:ext cx="0" cy="2743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5629275" y="4648200"/>
              <a:ext cx="0" cy="2743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6229350" y="4648200"/>
              <a:ext cx="0" cy="2743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7391400" y="4648200"/>
              <a:ext cx="0" cy="2743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8039100" y="4648200"/>
              <a:ext cx="0" cy="2743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66675" y="4648200"/>
              <a:ext cx="0" cy="274320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3804558" y="2260600"/>
            <a:ext cx="5352142" cy="3683000"/>
            <a:chOff x="2280558" y="2260600"/>
            <a:chExt cx="5352142" cy="3683000"/>
          </a:xfrm>
        </p:grpSpPr>
        <p:sp>
          <p:nvSpPr>
            <p:cNvPr id="3" name="Rectangle 2"/>
            <p:cNvSpPr/>
            <p:nvPr/>
          </p:nvSpPr>
          <p:spPr>
            <a:xfrm>
              <a:off x="4031931" y="3352800"/>
              <a:ext cx="1604012" cy="1981200"/>
            </a:xfrm>
            <a:prstGeom prst="rect">
              <a:avLst/>
            </a:prstGeom>
            <a:solidFill>
              <a:srgbClr val="FF0D0D">
                <a:alpha val="1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Deep</a:t>
              </a:r>
            </a:p>
            <a:p>
              <a:pPr algn="ctr"/>
              <a:r>
                <a:rPr lang="en-US" sz="4400" dirty="0">
                  <a:solidFill>
                    <a:srgbClr val="FF0000"/>
                  </a:solidFill>
                </a:rPr>
                <a:t>Net</a:t>
              </a:r>
            </a:p>
          </p:txBody>
        </p:sp>
        <p:cxnSp>
          <p:nvCxnSpPr>
            <p:cNvPr id="16" name="Straight Arrow Connector 15"/>
            <p:cNvCxnSpPr/>
            <p:nvPr/>
          </p:nvCxnSpPr>
          <p:spPr>
            <a:xfrm flipV="1">
              <a:off x="4833937" y="5486400"/>
              <a:ext cx="0" cy="4572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flipV="1">
              <a:off x="2280558" y="2286000"/>
              <a:ext cx="2553380" cy="914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flipV="1">
              <a:off x="3712708" y="2286000"/>
              <a:ext cx="1164092" cy="914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4833938" y="2286000"/>
              <a:ext cx="592136" cy="914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flipV="1">
              <a:off x="4737100" y="2286000"/>
              <a:ext cx="96838" cy="914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V="1">
              <a:off x="4833938" y="2286000"/>
              <a:ext cx="1643062" cy="914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4833938" y="2260600"/>
              <a:ext cx="2798762" cy="9398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1423946417"/>
      </p:ext>
    </p:extLst>
  </p:cSld>
  <p:clrMapOvr>
    <a:masterClrMapping/>
  </p:clrMapOvr>
  <mc:AlternateContent xmlns:mc="http://schemas.openxmlformats.org/markup-compatibility/2006" xmlns:p14="http://schemas.microsoft.com/office/powerpoint/2010/main">
    <mc:Choice Requires="p14">
      <p:transition spd="med" p14:dur="700" advTm="51618">
        <p:fade/>
      </p:transition>
    </mc:Choice>
    <mc:Fallback xmlns="">
      <p:transition spd="med" advTm="5161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1.11022E-16 4.44444E-6 L 0.03611 -0.62292 " pathEditMode="relative" rAng="0" ptsTypes="AA">
                                      <p:cBhvr>
                                        <p:cTn id="11" dur="2000" fill="hold"/>
                                        <p:tgtEl>
                                          <p:spTgt spid="6"/>
                                        </p:tgtEl>
                                        <p:attrNameLst>
                                          <p:attrName>ppt_x</p:attrName>
                                          <p:attrName>ppt_y</p:attrName>
                                        </p:attrNameLst>
                                      </p:cBhvr>
                                      <p:rCtr x="1806" y="-31157"/>
                                    </p:animMotion>
                                  </p:childTnLst>
                                </p:cTn>
                              </p:par>
                              <p:par>
                                <p:cTn id="12" presetID="42" presetClass="path" presetSubtype="0" accel="50000" decel="50000" fill="hold" nodeType="withEffect">
                                  <p:stCondLst>
                                    <p:cond delay="0"/>
                                  </p:stCondLst>
                                  <p:childTnLst>
                                    <p:animMotion origin="layout" path="M -1.66667E-6 4.44444E-6 L 0.00313 -0.62292 " pathEditMode="relative" rAng="0" ptsTypes="AA">
                                      <p:cBhvr>
                                        <p:cTn id="13" dur="2000" fill="hold"/>
                                        <p:tgtEl>
                                          <p:spTgt spid="7"/>
                                        </p:tgtEl>
                                        <p:attrNameLst>
                                          <p:attrName>ppt_x</p:attrName>
                                          <p:attrName>ppt_y</p:attrName>
                                        </p:attrNameLst>
                                      </p:cBhvr>
                                      <p:rCtr x="156" y="-31157"/>
                                    </p:animMotion>
                                  </p:childTnLst>
                                </p:cTn>
                              </p:par>
                              <p:par>
                                <p:cTn id="14" presetID="42" presetClass="path" presetSubtype="0" accel="50000" decel="50000" fill="hold" nodeType="withEffect">
                                  <p:stCondLst>
                                    <p:cond delay="0"/>
                                  </p:stCondLst>
                                  <p:childTnLst>
                                    <p:animMotion origin="layout" path="M 2.5E-6 4.44444E-6 L -0.03281 -0.62477 " pathEditMode="relative" rAng="0" ptsTypes="AA">
                                      <p:cBhvr>
                                        <p:cTn id="15" dur="2000" fill="hold"/>
                                        <p:tgtEl>
                                          <p:spTgt spid="8"/>
                                        </p:tgtEl>
                                        <p:attrNameLst>
                                          <p:attrName>ppt_x</p:attrName>
                                          <p:attrName>ppt_y</p:attrName>
                                        </p:attrNameLst>
                                      </p:cBhvr>
                                      <p:rCtr x="-1649" y="-31250"/>
                                    </p:animMotion>
                                  </p:childTnLst>
                                </p:cTn>
                              </p:par>
                              <p:par>
                                <p:cTn id="16" presetID="42" presetClass="path" presetSubtype="0" accel="50000" decel="50000" fill="hold" nodeType="withEffect">
                                  <p:stCondLst>
                                    <p:cond delay="0"/>
                                  </p:stCondLst>
                                  <p:childTnLst>
                                    <p:animMotion origin="layout" path="M 2.91667E-6 4.44444E-6 L 0.08008 -0.62431 " pathEditMode="relative" rAng="0" ptsTypes="AA">
                                      <p:cBhvr>
                                        <p:cTn id="17" dur="2000" fill="hold"/>
                                        <p:tgtEl>
                                          <p:spTgt spid="10"/>
                                        </p:tgtEl>
                                        <p:attrNameLst>
                                          <p:attrName>ppt_x</p:attrName>
                                          <p:attrName>ppt_y</p:attrName>
                                        </p:attrNameLst>
                                      </p:cBhvr>
                                      <p:rCtr x="3997" y="-31227"/>
                                    </p:animMotion>
                                  </p:childTnLst>
                                </p:cTn>
                              </p:par>
                              <p:par>
                                <p:cTn id="18" presetID="42" presetClass="path" presetSubtype="0" accel="50000" decel="50000" fill="hold" nodeType="withEffect">
                                  <p:stCondLst>
                                    <p:cond delay="0"/>
                                  </p:stCondLst>
                                  <p:childTnLst>
                                    <p:animMotion origin="layout" path="M 4.16667E-6 4.44444E-6 L 0.07239 -0.62385 " pathEditMode="relative" rAng="0" ptsTypes="AA">
                                      <p:cBhvr>
                                        <p:cTn id="19" dur="2000" fill="hold"/>
                                        <p:tgtEl>
                                          <p:spTgt spid="11"/>
                                        </p:tgtEl>
                                        <p:attrNameLst>
                                          <p:attrName>ppt_x</p:attrName>
                                          <p:attrName>ppt_y</p:attrName>
                                        </p:attrNameLst>
                                      </p:cBhvr>
                                      <p:rCtr x="3611" y="-31204"/>
                                    </p:animMotion>
                                  </p:childTnLst>
                                </p:cTn>
                              </p:par>
                              <p:par>
                                <p:cTn id="20" presetID="42" presetClass="path" presetSubtype="0" accel="50000" decel="50000" fill="hold" nodeType="withEffect">
                                  <p:stCondLst>
                                    <p:cond delay="0"/>
                                  </p:stCondLst>
                                  <p:childTnLst>
                                    <p:animMotion origin="layout" path="M 1.38889E-6 4.44444E-6 L 0.03767 -0.62477 " pathEditMode="relative" rAng="0" ptsTypes="AA">
                                      <p:cBhvr>
                                        <p:cTn id="21" dur="2000" fill="hold"/>
                                        <p:tgtEl>
                                          <p:spTgt spid="12"/>
                                        </p:tgtEl>
                                        <p:attrNameLst>
                                          <p:attrName>ppt_x</p:attrName>
                                          <p:attrName>ppt_y</p:attrName>
                                        </p:attrNameLst>
                                      </p:cBhvr>
                                      <p:rCtr x="1875" y="-31250"/>
                                    </p:animMotion>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1"/>
                                        </p:tgtEl>
                                        <p:attrNameLst>
                                          <p:attrName>style.visibility</p:attrName>
                                        </p:attrNameLst>
                                      </p:cBhvr>
                                      <p:to>
                                        <p:strVal val="visible"/>
                                      </p:to>
                                    </p:set>
                                    <p:animEffect transition="in" filter="fade">
                                      <p:cBhvr>
                                        <p:cTn id="26"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2633179" y="1304628"/>
            <a:ext cx="6925642" cy="4248743"/>
          </a:xfrm>
          <a:prstGeom prst="rect">
            <a:avLst/>
          </a:prstGeom>
        </p:spPr>
      </p:pic>
      <p:sp>
        <p:nvSpPr>
          <p:cNvPr id="6" name="Title 1"/>
          <p:cNvSpPr>
            <a:spLocks noGrp="1"/>
          </p:cNvSpPr>
          <p:nvPr>
            <p:ph type="title"/>
          </p:nvPr>
        </p:nvSpPr>
        <p:spPr>
          <a:xfrm>
            <a:off x="1981200" y="101600"/>
            <a:ext cx="8229600" cy="1143000"/>
          </a:xfrm>
        </p:spPr>
        <p:txBody>
          <a:bodyPr>
            <a:normAutofit/>
          </a:bodyPr>
          <a:lstStyle/>
          <a:p>
            <a:r>
              <a:rPr lang="en-US" dirty="0"/>
              <a:t>Context as Supervision</a:t>
            </a:r>
            <a:br>
              <a:rPr lang="en-US" dirty="0"/>
            </a:br>
            <a:r>
              <a:rPr lang="en-US" sz="2200" dirty="0">
                <a:solidFill>
                  <a:prstClr val="black"/>
                </a:solidFill>
              </a:rPr>
              <a:t>[</a:t>
            </a:r>
            <a:r>
              <a:rPr lang="en-US" sz="2200" dirty="0" err="1">
                <a:solidFill>
                  <a:prstClr val="black"/>
                </a:solidFill>
              </a:rPr>
              <a:t>Collobert</a:t>
            </a:r>
            <a:r>
              <a:rPr lang="en-US" sz="2200" dirty="0">
                <a:solidFill>
                  <a:prstClr val="black"/>
                </a:solidFill>
              </a:rPr>
              <a:t> &amp; Weston 2008]</a:t>
            </a:r>
            <a:endParaRPr lang="en-US" dirty="0"/>
          </a:p>
        </p:txBody>
      </p:sp>
    </p:spTree>
    <p:extLst>
      <p:ext uri="{BB962C8B-B14F-4D97-AF65-F5344CB8AC3E}">
        <p14:creationId xmlns:p14="http://schemas.microsoft.com/office/powerpoint/2010/main" val="3633078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05000" y="1066800"/>
            <a:ext cx="8145522" cy="5647299"/>
          </a:xfrm>
          <a:prstGeom prst="rect">
            <a:avLst/>
          </a:prstGeom>
        </p:spPr>
      </p:pic>
      <p:sp>
        <p:nvSpPr>
          <p:cNvPr id="6" name="Title 1"/>
          <p:cNvSpPr>
            <a:spLocks noGrp="1"/>
          </p:cNvSpPr>
          <p:nvPr>
            <p:ph type="title"/>
          </p:nvPr>
        </p:nvSpPr>
        <p:spPr>
          <a:xfrm>
            <a:off x="1981200" y="101600"/>
            <a:ext cx="8229600" cy="1143000"/>
          </a:xfrm>
        </p:spPr>
        <p:txBody>
          <a:bodyPr>
            <a:normAutofit/>
          </a:bodyPr>
          <a:lstStyle/>
          <a:p>
            <a:r>
              <a:rPr lang="en-US" dirty="0"/>
              <a:t>Context as Supervision</a:t>
            </a:r>
            <a:br>
              <a:rPr lang="en-US" dirty="0"/>
            </a:br>
            <a:r>
              <a:rPr lang="en-US" sz="2200" dirty="0">
                <a:solidFill>
                  <a:prstClr val="black"/>
                </a:solidFill>
              </a:rPr>
              <a:t>[</a:t>
            </a:r>
            <a:r>
              <a:rPr lang="en-US" sz="2200" dirty="0" err="1">
                <a:solidFill>
                  <a:prstClr val="black"/>
                </a:solidFill>
              </a:rPr>
              <a:t>Mikolov</a:t>
            </a:r>
            <a:r>
              <a:rPr lang="en-US" sz="2200" dirty="0">
                <a:solidFill>
                  <a:prstClr val="black"/>
                </a:solidFill>
              </a:rPr>
              <a:t> et al. 2013]</a:t>
            </a:r>
            <a:endParaRPr lang="en-US" dirty="0"/>
          </a:p>
        </p:txBody>
      </p:sp>
    </p:spTree>
    <p:extLst>
      <p:ext uri="{BB962C8B-B14F-4D97-AF65-F5344CB8AC3E}">
        <p14:creationId xmlns:p14="http://schemas.microsoft.com/office/powerpoint/2010/main" val="686110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Context Prediction for Images</a:t>
            </a:r>
          </a:p>
        </p:txBody>
      </p:sp>
      <p:pic>
        <p:nvPicPr>
          <p:cNvPr id="4" name="Picture 3"/>
          <p:cNvPicPr>
            <a:picLocks/>
          </p:cNvPicPr>
          <p:nvPr/>
        </p:nvPicPr>
        <p:blipFill rotWithShape="1">
          <a:blip r:embed="rId4">
            <a:extLst>
              <a:ext uri="{28A0092B-C50C-407E-A947-70E740481C1C}">
                <a14:useLocalDpi xmlns:a14="http://schemas.microsoft.com/office/drawing/2010/main" val="0"/>
              </a:ext>
            </a:extLst>
          </a:blip>
          <a:srcRect l="45673" t="39334" r="38328" b="39334"/>
          <a:stretch/>
        </p:blipFill>
        <p:spPr>
          <a:xfrm>
            <a:off x="6400802" y="2667000"/>
            <a:ext cx="1523999" cy="1524000"/>
          </a:xfrm>
          <a:prstGeom prst="rect">
            <a:avLst/>
          </a:prstGeom>
          <a:ln w="38100">
            <a:noFill/>
            <a:prstDash val="dash"/>
          </a:ln>
        </p:spPr>
      </p:pic>
      <p:pic>
        <p:nvPicPr>
          <p:cNvPr id="5" name="Picture 4"/>
          <p:cNvPicPr>
            <a:picLocks/>
          </p:cNvPicPr>
          <p:nvPr/>
        </p:nvPicPr>
        <p:blipFill rotWithShape="1">
          <a:blip r:embed="rId4">
            <a:extLst>
              <a:ext uri="{28A0092B-C50C-407E-A947-70E740481C1C}">
                <a14:useLocalDpi xmlns:a14="http://schemas.microsoft.com/office/drawing/2010/main" val="0"/>
              </a:ext>
            </a:extLst>
          </a:blip>
          <a:srcRect l="23396" t="11536" r="60605" b="66440"/>
          <a:stretch/>
        </p:blipFill>
        <p:spPr>
          <a:xfrm>
            <a:off x="4267202" y="2667000"/>
            <a:ext cx="1523999" cy="1524000"/>
          </a:xfrm>
          <a:prstGeom prst="rect">
            <a:avLst/>
          </a:prstGeom>
          <a:ln w="38100">
            <a:noFill/>
          </a:ln>
        </p:spPr>
      </p:pic>
      <p:sp>
        <p:nvSpPr>
          <p:cNvPr id="3" name="TextBox 2"/>
          <p:cNvSpPr txBox="1"/>
          <p:nvPr/>
        </p:nvSpPr>
        <p:spPr>
          <a:xfrm>
            <a:off x="4788589" y="4267200"/>
            <a:ext cx="481222" cy="707886"/>
          </a:xfrm>
          <a:prstGeom prst="rect">
            <a:avLst/>
          </a:prstGeom>
          <a:noFill/>
        </p:spPr>
        <p:txBody>
          <a:bodyPr wrap="none" rtlCol="0">
            <a:spAutoFit/>
          </a:bodyPr>
          <a:lstStyle/>
          <a:p>
            <a:r>
              <a:rPr lang="en-US" sz="4000" dirty="0"/>
              <a:t>A</a:t>
            </a:r>
          </a:p>
        </p:txBody>
      </p:sp>
      <p:sp>
        <p:nvSpPr>
          <p:cNvPr id="6" name="TextBox 5"/>
          <p:cNvSpPr txBox="1"/>
          <p:nvPr/>
        </p:nvSpPr>
        <p:spPr>
          <a:xfrm>
            <a:off x="6931006" y="4267200"/>
            <a:ext cx="463588" cy="707886"/>
          </a:xfrm>
          <a:prstGeom prst="rect">
            <a:avLst/>
          </a:prstGeom>
          <a:noFill/>
        </p:spPr>
        <p:txBody>
          <a:bodyPr wrap="none" rtlCol="0">
            <a:spAutoFit/>
          </a:bodyPr>
          <a:lstStyle/>
          <a:p>
            <a:r>
              <a:rPr lang="en-US" sz="4000" dirty="0"/>
              <a:t>B</a:t>
            </a:r>
          </a:p>
        </p:txBody>
      </p:sp>
      <p:grpSp>
        <p:nvGrpSpPr>
          <p:cNvPr id="19" name="Group 18"/>
          <p:cNvGrpSpPr/>
          <p:nvPr/>
        </p:nvGrpSpPr>
        <p:grpSpPr>
          <a:xfrm>
            <a:off x="1890864" y="596353"/>
            <a:ext cx="5791200" cy="5656662"/>
            <a:chOff x="366864" y="596353"/>
            <a:chExt cx="5791200" cy="5656662"/>
          </a:xfrm>
        </p:grpSpPr>
        <p:pic>
          <p:nvPicPr>
            <p:cNvPr id="20" name="Picture 19"/>
            <p:cNvPicPr>
              <a:picLocks/>
            </p:cNvPicPr>
            <p:nvPr/>
          </p:nvPicPr>
          <p:blipFill rotWithShape="1">
            <a:blip r:embed="rId4">
              <a:extLst>
                <a:ext uri="{28A0092B-C50C-407E-A947-70E740481C1C}">
                  <a14:useLocalDpi xmlns:a14="http://schemas.microsoft.com/office/drawing/2010/main" val="0"/>
                </a:ext>
              </a:extLst>
            </a:blip>
            <a:srcRect l="23396" t="11536" r="60605" b="66440"/>
            <a:stretch/>
          </p:blipFill>
          <p:spPr>
            <a:xfrm>
              <a:off x="2514600" y="2667000"/>
              <a:ext cx="1523999" cy="1524000"/>
            </a:xfrm>
            <a:prstGeom prst="rect">
              <a:avLst/>
            </a:prstGeom>
            <a:ln w="38100">
              <a:solidFill>
                <a:srgbClr val="0000FF"/>
              </a:solidFill>
            </a:ln>
          </p:spPr>
        </p:pic>
        <p:sp>
          <p:nvSpPr>
            <p:cNvPr id="21" name="Rectangle 20"/>
            <p:cNvSpPr/>
            <p:nvPr/>
          </p:nvSpPr>
          <p:spPr>
            <a:xfrm flipH="1">
              <a:off x="376842" y="4700289"/>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flipH="1">
              <a:off x="2504093" y="4709814"/>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flipH="1">
              <a:off x="4641321" y="4700289"/>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flipH="1">
              <a:off x="4641321" y="2661550"/>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flipH="1">
              <a:off x="366864" y="2661550"/>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flipH="1">
              <a:off x="366864" y="629360"/>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flipH="1">
              <a:off x="2504093" y="622812"/>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flipH="1">
              <a:off x="4641321" y="622812"/>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757545" y="602901"/>
              <a:ext cx="755335" cy="1569660"/>
            </a:xfrm>
            <a:prstGeom prst="rect">
              <a:avLst/>
            </a:prstGeom>
          </p:spPr>
          <p:txBody>
            <a:bodyPr wrap="none">
              <a:spAutoFit/>
            </a:bodyPr>
            <a:lstStyle/>
            <a:p>
              <a:pPr lvl="0" algn="ctr"/>
              <a:r>
                <a:rPr lang="en-US" sz="9600" dirty="0">
                  <a:solidFill>
                    <a:srgbClr val="FF0000"/>
                  </a:solidFill>
                </a:rPr>
                <a:t>?</a:t>
              </a:r>
            </a:p>
          </p:txBody>
        </p:sp>
        <p:sp>
          <p:nvSpPr>
            <p:cNvPr id="30" name="Rectangle 29"/>
            <p:cNvSpPr/>
            <p:nvPr/>
          </p:nvSpPr>
          <p:spPr>
            <a:xfrm>
              <a:off x="2884796" y="596353"/>
              <a:ext cx="755335" cy="1569660"/>
            </a:xfrm>
            <a:prstGeom prst="rect">
              <a:avLst/>
            </a:prstGeom>
          </p:spPr>
          <p:txBody>
            <a:bodyPr wrap="none">
              <a:spAutoFit/>
            </a:bodyPr>
            <a:lstStyle/>
            <a:p>
              <a:pPr lvl="0" algn="ctr"/>
              <a:r>
                <a:rPr lang="en-US" sz="9600" dirty="0">
                  <a:solidFill>
                    <a:srgbClr val="FF0000"/>
                  </a:solidFill>
                </a:rPr>
                <a:t>?</a:t>
              </a:r>
            </a:p>
          </p:txBody>
        </p:sp>
        <p:sp>
          <p:nvSpPr>
            <p:cNvPr id="31" name="Rectangle 30"/>
            <p:cNvSpPr/>
            <p:nvPr/>
          </p:nvSpPr>
          <p:spPr>
            <a:xfrm>
              <a:off x="5022023" y="602901"/>
              <a:ext cx="755335" cy="1569660"/>
            </a:xfrm>
            <a:prstGeom prst="rect">
              <a:avLst/>
            </a:prstGeom>
          </p:spPr>
          <p:txBody>
            <a:bodyPr wrap="none">
              <a:spAutoFit/>
            </a:bodyPr>
            <a:lstStyle/>
            <a:p>
              <a:pPr lvl="0" algn="ctr"/>
              <a:r>
                <a:rPr lang="en-US" sz="9600" dirty="0">
                  <a:solidFill>
                    <a:srgbClr val="FF0000"/>
                  </a:solidFill>
                </a:rPr>
                <a:t>?</a:t>
              </a:r>
            </a:p>
          </p:txBody>
        </p:sp>
        <p:sp>
          <p:nvSpPr>
            <p:cNvPr id="32" name="Rectangle 31"/>
            <p:cNvSpPr/>
            <p:nvPr/>
          </p:nvSpPr>
          <p:spPr>
            <a:xfrm>
              <a:off x="5022024" y="2644170"/>
              <a:ext cx="755335" cy="1569660"/>
            </a:xfrm>
            <a:prstGeom prst="rect">
              <a:avLst/>
            </a:prstGeom>
          </p:spPr>
          <p:txBody>
            <a:bodyPr wrap="none">
              <a:spAutoFit/>
            </a:bodyPr>
            <a:lstStyle/>
            <a:p>
              <a:pPr lvl="0" algn="ctr"/>
              <a:r>
                <a:rPr lang="en-US" sz="9600" dirty="0">
                  <a:solidFill>
                    <a:srgbClr val="FF0000"/>
                  </a:solidFill>
                </a:rPr>
                <a:t>?</a:t>
              </a:r>
            </a:p>
          </p:txBody>
        </p:sp>
        <p:sp>
          <p:nvSpPr>
            <p:cNvPr id="33" name="Rectangle 32"/>
            <p:cNvSpPr/>
            <p:nvPr/>
          </p:nvSpPr>
          <p:spPr>
            <a:xfrm>
              <a:off x="757545" y="2644170"/>
              <a:ext cx="755335" cy="1569660"/>
            </a:xfrm>
            <a:prstGeom prst="rect">
              <a:avLst/>
            </a:prstGeom>
          </p:spPr>
          <p:txBody>
            <a:bodyPr wrap="none">
              <a:spAutoFit/>
            </a:bodyPr>
            <a:lstStyle/>
            <a:p>
              <a:pPr lvl="0" algn="ctr"/>
              <a:r>
                <a:rPr lang="en-US" sz="9600" dirty="0">
                  <a:solidFill>
                    <a:srgbClr val="FF0000"/>
                  </a:solidFill>
                </a:rPr>
                <a:t>?</a:t>
              </a:r>
            </a:p>
          </p:txBody>
        </p:sp>
        <p:sp>
          <p:nvSpPr>
            <p:cNvPr id="34" name="Rectangle 33"/>
            <p:cNvSpPr/>
            <p:nvPr/>
          </p:nvSpPr>
          <p:spPr>
            <a:xfrm>
              <a:off x="747567" y="4673830"/>
              <a:ext cx="755335" cy="1569660"/>
            </a:xfrm>
            <a:prstGeom prst="rect">
              <a:avLst/>
            </a:prstGeom>
          </p:spPr>
          <p:txBody>
            <a:bodyPr wrap="none">
              <a:spAutoFit/>
            </a:bodyPr>
            <a:lstStyle/>
            <a:p>
              <a:pPr lvl="0" algn="ctr"/>
              <a:r>
                <a:rPr lang="en-US" sz="9600" dirty="0">
                  <a:solidFill>
                    <a:srgbClr val="FF0000"/>
                  </a:solidFill>
                </a:rPr>
                <a:t>?</a:t>
              </a:r>
            </a:p>
          </p:txBody>
        </p:sp>
        <p:sp>
          <p:nvSpPr>
            <p:cNvPr id="35" name="Rectangle 34"/>
            <p:cNvSpPr/>
            <p:nvPr/>
          </p:nvSpPr>
          <p:spPr>
            <a:xfrm>
              <a:off x="2898931" y="4673830"/>
              <a:ext cx="755335" cy="1569660"/>
            </a:xfrm>
            <a:prstGeom prst="rect">
              <a:avLst/>
            </a:prstGeom>
          </p:spPr>
          <p:txBody>
            <a:bodyPr wrap="none">
              <a:spAutoFit/>
            </a:bodyPr>
            <a:lstStyle/>
            <a:p>
              <a:pPr lvl="0" algn="ctr"/>
              <a:r>
                <a:rPr lang="en-US" sz="9600" dirty="0">
                  <a:solidFill>
                    <a:srgbClr val="FF0000"/>
                  </a:solidFill>
                </a:rPr>
                <a:t>?</a:t>
              </a:r>
            </a:p>
          </p:txBody>
        </p:sp>
        <p:sp>
          <p:nvSpPr>
            <p:cNvPr id="36" name="Rectangle 35"/>
            <p:cNvSpPr/>
            <p:nvPr/>
          </p:nvSpPr>
          <p:spPr>
            <a:xfrm>
              <a:off x="5022024" y="4683355"/>
              <a:ext cx="755335" cy="1569660"/>
            </a:xfrm>
            <a:prstGeom prst="rect">
              <a:avLst/>
            </a:prstGeom>
          </p:spPr>
          <p:txBody>
            <a:bodyPr wrap="none">
              <a:spAutoFit/>
            </a:bodyPr>
            <a:lstStyle/>
            <a:p>
              <a:pPr lvl="0" algn="ctr"/>
              <a:r>
                <a:rPr lang="en-US" sz="9600" dirty="0">
                  <a:solidFill>
                    <a:srgbClr val="FF0000"/>
                  </a:solidFill>
                </a:rPr>
                <a:t>?</a:t>
              </a:r>
            </a:p>
          </p:txBody>
        </p:sp>
      </p:grpSp>
    </p:spTree>
    <p:custDataLst>
      <p:tags r:id="rId1"/>
    </p:custDataLst>
    <p:extLst>
      <p:ext uri="{BB962C8B-B14F-4D97-AF65-F5344CB8AC3E}">
        <p14:creationId xmlns:p14="http://schemas.microsoft.com/office/powerpoint/2010/main" val="2980865981"/>
      </p:ext>
    </p:extLst>
  </p:cSld>
  <p:clrMapOvr>
    <a:masterClrMapping/>
  </p:clrMapOvr>
  <mc:AlternateContent xmlns:mc="http://schemas.openxmlformats.org/markup-compatibility/2006" xmlns:p14="http://schemas.microsoft.com/office/powerpoint/2010/main">
    <mc:Choice Requires="p14">
      <p:transition spd="med" p14:dur="700" advTm="17204">
        <p:fade/>
      </p:transition>
    </mc:Choice>
    <mc:Fallback xmlns="">
      <p:transition spd="med" advTm="1720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33333E-6 0 L 0.21944 -0.00046 " pathEditMode="relative" rAng="0" ptsTypes="AA">
                                      <p:cBhvr>
                                        <p:cTn id="6" dur="1000" fill="hold"/>
                                        <p:tgtEl>
                                          <p:spTgt spid="4"/>
                                        </p:tgtEl>
                                        <p:attrNameLst>
                                          <p:attrName>ppt_x</p:attrName>
                                          <p:attrName>ppt_y</p:attrName>
                                        </p:attrNameLst>
                                      </p:cBhvr>
                                      <p:rCtr x="10972" y="-23"/>
                                    </p:animMotion>
                                  </p:childTnLst>
                                </p:cTn>
                              </p:par>
                              <p:par>
                                <p:cTn id="7" presetID="42" presetClass="path" presetSubtype="0" accel="50000" decel="50000" fill="hold" nodeType="withEffect">
                                  <p:stCondLst>
                                    <p:cond delay="0"/>
                                  </p:stCondLst>
                                  <p:childTnLst>
                                    <p:animMotion origin="layout" path="M -3.33333E-6 0 L -0.025 0.00093 " pathEditMode="relative" rAng="0" ptsTypes="AA">
                                      <p:cBhvr>
                                        <p:cTn id="8" dur="1000" fill="hold"/>
                                        <p:tgtEl>
                                          <p:spTgt spid="5"/>
                                        </p:tgtEl>
                                        <p:attrNameLst>
                                          <p:attrName>ppt_x</p:attrName>
                                          <p:attrName>ppt_y</p:attrName>
                                        </p:attrNameLst>
                                      </p:cBhvr>
                                      <p:rCtr x="-1250" y="46"/>
                                    </p:animMotion>
                                  </p:childTnLst>
                                </p:cTn>
                              </p:par>
                              <p:par>
                                <p:cTn id="9" presetID="10" presetClass="exit" presetSubtype="0" fill="hold" grpId="0" nodeType="withEffect">
                                  <p:stCondLst>
                                    <p:cond delay="0"/>
                                  </p:stCondLst>
                                  <p:childTnLst>
                                    <p:animEffect transition="out" filter="fade">
                                      <p:cBhvr>
                                        <p:cTn id="10" dur="500"/>
                                        <p:tgtEl>
                                          <p:spTgt spid="3"/>
                                        </p:tgtEl>
                                      </p:cBhvr>
                                    </p:animEffect>
                                    <p:set>
                                      <p:cBhvr>
                                        <p:cTn id="11" dur="1" fill="hold">
                                          <p:stCondLst>
                                            <p:cond delay="499"/>
                                          </p:stCondLst>
                                        </p:cTn>
                                        <p:tgtEl>
                                          <p:spTgt spid="3"/>
                                        </p:tgtEl>
                                        <p:attrNameLst>
                                          <p:attrName>style.visibility</p:attrName>
                                        </p:attrNameLst>
                                      </p:cBhvr>
                                      <p:to>
                                        <p:strVal val="hidden"/>
                                      </p:to>
                                    </p:set>
                                  </p:childTnLst>
                                </p:cTn>
                              </p:par>
                              <p:par>
                                <p:cTn id="12" presetID="10" presetClass="exit" presetSubtype="0" fill="hold" grpId="0" nodeType="withEffect">
                                  <p:stCondLst>
                                    <p:cond delay="0"/>
                                  </p:stCondLst>
                                  <p:childTnLst>
                                    <p:animEffect transition="out" filter="fade">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par>
                                <p:cTn id="15" presetID="10" presetClass="exit" presetSubtype="0" fill="hold" grpId="0" nodeType="withEffect">
                                  <p:stCondLst>
                                    <p:cond delay="0"/>
                                  </p:stCondLst>
                                  <p:childTnLst>
                                    <p:animEffect transition="out" filter="fade">
                                      <p:cBhvr>
                                        <p:cTn id="16" dur="500"/>
                                        <p:tgtEl>
                                          <p:spTgt spid="2"/>
                                        </p:tgtEl>
                                      </p:cBhvr>
                                    </p:animEffect>
                                    <p:set>
                                      <p:cBhvr>
                                        <p:cTn id="17" dur="1" fill="hold">
                                          <p:stCondLst>
                                            <p:cond delay="499"/>
                                          </p:stCondLst>
                                        </p:cTn>
                                        <p:tgtEl>
                                          <p:spTgt spid="2"/>
                                        </p:tgtEl>
                                        <p:attrNameLst>
                                          <p:attrName>style.visibility</p:attrName>
                                        </p:attrNameLst>
                                      </p:cBhvr>
                                      <p:to>
                                        <p:strVal val="hidden"/>
                                      </p:to>
                                    </p:se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038600" y="2667001"/>
            <a:ext cx="3647092" cy="3563185"/>
            <a:chOff x="2514600" y="2667000"/>
            <a:chExt cx="3647092" cy="3563185"/>
          </a:xfrm>
        </p:grpSpPr>
        <p:pic>
          <p:nvPicPr>
            <p:cNvPr id="34" name="Picture 33"/>
            <p:cNvPicPr>
              <a:picLocks/>
            </p:cNvPicPr>
            <p:nvPr/>
          </p:nvPicPr>
          <p:blipFill rotWithShape="1">
            <a:blip r:embed="rId4">
              <a:extLst>
                <a:ext uri="{28A0092B-C50C-407E-A947-70E740481C1C}">
                  <a14:useLocalDpi xmlns:a14="http://schemas.microsoft.com/office/drawing/2010/main" val="0"/>
                </a:ext>
              </a:extLst>
            </a:blip>
            <a:srcRect l="45673" t="39334" r="38328" b="39334"/>
            <a:stretch/>
          </p:blipFill>
          <p:spPr>
            <a:xfrm>
              <a:off x="4637693" y="4706185"/>
              <a:ext cx="1523999" cy="1524000"/>
            </a:xfrm>
            <a:prstGeom prst="rect">
              <a:avLst/>
            </a:prstGeom>
            <a:ln w="38100">
              <a:noFill/>
              <a:prstDash val="dash"/>
            </a:ln>
          </p:spPr>
        </p:pic>
        <p:pic>
          <p:nvPicPr>
            <p:cNvPr id="5" name="Picture 4"/>
            <p:cNvPicPr>
              <a:picLocks/>
            </p:cNvPicPr>
            <p:nvPr/>
          </p:nvPicPr>
          <p:blipFill rotWithShape="1">
            <a:blip r:embed="rId4">
              <a:extLst>
                <a:ext uri="{28A0092B-C50C-407E-A947-70E740481C1C}">
                  <a14:useLocalDpi xmlns:a14="http://schemas.microsoft.com/office/drawing/2010/main" val="0"/>
                </a:ext>
              </a:extLst>
            </a:blip>
            <a:srcRect l="23396" t="11536" r="60605" b="66440"/>
            <a:stretch/>
          </p:blipFill>
          <p:spPr>
            <a:xfrm>
              <a:off x="2514600" y="2667000"/>
              <a:ext cx="1523999" cy="1524000"/>
            </a:xfrm>
            <a:prstGeom prst="rect">
              <a:avLst/>
            </a:prstGeom>
            <a:ln w="38100">
              <a:solidFill>
                <a:srgbClr val="0000FF"/>
              </a:solidFill>
            </a:ln>
          </p:spPr>
        </p:pic>
        <p:sp>
          <p:nvSpPr>
            <p:cNvPr id="13" name="Rectangle 12"/>
            <p:cNvSpPr/>
            <p:nvPr/>
          </p:nvSpPr>
          <p:spPr>
            <a:xfrm flipH="1">
              <a:off x="4641321" y="4700289"/>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itle 1"/>
          <p:cNvSpPr>
            <a:spLocks noGrp="1"/>
          </p:cNvSpPr>
          <p:nvPr>
            <p:ph type="title"/>
          </p:nvPr>
        </p:nvSpPr>
        <p:spPr>
          <a:xfrm>
            <a:off x="1981200" y="274638"/>
            <a:ext cx="8229600" cy="1143000"/>
          </a:xfrm>
        </p:spPr>
        <p:txBody>
          <a:bodyPr>
            <a:normAutofit fontScale="90000"/>
          </a:bodyPr>
          <a:lstStyle/>
          <a:p>
            <a:r>
              <a:rPr lang="en-US" dirty="0"/>
              <a:t>Semantics from a non-semantic task</a:t>
            </a:r>
          </a:p>
        </p:txBody>
      </p:sp>
      <p:pic>
        <p:nvPicPr>
          <p:cNvPr id="11" name="Picture 10"/>
          <p:cNvPicPr>
            <a:picLocks/>
          </p:cNvPicPr>
          <p:nvPr/>
        </p:nvPicPr>
        <p:blipFill rotWithShape="1">
          <a:blip r:embed="rId5">
            <a:extLst>
              <a:ext uri="{BEBA8EAE-BF5A-486C-A8C5-ECC9F3942E4B}">
                <a14:imgProps xmlns:a14="http://schemas.microsoft.com/office/drawing/2010/main">
                  <a14:imgLayer r:embed="rId6">
                    <a14:imgEffect>
                      <a14:saturation sat="90000"/>
                    </a14:imgEffect>
                    <a14:imgEffect>
                      <a14:brightnessContrast bright="22000" contrast="-23000"/>
                    </a14:imgEffect>
                  </a14:imgLayer>
                </a14:imgProps>
              </a:ext>
              <a:ext uri="{28A0092B-C50C-407E-A947-70E740481C1C}">
                <a14:useLocalDpi xmlns:a14="http://schemas.microsoft.com/office/drawing/2010/main" val="0"/>
              </a:ext>
            </a:extLst>
          </a:blip>
          <a:srcRect l="8824" t="15490" r="25882" b="12353"/>
          <a:stretch/>
        </p:blipFill>
        <p:spPr>
          <a:xfrm>
            <a:off x="7415918" y="1600201"/>
            <a:ext cx="2947283" cy="2053435"/>
          </a:xfrm>
          <a:prstGeom prst="rect">
            <a:avLst/>
          </a:prstGeom>
        </p:spPr>
      </p:pic>
      <p:pic>
        <p:nvPicPr>
          <p:cNvPr id="10" name="Picture 9"/>
          <p:cNvPicPr>
            <a:picLocks/>
          </p:cNvPicPr>
          <p:nvPr/>
        </p:nvPicPr>
        <p:blipFill rotWithShape="1">
          <a:blip r:embed="rId7">
            <a:extLst>
              <a:ext uri="{BEBA8EAE-BF5A-486C-A8C5-ECC9F3942E4B}">
                <a14:imgProps xmlns:a14="http://schemas.microsoft.com/office/drawing/2010/main">
                  <a14:imgLayer r:embed="rId8">
                    <a14:imgEffect>
                      <a14:saturation sat="80000"/>
                    </a14:imgEffect>
                    <a14:imgEffect>
                      <a14:brightnessContrast bright="16000" contrast="-16000"/>
                    </a14:imgEffect>
                  </a14:imgLayer>
                </a14:imgProps>
              </a:ext>
              <a:ext uri="{28A0092B-C50C-407E-A947-70E740481C1C}">
                <a14:useLocalDpi xmlns:a14="http://schemas.microsoft.com/office/drawing/2010/main" val="0"/>
              </a:ext>
            </a:extLst>
          </a:blip>
          <a:srcRect l="3318" t="5982" r="39506" b="28894"/>
          <a:stretch/>
        </p:blipFill>
        <p:spPr>
          <a:xfrm>
            <a:off x="7235281" y="1729517"/>
            <a:ext cx="2947283" cy="2053435"/>
          </a:xfrm>
          <a:prstGeom prst="rect">
            <a:avLst/>
          </a:prstGeom>
        </p:spPr>
      </p:pic>
      <p:pic>
        <p:nvPicPr>
          <p:cNvPr id="3" name="Picture 2"/>
          <p:cNvPicPr>
            <a:picLocks/>
          </p:cNvPicPr>
          <p:nvPr/>
        </p:nvPicPr>
        <p:blipFill rotWithShape="1">
          <a:blip r:embed="rId9">
            <a:extLst>
              <a:ext uri="{28A0092B-C50C-407E-A947-70E740481C1C}">
                <a14:useLocalDpi xmlns:a14="http://schemas.microsoft.com/office/drawing/2010/main" val="0"/>
              </a:ext>
            </a:extLst>
          </a:blip>
          <a:srcRect l="30316" t="33247" r="15644" b="18814"/>
          <a:stretch/>
        </p:blipFill>
        <p:spPr>
          <a:xfrm flipH="1">
            <a:off x="7057559" y="1858832"/>
            <a:ext cx="2944368" cy="2057400"/>
          </a:xfrm>
          <a:prstGeom prst="rect">
            <a:avLst/>
          </a:prstGeom>
        </p:spPr>
      </p:pic>
      <p:pic>
        <p:nvPicPr>
          <p:cNvPr id="7" name="Picture 6"/>
          <p:cNvPicPr>
            <a:picLocks/>
          </p:cNvPicPr>
          <p:nvPr/>
        </p:nvPicPr>
        <p:blipFill rotWithShape="1">
          <a:blip r:embed="rId10">
            <a:extLst>
              <a:ext uri="{BEBA8EAE-BF5A-486C-A8C5-ECC9F3942E4B}">
                <a14:imgProps xmlns:a14="http://schemas.microsoft.com/office/drawing/2010/main">
                  <a14:imgLayer r:embed="rId11">
                    <a14:imgEffect>
                      <a14:brightnessContrast bright="33000" contrast="6000"/>
                    </a14:imgEffect>
                  </a14:imgLayer>
                </a14:imgProps>
              </a:ext>
              <a:ext uri="{28A0092B-C50C-407E-A947-70E740481C1C}">
                <a14:useLocalDpi xmlns:a14="http://schemas.microsoft.com/office/drawing/2010/main" val="0"/>
              </a:ext>
            </a:extLst>
          </a:blip>
          <a:srcRect l="29638" t="30850" r="11280" b="14185"/>
          <a:stretch/>
        </p:blipFill>
        <p:spPr>
          <a:xfrm>
            <a:off x="6881186" y="1992115"/>
            <a:ext cx="2943021" cy="2053435"/>
          </a:xfrm>
          <a:prstGeom prst="rect">
            <a:avLst/>
          </a:prstGeom>
        </p:spPr>
      </p:pic>
      <p:sp>
        <p:nvSpPr>
          <p:cNvPr id="12" name="Rectangle 11"/>
          <p:cNvSpPr/>
          <p:nvPr/>
        </p:nvSpPr>
        <p:spPr>
          <a:xfrm>
            <a:off x="7615941" y="1992115"/>
            <a:ext cx="634803" cy="634803"/>
          </a:xfrm>
          <a:prstGeom prst="rect">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8741735" y="2849935"/>
            <a:ext cx="634803" cy="63480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p:cNvCxnSpPr>
            <a:stCxn id="5" idx="3"/>
            <a:endCxn id="12" idx="1"/>
          </p:cNvCxnSpPr>
          <p:nvPr/>
        </p:nvCxnSpPr>
        <p:spPr>
          <a:xfrm flipV="1">
            <a:off x="5562600" y="2309516"/>
            <a:ext cx="2053341" cy="1119484"/>
          </a:xfrm>
          <a:prstGeom prst="straightConnector1">
            <a:avLst/>
          </a:prstGeom>
          <a:ln w="3810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3" idx="0"/>
            <a:endCxn id="18" idx="1"/>
          </p:cNvCxnSpPr>
          <p:nvPr/>
        </p:nvCxnSpPr>
        <p:spPr>
          <a:xfrm flipV="1">
            <a:off x="6923692" y="3167337"/>
            <a:ext cx="1818042" cy="1532953"/>
          </a:xfrm>
          <a:prstGeom prst="straightConnector1">
            <a:avLst/>
          </a:prstGeom>
          <a:ln w="38100">
            <a:solidFill>
              <a:srgbClr val="FF0000"/>
            </a:solidFill>
            <a:tailEnd type="arrow" w="lg" len="lg"/>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009779404"/>
      </p:ext>
    </p:extLst>
  </p:cSld>
  <p:clrMapOvr>
    <a:masterClrMapping/>
  </p:clrMapOvr>
  <mc:AlternateContent xmlns:mc="http://schemas.openxmlformats.org/markup-compatibility/2006" xmlns:p14="http://schemas.microsoft.com/office/powerpoint/2010/main">
    <mc:Choice Requires="p14">
      <p:transition spd="med" p14:dur="700" advTm="27921">
        <p:fade/>
      </p:transition>
    </mc:Choice>
    <mc:Fallback xmlns="">
      <p:transition spd="med" advTm="2792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
                                        <p:tgtEl>
                                          <p:spTgt spid="11"/>
                                        </p:tgtEl>
                                      </p:cBhvr>
                                    </p:animEffect>
                                  </p:childTnLst>
                                </p:cTn>
                              </p:par>
                            </p:childTnLst>
                          </p:cTn>
                        </p:par>
                        <p:par>
                          <p:cTn id="8" fill="hold">
                            <p:stCondLst>
                              <p:cond delay="2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300"/>
                                        <p:tgtEl>
                                          <p:spTgt spid="10"/>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300"/>
                                        <p:tgtEl>
                                          <p:spTgt spid="3"/>
                                        </p:tgtEl>
                                      </p:cBhvr>
                                    </p:animEffect>
                                  </p:childTnLst>
                                </p:cTn>
                              </p:par>
                            </p:childTnLst>
                          </p:cTn>
                        </p:par>
                        <p:par>
                          <p:cTn id="16" fill="hold">
                            <p:stCondLst>
                              <p:cond delay="8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3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par>
                                <p:cTn id="25" presetID="10"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0ACB9-EEF5-91E9-02BF-42B47058A6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77AA8E-71AC-8010-8313-22CFC2B10532}"/>
              </a:ext>
            </a:extLst>
          </p:cNvPr>
          <p:cNvSpPr>
            <a:spLocks noGrp="1"/>
          </p:cNvSpPr>
          <p:nvPr>
            <p:ph type="title"/>
          </p:nvPr>
        </p:nvSpPr>
        <p:spPr/>
        <p:txBody>
          <a:bodyPr/>
          <a:lstStyle/>
          <a:p>
            <a:endParaRPr lang="en-US"/>
          </a:p>
        </p:txBody>
      </p:sp>
      <p:pic>
        <p:nvPicPr>
          <p:cNvPr id="4" name="bf8wuhwnkvpg1">
            <a:hlinkClick r:id="" action="ppaction://media"/>
            <a:extLst>
              <a:ext uri="{FF2B5EF4-FFF2-40B4-BE49-F238E27FC236}">
                <a16:creationId xmlns:a16="http://schemas.microsoft.com/office/drawing/2014/main" id="{83582AFE-91F9-304E-ECD6-9429374D213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676400" y="-4577907"/>
            <a:ext cx="9448799" cy="18043219"/>
          </a:xfrm>
        </p:spPr>
      </p:pic>
    </p:spTree>
    <p:extLst>
      <p:ext uri="{BB962C8B-B14F-4D97-AF65-F5344CB8AC3E}">
        <p14:creationId xmlns:p14="http://schemas.microsoft.com/office/powerpoint/2010/main" val="887991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50"/>
          <p:cNvGrpSpPr/>
          <p:nvPr/>
        </p:nvGrpSpPr>
        <p:grpSpPr>
          <a:xfrm>
            <a:off x="3631338" y="1957832"/>
            <a:ext cx="4929324" cy="3192238"/>
            <a:chOff x="2107338" y="1805432"/>
            <a:chExt cx="4929324" cy="3192238"/>
          </a:xfrm>
        </p:grpSpPr>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11002" t="9891" b="3308"/>
            <a:stretch/>
          </p:blipFill>
          <p:spPr>
            <a:xfrm flipH="1">
              <a:off x="2107338" y="1805432"/>
              <a:ext cx="4929324" cy="3192238"/>
            </a:xfrm>
            <a:prstGeom prst="rect">
              <a:avLst/>
            </a:prstGeom>
          </p:spPr>
        </p:pic>
        <p:grpSp>
          <p:nvGrpSpPr>
            <p:cNvPr id="48" name="Group 47"/>
            <p:cNvGrpSpPr/>
            <p:nvPr/>
          </p:nvGrpSpPr>
          <p:grpSpPr>
            <a:xfrm>
              <a:off x="3610051" y="1952625"/>
              <a:ext cx="3167658" cy="3000375"/>
              <a:chOff x="1905000" y="158912"/>
              <a:chExt cx="3799775" cy="3599110"/>
            </a:xfrm>
          </p:grpSpPr>
          <p:sp>
            <p:nvSpPr>
              <p:cNvPr id="41" name="Rectangle 40"/>
              <p:cNvSpPr/>
              <p:nvPr/>
            </p:nvSpPr>
            <p:spPr>
              <a:xfrm flipH="1">
                <a:off x="1905000" y="2758425"/>
                <a:ext cx="947642" cy="94764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flipH="1">
                <a:off x="3255562" y="2810380"/>
                <a:ext cx="947642" cy="94764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flipH="1">
                <a:off x="4590877" y="2716861"/>
                <a:ext cx="947642" cy="94764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flipH="1">
                <a:off x="4757133" y="1495036"/>
                <a:ext cx="947642" cy="94764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flipH="1">
                <a:off x="2128068" y="1609337"/>
                <a:ext cx="947642" cy="94764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flipH="1">
                <a:off x="1972203" y="304386"/>
                <a:ext cx="947642" cy="94764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flipH="1">
                <a:off x="3380254" y="158912"/>
                <a:ext cx="947642" cy="94764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 name="Rectangle 48"/>
            <p:cNvSpPr/>
            <p:nvPr/>
          </p:nvSpPr>
          <p:spPr>
            <a:xfrm flipH="1">
              <a:off x="4909728" y="3074006"/>
              <a:ext cx="789996" cy="789996"/>
            </a:xfrm>
            <a:prstGeom prst="rect">
              <a:avLst/>
            </a:prstGeom>
            <a:noFill/>
            <a:ln w="38100">
              <a:solidFill>
                <a:srgbClr val="0066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flipH="1">
              <a:off x="6011462" y="2009775"/>
              <a:ext cx="789996" cy="789996"/>
            </a:xfrm>
            <a:prstGeom prst="rect">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7533916" y="2161439"/>
            <a:ext cx="791727" cy="785801"/>
            <a:chOff x="6009915" y="2009038"/>
            <a:chExt cx="791727" cy="785801"/>
          </a:xfrm>
        </p:grpSpPr>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15216" t="15433" r="70489" b="63200"/>
            <a:stretch/>
          </p:blipFill>
          <p:spPr>
            <a:xfrm flipH="1">
              <a:off x="6009915" y="2009038"/>
              <a:ext cx="791727" cy="785801"/>
            </a:xfrm>
            <a:prstGeom prst="rect">
              <a:avLst/>
            </a:prstGeom>
          </p:spPr>
        </p:pic>
        <p:sp>
          <p:nvSpPr>
            <p:cNvPr id="10" name="Rectangle 9"/>
            <p:cNvSpPr/>
            <p:nvPr/>
          </p:nvSpPr>
          <p:spPr>
            <a:xfrm>
              <a:off x="6009915" y="2009038"/>
              <a:ext cx="791727" cy="78580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2" name="Picture 51"/>
          <p:cNvPicPr>
            <a:picLocks noChangeAspect="1"/>
          </p:cNvPicPr>
          <p:nvPr/>
        </p:nvPicPr>
        <p:blipFill rotWithShape="1">
          <a:blip r:embed="rId4">
            <a:extLst>
              <a:ext uri="{28A0092B-C50C-407E-A947-70E740481C1C}">
                <a14:useLocalDpi xmlns:a14="http://schemas.microsoft.com/office/drawing/2010/main" val="0"/>
              </a:ext>
            </a:extLst>
          </a:blip>
          <a:srcRect l="11002" t="9891" b="3308"/>
          <a:stretch/>
        </p:blipFill>
        <p:spPr>
          <a:xfrm flipH="1">
            <a:off x="3631338" y="1957832"/>
            <a:ext cx="4929324" cy="3192238"/>
          </a:xfrm>
          <a:prstGeom prst="rect">
            <a:avLst/>
          </a:prstGeom>
        </p:spPr>
      </p:pic>
      <p:grpSp>
        <p:nvGrpSpPr>
          <p:cNvPr id="12" name="Group 11"/>
          <p:cNvGrpSpPr/>
          <p:nvPr/>
        </p:nvGrpSpPr>
        <p:grpSpPr>
          <a:xfrm>
            <a:off x="6422191" y="3224676"/>
            <a:ext cx="791727" cy="791727"/>
            <a:chOff x="4898190" y="3061765"/>
            <a:chExt cx="791727" cy="791727"/>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35359" t="44209" r="50347" b="34263"/>
            <a:stretch/>
          </p:blipFill>
          <p:spPr>
            <a:xfrm flipH="1">
              <a:off x="4898190" y="3061765"/>
              <a:ext cx="791727" cy="791727"/>
            </a:xfrm>
            <a:prstGeom prst="rect">
              <a:avLst/>
            </a:prstGeom>
          </p:spPr>
        </p:pic>
        <p:sp>
          <p:nvSpPr>
            <p:cNvPr id="9" name="Rectangle 8"/>
            <p:cNvSpPr/>
            <p:nvPr/>
          </p:nvSpPr>
          <p:spPr>
            <a:xfrm>
              <a:off x="4898190" y="3061765"/>
              <a:ext cx="791727" cy="791727"/>
            </a:xfrm>
            <a:prstGeom prst="rect">
              <a:avLst/>
            </a:prstGeom>
            <a:no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p:cNvSpPr txBox="1"/>
          <p:nvPr/>
        </p:nvSpPr>
        <p:spPr>
          <a:xfrm>
            <a:off x="3590925" y="5112604"/>
            <a:ext cx="3747154" cy="461665"/>
          </a:xfrm>
          <a:prstGeom prst="rect">
            <a:avLst/>
          </a:prstGeom>
          <a:noFill/>
        </p:spPr>
        <p:txBody>
          <a:bodyPr wrap="square" rtlCol="0">
            <a:spAutoFit/>
          </a:bodyPr>
          <a:lstStyle/>
          <a:p>
            <a:r>
              <a:rPr lang="en-US" sz="2400" b="1" dirty="0">
                <a:solidFill>
                  <a:srgbClr val="0066FF"/>
                </a:solidFill>
              </a:rPr>
              <a:t>Randomly Sample Patch</a:t>
            </a:r>
          </a:p>
        </p:txBody>
      </p:sp>
      <p:sp>
        <p:nvSpPr>
          <p:cNvPr id="14" name="TextBox 13"/>
          <p:cNvSpPr txBox="1"/>
          <p:nvPr/>
        </p:nvSpPr>
        <p:spPr>
          <a:xfrm>
            <a:off x="3606593" y="5481936"/>
            <a:ext cx="2893741" cy="461665"/>
          </a:xfrm>
          <a:prstGeom prst="rect">
            <a:avLst/>
          </a:prstGeom>
          <a:noFill/>
        </p:spPr>
        <p:txBody>
          <a:bodyPr wrap="none" rtlCol="0">
            <a:spAutoFit/>
          </a:bodyPr>
          <a:lstStyle/>
          <a:p>
            <a:r>
              <a:rPr lang="en-US" sz="2400" b="1" dirty="0">
                <a:solidFill>
                  <a:srgbClr val="FF0000"/>
                </a:solidFill>
              </a:rPr>
              <a:t>Sample Second Patch</a:t>
            </a:r>
          </a:p>
        </p:txBody>
      </p:sp>
      <p:grpSp>
        <p:nvGrpSpPr>
          <p:cNvPr id="15" name="Group 14"/>
          <p:cNvGrpSpPr/>
          <p:nvPr/>
        </p:nvGrpSpPr>
        <p:grpSpPr>
          <a:xfrm>
            <a:off x="1828800" y="1295401"/>
            <a:ext cx="2514600" cy="4366897"/>
            <a:chOff x="5715000" y="509903"/>
            <a:chExt cx="2514600" cy="4366897"/>
          </a:xfrm>
        </p:grpSpPr>
        <p:sp>
          <p:nvSpPr>
            <p:cNvPr id="16" name="Rectangle 15"/>
            <p:cNvSpPr/>
            <p:nvPr/>
          </p:nvSpPr>
          <p:spPr>
            <a:xfrm>
              <a:off x="5715000" y="2895600"/>
              <a:ext cx="914400" cy="15240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7315200" y="2895600"/>
              <a:ext cx="914400" cy="15240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752052" y="3395990"/>
              <a:ext cx="840295" cy="523220"/>
            </a:xfrm>
            <a:prstGeom prst="rect">
              <a:avLst/>
            </a:prstGeom>
            <a:noFill/>
          </p:spPr>
          <p:txBody>
            <a:bodyPr wrap="none" rtlCol="0">
              <a:spAutoFit/>
            </a:bodyPr>
            <a:lstStyle/>
            <a:p>
              <a:r>
                <a:rPr lang="en-US" sz="2800" dirty="0"/>
                <a:t>CNN</a:t>
              </a:r>
            </a:p>
          </p:txBody>
        </p:sp>
        <p:sp>
          <p:nvSpPr>
            <p:cNvPr id="19" name="TextBox 18"/>
            <p:cNvSpPr txBox="1"/>
            <p:nvPr/>
          </p:nvSpPr>
          <p:spPr>
            <a:xfrm>
              <a:off x="7352252" y="3395990"/>
              <a:ext cx="840295" cy="523220"/>
            </a:xfrm>
            <a:prstGeom prst="rect">
              <a:avLst/>
            </a:prstGeom>
            <a:noFill/>
          </p:spPr>
          <p:txBody>
            <a:bodyPr wrap="none" rtlCol="0">
              <a:spAutoFit/>
            </a:bodyPr>
            <a:lstStyle/>
            <a:p>
              <a:r>
                <a:rPr lang="en-US" sz="2800" dirty="0"/>
                <a:t>CNN</a:t>
              </a:r>
            </a:p>
          </p:txBody>
        </p:sp>
        <p:grpSp>
          <p:nvGrpSpPr>
            <p:cNvPr id="20" name="Group 19"/>
            <p:cNvGrpSpPr/>
            <p:nvPr/>
          </p:nvGrpSpPr>
          <p:grpSpPr>
            <a:xfrm>
              <a:off x="6210622" y="1905000"/>
              <a:ext cx="1523356" cy="523220"/>
              <a:chOff x="6288534" y="1524000"/>
              <a:chExt cx="1523356" cy="523220"/>
            </a:xfrm>
          </p:grpSpPr>
          <p:sp>
            <p:nvSpPr>
              <p:cNvPr id="36" name="Rectangle 35"/>
              <p:cNvSpPr/>
              <p:nvPr/>
            </p:nvSpPr>
            <p:spPr>
              <a:xfrm>
                <a:off x="6288534" y="1524000"/>
                <a:ext cx="1523356" cy="52322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6325586" y="1524000"/>
                <a:ext cx="1486304" cy="523220"/>
              </a:xfrm>
              <a:prstGeom prst="rect">
                <a:avLst/>
              </a:prstGeom>
              <a:noFill/>
            </p:spPr>
            <p:txBody>
              <a:bodyPr wrap="none" rtlCol="0">
                <a:spAutoFit/>
              </a:bodyPr>
              <a:lstStyle/>
              <a:p>
                <a:r>
                  <a:rPr lang="en-US" sz="2800" dirty="0"/>
                  <a:t>Classifier</a:t>
                </a:r>
              </a:p>
            </p:txBody>
          </p:sp>
        </p:grpSp>
        <p:cxnSp>
          <p:nvCxnSpPr>
            <p:cNvPr id="21" name="Straight Arrow Connector 20"/>
            <p:cNvCxnSpPr>
              <a:stCxn id="16" idx="0"/>
            </p:cNvCxnSpPr>
            <p:nvPr/>
          </p:nvCxnSpPr>
          <p:spPr>
            <a:xfrm flipV="1">
              <a:off x="6172200" y="2514600"/>
              <a:ext cx="457200" cy="381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7" idx="0"/>
            </p:cNvCxnSpPr>
            <p:nvPr/>
          </p:nvCxnSpPr>
          <p:spPr>
            <a:xfrm flipH="1" flipV="1">
              <a:off x="7315200" y="2514600"/>
              <a:ext cx="457200" cy="381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6972300" y="1524000"/>
              <a:ext cx="0" cy="381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flipH="1">
              <a:off x="6489890" y="509903"/>
              <a:ext cx="1001871" cy="967793"/>
              <a:chOff x="3624666" y="-146447"/>
              <a:chExt cx="982774" cy="949346"/>
            </a:xfrm>
          </p:grpSpPr>
          <p:sp>
            <p:nvSpPr>
              <p:cNvPr id="27" name="Rectangle 26"/>
              <p:cNvSpPr/>
              <p:nvPr/>
            </p:nvSpPr>
            <p:spPr>
              <a:xfrm>
                <a:off x="3987356" y="199529"/>
                <a:ext cx="257393" cy="257393"/>
              </a:xfrm>
              <a:prstGeom prst="rect">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8" name="Rectangle 27"/>
              <p:cNvSpPr/>
              <p:nvPr/>
            </p:nvSpPr>
            <p:spPr>
              <a:xfrm>
                <a:off x="4350047" y="545506"/>
                <a:ext cx="257393" cy="25739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9" name="Rectangle 28"/>
              <p:cNvSpPr/>
              <p:nvPr/>
            </p:nvSpPr>
            <p:spPr>
              <a:xfrm>
                <a:off x="3987356" y="545506"/>
                <a:ext cx="257393" cy="25739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0" name="Rectangle 29"/>
              <p:cNvSpPr/>
              <p:nvPr/>
            </p:nvSpPr>
            <p:spPr>
              <a:xfrm>
                <a:off x="3624666" y="545506"/>
                <a:ext cx="257393" cy="25739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1" name="Rectangle 30"/>
              <p:cNvSpPr/>
              <p:nvPr/>
            </p:nvSpPr>
            <p:spPr>
              <a:xfrm>
                <a:off x="3624666" y="199529"/>
                <a:ext cx="257393" cy="25739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2" name="Rectangle 31"/>
              <p:cNvSpPr/>
              <p:nvPr/>
            </p:nvSpPr>
            <p:spPr>
              <a:xfrm>
                <a:off x="4350047" y="199529"/>
                <a:ext cx="257393" cy="25739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3" name="Rectangle 32"/>
              <p:cNvSpPr/>
              <p:nvPr/>
            </p:nvSpPr>
            <p:spPr>
              <a:xfrm>
                <a:off x="4350047" y="-146447"/>
                <a:ext cx="257393" cy="25739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4" name="Rectangle 33"/>
              <p:cNvSpPr/>
              <p:nvPr/>
            </p:nvSpPr>
            <p:spPr>
              <a:xfrm>
                <a:off x="3987356" y="-146447"/>
                <a:ext cx="257393" cy="25739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5" name="Rectangle 34"/>
              <p:cNvSpPr/>
              <p:nvPr/>
            </p:nvSpPr>
            <p:spPr>
              <a:xfrm>
                <a:off x="3624666" y="-146447"/>
                <a:ext cx="257393" cy="257393"/>
              </a:xfrm>
              <a:prstGeom prst="rect">
                <a:avLst/>
              </a:prstGeom>
              <a:solidFill>
                <a:srgbClr val="FFBDBD"/>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grpSp>
        <p:cxnSp>
          <p:nvCxnSpPr>
            <p:cNvPr id="25" name="Straight Arrow Connector 24"/>
            <p:cNvCxnSpPr/>
            <p:nvPr/>
          </p:nvCxnSpPr>
          <p:spPr>
            <a:xfrm flipV="1">
              <a:off x="6172200" y="4495800"/>
              <a:ext cx="0" cy="381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7772400" y="4495800"/>
              <a:ext cx="0" cy="381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53" name="Title 1"/>
          <p:cNvSpPr>
            <a:spLocks noGrp="1"/>
          </p:cNvSpPr>
          <p:nvPr>
            <p:ph type="title"/>
          </p:nvPr>
        </p:nvSpPr>
        <p:spPr>
          <a:xfrm>
            <a:off x="1981200" y="274638"/>
            <a:ext cx="8229600" cy="1143000"/>
          </a:xfrm>
        </p:spPr>
        <p:txBody>
          <a:bodyPr/>
          <a:lstStyle/>
          <a:p>
            <a:r>
              <a:rPr lang="en-US" dirty="0"/>
              <a:t>Relative Position Task</a:t>
            </a:r>
            <a:endParaRPr lang="en-US" i="1" dirty="0"/>
          </a:p>
        </p:txBody>
      </p:sp>
      <p:sp>
        <p:nvSpPr>
          <p:cNvPr id="7" name="TextBox 6"/>
          <p:cNvSpPr txBox="1"/>
          <p:nvPr/>
        </p:nvSpPr>
        <p:spPr>
          <a:xfrm>
            <a:off x="4046702" y="1312189"/>
            <a:ext cx="2679067" cy="461665"/>
          </a:xfrm>
          <a:prstGeom prst="rect">
            <a:avLst/>
          </a:prstGeom>
          <a:noFill/>
        </p:spPr>
        <p:txBody>
          <a:bodyPr wrap="none" rtlCol="0">
            <a:spAutoFit/>
          </a:bodyPr>
          <a:lstStyle/>
          <a:p>
            <a:r>
              <a:rPr lang="en-US" sz="2400" b="1" dirty="0">
                <a:solidFill>
                  <a:srgbClr val="FF0000"/>
                </a:solidFill>
              </a:rPr>
              <a:t>8 possible locations</a:t>
            </a:r>
          </a:p>
        </p:txBody>
      </p:sp>
      <p:cxnSp>
        <p:nvCxnSpPr>
          <p:cNvPr id="38" name="Straight Arrow Connector 37"/>
          <p:cNvCxnSpPr/>
          <p:nvPr/>
        </p:nvCxnSpPr>
        <p:spPr>
          <a:xfrm>
            <a:off x="4903726" y="1735286"/>
            <a:ext cx="201674" cy="322114"/>
          </a:xfrm>
          <a:prstGeom prst="straightConnector1">
            <a:avLst/>
          </a:prstGeom>
          <a:ln w="38100">
            <a:solidFill>
              <a:srgbClr val="FF0000"/>
            </a:solidFill>
            <a:tailEnd type="arrow" w="lg" len="lg"/>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H="1">
            <a:off x="3746502" y="1549400"/>
            <a:ext cx="317499" cy="50800"/>
          </a:xfrm>
          <a:prstGeom prst="straightConnector1">
            <a:avLst/>
          </a:prstGeom>
          <a:ln w="38100">
            <a:solidFill>
              <a:srgbClr val="FF0000"/>
            </a:solidFill>
            <a:tailEnd type="arrow" w="lg" len="lg"/>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938430738"/>
      </p:ext>
    </p:extLst>
  </p:cSld>
  <p:clrMapOvr>
    <a:masterClrMapping/>
  </p:clrMapOvr>
  <p:transition advTm="25578">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xit" presetSubtype="0" fill="hold" nodeType="withEffect">
                                  <p:stCondLst>
                                    <p:cond delay="0"/>
                                  </p:stCondLst>
                                  <p:childTnLst>
                                    <p:animEffect transition="out" filter="fade">
                                      <p:cBhvr>
                                        <p:cTn id="20" dur="500"/>
                                        <p:tgtEl>
                                          <p:spTgt spid="52"/>
                                        </p:tgtEl>
                                      </p:cBhvr>
                                    </p:animEffect>
                                    <p:set>
                                      <p:cBhvr>
                                        <p:cTn id="21" dur="1" fill="hold">
                                          <p:stCondLst>
                                            <p:cond delay="499"/>
                                          </p:stCondLst>
                                        </p:cTn>
                                        <p:tgtEl>
                                          <p:spTgt spid="52"/>
                                        </p:tgtEl>
                                        <p:attrNameLst>
                                          <p:attrName>style.visibility</p:attrName>
                                        </p:attrNameLst>
                                      </p:cBhvr>
                                      <p:to>
                                        <p:strVal val="hidden"/>
                                      </p:to>
                                    </p:set>
                                  </p:childTnLst>
                                </p:cTn>
                              </p:par>
                            </p:childTnLst>
                          </p:cTn>
                        </p:par>
                        <p:par>
                          <p:cTn id="22" fill="hold">
                            <p:stCondLst>
                              <p:cond delay="500"/>
                            </p:stCondLst>
                            <p:childTnLst>
                              <p:par>
                                <p:cTn id="23" presetID="10" presetClass="entr" presetSubtype="0" fill="hold" grpId="0" nodeType="afterEffect">
                                  <p:stCondLst>
                                    <p:cond delay="100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nodeType="withEffect">
                                  <p:stCondLst>
                                    <p:cond delay="1000"/>
                                  </p:stCondLst>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4.58333E-6 2.22222E-6 L -0.3707 0.38333 " pathEditMode="relative" rAng="0" ptsTypes="AA">
                                      <p:cBhvr>
                                        <p:cTn id="32" dur="2000" fill="hold"/>
                                        <p:tgtEl>
                                          <p:spTgt spid="12"/>
                                        </p:tgtEl>
                                        <p:attrNameLst>
                                          <p:attrName>ppt_x</p:attrName>
                                          <p:attrName>ppt_y</p:attrName>
                                        </p:attrNameLst>
                                      </p:cBhvr>
                                      <p:rCtr x="-18542" y="19167"/>
                                    </p:animMotion>
                                  </p:childTnLst>
                                </p:cTn>
                              </p:par>
                              <p:par>
                                <p:cTn id="33" presetID="42" presetClass="path" presetSubtype="0" accel="50000" decel="50000" fill="hold" nodeType="withEffect">
                                  <p:stCondLst>
                                    <p:cond delay="0"/>
                                  </p:stCondLst>
                                  <p:childTnLst>
                                    <p:animMotion origin="layout" path="M -6.25E-7 -3.7037E-6 L -0.32773 0.53866 " pathEditMode="relative" rAng="0" ptsTypes="AA">
                                      <p:cBhvr>
                                        <p:cTn id="34" dur="2000" fill="hold"/>
                                        <p:tgtEl>
                                          <p:spTgt spid="11"/>
                                        </p:tgtEl>
                                        <p:attrNameLst>
                                          <p:attrName>ppt_x</p:attrName>
                                          <p:attrName>ppt_y</p:attrName>
                                        </p:attrNameLst>
                                      </p:cBhvr>
                                      <p:rCtr x="-16393" y="26921"/>
                                    </p:animMotion>
                                  </p:childTnLst>
                                </p:cTn>
                              </p:par>
                              <p:par>
                                <p:cTn id="35" presetID="42" presetClass="path" presetSubtype="0" accel="50000" decel="50000" fill="hold" nodeType="withEffect">
                                  <p:stCondLst>
                                    <p:cond delay="0"/>
                                  </p:stCondLst>
                                  <p:childTnLst>
                                    <p:animMotion origin="layout" path="M 0 -1.96532E-6 L 0.125 0.00416 " pathEditMode="relative" rAng="0" ptsTypes="AA">
                                      <p:cBhvr>
                                        <p:cTn id="36" dur="2000" fill="hold"/>
                                        <p:tgtEl>
                                          <p:spTgt spid="51"/>
                                        </p:tgtEl>
                                        <p:attrNameLst>
                                          <p:attrName>ppt_x</p:attrName>
                                          <p:attrName>ppt_y</p:attrName>
                                        </p:attrNameLst>
                                      </p:cBhvr>
                                      <p:rCtr x="6250" y="208"/>
                                    </p:animMotion>
                                  </p:childTnLst>
                                </p:cTn>
                              </p:par>
                              <p:par>
                                <p:cTn id="37" presetID="10" presetClass="exit" presetSubtype="0" fill="hold" grpId="1" nodeType="withEffect">
                                  <p:stCondLst>
                                    <p:cond delay="0"/>
                                  </p:stCondLst>
                                  <p:childTnLst>
                                    <p:animEffect transition="out" filter="fade">
                                      <p:cBhvr>
                                        <p:cTn id="38" dur="500"/>
                                        <p:tgtEl>
                                          <p:spTgt spid="13"/>
                                        </p:tgtEl>
                                      </p:cBhvr>
                                    </p:animEffect>
                                    <p:set>
                                      <p:cBhvr>
                                        <p:cTn id="39" dur="1" fill="hold">
                                          <p:stCondLst>
                                            <p:cond delay="499"/>
                                          </p:stCondLst>
                                        </p:cTn>
                                        <p:tgtEl>
                                          <p:spTgt spid="13"/>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500"/>
                                        <p:tgtEl>
                                          <p:spTgt spid="14"/>
                                        </p:tgtEl>
                                      </p:cBhvr>
                                    </p:animEffect>
                                    <p:set>
                                      <p:cBhvr>
                                        <p:cTn id="42" dur="1" fill="hold">
                                          <p:stCondLst>
                                            <p:cond delay="499"/>
                                          </p:stCondLst>
                                        </p:cTn>
                                        <p:tgtEl>
                                          <p:spTgt spid="14"/>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38"/>
                                        </p:tgtEl>
                                      </p:cBhvr>
                                    </p:animEffect>
                                    <p:set>
                                      <p:cBhvr>
                                        <p:cTn id="45" dur="1" fill="hold">
                                          <p:stCondLst>
                                            <p:cond delay="499"/>
                                          </p:stCondLst>
                                        </p:cTn>
                                        <p:tgtEl>
                                          <p:spTgt spid="38"/>
                                        </p:tgtEl>
                                        <p:attrNameLst>
                                          <p:attrName>style.visibility</p:attrName>
                                        </p:attrNameLst>
                                      </p:cBhvr>
                                      <p:to>
                                        <p:strVal val="hidden"/>
                                      </p:to>
                                    </p:set>
                                  </p:childTnLst>
                                </p:cTn>
                              </p:par>
                            </p:childTnLst>
                          </p:cTn>
                        </p:par>
                        <p:par>
                          <p:cTn id="46" fill="hold">
                            <p:stCondLst>
                              <p:cond delay="2000"/>
                            </p:stCondLst>
                            <p:childTnLst>
                              <p:par>
                                <p:cTn id="47" presetID="10" presetClass="entr" presetSubtype="0" fill="hold"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par>
                                <p:cTn id="50" presetID="10" presetClass="entr" presetSubtype="0" fill="hold" nodeType="withEffect">
                                  <p:stCondLst>
                                    <p:cond delay="0"/>
                                  </p:stCondLst>
                                  <p:childTnLst>
                                    <p:set>
                                      <p:cBhvr>
                                        <p:cTn id="51" dur="1" fill="hold">
                                          <p:stCondLst>
                                            <p:cond delay="0"/>
                                          </p:stCondLst>
                                        </p:cTn>
                                        <p:tgtEl>
                                          <p:spTgt spid="54"/>
                                        </p:tgtEl>
                                        <p:attrNameLst>
                                          <p:attrName>style.visibility</p:attrName>
                                        </p:attrNameLst>
                                      </p:cBhvr>
                                      <p:to>
                                        <p:strVal val="visible"/>
                                      </p:to>
                                    </p:set>
                                    <p:animEffect transition="in" filter="fade">
                                      <p:cBhvr>
                                        <p:cTn id="5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14" grpId="0"/>
      <p:bldP spid="14" grpId="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66"/>
          <p:cNvGrpSpPr/>
          <p:nvPr/>
        </p:nvGrpSpPr>
        <p:grpSpPr>
          <a:xfrm>
            <a:off x="3489655" y="5853124"/>
            <a:ext cx="791727" cy="785801"/>
            <a:chOff x="6009915" y="2009038"/>
            <a:chExt cx="791727" cy="785801"/>
          </a:xfrm>
        </p:grpSpPr>
        <p:pic>
          <p:nvPicPr>
            <p:cNvPr id="69" name="Picture 68"/>
            <p:cNvPicPr>
              <a:picLocks noChangeAspect="1"/>
            </p:cNvPicPr>
            <p:nvPr/>
          </p:nvPicPr>
          <p:blipFill rotWithShape="1">
            <a:blip r:embed="rId4">
              <a:extLst>
                <a:ext uri="{28A0092B-C50C-407E-A947-70E740481C1C}">
                  <a14:useLocalDpi xmlns:a14="http://schemas.microsoft.com/office/drawing/2010/main" val="0"/>
                </a:ext>
              </a:extLst>
            </a:blip>
            <a:srcRect l="15216" t="15433" r="70489" b="63200"/>
            <a:stretch/>
          </p:blipFill>
          <p:spPr>
            <a:xfrm flipH="1">
              <a:off x="6009915" y="2009038"/>
              <a:ext cx="791727" cy="785801"/>
            </a:xfrm>
            <a:prstGeom prst="rect">
              <a:avLst/>
            </a:prstGeom>
          </p:spPr>
        </p:pic>
        <p:sp>
          <p:nvSpPr>
            <p:cNvPr id="70" name="Rectangle 69"/>
            <p:cNvSpPr/>
            <p:nvPr/>
          </p:nvSpPr>
          <p:spPr>
            <a:xfrm>
              <a:off x="6009915" y="2009038"/>
              <a:ext cx="791727" cy="78580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Group 38"/>
          <p:cNvGrpSpPr/>
          <p:nvPr/>
        </p:nvGrpSpPr>
        <p:grpSpPr>
          <a:xfrm>
            <a:off x="1828800" y="1295401"/>
            <a:ext cx="2514600" cy="4366897"/>
            <a:chOff x="5715000" y="509903"/>
            <a:chExt cx="2514600" cy="4366897"/>
          </a:xfrm>
        </p:grpSpPr>
        <p:sp>
          <p:nvSpPr>
            <p:cNvPr id="41" name="Rectangle 40"/>
            <p:cNvSpPr/>
            <p:nvPr/>
          </p:nvSpPr>
          <p:spPr>
            <a:xfrm>
              <a:off x="5715000" y="2895600"/>
              <a:ext cx="914400" cy="15240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7315200" y="2895600"/>
              <a:ext cx="914400" cy="15240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5752052" y="3395990"/>
              <a:ext cx="840295" cy="523220"/>
            </a:xfrm>
            <a:prstGeom prst="rect">
              <a:avLst/>
            </a:prstGeom>
            <a:noFill/>
          </p:spPr>
          <p:txBody>
            <a:bodyPr wrap="none" rtlCol="0">
              <a:spAutoFit/>
            </a:bodyPr>
            <a:lstStyle/>
            <a:p>
              <a:r>
                <a:rPr lang="en-US" sz="2800" dirty="0"/>
                <a:t>CNN</a:t>
              </a:r>
            </a:p>
          </p:txBody>
        </p:sp>
        <p:sp>
          <p:nvSpPr>
            <p:cNvPr id="45" name="TextBox 44"/>
            <p:cNvSpPr txBox="1"/>
            <p:nvPr/>
          </p:nvSpPr>
          <p:spPr>
            <a:xfrm>
              <a:off x="7352252" y="3395990"/>
              <a:ext cx="840295" cy="523220"/>
            </a:xfrm>
            <a:prstGeom prst="rect">
              <a:avLst/>
            </a:prstGeom>
            <a:noFill/>
          </p:spPr>
          <p:txBody>
            <a:bodyPr wrap="none" rtlCol="0">
              <a:spAutoFit/>
            </a:bodyPr>
            <a:lstStyle/>
            <a:p>
              <a:r>
                <a:rPr lang="en-US" sz="2800" dirty="0"/>
                <a:t>CNN</a:t>
              </a:r>
            </a:p>
          </p:txBody>
        </p:sp>
        <p:grpSp>
          <p:nvGrpSpPr>
            <p:cNvPr id="46" name="Group 45"/>
            <p:cNvGrpSpPr/>
            <p:nvPr/>
          </p:nvGrpSpPr>
          <p:grpSpPr>
            <a:xfrm>
              <a:off x="6210622" y="1905000"/>
              <a:ext cx="1523356" cy="523220"/>
              <a:chOff x="6288534" y="1524000"/>
              <a:chExt cx="1523356" cy="523220"/>
            </a:xfrm>
          </p:grpSpPr>
          <p:sp>
            <p:nvSpPr>
              <p:cNvPr id="63" name="Rectangle 62"/>
              <p:cNvSpPr/>
              <p:nvPr/>
            </p:nvSpPr>
            <p:spPr>
              <a:xfrm>
                <a:off x="6288534" y="1524000"/>
                <a:ext cx="1523356" cy="52322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p:cNvSpPr txBox="1"/>
              <p:nvPr/>
            </p:nvSpPr>
            <p:spPr>
              <a:xfrm>
                <a:off x="6325586" y="1524000"/>
                <a:ext cx="1486304" cy="523220"/>
              </a:xfrm>
              <a:prstGeom prst="rect">
                <a:avLst/>
              </a:prstGeom>
              <a:noFill/>
            </p:spPr>
            <p:txBody>
              <a:bodyPr wrap="none" rtlCol="0">
                <a:spAutoFit/>
              </a:bodyPr>
              <a:lstStyle/>
              <a:p>
                <a:r>
                  <a:rPr lang="en-US" sz="2800" dirty="0"/>
                  <a:t>Classifier</a:t>
                </a:r>
              </a:p>
            </p:txBody>
          </p:sp>
        </p:grpSp>
        <p:cxnSp>
          <p:nvCxnSpPr>
            <p:cNvPr id="47" name="Straight Arrow Connector 46"/>
            <p:cNvCxnSpPr>
              <a:stCxn id="41" idx="0"/>
            </p:cNvCxnSpPr>
            <p:nvPr/>
          </p:nvCxnSpPr>
          <p:spPr>
            <a:xfrm flipV="1">
              <a:off x="6172200" y="2514600"/>
              <a:ext cx="457200" cy="381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43" idx="0"/>
            </p:cNvCxnSpPr>
            <p:nvPr/>
          </p:nvCxnSpPr>
          <p:spPr>
            <a:xfrm flipH="1" flipV="1">
              <a:off x="7315200" y="2514600"/>
              <a:ext cx="457200" cy="381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V="1">
              <a:off x="6972300" y="1524000"/>
              <a:ext cx="0" cy="381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a:xfrm flipH="1">
              <a:off x="6489890" y="509903"/>
              <a:ext cx="1001871" cy="967793"/>
              <a:chOff x="3624666" y="-146447"/>
              <a:chExt cx="982774" cy="949346"/>
            </a:xfrm>
          </p:grpSpPr>
          <p:sp>
            <p:nvSpPr>
              <p:cNvPr id="54" name="Rectangle 53"/>
              <p:cNvSpPr/>
              <p:nvPr/>
            </p:nvSpPr>
            <p:spPr>
              <a:xfrm>
                <a:off x="3987356" y="199529"/>
                <a:ext cx="257393" cy="257393"/>
              </a:xfrm>
              <a:prstGeom prst="rect">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55" name="Rectangle 54"/>
              <p:cNvSpPr/>
              <p:nvPr/>
            </p:nvSpPr>
            <p:spPr>
              <a:xfrm>
                <a:off x="4350047" y="545506"/>
                <a:ext cx="257393" cy="25739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56" name="Rectangle 55"/>
              <p:cNvSpPr/>
              <p:nvPr/>
            </p:nvSpPr>
            <p:spPr>
              <a:xfrm>
                <a:off x="3987356" y="545506"/>
                <a:ext cx="257393" cy="25739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57" name="Rectangle 56"/>
              <p:cNvSpPr/>
              <p:nvPr/>
            </p:nvSpPr>
            <p:spPr>
              <a:xfrm>
                <a:off x="3624666" y="545506"/>
                <a:ext cx="257393" cy="25739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58" name="Rectangle 57"/>
              <p:cNvSpPr/>
              <p:nvPr/>
            </p:nvSpPr>
            <p:spPr>
              <a:xfrm>
                <a:off x="3624666" y="199529"/>
                <a:ext cx="257393" cy="25739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59" name="Rectangle 58"/>
              <p:cNvSpPr/>
              <p:nvPr/>
            </p:nvSpPr>
            <p:spPr>
              <a:xfrm>
                <a:off x="4350047" y="199529"/>
                <a:ext cx="257393" cy="25739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60" name="Rectangle 59"/>
              <p:cNvSpPr/>
              <p:nvPr/>
            </p:nvSpPr>
            <p:spPr>
              <a:xfrm>
                <a:off x="4350047" y="-146447"/>
                <a:ext cx="257393" cy="25739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61" name="Rectangle 60"/>
              <p:cNvSpPr/>
              <p:nvPr/>
            </p:nvSpPr>
            <p:spPr>
              <a:xfrm>
                <a:off x="3987356" y="-146447"/>
                <a:ext cx="257393" cy="25739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62" name="Rectangle 61"/>
              <p:cNvSpPr/>
              <p:nvPr/>
            </p:nvSpPr>
            <p:spPr>
              <a:xfrm>
                <a:off x="3624666" y="-146447"/>
                <a:ext cx="257393" cy="257393"/>
              </a:xfrm>
              <a:prstGeom prst="rect">
                <a:avLst/>
              </a:prstGeom>
              <a:solidFill>
                <a:srgbClr val="FFBDBD"/>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grpSp>
        <p:cxnSp>
          <p:nvCxnSpPr>
            <p:cNvPr id="52" name="Straight Arrow Connector 51"/>
            <p:cNvCxnSpPr/>
            <p:nvPr/>
          </p:nvCxnSpPr>
          <p:spPr>
            <a:xfrm flipV="1">
              <a:off x="6172200" y="4495800"/>
              <a:ext cx="0" cy="381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V="1">
              <a:off x="7772400" y="4495800"/>
              <a:ext cx="0" cy="381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9" name="Rectangle 8"/>
          <p:cNvSpPr/>
          <p:nvPr/>
        </p:nvSpPr>
        <p:spPr>
          <a:xfrm>
            <a:off x="1600200" y="990600"/>
            <a:ext cx="3886200" cy="586740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3" name="Picture 132"/>
          <p:cNvPicPr>
            <a:picLocks noChangeAspect="1"/>
          </p:cNvPicPr>
          <p:nvPr/>
        </p:nvPicPr>
        <p:blipFill rotWithShape="1">
          <a:blip r:embed="rId4">
            <a:extLst>
              <a:ext uri="{28A0092B-C50C-407E-A947-70E740481C1C}">
                <a14:useLocalDpi xmlns:a14="http://schemas.microsoft.com/office/drawing/2010/main" val="0"/>
              </a:ext>
            </a:extLst>
          </a:blip>
          <a:srcRect l="35359" t="44209" r="50347" b="34263"/>
          <a:stretch/>
        </p:blipFill>
        <p:spPr>
          <a:xfrm flipH="1">
            <a:off x="5192185" y="3284331"/>
            <a:ext cx="704088" cy="704088"/>
          </a:xfrm>
          <a:prstGeom prst="rect">
            <a:avLst/>
          </a:prstGeom>
        </p:spPr>
      </p:pic>
      <p:cxnSp>
        <p:nvCxnSpPr>
          <p:cNvPr id="76" name="Straight Connector 75"/>
          <p:cNvCxnSpPr/>
          <p:nvPr/>
        </p:nvCxnSpPr>
        <p:spPr>
          <a:xfrm>
            <a:off x="6217348" y="3284331"/>
            <a:ext cx="0" cy="704088"/>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40" name="Group 139"/>
          <p:cNvGrpSpPr/>
          <p:nvPr/>
        </p:nvGrpSpPr>
        <p:grpSpPr>
          <a:xfrm>
            <a:off x="6536874" y="3284331"/>
            <a:ext cx="3679557" cy="704088"/>
            <a:chOff x="5064945" y="1005144"/>
            <a:chExt cx="3679557" cy="704088"/>
          </a:xfrm>
        </p:grpSpPr>
        <p:pic>
          <p:nvPicPr>
            <p:cNvPr id="134" name="Picture 13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4945" y="1005144"/>
              <a:ext cx="704088" cy="704088"/>
            </a:xfrm>
            <a:prstGeom prst="rect">
              <a:avLst/>
            </a:prstGeom>
          </p:spPr>
        </p:pic>
        <p:pic>
          <p:nvPicPr>
            <p:cNvPr id="135" name="Picture 13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08812" y="1005144"/>
              <a:ext cx="704088" cy="704088"/>
            </a:xfrm>
            <a:prstGeom prst="rect">
              <a:avLst/>
            </a:prstGeom>
          </p:spPr>
        </p:pic>
        <p:pic>
          <p:nvPicPr>
            <p:cNvPr id="136" name="Picture 13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52679" y="1005144"/>
              <a:ext cx="704088" cy="704088"/>
            </a:xfrm>
            <a:prstGeom prst="rect">
              <a:avLst/>
            </a:prstGeom>
          </p:spPr>
        </p:pic>
        <p:pic>
          <p:nvPicPr>
            <p:cNvPr id="137" name="Picture 13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6546" y="1005144"/>
              <a:ext cx="704088" cy="704088"/>
            </a:xfrm>
            <a:prstGeom prst="rect">
              <a:avLst/>
            </a:prstGeom>
          </p:spPr>
        </p:pic>
        <p:pic>
          <p:nvPicPr>
            <p:cNvPr id="138" name="Picture 13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40414" y="1005144"/>
              <a:ext cx="704088" cy="704088"/>
            </a:xfrm>
            <a:prstGeom prst="rect">
              <a:avLst/>
            </a:prstGeom>
          </p:spPr>
        </p:pic>
      </p:grpSp>
      <p:grpSp>
        <p:nvGrpSpPr>
          <p:cNvPr id="36" name="Group 35"/>
          <p:cNvGrpSpPr/>
          <p:nvPr/>
        </p:nvGrpSpPr>
        <p:grpSpPr>
          <a:xfrm>
            <a:off x="1894899" y="5852750"/>
            <a:ext cx="791727" cy="791727"/>
            <a:chOff x="4912956" y="3061765"/>
            <a:chExt cx="791727" cy="791727"/>
          </a:xfrm>
        </p:grpSpPr>
        <p:pic>
          <p:nvPicPr>
            <p:cNvPr id="37" name="Picture 36"/>
            <p:cNvPicPr>
              <a:picLocks noChangeAspect="1"/>
            </p:cNvPicPr>
            <p:nvPr/>
          </p:nvPicPr>
          <p:blipFill rotWithShape="1">
            <a:blip r:embed="rId4">
              <a:extLst>
                <a:ext uri="{28A0092B-C50C-407E-A947-70E740481C1C}">
                  <a14:useLocalDpi xmlns:a14="http://schemas.microsoft.com/office/drawing/2010/main" val="0"/>
                </a:ext>
              </a:extLst>
            </a:blip>
            <a:srcRect l="35359" t="44209" r="50347" b="34263"/>
            <a:stretch/>
          </p:blipFill>
          <p:spPr>
            <a:xfrm flipH="1">
              <a:off x="4912956" y="3061765"/>
              <a:ext cx="791727" cy="791727"/>
            </a:xfrm>
            <a:prstGeom prst="rect">
              <a:avLst/>
            </a:prstGeom>
          </p:spPr>
        </p:pic>
        <p:sp>
          <p:nvSpPr>
            <p:cNvPr id="38" name="Rectangle 37"/>
            <p:cNvSpPr/>
            <p:nvPr/>
          </p:nvSpPr>
          <p:spPr>
            <a:xfrm>
              <a:off x="4912956" y="3061765"/>
              <a:ext cx="791727" cy="791727"/>
            </a:xfrm>
            <a:prstGeom prst="rect">
              <a:avLst/>
            </a:prstGeom>
            <a:no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5" name="Straight Arrow Connector 64"/>
          <p:cNvCxnSpPr/>
          <p:nvPr/>
        </p:nvCxnSpPr>
        <p:spPr>
          <a:xfrm flipH="1">
            <a:off x="2361475" y="2499997"/>
            <a:ext cx="2134327" cy="105821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4183255" y="2038333"/>
            <a:ext cx="2353080" cy="461665"/>
          </a:xfrm>
          <a:prstGeom prst="rect">
            <a:avLst/>
          </a:prstGeom>
          <a:noFill/>
        </p:spPr>
        <p:txBody>
          <a:bodyPr wrap="none" rtlCol="0">
            <a:spAutoFit/>
          </a:bodyPr>
          <a:lstStyle/>
          <a:p>
            <a:r>
              <a:rPr lang="en-US" sz="2400" dirty="0"/>
              <a:t>Patch Embedding</a:t>
            </a:r>
          </a:p>
        </p:txBody>
      </p:sp>
      <p:sp>
        <p:nvSpPr>
          <p:cNvPr id="77" name="TextBox 76"/>
          <p:cNvSpPr txBox="1"/>
          <p:nvPr/>
        </p:nvSpPr>
        <p:spPr>
          <a:xfrm>
            <a:off x="5053328" y="2763987"/>
            <a:ext cx="990600" cy="536110"/>
          </a:xfrm>
          <a:prstGeom prst="rect">
            <a:avLst/>
          </a:prstGeom>
          <a:noFill/>
        </p:spPr>
        <p:txBody>
          <a:bodyPr wrap="none" rtlCol="0">
            <a:spAutoFit/>
          </a:bodyPr>
          <a:lstStyle/>
          <a:p>
            <a:r>
              <a:rPr lang="en-US" sz="2800" dirty="0"/>
              <a:t>Input</a:t>
            </a:r>
          </a:p>
        </p:txBody>
      </p:sp>
      <p:sp>
        <p:nvSpPr>
          <p:cNvPr id="79" name="TextBox 78"/>
          <p:cNvSpPr txBox="1"/>
          <p:nvPr/>
        </p:nvSpPr>
        <p:spPr>
          <a:xfrm>
            <a:off x="6939054" y="2776877"/>
            <a:ext cx="2891625" cy="523220"/>
          </a:xfrm>
          <a:prstGeom prst="rect">
            <a:avLst/>
          </a:prstGeom>
          <a:noFill/>
        </p:spPr>
        <p:txBody>
          <a:bodyPr wrap="none" rtlCol="0">
            <a:spAutoFit/>
          </a:bodyPr>
          <a:lstStyle/>
          <a:p>
            <a:r>
              <a:rPr lang="en-US" sz="2800" dirty="0"/>
              <a:t>Nearest Neighbors</a:t>
            </a:r>
          </a:p>
        </p:txBody>
      </p:sp>
      <p:sp>
        <p:nvSpPr>
          <p:cNvPr id="23" name="Rectangle 22"/>
          <p:cNvSpPr/>
          <p:nvPr/>
        </p:nvSpPr>
        <p:spPr>
          <a:xfrm>
            <a:off x="1831975" y="3681097"/>
            <a:ext cx="914400" cy="15240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1869028" y="4181487"/>
            <a:ext cx="840295" cy="523220"/>
          </a:xfrm>
          <a:prstGeom prst="rect">
            <a:avLst/>
          </a:prstGeom>
          <a:noFill/>
        </p:spPr>
        <p:txBody>
          <a:bodyPr wrap="none" rtlCol="0">
            <a:spAutoFit/>
          </a:bodyPr>
          <a:lstStyle/>
          <a:p>
            <a:r>
              <a:rPr lang="en-US" sz="2800" dirty="0"/>
              <a:t>CNN</a:t>
            </a:r>
          </a:p>
        </p:txBody>
      </p:sp>
      <p:cxnSp>
        <p:nvCxnSpPr>
          <p:cNvPr id="25" name="Straight Arrow Connector 24"/>
          <p:cNvCxnSpPr/>
          <p:nvPr/>
        </p:nvCxnSpPr>
        <p:spPr>
          <a:xfrm flipV="1">
            <a:off x="2289175" y="5281297"/>
            <a:ext cx="0" cy="381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4918962" y="4181488"/>
            <a:ext cx="5638275" cy="584775"/>
          </a:xfrm>
          <a:prstGeom prst="rect">
            <a:avLst/>
          </a:prstGeom>
          <a:noFill/>
        </p:spPr>
        <p:txBody>
          <a:bodyPr wrap="none" rtlCol="0">
            <a:spAutoFit/>
          </a:bodyPr>
          <a:lstStyle/>
          <a:p>
            <a:pPr algn="ctr"/>
            <a:r>
              <a:rPr lang="en-US" sz="3200" dirty="0"/>
              <a:t>Note: connects </a:t>
            </a:r>
            <a:r>
              <a:rPr lang="en-US" sz="3200" b="1" i="1" dirty="0"/>
              <a:t>across</a:t>
            </a:r>
            <a:r>
              <a:rPr lang="en-US" sz="3200" dirty="0"/>
              <a:t> instances!</a:t>
            </a:r>
          </a:p>
        </p:txBody>
      </p:sp>
    </p:spTree>
    <p:custDataLst>
      <p:tags r:id="rId1"/>
    </p:custDataLst>
    <p:extLst>
      <p:ext uri="{BB962C8B-B14F-4D97-AF65-F5344CB8AC3E}">
        <p14:creationId xmlns:p14="http://schemas.microsoft.com/office/powerpoint/2010/main" val="1107552857"/>
      </p:ext>
    </p:extLst>
  </p:cSld>
  <p:clrMapOvr>
    <a:masterClrMapping/>
  </p:clrMapOvr>
  <p:transition advTm="2429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par>
                                <p:cTn id="8" presetID="10" presetClass="entr" presetSubtype="0" fill="hold"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fade">
                                      <p:cBhvr>
                                        <p:cTn id="10" dur="500"/>
                                        <p:tgtEl>
                                          <p:spTgt spid="6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7"/>
                                        </p:tgtEl>
                                        <p:attrNameLst>
                                          <p:attrName>style.visibility</p:attrName>
                                        </p:attrNameLst>
                                      </p:cBhvr>
                                      <p:to>
                                        <p:strVal val="visible"/>
                                      </p:to>
                                    </p:set>
                                    <p:animEffect transition="in" filter="fade">
                                      <p:cBhvr>
                                        <p:cTn id="15" dur="500"/>
                                        <p:tgtEl>
                                          <p:spTgt spid="7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9"/>
                                        </p:tgtEl>
                                        <p:attrNameLst>
                                          <p:attrName>style.visibility</p:attrName>
                                        </p:attrNameLst>
                                      </p:cBhvr>
                                      <p:to>
                                        <p:strVal val="visible"/>
                                      </p:to>
                                    </p:set>
                                    <p:animEffect transition="in" filter="fade">
                                      <p:cBhvr>
                                        <p:cTn id="18" dur="500"/>
                                        <p:tgtEl>
                                          <p:spTgt spid="79"/>
                                        </p:tgtEl>
                                      </p:cBhvr>
                                    </p:animEffect>
                                  </p:childTnLst>
                                </p:cTn>
                              </p:par>
                              <p:par>
                                <p:cTn id="19" presetID="10" presetClass="entr" presetSubtype="0" fill="hold" nodeType="withEffect">
                                  <p:stCondLst>
                                    <p:cond delay="0"/>
                                  </p:stCondLst>
                                  <p:childTnLst>
                                    <p:set>
                                      <p:cBhvr>
                                        <p:cTn id="20" dur="1" fill="hold">
                                          <p:stCondLst>
                                            <p:cond delay="0"/>
                                          </p:stCondLst>
                                        </p:cTn>
                                        <p:tgtEl>
                                          <p:spTgt spid="76"/>
                                        </p:tgtEl>
                                        <p:attrNameLst>
                                          <p:attrName>style.visibility</p:attrName>
                                        </p:attrNameLst>
                                      </p:cBhvr>
                                      <p:to>
                                        <p:strVal val="visible"/>
                                      </p:to>
                                    </p:set>
                                    <p:animEffect transition="in" filter="fade">
                                      <p:cBhvr>
                                        <p:cTn id="21" dur="500"/>
                                        <p:tgtEl>
                                          <p:spTgt spid="76"/>
                                        </p:tgtEl>
                                      </p:cBhvr>
                                    </p:animEffect>
                                  </p:childTnLst>
                                </p:cTn>
                              </p:par>
                              <p:par>
                                <p:cTn id="22" presetID="10" presetClass="entr" presetSubtype="0" fill="hold" nodeType="withEffect">
                                  <p:stCondLst>
                                    <p:cond delay="0"/>
                                  </p:stCondLst>
                                  <p:childTnLst>
                                    <p:set>
                                      <p:cBhvr>
                                        <p:cTn id="23" dur="1" fill="hold">
                                          <p:stCondLst>
                                            <p:cond delay="0"/>
                                          </p:stCondLst>
                                        </p:cTn>
                                        <p:tgtEl>
                                          <p:spTgt spid="133"/>
                                        </p:tgtEl>
                                        <p:attrNameLst>
                                          <p:attrName>style.visibility</p:attrName>
                                        </p:attrNameLst>
                                      </p:cBhvr>
                                      <p:to>
                                        <p:strVal val="visible"/>
                                      </p:to>
                                    </p:set>
                                    <p:animEffect transition="in" filter="fade">
                                      <p:cBhvr>
                                        <p:cTn id="24" dur="500"/>
                                        <p:tgtEl>
                                          <p:spTgt spid="133"/>
                                        </p:tgtEl>
                                      </p:cBhvr>
                                    </p:animEffect>
                                  </p:childTnLst>
                                </p:cTn>
                              </p:par>
                              <p:par>
                                <p:cTn id="25" presetID="10" presetClass="entr" presetSubtype="0" fill="hold" nodeType="withEffect">
                                  <p:stCondLst>
                                    <p:cond delay="0"/>
                                  </p:stCondLst>
                                  <p:childTnLst>
                                    <p:set>
                                      <p:cBhvr>
                                        <p:cTn id="26" dur="1" fill="hold">
                                          <p:stCondLst>
                                            <p:cond delay="0"/>
                                          </p:stCondLst>
                                        </p:cTn>
                                        <p:tgtEl>
                                          <p:spTgt spid="140"/>
                                        </p:tgtEl>
                                        <p:attrNameLst>
                                          <p:attrName>style.visibility</p:attrName>
                                        </p:attrNameLst>
                                      </p:cBhvr>
                                      <p:to>
                                        <p:strVal val="visible"/>
                                      </p:to>
                                    </p:set>
                                    <p:animEffect transition="in" filter="fade">
                                      <p:cBhvr>
                                        <p:cTn id="27" dur="500"/>
                                        <p:tgtEl>
                                          <p:spTgt spid="14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77" grpId="0"/>
      <p:bldP spid="79"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r>
              <a:rPr lang="en-US" dirty="0"/>
              <a:t>Architecture</a:t>
            </a:r>
          </a:p>
        </p:txBody>
      </p:sp>
      <p:sp>
        <p:nvSpPr>
          <p:cNvPr id="5" name="TextBox 4"/>
          <p:cNvSpPr txBox="1"/>
          <p:nvPr/>
        </p:nvSpPr>
        <p:spPr>
          <a:xfrm>
            <a:off x="7413719" y="6355642"/>
            <a:ext cx="957763" cy="400110"/>
          </a:xfrm>
          <a:prstGeom prst="rect">
            <a:avLst/>
          </a:prstGeom>
          <a:noFill/>
        </p:spPr>
        <p:txBody>
          <a:bodyPr wrap="none" rtlCol="0">
            <a:spAutoFit/>
          </a:bodyPr>
          <a:lstStyle/>
          <a:p>
            <a:r>
              <a:rPr lang="en-US" sz="2000" b="1" dirty="0"/>
              <a:t>Patch 2</a:t>
            </a:r>
          </a:p>
        </p:txBody>
      </p:sp>
      <p:sp>
        <p:nvSpPr>
          <p:cNvPr id="6" name="Parallelogram 5"/>
          <p:cNvSpPr/>
          <p:nvPr/>
        </p:nvSpPr>
        <p:spPr>
          <a:xfrm>
            <a:off x="6896662" y="6402426"/>
            <a:ext cx="2151105" cy="314379"/>
          </a:xfrm>
          <a:prstGeom prst="parallelogram">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8" name="TextBox 7"/>
          <p:cNvSpPr txBox="1"/>
          <p:nvPr/>
        </p:nvSpPr>
        <p:spPr>
          <a:xfrm>
            <a:off x="3661295" y="6355642"/>
            <a:ext cx="957763" cy="400110"/>
          </a:xfrm>
          <a:prstGeom prst="rect">
            <a:avLst/>
          </a:prstGeom>
          <a:noFill/>
        </p:spPr>
        <p:txBody>
          <a:bodyPr wrap="none" rtlCol="0">
            <a:spAutoFit/>
          </a:bodyPr>
          <a:lstStyle/>
          <a:p>
            <a:r>
              <a:rPr lang="en-US" sz="2000" b="1" dirty="0"/>
              <a:t>Patch 1</a:t>
            </a:r>
          </a:p>
        </p:txBody>
      </p:sp>
      <p:sp>
        <p:nvSpPr>
          <p:cNvPr id="9" name="Parallelogram 8"/>
          <p:cNvSpPr/>
          <p:nvPr/>
        </p:nvSpPr>
        <p:spPr>
          <a:xfrm>
            <a:off x="3144238" y="6402426"/>
            <a:ext cx="2151105" cy="314379"/>
          </a:xfrm>
          <a:prstGeom prst="parallelogram">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rgbClr val="FF0000"/>
              </a:solidFill>
            </a:endParaRPr>
          </a:p>
        </p:txBody>
      </p:sp>
      <p:grpSp>
        <p:nvGrpSpPr>
          <p:cNvPr id="99" name="Group 98"/>
          <p:cNvGrpSpPr/>
          <p:nvPr/>
        </p:nvGrpSpPr>
        <p:grpSpPr>
          <a:xfrm>
            <a:off x="6896660" y="2849489"/>
            <a:ext cx="2151107" cy="3487335"/>
            <a:chOff x="5372659" y="2849488"/>
            <a:chExt cx="2151107" cy="3487335"/>
          </a:xfrm>
        </p:grpSpPr>
        <p:sp>
          <p:nvSpPr>
            <p:cNvPr id="74" name="TextBox 73"/>
            <p:cNvSpPr txBox="1"/>
            <p:nvPr/>
          </p:nvSpPr>
          <p:spPr>
            <a:xfrm>
              <a:off x="5521325" y="2849488"/>
              <a:ext cx="1853777" cy="400110"/>
            </a:xfrm>
            <a:prstGeom prst="rect">
              <a:avLst/>
            </a:prstGeom>
            <a:noFill/>
          </p:spPr>
          <p:txBody>
            <a:bodyPr wrap="none" rtlCol="0">
              <a:spAutoFit/>
            </a:bodyPr>
            <a:lstStyle/>
            <a:p>
              <a:pPr algn="ctr"/>
              <a:r>
                <a:rPr lang="en-US" sz="2000" b="1" dirty="0">
                  <a:solidFill>
                    <a:srgbClr val="9A2500"/>
                  </a:solidFill>
                </a:rPr>
                <a:t>Fully connected</a:t>
              </a:r>
            </a:p>
          </p:txBody>
        </p:sp>
        <p:sp>
          <p:nvSpPr>
            <p:cNvPr id="65" name="Rectangle 64"/>
            <p:cNvSpPr/>
            <p:nvPr/>
          </p:nvSpPr>
          <p:spPr>
            <a:xfrm>
              <a:off x="5372659" y="3810594"/>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7" name="Isosceles Triangle 6"/>
            <p:cNvSpPr/>
            <p:nvPr/>
          </p:nvSpPr>
          <p:spPr>
            <a:xfrm>
              <a:off x="6172608" y="6235345"/>
              <a:ext cx="551210" cy="101478"/>
            </a:xfrm>
            <a:prstGeom prst="triangl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0" name="Rectangle 89"/>
            <p:cNvSpPr/>
            <p:nvPr/>
          </p:nvSpPr>
          <p:spPr>
            <a:xfrm>
              <a:off x="5372659" y="5574967"/>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1" name="TextBox 90"/>
            <p:cNvSpPr txBox="1"/>
            <p:nvPr/>
          </p:nvSpPr>
          <p:spPr>
            <a:xfrm>
              <a:off x="5697076" y="5497084"/>
              <a:ext cx="1502271" cy="400110"/>
            </a:xfrm>
            <a:prstGeom prst="rect">
              <a:avLst/>
            </a:prstGeom>
            <a:noFill/>
          </p:spPr>
          <p:txBody>
            <a:bodyPr wrap="none" rtlCol="0">
              <a:spAutoFit/>
            </a:bodyPr>
            <a:lstStyle/>
            <a:p>
              <a:pPr algn="ctr"/>
              <a:r>
                <a:rPr lang="en-US" sz="2000" b="1" dirty="0">
                  <a:solidFill>
                    <a:srgbClr val="8600B0"/>
                  </a:solidFill>
                </a:rPr>
                <a:t>Max Pooling</a:t>
              </a:r>
            </a:p>
          </p:txBody>
        </p:sp>
        <p:sp>
          <p:nvSpPr>
            <p:cNvPr id="86" name="Rectangle 85"/>
            <p:cNvSpPr/>
            <p:nvPr/>
          </p:nvSpPr>
          <p:spPr>
            <a:xfrm>
              <a:off x="5372659" y="5278677"/>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87" name="TextBox 86"/>
            <p:cNvSpPr txBox="1"/>
            <p:nvPr/>
          </p:nvSpPr>
          <p:spPr>
            <a:xfrm>
              <a:off x="6145081" y="5216388"/>
              <a:ext cx="606257" cy="400110"/>
            </a:xfrm>
            <a:prstGeom prst="rect">
              <a:avLst/>
            </a:prstGeom>
            <a:noFill/>
          </p:spPr>
          <p:txBody>
            <a:bodyPr wrap="none" rtlCol="0">
              <a:spAutoFit/>
            </a:bodyPr>
            <a:lstStyle/>
            <a:p>
              <a:pPr algn="ctr"/>
              <a:r>
                <a:rPr lang="en-US" sz="2000" b="1" dirty="0">
                  <a:solidFill>
                    <a:srgbClr val="008000"/>
                  </a:solidFill>
                </a:rPr>
                <a:t>LRN</a:t>
              </a:r>
            </a:p>
          </p:txBody>
        </p:sp>
        <p:sp>
          <p:nvSpPr>
            <p:cNvPr id="82" name="Rectangle 81"/>
            <p:cNvSpPr/>
            <p:nvPr/>
          </p:nvSpPr>
          <p:spPr>
            <a:xfrm>
              <a:off x="5372659" y="4691432"/>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83" name="TextBox 82"/>
            <p:cNvSpPr txBox="1"/>
            <p:nvPr/>
          </p:nvSpPr>
          <p:spPr>
            <a:xfrm>
              <a:off x="5697076" y="4613549"/>
              <a:ext cx="1502271" cy="400110"/>
            </a:xfrm>
            <a:prstGeom prst="rect">
              <a:avLst/>
            </a:prstGeom>
            <a:noFill/>
          </p:spPr>
          <p:txBody>
            <a:bodyPr wrap="none" rtlCol="0">
              <a:spAutoFit/>
            </a:bodyPr>
            <a:lstStyle/>
            <a:p>
              <a:pPr algn="ctr"/>
              <a:r>
                <a:rPr lang="en-US" sz="2000" b="1" dirty="0">
                  <a:solidFill>
                    <a:srgbClr val="8600B0"/>
                  </a:solidFill>
                </a:rPr>
                <a:t>Max Pooling</a:t>
              </a:r>
            </a:p>
          </p:txBody>
        </p:sp>
        <p:sp>
          <p:nvSpPr>
            <p:cNvPr id="78" name="Rectangle 77"/>
            <p:cNvSpPr/>
            <p:nvPr/>
          </p:nvSpPr>
          <p:spPr>
            <a:xfrm>
              <a:off x="5372659" y="4396485"/>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79" name="TextBox 78"/>
            <p:cNvSpPr txBox="1"/>
            <p:nvPr/>
          </p:nvSpPr>
          <p:spPr>
            <a:xfrm>
              <a:off x="6145081" y="4334196"/>
              <a:ext cx="606257" cy="400110"/>
            </a:xfrm>
            <a:prstGeom prst="rect">
              <a:avLst/>
            </a:prstGeom>
            <a:noFill/>
          </p:spPr>
          <p:txBody>
            <a:bodyPr wrap="none" rtlCol="0">
              <a:spAutoFit/>
            </a:bodyPr>
            <a:lstStyle/>
            <a:p>
              <a:pPr algn="ctr"/>
              <a:r>
                <a:rPr lang="en-US" sz="2000" b="1" dirty="0">
                  <a:solidFill>
                    <a:srgbClr val="008000"/>
                  </a:solidFill>
                </a:rPr>
                <a:t>LRN</a:t>
              </a:r>
            </a:p>
          </p:txBody>
        </p:sp>
        <p:sp>
          <p:nvSpPr>
            <p:cNvPr id="73" name="Rectangle 72"/>
            <p:cNvSpPr/>
            <p:nvPr/>
          </p:nvSpPr>
          <p:spPr>
            <a:xfrm>
              <a:off x="5372659" y="2927371"/>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68" name="Rectangle 67"/>
            <p:cNvSpPr/>
            <p:nvPr/>
          </p:nvSpPr>
          <p:spPr>
            <a:xfrm>
              <a:off x="5372659" y="3516530"/>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69" name="TextBox 68"/>
            <p:cNvSpPr txBox="1"/>
            <p:nvPr/>
          </p:nvSpPr>
          <p:spPr>
            <a:xfrm>
              <a:off x="5709673" y="3438647"/>
              <a:ext cx="1477072" cy="400110"/>
            </a:xfrm>
            <a:prstGeom prst="rect">
              <a:avLst/>
            </a:prstGeom>
            <a:noFill/>
          </p:spPr>
          <p:txBody>
            <a:bodyPr wrap="none" rtlCol="0">
              <a:spAutoFit/>
            </a:bodyPr>
            <a:lstStyle/>
            <a:p>
              <a:pPr algn="ctr"/>
              <a:r>
                <a:rPr lang="en-US" sz="2000" b="1" dirty="0">
                  <a:solidFill>
                    <a:srgbClr val="9A2500"/>
                  </a:solidFill>
                </a:rPr>
                <a:t>Convolution</a:t>
              </a:r>
            </a:p>
          </p:txBody>
        </p:sp>
        <p:sp>
          <p:nvSpPr>
            <p:cNvPr id="62" name="TextBox 61"/>
            <p:cNvSpPr txBox="1"/>
            <p:nvPr/>
          </p:nvSpPr>
          <p:spPr>
            <a:xfrm>
              <a:off x="5709673" y="3732711"/>
              <a:ext cx="1477072" cy="400110"/>
            </a:xfrm>
            <a:prstGeom prst="rect">
              <a:avLst/>
            </a:prstGeom>
            <a:noFill/>
          </p:spPr>
          <p:txBody>
            <a:bodyPr wrap="none" rtlCol="0">
              <a:spAutoFit/>
            </a:bodyPr>
            <a:lstStyle/>
            <a:p>
              <a:pPr algn="ctr"/>
              <a:r>
                <a:rPr lang="en-US" sz="2000" b="1" dirty="0">
                  <a:solidFill>
                    <a:srgbClr val="9A2500"/>
                  </a:solidFill>
                </a:rPr>
                <a:t>Convolution</a:t>
              </a:r>
            </a:p>
          </p:txBody>
        </p:sp>
        <p:sp>
          <p:nvSpPr>
            <p:cNvPr id="57" name="Rectangle 56"/>
            <p:cNvSpPr/>
            <p:nvPr/>
          </p:nvSpPr>
          <p:spPr>
            <a:xfrm>
              <a:off x="5372659" y="4104658"/>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58" name="TextBox 57"/>
            <p:cNvSpPr txBox="1"/>
            <p:nvPr/>
          </p:nvSpPr>
          <p:spPr>
            <a:xfrm>
              <a:off x="5709673" y="4026775"/>
              <a:ext cx="1477072" cy="400110"/>
            </a:xfrm>
            <a:prstGeom prst="rect">
              <a:avLst/>
            </a:prstGeom>
            <a:noFill/>
          </p:spPr>
          <p:txBody>
            <a:bodyPr wrap="none" rtlCol="0">
              <a:spAutoFit/>
            </a:bodyPr>
            <a:lstStyle/>
            <a:p>
              <a:pPr algn="ctr"/>
              <a:r>
                <a:rPr lang="en-US" sz="2000" b="1" dirty="0">
                  <a:solidFill>
                    <a:srgbClr val="9A2500"/>
                  </a:solidFill>
                </a:rPr>
                <a:t>Convolution</a:t>
              </a:r>
            </a:p>
          </p:txBody>
        </p:sp>
        <p:sp>
          <p:nvSpPr>
            <p:cNvPr id="52" name="Rectangle 51"/>
            <p:cNvSpPr/>
            <p:nvPr/>
          </p:nvSpPr>
          <p:spPr>
            <a:xfrm>
              <a:off x="5372659" y="4986839"/>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53" name="TextBox 52"/>
            <p:cNvSpPr txBox="1"/>
            <p:nvPr/>
          </p:nvSpPr>
          <p:spPr>
            <a:xfrm>
              <a:off x="5709673" y="4908956"/>
              <a:ext cx="1477072" cy="400110"/>
            </a:xfrm>
            <a:prstGeom prst="rect">
              <a:avLst/>
            </a:prstGeom>
            <a:noFill/>
          </p:spPr>
          <p:txBody>
            <a:bodyPr wrap="none" rtlCol="0">
              <a:spAutoFit/>
            </a:bodyPr>
            <a:lstStyle/>
            <a:p>
              <a:pPr algn="ctr"/>
              <a:r>
                <a:rPr lang="en-US" sz="2000" b="1" dirty="0">
                  <a:solidFill>
                    <a:srgbClr val="9A2500"/>
                  </a:solidFill>
                </a:rPr>
                <a:t>Convolution</a:t>
              </a:r>
            </a:p>
          </p:txBody>
        </p:sp>
        <p:sp>
          <p:nvSpPr>
            <p:cNvPr id="47" name="Rectangle 46"/>
            <p:cNvSpPr/>
            <p:nvPr/>
          </p:nvSpPr>
          <p:spPr>
            <a:xfrm>
              <a:off x="5372661" y="5867677"/>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8" name="TextBox 47"/>
            <p:cNvSpPr txBox="1"/>
            <p:nvPr/>
          </p:nvSpPr>
          <p:spPr>
            <a:xfrm>
              <a:off x="5709676" y="5789794"/>
              <a:ext cx="1477072" cy="400110"/>
            </a:xfrm>
            <a:prstGeom prst="rect">
              <a:avLst/>
            </a:prstGeom>
            <a:noFill/>
          </p:spPr>
          <p:txBody>
            <a:bodyPr wrap="none" rtlCol="0">
              <a:spAutoFit/>
            </a:bodyPr>
            <a:lstStyle/>
            <a:p>
              <a:pPr algn="ctr"/>
              <a:r>
                <a:rPr lang="en-US" sz="2000" b="1" dirty="0">
                  <a:solidFill>
                    <a:srgbClr val="9A2500"/>
                  </a:solidFill>
                </a:rPr>
                <a:t>Convolution</a:t>
              </a:r>
            </a:p>
          </p:txBody>
        </p:sp>
        <p:sp>
          <p:nvSpPr>
            <p:cNvPr id="43" name="Rectangle 42"/>
            <p:cNvSpPr/>
            <p:nvPr/>
          </p:nvSpPr>
          <p:spPr>
            <a:xfrm>
              <a:off x="5372659" y="3222466"/>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4" name="TextBox 43"/>
            <p:cNvSpPr txBox="1"/>
            <p:nvPr/>
          </p:nvSpPr>
          <p:spPr>
            <a:xfrm>
              <a:off x="5697079" y="3144583"/>
              <a:ext cx="1502271" cy="400110"/>
            </a:xfrm>
            <a:prstGeom prst="rect">
              <a:avLst/>
            </a:prstGeom>
            <a:noFill/>
          </p:spPr>
          <p:txBody>
            <a:bodyPr wrap="none" rtlCol="0">
              <a:spAutoFit/>
            </a:bodyPr>
            <a:lstStyle/>
            <a:p>
              <a:pPr algn="ctr"/>
              <a:r>
                <a:rPr lang="en-US" sz="2000" b="1" dirty="0">
                  <a:solidFill>
                    <a:srgbClr val="8600B0"/>
                  </a:solidFill>
                </a:rPr>
                <a:t>Max Pooling</a:t>
              </a:r>
            </a:p>
          </p:txBody>
        </p:sp>
      </p:grpSp>
      <p:grpSp>
        <p:nvGrpSpPr>
          <p:cNvPr id="100" name="Group 99"/>
          <p:cNvGrpSpPr/>
          <p:nvPr/>
        </p:nvGrpSpPr>
        <p:grpSpPr>
          <a:xfrm>
            <a:off x="3144236" y="2849489"/>
            <a:ext cx="2151107" cy="3487335"/>
            <a:chOff x="1620235" y="2849488"/>
            <a:chExt cx="2151107" cy="3487335"/>
          </a:xfrm>
        </p:grpSpPr>
        <p:sp>
          <p:nvSpPr>
            <p:cNvPr id="66" name="Rectangle 65"/>
            <p:cNvSpPr/>
            <p:nvPr/>
          </p:nvSpPr>
          <p:spPr>
            <a:xfrm>
              <a:off x="1620235" y="3810594"/>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 name="Isosceles Triangle 9"/>
            <p:cNvSpPr/>
            <p:nvPr/>
          </p:nvSpPr>
          <p:spPr>
            <a:xfrm>
              <a:off x="2420184" y="6235345"/>
              <a:ext cx="551210" cy="101478"/>
            </a:xfrm>
            <a:prstGeom prst="triangl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2" name="Rectangle 91"/>
            <p:cNvSpPr/>
            <p:nvPr/>
          </p:nvSpPr>
          <p:spPr>
            <a:xfrm>
              <a:off x="1620235" y="5574967"/>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3" name="TextBox 92"/>
            <p:cNvSpPr txBox="1"/>
            <p:nvPr/>
          </p:nvSpPr>
          <p:spPr>
            <a:xfrm>
              <a:off x="1944651" y="5497084"/>
              <a:ext cx="1502271" cy="400110"/>
            </a:xfrm>
            <a:prstGeom prst="rect">
              <a:avLst/>
            </a:prstGeom>
            <a:noFill/>
          </p:spPr>
          <p:txBody>
            <a:bodyPr wrap="none" rtlCol="0">
              <a:spAutoFit/>
            </a:bodyPr>
            <a:lstStyle/>
            <a:p>
              <a:pPr algn="ctr"/>
              <a:r>
                <a:rPr lang="en-US" sz="2000" b="1" dirty="0">
                  <a:solidFill>
                    <a:srgbClr val="8600B0"/>
                  </a:solidFill>
                </a:rPr>
                <a:t>Max Pooling</a:t>
              </a:r>
            </a:p>
          </p:txBody>
        </p:sp>
        <p:sp>
          <p:nvSpPr>
            <p:cNvPr id="88" name="Rectangle 87"/>
            <p:cNvSpPr/>
            <p:nvPr/>
          </p:nvSpPr>
          <p:spPr>
            <a:xfrm>
              <a:off x="1620235" y="5278677"/>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89" name="TextBox 88"/>
            <p:cNvSpPr txBox="1"/>
            <p:nvPr/>
          </p:nvSpPr>
          <p:spPr>
            <a:xfrm>
              <a:off x="2392657" y="5216388"/>
              <a:ext cx="606257" cy="400110"/>
            </a:xfrm>
            <a:prstGeom prst="rect">
              <a:avLst/>
            </a:prstGeom>
            <a:noFill/>
          </p:spPr>
          <p:txBody>
            <a:bodyPr wrap="none" rtlCol="0">
              <a:spAutoFit/>
            </a:bodyPr>
            <a:lstStyle/>
            <a:p>
              <a:pPr algn="ctr"/>
              <a:r>
                <a:rPr lang="en-US" sz="2000" b="1" dirty="0">
                  <a:solidFill>
                    <a:srgbClr val="008000"/>
                  </a:solidFill>
                </a:rPr>
                <a:t>LRN</a:t>
              </a:r>
            </a:p>
          </p:txBody>
        </p:sp>
        <p:sp>
          <p:nvSpPr>
            <p:cNvPr id="84" name="Rectangle 83"/>
            <p:cNvSpPr/>
            <p:nvPr/>
          </p:nvSpPr>
          <p:spPr>
            <a:xfrm>
              <a:off x="1620235" y="4691432"/>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85" name="TextBox 84"/>
            <p:cNvSpPr txBox="1"/>
            <p:nvPr/>
          </p:nvSpPr>
          <p:spPr>
            <a:xfrm>
              <a:off x="1944654" y="4613549"/>
              <a:ext cx="1502271" cy="400110"/>
            </a:xfrm>
            <a:prstGeom prst="rect">
              <a:avLst/>
            </a:prstGeom>
            <a:noFill/>
          </p:spPr>
          <p:txBody>
            <a:bodyPr wrap="none" rtlCol="0">
              <a:spAutoFit/>
            </a:bodyPr>
            <a:lstStyle/>
            <a:p>
              <a:pPr algn="ctr"/>
              <a:r>
                <a:rPr lang="en-US" sz="2000" b="1" dirty="0">
                  <a:solidFill>
                    <a:srgbClr val="8600B0"/>
                  </a:solidFill>
                </a:rPr>
                <a:t>Max Pooling</a:t>
              </a:r>
            </a:p>
          </p:txBody>
        </p:sp>
        <p:sp>
          <p:nvSpPr>
            <p:cNvPr id="80" name="Rectangle 79"/>
            <p:cNvSpPr/>
            <p:nvPr/>
          </p:nvSpPr>
          <p:spPr>
            <a:xfrm>
              <a:off x="1620235" y="4396485"/>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81" name="TextBox 80"/>
            <p:cNvSpPr txBox="1"/>
            <p:nvPr/>
          </p:nvSpPr>
          <p:spPr>
            <a:xfrm>
              <a:off x="2392657" y="4334196"/>
              <a:ext cx="606257" cy="400110"/>
            </a:xfrm>
            <a:prstGeom prst="rect">
              <a:avLst/>
            </a:prstGeom>
            <a:noFill/>
          </p:spPr>
          <p:txBody>
            <a:bodyPr wrap="none" rtlCol="0">
              <a:spAutoFit/>
            </a:bodyPr>
            <a:lstStyle/>
            <a:p>
              <a:pPr algn="ctr"/>
              <a:r>
                <a:rPr lang="en-US" sz="2000" b="1" dirty="0">
                  <a:solidFill>
                    <a:srgbClr val="008000"/>
                  </a:solidFill>
                </a:rPr>
                <a:t>LRN</a:t>
              </a:r>
            </a:p>
          </p:txBody>
        </p:sp>
        <p:sp>
          <p:nvSpPr>
            <p:cNvPr id="75" name="Rectangle 74"/>
            <p:cNvSpPr/>
            <p:nvPr/>
          </p:nvSpPr>
          <p:spPr>
            <a:xfrm>
              <a:off x="1620235" y="2927371"/>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76" name="TextBox 75"/>
            <p:cNvSpPr txBox="1"/>
            <p:nvPr/>
          </p:nvSpPr>
          <p:spPr>
            <a:xfrm>
              <a:off x="1768897" y="2849488"/>
              <a:ext cx="1853777" cy="400110"/>
            </a:xfrm>
            <a:prstGeom prst="rect">
              <a:avLst/>
            </a:prstGeom>
            <a:noFill/>
          </p:spPr>
          <p:txBody>
            <a:bodyPr wrap="none" rtlCol="0">
              <a:spAutoFit/>
            </a:bodyPr>
            <a:lstStyle/>
            <a:p>
              <a:pPr algn="ctr"/>
              <a:r>
                <a:rPr lang="en-US" sz="2000" b="1" dirty="0">
                  <a:solidFill>
                    <a:srgbClr val="9A2500"/>
                  </a:solidFill>
                </a:rPr>
                <a:t>Fully connected</a:t>
              </a:r>
            </a:p>
          </p:txBody>
        </p:sp>
        <p:sp>
          <p:nvSpPr>
            <p:cNvPr id="70" name="Rectangle 69"/>
            <p:cNvSpPr/>
            <p:nvPr/>
          </p:nvSpPr>
          <p:spPr>
            <a:xfrm>
              <a:off x="1620235" y="3516530"/>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71" name="TextBox 70"/>
            <p:cNvSpPr txBox="1"/>
            <p:nvPr/>
          </p:nvSpPr>
          <p:spPr>
            <a:xfrm>
              <a:off x="1957250" y="3438647"/>
              <a:ext cx="1477072" cy="400110"/>
            </a:xfrm>
            <a:prstGeom prst="rect">
              <a:avLst/>
            </a:prstGeom>
            <a:noFill/>
          </p:spPr>
          <p:txBody>
            <a:bodyPr wrap="none" rtlCol="0">
              <a:spAutoFit/>
            </a:bodyPr>
            <a:lstStyle/>
            <a:p>
              <a:pPr algn="ctr"/>
              <a:r>
                <a:rPr lang="en-US" sz="2000" b="1" dirty="0">
                  <a:solidFill>
                    <a:srgbClr val="9A2500"/>
                  </a:solidFill>
                </a:rPr>
                <a:t>Convolution</a:t>
              </a:r>
            </a:p>
          </p:txBody>
        </p:sp>
        <p:sp>
          <p:nvSpPr>
            <p:cNvPr id="63" name="TextBox 62"/>
            <p:cNvSpPr txBox="1"/>
            <p:nvPr/>
          </p:nvSpPr>
          <p:spPr>
            <a:xfrm>
              <a:off x="1957250" y="3732711"/>
              <a:ext cx="1477072" cy="400110"/>
            </a:xfrm>
            <a:prstGeom prst="rect">
              <a:avLst/>
            </a:prstGeom>
            <a:noFill/>
          </p:spPr>
          <p:txBody>
            <a:bodyPr wrap="none" rtlCol="0">
              <a:spAutoFit/>
            </a:bodyPr>
            <a:lstStyle/>
            <a:p>
              <a:pPr algn="ctr"/>
              <a:r>
                <a:rPr lang="en-US" sz="2000" b="1" dirty="0">
                  <a:solidFill>
                    <a:srgbClr val="9A2500"/>
                  </a:solidFill>
                </a:rPr>
                <a:t>Convolution</a:t>
              </a:r>
            </a:p>
          </p:txBody>
        </p:sp>
        <p:sp>
          <p:nvSpPr>
            <p:cNvPr id="59" name="Rectangle 58"/>
            <p:cNvSpPr/>
            <p:nvPr/>
          </p:nvSpPr>
          <p:spPr>
            <a:xfrm>
              <a:off x="1620235" y="4104658"/>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60" name="TextBox 59"/>
            <p:cNvSpPr txBox="1"/>
            <p:nvPr/>
          </p:nvSpPr>
          <p:spPr>
            <a:xfrm>
              <a:off x="1957250" y="4026775"/>
              <a:ext cx="1477072" cy="400110"/>
            </a:xfrm>
            <a:prstGeom prst="rect">
              <a:avLst/>
            </a:prstGeom>
            <a:noFill/>
          </p:spPr>
          <p:txBody>
            <a:bodyPr wrap="none" rtlCol="0">
              <a:spAutoFit/>
            </a:bodyPr>
            <a:lstStyle/>
            <a:p>
              <a:pPr algn="ctr"/>
              <a:r>
                <a:rPr lang="en-US" sz="2000" b="1" dirty="0">
                  <a:solidFill>
                    <a:srgbClr val="9A2500"/>
                  </a:solidFill>
                </a:rPr>
                <a:t>Convolution</a:t>
              </a:r>
            </a:p>
          </p:txBody>
        </p:sp>
        <p:sp>
          <p:nvSpPr>
            <p:cNvPr id="54" name="Rectangle 53"/>
            <p:cNvSpPr/>
            <p:nvPr/>
          </p:nvSpPr>
          <p:spPr>
            <a:xfrm>
              <a:off x="1620235" y="4986839"/>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55" name="TextBox 54"/>
            <p:cNvSpPr txBox="1"/>
            <p:nvPr/>
          </p:nvSpPr>
          <p:spPr>
            <a:xfrm>
              <a:off x="1957250" y="4908956"/>
              <a:ext cx="1477072" cy="400110"/>
            </a:xfrm>
            <a:prstGeom prst="rect">
              <a:avLst/>
            </a:prstGeom>
            <a:noFill/>
          </p:spPr>
          <p:txBody>
            <a:bodyPr wrap="none" rtlCol="0">
              <a:spAutoFit/>
            </a:bodyPr>
            <a:lstStyle/>
            <a:p>
              <a:pPr algn="ctr"/>
              <a:r>
                <a:rPr lang="en-US" sz="2000" b="1" dirty="0">
                  <a:solidFill>
                    <a:srgbClr val="9A2500"/>
                  </a:solidFill>
                </a:rPr>
                <a:t>Convolution</a:t>
              </a:r>
            </a:p>
          </p:txBody>
        </p:sp>
        <p:sp>
          <p:nvSpPr>
            <p:cNvPr id="49" name="Rectangle 48"/>
            <p:cNvSpPr/>
            <p:nvPr/>
          </p:nvSpPr>
          <p:spPr>
            <a:xfrm>
              <a:off x="1620237" y="5867677"/>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50" name="TextBox 49"/>
            <p:cNvSpPr txBox="1"/>
            <p:nvPr/>
          </p:nvSpPr>
          <p:spPr>
            <a:xfrm>
              <a:off x="1957252" y="5789794"/>
              <a:ext cx="1477072" cy="400110"/>
            </a:xfrm>
            <a:prstGeom prst="rect">
              <a:avLst/>
            </a:prstGeom>
            <a:noFill/>
          </p:spPr>
          <p:txBody>
            <a:bodyPr wrap="none" rtlCol="0">
              <a:spAutoFit/>
            </a:bodyPr>
            <a:lstStyle/>
            <a:p>
              <a:pPr algn="ctr"/>
              <a:r>
                <a:rPr lang="en-US" sz="2000" b="1" dirty="0">
                  <a:solidFill>
                    <a:srgbClr val="9A2500"/>
                  </a:solidFill>
                </a:rPr>
                <a:t>Convolution</a:t>
              </a:r>
            </a:p>
          </p:txBody>
        </p:sp>
        <p:sp>
          <p:nvSpPr>
            <p:cNvPr id="45" name="Rectangle 44"/>
            <p:cNvSpPr/>
            <p:nvPr/>
          </p:nvSpPr>
          <p:spPr>
            <a:xfrm>
              <a:off x="1620235" y="3222466"/>
              <a:ext cx="2151105"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6" name="TextBox 45"/>
            <p:cNvSpPr txBox="1"/>
            <p:nvPr/>
          </p:nvSpPr>
          <p:spPr>
            <a:xfrm>
              <a:off x="1944654" y="3144583"/>
              <a:ext cx="1502271" cy="400110"/>
            </a:xfrm>
            <a:prstGeom prst="rect">
              <a:avLst/>
            </a:prstGeom>
            <a:noFill/>
          </p:spPr>
          <p:txBody>
            <a:bodyPr wrap="none" rtlCol="0">
              <a:spAutoFit/>
            </a:bodyPr>
            <a:lstStyle/>
            <a:p>
              <a:pPr algn="ctr"/>
              <a:r>
                <a:rPr lang="en-US" sz="2000" b="1" dirty="0">
                  <a:solidFill>
                    <a:srgbClr val="8600B0"/>
                  </a:solidFill>
                </a:rPr>
                <a:t>Max Pooling</a:t>
              </a:r>
            </a:p>
          </p:txBody>
        </p:sp>
      </p:grpSp>
      <p:grpSp>
        <p:nvGrpSpPr>
          <p:cNvPr id="98" name="Group 97"/>
          <p:cNvGrpSpPr/>
          <p:nvPr/>
        </p:nvGrpSpPr>
        <p:grpSpPr>
          <a:xfrm>
            <a:off x="5022403" y="1220732"/>
            <a:ext cx="3824688" cy="1013043"/>
            <a:chOff x="3498403" y="1220731"/>
            <a:chExt cx="3824688" cy="1013043"/>
          </a:xfrm>
        </p:grpSpPr>
        <p:sp>
          <p:nvSpPr>
            <p:cNvPr id="25" name="Rectangle 24"/>
            <p:cNvSpPr/>
            <p:nvPr/>
          </p:nvSpPr>
          <p:spPr>
            <a:xfrm>
              <a:off x="3498403" y="1505760"/>
              <a:ext cx="2147194"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6" name="TextBox 25"/>
            <p:cNvSpPr txBox="1"/>
            <p:nvPr/>
          </p:nvSpPr>
          <p:spPr>
            <a:xfrm>
              <a:off x="3807592" y="1456840"/>
              <a:ext cx="1528816" cy="400110"/>
            </a:xfrm>
            <a:prstGeom prst="rect">
              <a:avLst/>
            </a:prstGeom>
            <a:noFill/>
          </p:spPr>
          <p:txBody>
            <a:bodyPr wrap="none" rtlCol="0">
              <a:spAutoFit/>
            </a:bodyPr>
            <a:lstStyle/>
            <a:p>
              <a:pPr algn="ctr"/>
              <a:r>
                <a:rPr lang="en-US" sz="2000" b="1" dirty="0" err="1">
                  <a:solidFill>
                    <a:srgbClr val="000099"/>
                  </a:solidFill>
                </a:rPr>
                <a:t>Softmax</a:t>
              </a:r>
              <a:r>
                <a:rPr lang="en-US" sz="2000" b="1" dirty="0">
                  <a:solidFill>
                    <a:srgbClr val="000099"/>
                  </a:solidFill>
                </a:rPr>
                <a:t> loss</a:t>
              </a:r>
            </a:p>
          </p:txBody>
        </p:sp>
        <p:sp>
          <p:nvSpPr>
            <p:cNvPr id="34" name="Rectangle 33"/>
            <p:cNvSpPr/>
            <p:nvPr/>
          </p:nvSpPr>
          <p:spPr>
            <a:xfrm>
              <a:off x="6631613" y="1589920"/>
              <a:ext cx="287028" cy="274663"/>
            </a:xfrm>
            <a:prstGeom prst="rect">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5" name="Rectangle 34"/>
            <p:cNvSpPr/>
            <p:nvPr/>
          </p:nvSpPr>
          <p:spPr>
            <a:xfrm>
              <a:off x="7036063" y="1959111"/>
              <a:ext cx="287028" cy="27466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6" name="Rectangle 35"/>
            <p:cNvSpPr/>
            <p:nvPr/>
          </p:nvSpPr>
          <p:spPr>
            <a:xfrm>
              <a:off x="6631613" y="1959111"/>
              <a:ext cx="287028" cy="27466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7" name="Rectangle 36"/>
            <p:cNvSpPr/>
            <p:nvPr/>
          </p:nvSpPr>
          <p:spPr>
            <a:xfrm>
              <a:off x="6227164" y="1959111"/>
              <a:ext cx="287028" cy="27466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8" name="Rectangle 37"/>
            <p:cNvSpPr/>
            <p:nvPr/>
          </p:nvSpPr>
          <p:spPr>
            <a:xfrm>
              <a:off x="6227164" y="1589920"/>
              <a:ext cx="287028" cy="27466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9" name="Rectangle 38"/>
            <p:cNvSpPr/>
            <p:nvPr/>
          </p:nvSpPr>
          <p:spPr>
            <a:xfrm>
              <a:off x="7036063" y="1589920"/>
              <a:ext cx="287028" cy="27466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0" name="Rectangle 39"/>
            <p:cNvSpPr/>
            <p:nvPr/>
          </p:nvSpPr>
          <p:spPr>
            <a:xfrm>
              <a:off x="7036063" y="1220731"/>
              <a:ext cx="287028" cy="274663"/>
            </a:xfrm>
            <a:prstGeom prst="rect">
              <a:avLst/>
            </a:prstGeom>
            <a:solidFill>
              <a:srgbClr val="FF9797"/>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1" name="Rectangle 40"/>
            <p:cNvSpPr/>
            <p:nvPr/>
          </p:nvSpPr>
          <p:spPr>
            <a:xfrm>
              <a:off x="6631613" y="1220731"/>
              <a:ext cx="287028" cy="27466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2" name="Rectangle 41"/>
            <p:cNvSpPr/>
            <p:nvPr/>
          </p:nvSpPr>
          <p:spPr>
            <a:xfrm>
              <a:off x="6227164" y="1220731"/>
              <a:ext cx="287028" cy="274663"/>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9" name="Freeform 28"/>
            <p:cNvSpPr/>
            <p:nvPr/>
          </p:nvSpPr>
          <p:spPr>
            <a:xfrm>
              <a:off x="4704601" y="1239503"/>
              <a:ext cx="1415860" cy="357564"/>
            </a:xfrm>
            <a:custGeom>
              <a:avLst/>
              <a:gdLst>
                <a:gd name="connsiteX0" fmla="*/ 1093076 w 1093076"/>
                <a:gd name="connsiteY0" fmla="*/ 389085 h 389085"/>
                <a:gd name="connsiteX1" fmla="*/ 599089 w 1093076"/>
                <a:gd name="connsiteY1" fmla="*/ 220920 h 389085"/>
                <a:gd name="connsiteX2" fmla="*/ 157655 w 1093076"/>
                <a:gd name="connsiteY2" fmla="*/ 203 h 389085"/>
                <a:gd name="connsiteX3" fmla="*/ 0 w 1093076"/>
                <a:gd name="connsiteY3" fmla="*/ 189389 h 389085"/>
                <a:gd name="connsiteX0" fmla="*/ 1093076 w 1093076"/>
                <a:gd name="connsiteY0" fmla="*/ 368118 h 368118"/>
                <a:gd name="connsiteX1" fmla="*/ 599089 w 1093076"/>
                <a:gd name="connsiteY1" fmla="*/ 199953 h 368118"/>
                <a:gd name="connsiteX2" fmla="*/ 252248 w 1093076"/>
                <a:gd name="connsiteY2" fmla="*/ 257 h 368118"/>
                <a:gd name="connsiteX3" fmla="*/ 0 w 1093076"/>
                <a:gd name="connsiteY3" fmla="*/ 168422 h 368118"/>
                <a:gd name="connsiteX0" fmla="*/ 1093076 w 1093076"/>
                <a:gd name="connsiteY0" fmla="*/ 367893 h 367893"/>
                <a:gd name="connsiteX1" fmla="*/ 725214 w 1093076"/>
                <a:gd name="connsiteY1" fmla="*/ 178707 h 367893"/>
                <a:gd name="connsiteX2" fmla="*/ 252248 w 1093076"/>
                <a:gd name="connsiteY2" fmla="*/ 32 h 367893"/>
                <a:gd name="connsiteX3" fmla="*/ 0 w 1093076"/>
                <a:gd name="connsiteY3" fmla="*/ 168197 h 367893"/>
                <a:gd name="connsiteX0" fmla="*/ 1093076 w 1093076"/>
                <a:gd name="connsiteY0" fmla="*/ 367893 h 367893"/>
                <a:gd name="connsiteX1" fmla="*/ 725214 w 1093076"/>
                <a:gd name="connsiteY1" fmla="*/ 178707 h 367893"/>
                <a:gd name="connsiteX2" fmla="*/ 157655 w 1093076"/>
                <a:gd name="connsiteY2" fmla="*/ 32 h 367893"/>
                <a:gd name="connsiteX3" fmla="*/ 0 w 1093076"/>
                <a:gd name="connsiteY3" fmla="*/ 168197 h 367893"/>
                <a:gd name="connsiteX0" fmla="*/ 1093076 w 1093076"/>
                <a:gd name="connsiteY0" fmla="*/ 367893 h 367893"/>
                <a:gd name="connsiteX1" fmla="*/ 683173 w 1093076"/>
                <a:gd name="connsiteY1" fmla="*/ 178707 h 367893"/>
                <a:gd name="connsiteX2" fmla="*/ 157655 w 1093076"/>
                <a:gd name="connsiteY2" fmla="*/ 32 h 367893"/>
                <a:gd name="connsiteX3" fmla="*/ 0 w 1093076"/>
                <a:gd name="connsiteY3" fmla="*/ 168197 h 367893"/>
                <a:gd name="connsiteX0" fmla="*/ 1093076 w 1093076"/>
                <a:gd name="connsiteY0" fmla="*/ 367893 h 367893"/>
                <a:gd name="connsiteX1" fmla="*/ 683173 w 1093076"/>
                <a:gd name="connsiteY1" fmla="*/ 178707 h 367893"/>
                <a:gd name="connsiteX2" fmla="*/ 157655 w 1093076"/>
                <a:gd name="connsiteY2" fmla="*/ 32 h 367893"/>
                <a:gd name="connsiteX3" fmla="*/ 0 w 1093076"/>
                <a:gd name="connsiteY3" fmla="*/ 168197 h 367893"/>
                <a:gd name="connsiteX0" fmla="*/ 1093076 w 1093076"/>
                <a:gd name="connsiteY0" fmla="*/ 321398 h 321398"/>
                <a:gd name="connsiteX1" fmla="*/ 683173 w 1093076"/>
                <a:gd name="connsiteY1" fmla="*/ 178707 h 321398"/>
                <a:gd name="connsiteX2" fmla="*/ 157655 w 1093076"/>
                <a:gd name="connsiteY2" fmla="*/ 32 h 321398"/>
                <a:gd name="connsiteX3" fmla="*/ 0 w 1093076"/>
                <a:gd name="connsiteY3" fmla="*/ 168197 h 321398"/>
                <a:gd name="connsiteX0" fmla="*/ 1093076 w 1093076"/>
                <a:gd name="connsiteY0" fmla="*/ 321398 h 321398"/>
                <a:gd name="connsiteX1" fmla="*/ 683173 w 1093076"/>
                <a:gd name="connsiteY1" fmla="*/ 178707 h 321398"/>
                <a:gd name="connsiteX2" fmla="*/ 157655 w 1093076"/>
                <a:gd name="connsiteY2" fmla="*/ 32 h 321398"/>
                <a:gd name="connsiteX3" fmla="*/ 0 w 1093076"/>
                <a:gd name="connsiteY3" fmla="*/ 168197 h 321398"/>
                <a:gd name="connsiteX0" fmla="*/ 1093076 w 1093076"/>
                <a:gd name="connsiteY0" fmla="*/ 352395 h 352395"/>
                <a:gd name="connsiteX1" fmla="*/ 683173 w 1093076"/>
                <a:gd name="connsiteY1" fmla="*/ 178707 h 352395"/>
                <a:gd name="connsiteX2" fmla="*/ 157655 w 1093076"/>
                <a:gd name="connsiteY2" fmla="*/ 32 h 352395"/>
                <a:gd name="connsiteX3" fmla="*/ 0 w 1093076"/>
                <a:gd name="connsiteY3" fmla="*/ 168197 h 352395"/>
                <a:gd name="connsiteX0" fmla="*/ 1093076 w 1093076"/>
                <a:gd name="connsiteY0" fmla="*/ 352395 h 352395"/>
                <a:gd name="connsiteX1" fmla="*/ 683173 w 1093076"/>
                <a:gd name="connsiteY1" fmla="*/ 178707 h 352395"/>
                <a:gd name="connsiteX2" fmla="*/ 157655 w 1093076"/>
                <a:gd name="connsiteY2" fmla="*/ 32 h 352395"/>
                <a:gd name="connsiteX3" fmla="*/ 0 w 1093076"/>
                <a:gd name="connsiteY3" fmla="*/ 168197 h 352395"/>
                <a:gd name="connsiteX0" fmla="*/ 1093076 w 1093076"/>
                <a:gd name="connsiteY0" fmla="*/ 352377 h 352377"/>
                <a:gd name="connsiteX1" fmla="*/ 600516 w 1093076"/>
                <a:gd name="connsiteY1" fmla="*/ 163190 h 352377"/>
                <a:gd name="connsiteX2" fmla="*/ 157655 w 1093076"/>
                <a:gd name="connsiteY2" fmla="*/ 14 h 352377"/>
                <a:gd name="connsiteX3" fmla="*/ 0 w 1093076"/>
                <a:gd name="connsiteY3" fmla="*/ 168179 h 352377"/>
                <a:gd name="connsiteX0" fmla="*/ 1093076 w 1093076"/>
                <a:gd name="connsiteY0" fmla="*/ 352372 h 352372"/>
                <a:gd name="connsiteX1" fmla="*/ 600516 w 1093076"/>
                <a:gd name="connsiteY1" fmla="*/ 163185 h 352372"/>
                <a:gd name="connsiteX2" fmla="*/ 157655 w 1093076"/>
                <a:gd name="connsiteY2" fmla="*/ 9 h 352372"/>
                <a:gd name="connsiteX3" fmla="*/ 0 w 1093076"/>
                <a:gd name="connsiteY3" fmla="*/ 168174 h 352372"/>
                <a:gd name="connsiteX0" fmla="*/ 1103408 w 1103408"/>
                <a:gd name="connsiteY0" fmla="*/ 353242 h 353242"/>
                <a:gd name="connsiteX1" fmla="*/ 610848 w 1103408"/>
                <a:gd name="connsiteY1" fmla="*/ 164055 h 353242"/>
                <a:gd name="connsiteX2" fmla="*/ 167987 w 1103408"/>
                <a:gd name="connsiteY2" fmla="*/ 879 h 353242"/>
                <a:gd name="connsiteX3" fmla="*/ 0 w 1103408"/>
                <a:gd name="connsiteY3" fmla="*/ 220705 h 353242"/>
                <a:gd name="connsiteX0" fmla="*/ 1103408 w 1103408"/>
                <a:gd name="connsiteY0" fmla="*/ 352916 h 352916"/>
                <a:gd name="connsiteX1" fmla="*/ 610848 w 1103408"/>
                <a:gd name="connsiteY1" fmla="*/ 163729 h 352916"/>
                <a:gd name="connsiteX2" fmla="*/ 131824 w 1103408"/>
                <a:gd name="connsiteY2" fmla="*/ 553 h 352916"/>
                <a:gd name="connsiteX3" fmla="*/ 0 w 1103408"/>
                <a:gd name="connsiteY3" fmla="*/ 220379 h 352916"/>
                <a:gd name="connsiteX0" fmla="*/ 1103408 w 1103408"/>
                <a:gd name="connsiteY0" fmla="*/ 322069 h 322069"/>
                <a:gd name="connsiteX1" fmla="*/ 610848 w 1103408"/>
                <a:gd name="connsiteY1" fmla="*/ 132882 h 322069"/>
                <a:gd name="connsiteX2" fmla="*/ 136990 w 1103408"/>
                <a:gd name="connsiteY2" fmla="*/ 702 h 322069"/>
                <a:gd name="connsiteX3" fmla="*/ 0 w 1103408"/>
                <a:gd name="connsiteY3" fmla="*/ 189532 h 322069"/>
                <a:gd name="connsiteX0" fmla="*/ 1103408 w 1103408"/>
                <a:gd name="connsiteY0" fmla="*/ 291037 h 291037"/>
                <a:gd name="connsiteX1" fmla="*/ 610848 w 1103408"/>
                <a:gd name="connsiteY1" fmla="*/ 132847 h 291037"/>
                <a:gd name="connsiteX2" fmla="*/ 136990 w 1103408"/>
                <a:gd name="connsiteY2" fmla="*/ 667 h 291037"/>
                <a:gd name="connsiteX3" fmla="*/ 0 w 1103408"/>
                <a:gd name="connsiteY3" fmla="*/ 189497 h 291037"/>
                <a:gd name="connsiteX0" fmla="*/ 1103408 w 1103408"/>
                <a:gd name="connsiteY0" fmla="*/ 291037 h 291037"/>
                <a:gd name="connsiteX1" fmla="*/ 610848 w 1103408"/>
                <a:gd name="connsiteY1" fmla="*/ 132847 h 291037"/>
                <a:gd name="connsiteX2" fmla="*/ 136990 w 1103408"/>
                <a:gd name="connsiteY2" fmla="*/ 667 h 291037"/>
                <a:gd name="connsiteX3" fmla="*/ 0 w 1103408"/>
                <a:gd name="connsiteY3" fmla="*/ 189497 h 291037"/>
                <a:gd name="connsiteX0" fmla="*/ 1103408 w 1103408"/>
                <a:gd name="connsiteY0" fmla="*/ 291202 h 291202"/>
                <a:gd name="connsiteX1" fmla="*/ 610848 w 1103408"/>
                <a:gd name="connsiteY1" fmla="*/ 133012 h 291202"/>
                <a:gd name="connsiteX2" fmla="*/ 136990 w 1103408"/>
                <a:gd name="connsiteY2" fmla="*/ 832 h 291202"/>
                <a:gd name="connsiteX3" fmla="*/ 0 w 1103408"/>
                <a:gd name="connsiteY3" fmla="*/ 189662 h 291202"/>
              </a:gdLst>
              <a:ahLst/>
              <a:cxnLst>
                <a:cxn ang="0">
                  <a:pos x="connsiteX0" y="connsiteY0"/>
                </a:cxn>
                <a:cxn ang="0">
                  <a:pos x="connsiteX1" y="connsiteY1"/>
                </a:cxn>
                <a:cxn ang="0">
                  <a:pos x="connsiteX2" y="connsiteY2"/>
                </a:cxn>
                <a:cxn ang="0">
                  <a:pos x="connsiteX3" y="connsiteY3"/>
                </a:cxn>
              </a:cxnLst>
              <a:rect l="l" t="t" r="r" b="b"/>
              <a:pathLst>
                <a:path w="1103408" h="291202">
                  <a:moveTo>
                    <a:pt x="1103408" y="291202"/>
                  </a:moveTo>
                  <a:cubicBezTo>
                    <a:pt x="877539" y="249858"/>
                    <a:pt x="792583" y="202071"/>
                    <a:pt x="610848" y="133012"/>
                  </a:cubicBezTo>
                  <a:cubicBezTo>
                    <a:pt x="429113" y="63953"/>
                    <a:pt x="238798" y="-8610"/>
                    <a:pt x="136990" y="832"/>
                  </a:cubicBezTo>
                  <a:cubicBezTo>
                    <a:pt x="35182" y="10274"/>
                    <a:pt x="28903" y="92441"/>
                    <a:pt x="0" y="189662"/>
                  </a:cubicBezTo>
                </a:path>
              </a:pathLst>
            </a:cu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a:p>
          </p:txBody>
        </p:sp>
      </p:grpSp>
      <p:grpSp>
        <p:nvGrpSpPr>
          <p:cNvPr id="97" name="Group 96"/>
          <p:cNvGrpSpPr/>
          <p:nvPr/>
        </p:nvGrpSpPr>
        <p:grpSpPr>
          <a:xfrm>
            <a:off x="3144235" y="1737536"/>
            <a:ext cx="5903531" cy="1111952"/>
            <a:chOff x="1620234" y="1737536"/>
            <a:chExt cx="5903531" cy="1111952"/>
          </a:xfrm>
        </p:grpSpPr>
        <p:sp>
          <p:nvSpPr>
            <p:cNvPr id="21" name="Rectangle 20"/>
            <p:cNvSpPr/>
            <p:nvPr/>
          </p:nvSpPr>
          <p:spPr>
            <a:xfrm>
              <a:off x="1620234" y="2342036"/>
              <a:ext cx="5903531" cy="3225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2" name="TextBox 21"/>
            <p:cNvSpPr txBox="1"/>
            <p:nvPr/>
          </p:nvSpPr>
          <p:spPr>
            <a:xfrm>
              <a:off x="3645114" y="2294788"/>
              <a:ext cx="1853777" cy="400110"/>
            </a:xfrm>
            <a:prstGeom prst="rect">
              <a:avLst/>
            </a:prstGeom>
            <a:noFill/>
          </p:spPr>
          <p:txBody>
            <a:bodyPr wrap="none" rtlCol="0">
              <a:spAutoFit/>
            </a:bodyPr>
            <a:lstStyle/>
            <a:p>
              <a:pPr algn="ctr"/>
              <a:r>
                <a:rPr lang="en-US" sz="2000" b="1" dirty="0">
                  <a:solidFill>
                    <a:srgbClr val="9A2500"/>
                  </a:solidFill>
                </a:rPr>
                <a:t>Fully connected</a:t>
              </a:r>
            </a:p>
          </p:txBody>
        </p:sp>
        <p:sp>
          <p:nvSpPr>
            <p:cNvPr id="23" name="Rectangle 22"/>
            <p:cNvSpPr/>
            <p:nvPr/>
          </p:nvSpPr>
          <p:spPr>
            <a:xfrm>
              <a:off x="3498403" y="1798151"/>
              <a:ext cx="2147194" cy="2919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4" name="TextBox 23"/>
            <p:cNvSpPr txBox="1"/>
            <p:nvPr/>
          </p:nvSpPr>
          <p:spPr>
            <a:xfrm>
              <a:off x="3645110" y="1737536"/>
              <a:ext cx="1853777" cy="400110"/>
            </a:xfrm>
            <a:prstGeom prst="rect">
              <a:avLst/>
            </a:prstGeom>
            <a:noFill/>
          </p:spPr>
          <p:txBody>
            <a:bodyPr wrap="none" rtlCol="0">
              <a:spAutoFit/>
            </a:bodyPr>
            <a:lstStyle/>
            <a:p>
              <a:pPr algn="ctr"/>
              <a:r>
                <a:rPr lang="en-US" sz="2000" b="1" dirty="0">
                  <a:solidFill>
                    <a:srgbClr val="9A2500"/>
                  </a:solidFill>
                </a:rPr>
                <a:t>Fully connected</a:t>
              </a:r>
            </a:p>
          </p:txBody>
        </p:sp>
        <p:sp>
          <p:nvSpPr>
            <p:cNvPr id="32" name="Isosceles Triangle 31"/>
            <p:cNvSpPr/>
            <p:nvPr/>
          </p:nvSpPr>
          <p:spPr>
            <a:xfrm>
              <a:off x="6172608" y="2748010"/>
              <a:ext cx="551210" cy="101478"/>
            </a:xfrm>
            <a:prstGeom prst="triangl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3" name="Isosceles Triangle 32"/>
            <p:cNvSpPr/>
            <p:nvPr/>
          </p:nvSpPr>
          <p:spPr>
            <a:xfrm>
              <a:off x="2420184" y="2748010"/>
              <a:ext cx="551210" cy="101478"/>
            </a:xfrm>
            <a:prstGeom prst="triangl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1" name="Isosceles Triangle 30"/>
            <p:cNvSpPr/>
            <p:nvPr/>
          </p:nvSpPr>
          <p:spPr>
            <a:xfrm>
              <a:off x="4296396" y="2167936"/>
              <a:ext cx="551210" cy="101478"/>
            </a:xfrm>
            <a:prstGeom prst="triangl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grpSp>
        <p:nvGrpSpPr>
          <p:cNvPr id="101" name="Group 100"/>
          <p:cNvGrpSpPr/>
          <p:nvPr/>
        </p:nvGrpSpPr>
        <p:grpSpPr>
          <a:xfrm>
            <a:off x="5295341" y="3073334"/>
            <a:ext cx="1601319" cy="2943275"/>
            <a:chOff x="3771340" y="3073333"/>
            <a:chExt cx="1601319" cy="2943275"/>
          </a:xfrm>
        </p:grpSpPr>
        <p:cxnSp>
          <p:nvCxnSpPr>
            <p:cNvPr id="67" name="Straight Connector 66"/>
            <p:cNvCxnSpPr/>
            <p:nvPr/>
          </p:nvCxnSpPr>
          <p:spPr>
            <a:xfrm>
              <a:off x="3771340" y="3956556"/>
              <a:ext cx="1601318"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3771340" y="3073333"/>
              <a:ext cx="1601318"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3771340" y="3662492"/>
              <a:ext cx="1601318"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3771340" y="4250620"/>
              <a:ext cx="1601318"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3771340" y="5132801"/>
              <a:ext cx="1601318"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3771341" y="6013639"/>
              <a:ext cx="1601318"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3790540" y="5616498"/>
              <a:ext cx="1562928" cy="400110"/>
            </a:xfrm>
            <a:prstGeom prst="rect">
              <a:avLst/>
            </a:prstGeom>
            <a:noFill/>
          </p:spPr>
          <p:txBody>
            <a:bodyPr wrap="none" rtlCol="0">
              <a:spAutoFit/>
            </a:bodyPr>
            <a:lstStyle/>
            <a:p>
              <a:pPr algn="ctr"/>
              <a:r>
                <a:rPr lang="en-US" sz="2000" b="1" dirty="0"/>
                <a:t>Tied Weights</a:t>
              </a:r>
            </a:p>
          </p:txBody>
        </p:sp>
      </p:grpSp>
    </p:spTree>
    <p:custDataLst>
      <p:tags r:id="rId1"/>
    </p:custDataLst>
    <p:extLst>
      <p:ext uri="{BB962C8B-B14F-4D97-AF65-F5344CB8AC3E}">
        <p14:creationId xmlns:p14="http://schemas.microsoft.com/office/powerpoint/2010/main" val="56471455"/>
      </p:ext>
    </p:extLst>
  </p:cSld>
  <p:clrMapOvr>
    <a:masterClrMapping/>
  </p:clrMapOvr>
  <mc:AlternateContent xmlns:mc="http://schemas.openxmlformats.org/markup-compatibility/2006" xmlns:p14="http://schemas.microsoft.com/office/powerpoint/2010/main">
    <mc:Choice Requires="p14">
      <p:transition spd="med" p14:dur="700" advTm="83515">
        <p:fade/>
      </p:transition>
    </mc:Choice>
    <mc:Fallback xmlns="">
      <p:transition spd="med" advTm="8351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fade">
                                      <p:cBhvr>
                                        <p:cTn id="7" dur="500"/>
                                        <p:tgtEl>
                                          <p:spTgt spid="99"/>
                                        </p:tgtEl>
                                      </p:cBhvr>
                                    </p:animEffect>
                                  </p:childTnLst>
                                </p:cTn>
                              </p:par>
                              <p:par>
                                <p:cTn id="8" presetID="10" presetClass="entr" presetSubtype="0"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fade">
                                      <p:cBhvr>
                                        <p:cTn id="10" dur="500"/>
                                        <p:tgtEl>
                                          <p:spTgt spid="10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1"/>
                                        </p:tgtEl>
                                        <p:attrNameLst>
                                          <p:attrName>style.visibility</p:attrName>
                                        </p:attrNameLst>
                                      </p:cBhvr>
                                      <p:to>
                                        <p:strVal val="visible"/>
                                      </p:to>
                                    </p:set>
                                    <p:animEffect transition="in" filter="fade">
                                      <p:cBhvr>
                                        <p:cTn id="15" dur="500"/>
                                        <p:tgtEl>
                                          <p:spTgt spid="10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7"/>
                                        </p:tgtEl>
                                        <p:attrNameLst>
                                          <p:attrName>style.visibility</p:attrName>
                                        </p:attrNameLst>
                                      </p:cBhvr>
                                      <p:to>
                                        <p:strVal val="visible"/>
                                      </p:to>
                                    </p:set>
                                    <p:animEffect transition="in" filter="fade">
                                      <p:cBhvr>
                                        <p:cTn id="20" dur="500"/>
                                        <p:tgtEl>
                                          <p:spTgt spid="9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8"/>
                                        </p:tgtEl>
                                        <p:attrNameLst>
                                          <p:attrName>style.visibility</p:attrName>
                                        </p:attrNameLst>
                                      </p:cBhvr>
                                      <p:to>
                                        <p:strVal val="visible"/>
                                      </p:to>
                                    </p:set>
                                    <p:animEffect transition="in" filter="fade">
                                      <p:cBhvr>
                                        <p:cTn id="25"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Avoiding Trivial Shortcuts</a:t>
            </a:r>
          </a:p>
        </p:txBody>
      </p:sp>
      <p:grpSp>
        <p:nvGrpSpPr>
          <p:cNvPr id="118" name="Group 117"/>
          <p:cNvGrpSpPr/>
          <p:nvPr/>
        </p:nvGrpSpPr>
        <p:grpSpPr>
          <a:xfrm>
            <a:off x="2667001" y="4178847"/>
            <a:ext cx="3440001" cy="2227750"/>
            <a:chOff x="2107338" y="1805432"/>
            <a:chExt cx="4929324" cy="3192238"/>
          </a:xfrm>
        </p:grpSpPr>
        <p:pic>
          <p:nvPicPr>
            <p:cNvPr id="119" name="Picture 118"/>
            <p:cNvPicPr>
              <a:picLocks noChangeAspect="1"/>
            </p:cNvPicPr>
            <p:nvPr/>
          </p:nvPicPr>
          <p:blipFill rotWithShape="1">
            <a:blip r:embed="rId4">
              <a:extLst>
                <a:ext uri="{28A0092B-C50C-407E-A947-70E740481C1C}">
                  <a14:useLocalDpi xmlns:a14="http://schemas.microsoft.com/office/drawing/2010/main" val="0"/>
                </a:ext>
              </a:extLst>
            </a:blip>
            <a:srcRect l="11002" t="9891" b="3308"/>
            <a:stretch/>
          </p:blipFill>
          <p:spPr>
            <a:xfrm flipH="1">
              <a:off x="2107338" y="1805432"/>
              <a:ext cx="4929324" cy="3192238"/>
            </a:xfrm>
            <a:prstGeom prst="rect">
              <a:avLst/>
            </a:prstGeom>
          </p:spPr>
        </p:pic>
        <p:grpSp>
          <p:nvGrpSpPr>
            <p:cNvPr id="120" name="Group 119"/>
            <p:cNvGrpSpPr/>
            <p:nvPr/>
          </p:nvGrpSpPr>
          <p:grpSpPr>
            <a:xfrm>
              <a:off x="3610051" y="1952625"/>
              <a:ext cx="3167658" cy="3000375"/>
              <a:chOff x="1905000" y="158912"/>
              <a:chExt cx="3799775" cy="3599110"/>
            </a:xfrm>
          </p:grpSpPr>
          <p:sp>
            <p:nvSpPr>
              <p:cNvPr id="123" name="Rectangle 122"/>
              <p:cNvSpPr/>
              <p:nvPr/>
            </p:nvSpPr>
            <p:spPr>
              <a:xfrm flipH="1">
                <a:off x="1905000" y="2758425"/>
                <a:ext cx="947642" cy="94764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p:cNvSpPr/>
              <p:nvPr/>
            </p:nvSpPr>
            <p:spPr>
              <a:xfrm flipH="1">
                <a:off x="3255562" y="2810380"/>
                <a:ext cx="947642" cy="94764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p:cNvSpPr/>
              <p:nvPr/>
            </p:nvSpPr>
            <p:spPr>
              <a:xfrm flipH="1">
                <a:off x="4590877" y="2716861"/>
                <a:ext cx="947642" cy="94764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p:cNvSpPr/>
              <p:nvPr/>
            </p:nvSpPr>
            <p:spPr>
              <a:xfrm flipH="1">
                <a:off x="4757133" y="1495036"/>
                <a:ext cx="947642" cy="94764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p:cNvSpPr/>
              <p:nvPr/>
            </p:nvSpPr>
            <p:spPr>
              <a:xfrm flipH="1">
                <a:off x="2128068" y="1609337"/>
                <a:ext cx="947642" cy="94764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127"/>
              <p:cNvSpPr/>
              <p:nvPr/>
            </p:nvSpPr>
            <p:spPr>
              <a:xfrm flipH="1">
                <a:off x="1972203" y="304386"/>
                <a:ext cx="947642" cy="94764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128"/>
              <p:cNvSpPr/>
              <p:nvPr/>
            </p:nvSpPr>
            <p:spPr>
              <a:xfrm flipH="1">
                <a:off x="3380254" y="158912"/>
                <a:ext cx="947642" cy="94764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1" name="Rectangle 120"/>
            <p:cNvSpPr/>
            <p:nvPr/>
          </p:nvSpPr>
          <p:spPr>
            <a:xfrm flipH="1">
              <a:off x="4909728" y="3074006"/>
              <a:ext cx="789996" cy="789996"/>
            </a:xfrm>
            <a:prstGeom prst="rect">
              <a:avLst/>
            </a:prstGeom>
            <a:noFill/>
            <a:ln w="38100">
              <a:solidFill>
                <a:srgbClr val="0066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p:cNvSpPr/>
            <p:nvPr/>
          </p:nvSpPr>
          <p:spPr>
            <a:xfrm flipH="1">
              <a:off x="6011462" y="2009775"/>
              <a:ext cx="789996" cy="789996"/>
            </a:xfrm>
            <a:prstGeom prst="rect">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a:off x="5287092" y="4441800"/>
            <a:ext cx="3136432" cy="866800"/>
            <a:chOff x="3200400" y="4441800"/>
            <a:chExt cx="3136432" cy="866800"/>
          </a:xfrm>
        </p:grpSpPr>
        <p:cxnSp>
          <p:nvCxnSpPr>
            <p:cNvPr id="6" name="Straight Arrow Connector 5"/>
            <p:cNvCxnSpPr/>
            <p:nvPr/>
          </p:nvCxnSpPr>
          <p:spPr>
            <a:xfrm flipH="1">
              <a:off x="3200400" y="4641855"/>
              <a:ext cx="1524000" cy="66674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7" name="TextBox 136"/>
            <p:cNvSpPr txBox="1"/>
            <p:nvPr/>
          </p:nvSpPr>
          <p:spPr>
            <a:xfrm>
              <a:off x="4775122" y="4441800"/>
              <a:ext cx="1561710" cy="400110"/>
            </a:xfrm>
            <a:prstGeom prst="rect">
              <a:avLst/>
            </a:prstGeom>
            <a:noFill/>
          </p:spPr>
          <p:txBody>
            <a:bodyPr wrap="none" rtlCol="0">
              <a:spAutoFit/>
            </a:bodyPr>
            <a:lstStyle/>
            <a:p>
              <a:pPr algn="ctr"/>
              <a:r>
                <a:rPr lang="en-US" sz="2000" dirty="0"/>
                <a:t>Include a gap</a:t>
              </a:r>
            </a:p>
          </p:txBody>
        </p:sp>
      </p:grpSp>
      <p:grpSp>
        <p:nvGrpSpPr>
          <p:cNvPr id="13" name="Group 12"/>
          <p:cNvGrpSpPr/>
          <p:nvPr/>
        </p:nvGrpSpPr>
        <p:grpSpPr>
          <a:xfrm>
            <a:off x="5851561" y="5467371"/>
            <a:ext cx="3785557" cy="602172"/>
            <a:chOff x="3764868" y="5467371"/>
            <a:chExt cx="3785557" cy="602172"/>
          </a:xfrm>
        </p:grpSpPr>
        <p:sp>
          <p:nvSpPr>
            <p:cNvPr id="138" name="TextBox 137"/>
            <p:cNvSpPr txBox="1"/>
            <p:nvPr/>
          </p:nvSpPr>
          <p:spPr>
            <a:xfrm>
              <a:off x="4796530" y="5467371"/>
              <a:ext cx="2753895" cy="400110"/>
            </a:xfrm>
            <a:prstGeom prst="rect">
              <a:avLst/>
            </a:prstGeom>
            <a:noFill/>
          </p:spPr>
          <p:txBody>
            <a:bodyPr wrap="none" rtlCol="0">
              <a:spAutoFit/>
            </a:bodyPr>
            <a:lstStyle/>
            <a:p>
              <a:r>
                <a:rPr lang="en-US" sz="2000" dirty="0"/>
                <a:t>Jitter the patch locations</a:t>
              </a:r>
            </a:p>
          </p:txBody>
        </p:sp>
        <p:cxnSp>
          <p:nvCxnSpPr>
            <p:cNvPr id="139" name="Straight Arrow Connector 138"/>
            <p:cNvCxnSpPr/>
            <p:nvPr/>
          </p:nvCxnSpPr>
          <p:spPr>
            <a:xfrm flipH="1">
              <a:off x="3764868" y="5726481"/>
              <a:ext cx="943428" cy="34306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 name="Group 3"/>
          <p:cNvGrpSpPr/>
          <p:nvPr/>
        </p:nvGrpSpPr>
        <p:grpSpPr>
          <a:xfrm>
            <a:off x="2109242" y="1981200"/>
            <a:ext cx="3032989" cy="1295400"/>
            <a:chOff x="5525771" y="1981200"/>
            <a:chExt cx="3032989" cy="1295400"/>
          </a:xfrm>
        </p:grpSpPr>
        <p:pic>
          <p:nvPicPr>
            <p:cNvPr id="142" name="Picture 2" descr="http://baikal.graphics.cs.cmu.edu/cdoersch/im2gps2/VOC2007/JPEGImages//003510.jpg"/>
            <p:cNvPicPr>
              <a:picLocks noChangeAspect="1" noChangeArrowheads="1"/>
            </p:cNvPicPr>
            <p:nvPr/>
          </p:nvPicPr>
          <p:blipFill rotWithShape="1">
            <a:blip r:embed="rId5">
              <a:extLst>
                <a:ext uri="{28A0092B-C50C-407E-A947-70E740481C1C}">
                  <a14:useLocalDpi xmlns:a14="http://schemas.microsoft.com/office/drawing/2010/main" val="0"/>
                </a:ext>
              </a:extLst>
            </a:blip>
            <a:srcRect l="69566" t="12019" r="12413" b="65111"/>
            <a:stretch/>
          </p:blipFill>
          <p:spPr bwMode="auto">
            <a:xfrm>
              <a:off x="5525771" y="1981200"/>
              <a:ext cx="1361047" cy="1295400"/>
            </a:xfrm>
            <a:prstGeom prst="rect">
              <a:avLst/>
            </a:prstGeom>
            <a:noFill/>
            <a:extLst>
              <a:ext uri="{909E8E84-426E-40DD-AFC4-6F175D3DCCD1}">
                <a14:hiddenFill xmlns:a14="http://schemas.microsoft.com/office/drawing/2010/main">
                  <a:solidFill>
                    <a:srgbClr val="FFFFFF"/>
                  </a:solidFill>
                </a14:hiddenFill>
              </a:ext>
            </a:extLst>
          </p:spPr>
        </p:pic>
        <p:pic>
          <p:nvPicPr>
            <p:cNvPr id="141" name="Picture 2" descr="http://baikal.graphics.cs.cmu.edu/cdoersch/im2gps2/VOC2007/JPEGImages//003510.jpg"/>
            <p:cNvPicPr>
              <a:picLocks noChangeAspect="1" noChangeArrowheads="1"/>
            </p:cNvPicPr>
            <p:nvPr/>
          </p:nvPicPr>
          <p:blipFill rotWithShape="1">
            <a:blip r:embed="rId5">
              <a:extLst>
                <a:ext uri="{28A0092B-C50C-407E-A947-70E740481C1C}">
                  <a14:useLocalDpi xmlns:a14="http://schemas.microsoft.com/office/drawing/2010/main" val="0"/>
                </a:ext>
              </a:extLst>
            </a:blip>
            <a:srcRect l="56824" t="10188" r="25155" b="66942"/>
            <a:stretch/>
          </p:blipFill>
          <p:spPr bwMode="auto">
            <a:xfrm>
              <a:off x="7197713" y="1981200"/>
              <a:ext cx="1361047" cy="12954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p:cNvGrpSpPr/>
          <p:nvPr/>
        </p:nvGrpSpPr>
        <p:grpSpPr>
          <a:xfrm>
            <a:off x="7062240" y="1981200"/>
            <a:ext cx="3020520" cy="1295400"/>
            <a:chOff x="585241" y="1981200"/>
            <a:chExt cx="3020520" cy="1295400"/>
          </a:xfrm>
        </p:grpSpPr>
        <p:pic>
          <p:nvPicPr>
            <p:cNvPr id="32" name="Picture 2" descr="http://baikal.graphics.cs.cmu.edu/cdoersch/im2gps2/VOC2007/JPEGImages//003510.jpg"/>
            <p:cNvPicPr>
              <a:picLocks noChangeAspect="1" noChangeArrowheads="1"/>
            </p:cNvPicPr>
            <p:nvPr/>
          </p:nvPicPr>
          <p:blipFill rotWithShape="1">
            <a:blip r:embed="rId5">
              <a:extLst>
                <a:ext uri="{28A0092B-C50C-407E-A947-70E740481C1C}">
                  <a14:useLocalDpi xmlns:a14="http://schemas.microsoft.com/office/drawing/2010/main" val="0"/>
                </a:ext>
              </a:extLst>
            </a:blip>
            <a:srcRect l="56824" t="10188" r="25155" b="66942"/>
            <a:stretch/>
          </p:blipFill>
          <p:spPr bwMode="auto">
            <a:xfrm>
              <a:off x="585241" y="1981200"/>
              <a:ext cx="1361047" cy="12954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http://baikal.graphics.cs.cmu.edu/cdoersch/im2gps2/VOC2007/JPEGImages//003510.jpg"/>
            <p:cNvPicPr>
              <a:picLocks noChangeAspect="1" noChangeArrowheads="1"/>
            </p:cNvPicPr>
            <p:nvPr/>
          </p:nvPicPr>
          <p:blipFill rotWithShape="1">
            <a:blip r:embed="rId5">
              <a:extLst>
                <a:ext uri="{28A0092B-C50C-407E-A947-70E740481C1C}">
                  <a14:useLocalDpi xmlns:a14="http://schemas.microsoft.com/office/drawing/2010/main" val="0"/>
                </a:ext>
              </a:extLst>
            </a:blip>
            <a:srcRect l="69566" t="12019" r="12413" b="65111"/>
            <a:stretch/>
          </p:blipFill>
          <p:spPr bwMode="auto">
            <a:xfrm>
              <a:off x="2244714" y="1981200"/>
              <a:ext cx="1361047" cy="1295400"/>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Right Arrow 27"/>
          <p:cNvSpPr/>
          <p:nvPr/>
        </p:nvSpPr>
        <p:spPr>
          <a:xfrm>
            <a:off x="5959274" y="2283806"/>
            <a:ext cx="304800" cy="632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535711125"/>
      </p:ext>
    </p:extLst>
  </p:cSld>
  <p:clrMapOvr>
    <a:masterClrMapping/>
  </p:clrMapOvr>
  <mc:AlternateContent xmlns:mc="http://schemas.openxmlformats.org/markup-compatibility/2006" xmlns:p14="http://schemas.microsoft.com/office/powerpoint/2010/main">
    <mc:Choice Requires="p14">
      <p:transition p14:dur="400" advTm="52141">
        <p:fade/>
      </p:transition>
    </mc:Choice>
    <mc:Fallback xmlns="">
      <p:transition advTm="5214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8"/>
                                        </p:tgtEl>
                                        <p:attrNameLst>
                                          <p:attrName>style.visibility</p:attrName>
                                        </p:attrNameLst>
                                      </p:cBhvr>
                                      <p:to>
                                        <p:strVal val="visible"/>
                                      </p:to>
                                    </p:set>
                                    <p:animEffect transition="in" filter="fade">
                                      <p:cBhvr>
                                        <p:cTn id="15" dur="500"/>
                                        <p:tgtEl>
                                          <p:spTgt spid="118"/>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p:cNvGrpSpPr/>
          <p:nvPr/>
        </p:nvGrpSpPr>
        <p:grpSpPr>
          <a:xfrm>
            <a:off x="3880220" y="2743200"/>
            <a:ext cx="4273180" cy="3870030"/>
            <a:chOff x="2356220" y="2743200"/>
            <a:chExt cx="4273180" cy="3870030"/>
          </a:xfrm>
        </p:grpSpPr>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6220" y="2743200"/>
              <a:ext cx="4273180" cy="3204885"/>
            </a:xfrm>
            <a:prstGeom prst="rect">
              <a:avLst/>
            </a:prstGeom>
          </p:spPr>
        </p:pic>
        <p:sp>
          <p:nvSpPr>
            <p:cNvPr id="32" name="TextBox 31"/>
            <p:cNvSpPr txBox="1"/>
            <p:nvPr/>
          </p:nvSpPr>
          <p:spPr>
            <a:xfrm>
              <a:off x="2794396" y="5966899"/>
              <a:ext cx="3396827" cy="646331"/>
            </a:xfrm>
            <a:prstGeom prst="rect">
              <a:avLst/>
            </a:prstGeom>
            <a:noFill/>
          </p:spPr>
          <p:txBody>
            <a:bodyPr wrap="none" rtlCol="0">
              <a:spAutoFit/>
            </a:bodyPr>
            <a:lstStyle/>
            <a:p>
              <a:r>
                <a:rPr lang="en-US" sz="3600" dirty="0"/>
                <a:t>Position in Image</a:t>
              </a:r>
            </a:p>
          </p:txBody>
        </p:sp>
      </p:grpSp>
      <p:sp>
        <p:nvSpPr>
          <p:cNvPr id="2" name="Title 1"/>
          <p:cNvSpPr>
            <a:spLocks noGrp="1"/>
          </p:cNvSpPr>
          <p:nvPr>
            <p:ph type="title"/>
          </p:nvPr>
        </p:nvSpPr>
        <p:spPr/>
        <p:txBody>
          <a:bodyPr>
            <a:normAutofit/>
          </a:bodyPr>
          <a:lstStyle/>
          <a:p>
            <a:r>
              <a:rPr lang="en-US" dirty="0"/>
              <a:t> A Not-So “Trivial” Shortcut</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3488398"/>
            <a:ext cx="3134330" cy="2350748"/>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1270" y="3488398"/>
            <a:ext cx="3134330" cy="2350748"/>
          </a:xfrm>
          <a:prstGeom prst="rect">
            <a:avLst/>
          </a:prstGeom>
          <a:ln w="28575">
            <a:solidFill>
              <a:schemeClr val="tx1"/>
            </a:solidFill>
          </a:ln>
        </p:spPr>
      </p:pic>
      <p:grpSp>
        <p:nvGrpSpPr>
          <p:cNvPr id="6" name="Group 5"/>
          <p:cNvGrpSpPr/>
          <p:nvPr/>
        </p:nvGrpSpPr>
        <p:grpSpPr>
          <a:xfrm>
            <a:off x="1793434" y="3541000"/>
            <a:ext cx="3014616" cy="2222873"/>
            <a:chOff x="252413" y="69056"/>
            <a:chExt cx="2638425" cy="1945482"/>
          </a:xfrm>
        </p:grpSpPr>
        <p:grpSp>
          <p:nvGrpSpPr>
            <p:cNvPr id="7" name="Group 6"/>
            <p:cNvGrpSpPr/>
            <p:nvPr/>
          </p:nvGrpSpPr>
          <p:grpSpPr>
            <a:xfrm>
              <a:off x="252413" y="69056"/>
              <a:ext cx="2638425" cy="535782"/>
              <a:chOff x="252413" y="69056"/>
              <a:chExt cx="2638425" cy="535782"/>
            </a:xfrm>
          </p:grpSpPr>
          <p:sp>
            <p:nvSpPr>
              <p:cNvPr id="18" name="Rectangle 17"/>
              <p:cNvSpPr/>
              <p:nvPr/>
            </p:nvSpPr>
            <p:spPr>
              <a:xfrm>
                <a:off x="252413" y="690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950119" y="690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647825" y="690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2345532" y="690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p:nvGrpSpPr>
          <p:grpSpPr>
            <a:xfrm>
              <a:off x="252413" y="773906"/>
              <a:ext cx="2638425" cy="535782"/>
              <a:chOff x="252413" y="678656"/>
              <a:chExt cx="2638425" cy="535782"/>
            </a:xfrm>
          </p:grpSpPr>
          <p:sp>
            <p:nvSpPr>
              <p:cNvPr id="14" name="Rectangle 13"/>
              <p:cNvSpPr/>
              <p:nvPr/>
            </p:nvSpPr>
            <p:spPr>
              <a:xfrm>
                <a:off x="252413" y="6786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950119" y="6786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647825" y="6786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345532" y="6786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p:cNvGrpSpPr/>
            <p:nvPr/>
          </p:nvGrpSpPr>
          <p:grpSpPr>
            <a:xfrm>
              <a:off x="252413" y="1478756"/>
              <a:ext cx="2638425" cy="535782"/>
              <a:chOff x="252413" y="1478756"/>
              <a:chExt cx="2638425" cy="535782"/>
            </a:xfrm>
          </p:grpSpPr>
          <p:sp>
            <p:nvSpPr>
              <p:cNvPr id="10" name="Rectangle 9"/>
              <p:cNvSpPr/>
              <p:nvPr/>
            </p:nvSpPr>
            <p:spPr>
              <a:xfrm>
                <a:off x="252413" y="14787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50119" y="14787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647825" y="14787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345532" y="14787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2" name="Isosceles Triangle 21"/>
          <p:cNvSpPr/>
          <p:nvPr/>
        </p:nvSpPr>
        <p:spPr>
          <a:xfrm rot="5400000">
            <a:off x="4849672" y="4633336"/>
            <a:ext cx="490818" cy="94428"/>
          </a:xfrm>
          <a:prstGeom prst="triangl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Isosceles Triangle 22"/>
          <p:cNvSpPr/>
          <p:nvPr/>
        </p:nvSpPr>
        <p:spPr>
          <a:xfrm rot="5400000">
            <a:off x="6927708" y="4643745"/>
            <a:ext cx="490818" cy="94428"/>
          </a:xfrm>
          <a:prstGeom prst="triangl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35" name="Group 34"/>
          <p:cNvGrpSpPr/>
          <p:nvPr/>
        </p:nvGrpSpPr>
        <p:grpSpPr>
          <a:xfrm>
            <a:off x="5303232" y="3623045"/>
            <a:ext cx="522388" cy="2081457"/>
            <a:chOff x="4288607" y="3072537"/>
            <a:chExt cx="522388" cy="2081457"/>
          </a:xfrm>
        </p:grpSpPr>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88607" y="3072537"/>
              <a:ext cx="522388" cy="522388"/>
            </a:xfrm>
            <a:prstGeom prst="rect">
              <a:avLst/>
            </a:prstGeom>
            <a:ln>
              <a:solidFill>
                <a:srgbClr val="FF0000"/>
              </a:solidFill>
              <a:prstDash val="dash"/>
            </a:ln>
          </p:spPr>
        </p:pic>
        <p:pic>
          <p:nvPicPr>
            <p:cNvPr id="25" name="Picture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88607" y="3332382"/>
              <a:ext cx="522388" cy="522388"/>
            </a:xfrm>
            <a:prstGeom prst="rect">
              <a:avLst/>
            </a:prstGeom>
            <a:ln>
              <a:solidFill>
                <a:srgbClr val="FF0000"/>
              </a:solidFill>
              <a:prstDash val="dash"/>
            </a:ln>
          </p:spPr>
        </p:pic>
        <p:pic>
          <p:nvPicPr>
            <p:cNvPr id="26" name="Picture 2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88607" y="3592227"/>
              <a:ext cx="522388" cy="522388"/>
            </a:xfrm>
            <a:prstGeom prst="rect">
              <a:avLst/>
            </a:prstGeom>
            <a:ln>
              <a:solidFill>
                <a:srgbClr val="FF0000"/>
              </a:solidFill>
              <a:prstDash val="dash"/>
            </a:ln>
          </p:spPr>
        </p:pic>
        <p:pic>
          <p:nvPicPr>
            <p:cNvPr id="27" name="Picture 2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8607" y="3852071"/>
              <a:ext cx="522388" cy="522388"/>
            </a:xfrm>
            <a:prstGeom prst="rect">
              <a:avLst/>
            </a:prstGeom>
            <a:ln>
              <a:solidFill>
                <a:srgbClr val="FF0000"/>
              </a:solidFill>
              <a:prstDash val="dash"/>
            </a:ln>
          </p:spPr>
        </p:pic>
        <p:pic>
          <p:nvPicPr>
            <p:cNvPr id="28" name="Picture 2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288607" y="4111916"/>
              <a:ext cx="522388" cy="522388"/>
            </a:xfrm>
            <a:prstGeom prst="rect">
              <a:avLst/>
            </a:prstGeom>
            <a:ln>
              <a:solidFill>
                <a:srgbClr val="FF0000"/>
              </a:solidFill>
              <a:prstDash val="dash"/>
            </a:ln>
          </p:spPr>
        </p:pic>
        <p:pic>
          <p:nvPicPr>
            <p:cNvPr id="29" name="Picture 2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288607" y="4371761"/>
              <a:ext cx="522388" cy="522388"/>
            </a:xfrm>
            <a:prstGeom prst="rect">
              <a:avLst/>
            </a:prstGeom>
            <a:ln>
              <a:solidFill>
                <a:srgbClr val="FF0000"/>
              </a:solidFill>
              <a:prstDash val="dash"/>
            </a:ln>
          </p:spPr>
        </p:pic>
        <p:pic>
          <p:nvPicPr>
            <p:cNvPr id="30" name="Picture 2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288607" y="4631606"/>
              <a:ext cx="522388" cy="522388"/>
            </a:xfrm>
            <a:prstGeom prst="rect">
              <a:avLst/>
            </a:prstGeom>
            <a:ln>
              <a:solidFill>
                <a:srgbClr val="FF0000"/>
              </a:solidFill>
              <a:prstDash val="dash"/>
            </a:ln>
          </p:spPr>
        </p:pic>
      </p:grpSp>
      <p:grpSp>
        <p:nvGrpSpPr>
          <p:cNvPr id="3" name="Group 2"/>
          <p:cNvGrpSpPr/>
          <p:nvPr/>
        </p:nvGrpSpPr>
        <p:grpSpPr>
          <a:xfrm>
            <a:off x="4091749" y="1528763"/>
            <a:ext cx="5040741" cy="914401"/>
            <a:chOff x="2567748" y="1528762"/>
            <a:chExt cx="5040741" cy="914401"/>
          </a:xfrm>
        </p:grpSpPr>
        <p:pic>
          <p:nvPicPr>
            <p:cNvPr id="4100" name="Picture 4" descr="http://ladoga.graphics.cs.cmu.edu/cdoersch/hn25/caffe_run/data/efros/cdoersch/posunsup_nns_proj3_out/patchdisplay/imgs/7662.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65884" y="1528762"/>
              <a:ext cx="914400" cy="91440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ladoga.graphics.cs.cmu.edu/cdoersch/hn25/caffe_run/data/efros/cdoersch/posunsup_nns_proj3_out/patchdisplay/imgs/7663.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72935" y="1528762"/>
              <a:ext cx="914400" cy="91440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ladoga.graphics.cs.cmu.edu/cdoersch/hn25/caffe_run/data/efros/cdoersch/posunsup_nns_proj3_out/patchdisplay/imgs/7664.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679986" y="1528762"/>
              <a:ext cx="914400" cy="914401"/>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http://ladoga.graphics.cs.cmu.edu/cdoersch/hn25/caffe_run/data/efros/cdoersch/posunsup_nns_proj3_out/patchdisplay/imgs/7665.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687037" y="1528762"/>
              <a:ext cx="914400" cy="914401"/>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http://ladoga.graphics.cs.cmu.edu/cdoersch/hn25/caffe_run/data/efros/cdoersch/posunsup_nns_proj3_out/patchdisplay/imgs/7666.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694089" y="1528762"/>
              <a:ext cx="914400" cy="914401"/>
            </a:xfrm>
            <a:prstGeom prst="rect">
              <a:avLst/>
            </a:prstGeom>
            <a:noFill/>
            <a:extLst>
              <a:ext uri="{909E8E84-426E-40DD-AFC4-6F175D3DCCD1}">
                <a14:hiddenFill xmlns:a14="http://schemas.microsoft.com/office/drawing/2010/main">
                  <a:solidFill>
                    <a:srgbClr val="FFFFFF"/>
                  </a:solidFill>
                </a14:hiddenFill>
              </a:ext>
            </a:extLst>
          </p:spPr>
        </p:pic>
        <p:cxnSp>
          <p:nvCxnSpPr>
            <p:cNvPr id="39" name="Straight Connector 38"/>
            <p:cNvCxnSpPr/>
            <p:nvPr/>
          </p:nvCxnSpPr>
          <p:spPr>
            <a:xfrm>
              <a:off x="2567748" y="1566673"/>
              <a:ext cx="0" cy="876490"/>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47" name="Isosceles Triangle 46"/>
          <p:cNvSpPr/>
          <p:nvPr/>
        </p:nvSpPr>
        <p:spPr>
          <a:xfrm rot="5400000">
            <a:off x="5788362" y="4633336"/>
            <a:ext cx="490818" cy="94428"/>
          </a:xfrm>
          <a:prstGeom prst="triangl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52" name="Group 51"/>
          <p:cNvGrpSpPr/>
          <p:nvPr/>
        </p:nvGrpSpPr>
        <p:grpSpPr>
          <a:xfrm>
            <a:off x="6241922" y="2976214"/>
            <a:ext cx="723044" cy="3424586"/>
            <a:chOff x="4717922" y="2781461"/>
            <a:chExt cx="723044" cy="3424586"/>
          </a:xfrm>
        </p:grpSpPr>
        <p:grpSp>
          <p:nvGrpSpPr>
            <p:cNvPr id="42" name="Group 41"/>
            <p:cNvGrpSpPr/>
            <p:nvPr/>
          </p:nvGrpSpPr>
          <p:grpSpPr>
            <a:xfrm>
              <a:off x="4792324" y="3940174"/>
              <a:ext cx="574240" cy="1092202"/>
              <a:chOff x="4792324" y="3914452"/>
              <a:chExt cx="574240" cy="1524000"/>
            </a:xfrm>
          </p:grpSpPr>
          <p:sp>
            <p:nvSpPr>
              <p:cNvPr id="43" name="Rectangle 42"/>
              <p:cNvSpPr/>
              <p:nvPr/>
            </p:nvSpPr>
            <p:spPr>
              <a:xfrm>
                <a:off x="4792324" y="3914452"/>
                <a:ext cx="574240" cy="15240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rot="5400000">
                <a:off x="4317444" y="4414842"/>
                <a:ext cx="1524000" cy="523220"/>
              </a:xfrm>
              <a:prstGeom prst="rect">
                <a:avLst/>
              </a:prstGeom>
              <a:noFill/>
            </p:spPr>
            <p:txBody>
              <a:bodyPr wrap="square" rtlCol="0">
                <a:spAutoFit/>
              </a:bodyPr>
              <a:lstStyle/>
              <a:p>
                <a:pPr algn="ctr"/>
                <a:r>
                  <a:rPr lang="en-US" sz="2800" dirty="0"/>
                  <a:t>CNN</a:t>
                </a:r>
              </a:p>
            </p:txBody>
          </p:sp>
        </p:grpSp>
        <p:cxnSp>
          <p:nvCxnSpPr>
            <p:cNvPr id="45" name="Straight Arrow Connector 44"/>
            <p:cNvCxnSpPr/>
            <p:nvPr/>
          </p:nvCxnSpPr>
          <p:spPr>
            <a:xfrm flipV="1">
              <a:off x="5079444" y="5135563"/>
              <a:ext cx="0" cy="381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46" name="Picture 4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786296" y="5619751"/>
              <a:ext cx="586296" cy="586296"/>
            </a:xfrm>
            <a:prstGeom prst="rect">
              <a:avLst/>
            </a:prstGeom>
            <a:ln>
              <a:solidFill>
                <a:srgbClr val="FF0000"/>
              </a:solidFill>
              <a:prstDash val="dash"/>
            </a:ln>
          </p:spPr>
        </p:pic>
        <p:cxnSp>
          <p:nvCxnSpPr>
            <p:cNvPr id="48" name="Straight Arrow Connector 47"/>
            <p:cNvCxnSpPr/>
            <p:nvPr/>
          </p:nvCxnSpPr>
          <p:spPr>
            <a:xfrm flipV="1">
              <a:off x="5079444" y="3455987"/>
              <a:ext cx="0" cy="381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40" name="Group 39"/>
            <p:cNvGrpSpPr/>
            <p:nvPr/>
          </p:nvGrpSpPr>
          <p:grpSpPr>
            <a:xfrm>
              <a:off x="4717922" y="2781461"/>
              <a:ext cx="723044" cy="571338"/>
              <a:chOff x="4755156" y="2781461"/>
              <a:chExt cx="723044" cy="571338"/>
            </a:xfrm>
          </p:grpSpPr>
          <p:sp>
            <p:nvSpPr>
              <p:cNvPr id="36" name="Rectangle 35"/>
              <p:cNvSpPr/>
              <p:nvPr/>
            </p:nvSpPr>
            <p:spPr>
              <a:xfrm>
                <a:off x="4755156" y="2781461"/>
                <a:ext cx="723044" cy="57133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978400" y="3143330"/>
                <a:ext cx="131979" cy="133269"/>
              </a:xfrm>
              <a:prstGeom prst="rect">
                <a:avLst/>
              </a:prstGeom>
              <a:solidFill>
                <a:srgbClr val="FF7D7D"/>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56" name="Picture 2" descr="http://ladoga.graphics.cs.cmu.edu/cdoersch/hn25/caffe_run/data/efros/cdoersch/posunsup_nns_proj3_out/patchdisplay/imgs/7661.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638800" y="3026244"/>
            <a:ext cx="914400" cy="914401"/>
          </a:xfrm>
          <a:prstGeom prst="rect">
            <a:avLst/>
          </a:prstGeom>
          <a:noFill/>
          <a:ln w="38100">
            <a:noFill/>
          </a:ln>
          <a:extLst>
            <a:ext uri="{909E8E84-426E-40DD-AFC4-6F175D3DCCD1}">
              <a14:hiddenFill xmlns:a14="http://schemas.microsoft.com/office/drawing/2010/main">
                <a:solidFill>
                  <a:srgbClr val="FFFFFF"/>
                </a:solidFill>
              </a14:hiddenFill>
            </a:ext>
          </a:extLst>
        </p:spPr>
      </p:pic>
      <p:grpSp>
        <p:nvGrpSpPr>
          <p:cNvPr id="50" name="Group 49"/>
          <p:cNvGrpSpPr/>
          <p:nvPr/>
        </p:nvGrpSpPr>
        <p:grpSpPr>
          <a:xfrm>
            <a:off x="4343400" y="1775580"/>
            <a:ext cx="3505200" cy="3391741"/>
            <a:chOff x="1158672" y="1775579"/>
            <a:chExt cx="3505200" cy="3391741"/>
          </a:xfrm>
        </p:grpSpPr>
        <p:grpSp>
          <p:nvGrpSpPr>
            <p:cNvPr id="49" name="Group 48"/>
            <p:cNvGrpSpPr/>
            <p:nvPr/>
          </p:nvGrpSpPr>
          <p:grpSpPr>
            <a:xfrm>
              <a:off x="1158672" y="1775579"/>
              <a:ext cx="3505200" cy="3391741"/>
              <a:chOff x="1158672" y="1775579"/>
              <a:chExt cx="3505200" cy="3391741"/>
            </a:xfrm>
          </p:grpSpPr>
          <p:pic>
            <p:nvPicPr>
              <p:cNvPr id="34" name="Picture 33"/>
              <p:cNvPicPr>
                <a:picLocks/>
              </p:cNvPicPr>
              <p:nvPr/>
            </p:nvPicPr>
            <p:blipFill rotWithShape="1">
              <a:blip r:embed="rId20">
                <a:extLst>
                  <a:ext uri="{BEBA8EAE-BF5A-486C-A8C5-ECC9F3942E4B}">
                    <a14:imgProps xmlns:a14="http://schemas.microsoft.com/office/drawing/2010/main">
                      <a14:imgLayer r:embed="rId21">
                        <a14:imgEffect>
                          <a14:saturation sat="64000"/>
                        </a14:imgEffect>
                        <a14:imgEffect>
                          <a14:brightnessContrast bright="-36000" contrast="79000"/>
                        </a14:imgEffect>
                      </a14:imgLayer>
                    </a14:imgProps>
                  </a:ext>
                  <a:ext uri="{28A0092B-C50C-407E-A947-70E740481C1C}">
                    <a14:useLocalDpi xmlns:a14="http://schemas.microsoft.com/office/drawing/2010/main" val="0"/>
                  </a:ext>
                </a:extLst>
              </a:blip>
              <a:srcRect l="48171" t="66344" r="31939" b="3564"/>
              <a:stretch/>
            </p:blipFill>
            <p:spPr>
              <a:xfrm>
                <a:off x="3749472" y="4246014"/>
                <a:ext cx="914400" cy="914400"/>
              </a:xfrm>
              <a:prstGeom prst="rect">
                <a:avLst/>
              </a:prstGeom>
            </p:spPr>
          </p:pic>
          <p:grpSp>
            <p:nvGrpSpPr>
              <p:cNvPr id="41" name="Group 40"/>
              <p:cNvGrpSpPr/>
              <p:nvPr/>
            </p:nvGrpSpPr>
            <p:grpSpPr>
              <a:xfrm>
                <a:off x="1158672" y="1775579"/>
                <a:ext cx="3505200" cy="3391741"/>
                <a:chOff x="366864" y="622812"/>
                <a:chExt cx="5791200" cy="5603745"/>
              </a:xfrm>
            </p:grpSpPr>
            <p:sp>
              <p:nvSpPr>
                <p:cNvPr id="59" name="Rectangle 58"/>
                <p:cNvSpPr/>
                <p:nvPr/>
              </p:nvSpPr>
              <p:spPr>
                <a:xfrm flipH="1">
                  <a:off x="376842" y="4700289"/>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flipH="1">
                  <a:off x="2504093" y="4709814"/>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flipH="1">
                  <a:off x="4641321" y="4700289"/>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flipH="1">
                  <a:off x="4641321" y="2661550"/>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flipH="1">
                  <a:off x="366864" y="2661550"/>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flipH="1">
                  <a:off x="366864" y="629360"/>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flipH="1">
                  <a:off x="2504093" y="622812"/>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flipH="1">
                  <a:off x="4641321" y="622812"/>
                  <a:ext cx="1516743" cy="151674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7" name="Rectangle 76"/>
            <p:cNvSpPr/>
            <p:nvPr/>
          </p:nvSpPr>
          <p:spPr>
            <a:xfrm flipH="1">
              <a:off x="2439091" y="3034951"/>
              <a:ext cx="918029" cy="918029"/>
            </a:xfrm>
            <a:prstGeom prst="rect">
              <a:avLst/>
            </a:prstGeom>
            <a:noFill/>
            <a:ln w="38100">
              <a:solidFill>
                <a:srgbClr val="0000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887460628"/>
      </p:ext>
    </p:extLst>
  </p:cSld>
  <p:clrMapOvr>
    <a:masterClrMapping/>
  </p:clrMapOvr>
  <mc:AlternateContent xmlns:mc="http://schemas.openxmlformats.org/markup-compatibility/2006" xmlns:p14="http://schemas.microsoft.com/office/powerpoint/2010/main">
    <mc:Choice Requires="p14">
      <p:transition p14:dur="400" advTm="94417">
        <p:fade/>
      </p:transition>
    </mc:Choice>
    <mc:Fallback xmlns="">
      <p:transition advTm="94417">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0"/>
                                        </p:tgtEl>
                                      </p:cBhvr>
                                    </p:animEffect>
                                    <p:set>
                                      <p:cBhvr>
                                        <p:cTn id="7" dur="1" fill="hold">
                                          <p:stCondLst>
                                            <p:cond delay="499"/>
                                          </p:stCondLst>
                                        </p:cTn>
                                        <p:tgtEl>
                                          <p:spTgt spid="50"/>
                                        </p:tgtEl>
                                        <p:attrNameLst>
                                          <p:attrName>style.visibility</p:attrName>
                                        </p:attrNameLst>
                                      </p:cBhvr>
                                      <p:to>
                                        <p:strVal val="hidden"/>
                                      </p:to>
                                    </p:set>
                                  </p:childTnLst>
                                </p:cTn>
                              </p:par>
                              <p:par>
                                <p:cTn id="8" presetID="42" presetClass="path" presetSubtype="0" accel="50000" decel="50000" fill="hold" nodeType="withEffect">
                                  <p:stCondLst>
                                    <p:cond delay="0"/>
                                  </p:stCondLst>
                                  <p:childTnLst>
                                    <p:animMotion origin="layout" path="M 0 -3.7037E-7 L -0.28056 -0.21852 " pathEditMode="relative" rAng="0" ptsTypes="AA">
                                      <p:cBhvr>
                                        <p:cTn id="9" dur="1000" fill="hold"/>
                                        <p:tgtEl>
                                          <p:spTgt spid="56"/>
                                        </p:tgtEl>
                                        <p:attrNameLst>
                                          <p:attrName>ppt_x</p:attrName>
                                          <p:attrName>ppt_y</p:attrName>
                                        </p:attrNameLst>
                                      </p:cBhvr>
                                      <p:rCtr x="-14028" y="-10926"/>
                                    </p:animMotion>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33"/>
                                        </p:tgtEl>
                                      </p:cBhvr>
                                    </p:animEffect>
                                    <p:set>
                                      <p:cBhvr>
                                        <p:cTn id="23" dur="1" fill="hold">
                                          <p:stCondLst>
                                            <p:cond delay="499"/>
                                          </p:stCondLst>
                                        </p:cTn>
                                        <p:tgtEl>
                                          <p:spTgt spid="33"/>
                                        </p:tgtEl>
                                        <p:attrNameLst>
                                          <p:attrName>style.visibility</p:attrName>
                                        </p:attrNameLst>
                                      </p:cBhvr>
                                      <p:to>
                                        <p:strVal val="hidden"/>
                                      </p:to>
                                    </p:se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par>
                                <p:cTn id="33" presetID="10"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par>
                                <p:cTn id="36" presetID="10" presetClass="entr" presetSubtype="0" fill="hold"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fade">
                                      <p:cBhvr>
                                        <p:cTn id="43" dur="500"/>
                                        <p:tgtEl>
                                          <p:spTgt spid="47"/>
                                        </p:tgtEl>
                                      </p:cBhvr>
                                    </p:animEffect>
                                  </p:childTnLst>
                                </p:cTn>
                              </p:par>
                              <p:par>
                                <p:cTn id="44" presetID="10" presetClass="entr" presetSubtype="0" fill="hold" nodeType="withEffect">
                                  <p:stCondLst>
                                    <p:cond delay="0"/>
                                  </p:stCondLst>
                                  <p:childTnLst>
                                    <p:set>
                                      <p:cBhvr>
                                        <p:cTn id="45" dur="1" fill="hold">
                                          <p:stCondLst>
                                            <p:cond delay="0"/>
                                          </p:stCondLst>
                                        </p:cTn>
                                        <p:tgtEl>
                                          <p:spTgt spid="52"/>
                                        </p:tgtEl>
                                        <p:attrNameLst>
                                          <p:attrName>style.visibility</p:attrName>
                                        </p:attrNameLst>
                                      </p:cBhvr>
                                      <p:to>
                                        <p:strVal val="visible"/>
                                      </p:to>
                                    </p:set>
                                    <p:animEffect transition="in" filter="fade">
                                      <p:cBhvr>
                                        <p:cTn id="46" dur="500"/>
                                        <p:tgtEl>
                                          <p:spTgt spid="5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par>
                                <p:cTn id="52" presetID="10" presetClass="entr" presetSubtype="0" fill="hold" nodeType="with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fade">
                                      <p:cBhvr>
                                        <p:cTn id="5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4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Chromatic Aberration</a:t>
            </a: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2948" r="37771"/>
          <a:stretch/>
        </p:blipFill>
        <p:spPr>
          <a:xfrm>
            <a:off x="1371600" y="4267200"/>
            <a:ext cx="3505200" cy="2141846"/>
          </a:xfrm>
          <a:prstGeom prst="rect">
            <a:avLst/>
          </a:prstGeom>
        </p:spPr>
      </p:pic>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l="1158" t="13296" r="17057" b="552"/>
          <a:stretch/>
        </p:blipFill>
        <p:spPr>
          <a:xfrm>
            <a:off x="1524000" y="1828800"/>
            <a:ext cx="3352800" cy="2132241"/>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05400" y="1371600"/>
            <a:ext cx="5257800" cy="5257800"/>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05400" y="1371600"/>
            <a:ext cx="5257800" cy="5257800"/>
          </a:xfrm>
          <a:prstGeom prst="rect">
            <a:avLst/>
          </a:prstGeom>
        </p:spPr>
      </p:pic>
    </p:spTree>
    <p:custDataLst>
      <p:tags r:id="rId1"/>
    </p:custDataLst>
    <p:extLst>
      <p:ext uri="{BB962C8B-B14F-4D97-AF65-F5344CB8AC3E}">
        <p14:creationId xmlns:p14="http://schemas.microsoft.com/office/powerpoint/2010/main" val="2338851765"/>
      </p:ext>
    </p:extLst>
  </p:cSld>
  <p:clrMapOvr>
    <a:masterClrMapping/>
  </p:clrMapOvr>
  <mc:AlternateContent xmlns:mc="http://schemas.openxmlformats.org/markup-compatibility/2006" xmlns:p14="http://schemas.microsoft.com/office/powerpoint/2010/main">
    <mc:Choice Requires="p14">
      <p:transition spd="med" p14:dur="700" advTm="45134">
        <p:fade/>
      </p:transition>
    </mc:Choice>
    <mc:Fallback xmlns="">
      <p:transition spd="med" advTm="4513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Chromatic Aberration</a:t>
            </a:r>
          </a:p>
        </p:txBody>
      </p:sp>
      <p:pic>
        <p:nvPicPr>
          <p:cNvPr id="4098" name="Picture 2" descr="http://ladoga.graphics.cs.cmu.edu/cdoersch/hn25/caffe_run/data/efros/cdoersch/posunsup_nns_proj3_out/patchdisplay/imgs/7661.jpg"/>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3059511" y="1524001"/>
            <a:ext cx="914400" cy="91440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4091749" y="1528763"/>
            <a:ext cx="5040741" cy="914401"/>
            <a:chOff x="2567748" y="1528762"/>
            <a:chExt cx="5040741" cy="914401"/>
          </a:xfrm>
        </p:grpSpPr>
        <p:pic>
          <p:nvPicPr>
            <p:cNvPr id="4100" name="Picture 4" descr="http://ladoga.graphics.cs.cmu.edu/cdoersch/hn25/caffe_run/data/efros/cdoersch/posunsup_nns_proj3_out/patchdisplay/imgs/7662.jpg"/>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2665884" y="1528762"/>
              <a:ext cx="914400" cy="91440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ladoga.graphics.cs.cmu.edu/cdoersch/hn25/caffe_run/data/efros/cdoersch/posunsup_nns_proj3_out/patchdisplay/imgs/7663.jpg"/>
            <p:cNvPicPr>
              <a:picLocks noChangeAspect="1" noChangeArrowheads="1"/>
            </p:cNvPicPr>
            <p:nvPr/>
          </p:nvPicPr>
          <p:blipFill>
            <a:blip r:embed="rId6">
              <a:grayscl/>
              <a:extLst>
                <a:ext uri="{28A0092B-C50C-407E-A947-70E740481C1C}">
                  <a14:useLocalDpi xmlns:a14="http://schemas.microsoft.com/office/drawing/2010/main" val="0"/>
                </a:ext>
              </a:extLst>
            </a:blip>
            <a:srcRect/>
            <a:stretch>
              <a:fillRect/>
            </a:stretch>
          </p:blipFill>
          <p:spPr bwMode="auto">
            <a:xfrm>
              <a:off x="3672935" y="1528762"/>
              <a:ext cx="914400" cy="91440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ladoga.graphics.cs.cmu.edu/cdoersch/hn25/caffe_run/data/efros/cdoersch/posunsup_nns_proj3_out/patchdisplay/imgs/7664.jpg"/>
            <p:cNvPicPr>
              <a:picLocks noChangeAspect="1" noChangeArrowheads="1"/>
            </p:cNvPicPr>
            <p:nvPr/>
          </p:nvPicPr>
          <p:blipFill>
            <a:blip r:embed="rId7">
              <a:grayscl/>
              <a:extLst>
                <a:ext uri="{28A0092B-C50C-407E-A947-70E740481C1C}">
                  <a14:useLocalDpi xmlns:a14="http://schemas.microsoft.com/office/drawing/2010/main" val="0"/>
                </a:ext>
              </a:extLst>
            </a:blip>
            <a:srcRect/>
            <a:stretch>
              <a:fillRect/>
            </a:stretch>
          </p:blipFill>
          <p:spPr bwMode="auto">
            <a:xfrm>
              <a:off x="4679986" y="1528762"/>
              <a:ext cx="914400" cy="914401"/>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http://ladoga.graphics.cs.cmu.edu/cdoersch/hn25/caffe_run/data/efros/cdoersch/posunsup_nns_proj3_out/patchdisplay/imgs/7665.jpg"/>
            <p:cNvPicPr>
              <a:picLocks noChangeAspect="1" noChangeArrowheads="1"/>
            </p:cNvPicPr>
            <p:nvPr/>
          </p:nvPicPr>
          <p:blipFill>
            <a:blip r:embed="rId8">
              <a:grayscl/>
              <a:extLst>
                <a:ext uri="{28A0092B-C50C-407E-A947-70E740481C1C}">
                  <a14:useLocalDpi xmlns:a14="http://schemas.microsoft.com/office/drawing/2010/main" val="0"/>
                </a:ext>
              </a:extLst>
            </a:blip>
            <a:srcRect/>
            <a:stretch>
              <a:fillRect/>
            </a:stretch>
          </p:blipFill>
          <p:spPr bwMode="auto">
            <a:xfrm>
              <a:off x="5687037" y="1528762"/>
              <a:ext cx="914400" cy="914401"/>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http://ladoga.graphics.cs.cmu.edu/cdoersch/hn25/caffe_run/data/efros/cdoersch/posunsup_nns_proj3_out/patchdisplay/imgs/7666.jpg"/>
            <p:cNvPicPr>
              <a:picLocks noChangeAspect="1" noChangeArrowheads="1"/>
            </p:cNvPicPr>
            <p:nvPr/>
          </p:nvPicPr>
          <p:blipFill>
            <a:blip r:embed="rId9">
              <a:grayscl/>
              <a:extLst>
                <a:ext uri="{28A0092B-C50C-407E-A947-70E740481C1C}">
                  <a14:useLocalDpi xmlns:a14="http://schemas.microsoft.com/office/drawing/2010/main" val="0"/>
                </a:ext>
              </a:extLst>
            </a:blip>
            <a:srcRect/>
            <a:stretch>
              <a:fillRect/>
            </a:stretch>
          </p:blipFill>
          <p:spPr bwMode="auto">
            <a:xfrm>
              <a:off x="6694089" y="1528762"/>
              <a:ext cx="914400" cy="914401"/>
            </a:xfrm>
            <a:prstGeom prst="rect">
              <a:avLst/>
            </a:prstGeom>
            <a:noFill/>
            <a:extLst>
              <a:ext uri="{909E8E84-426E-40DD-AFC4-6F175D3DCCD1}">
                <a14:hiddenFill xmlns:a14="http://schemas.microsoft.com/office/drawing/2010/main">
                  <a:solidFill>
                    <a:srgbClr val="FFFFFF"/>
                  </a:solidFill>
                </a14:hiddenFill>
              </a:ext>
            </a:extLst>
          </p:spPr>
        </p:pic>
        <p:cxnSp>
          <p:nvCxnSpPr>
            <p:cNvPr id="39" name="Straight Connector 38"/>
            <p:cNvCxnSpPr/>
            <p:nvPr/>
          </p:nvCxnSpPr>
          <p:spPr>
            <a:xfrm>
              <a:off x="2567748" y="1566673"/>
              <a:ext cx="0" cy="876490"/>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pic>
        <p:nvPicPr>
          <p:cNvPr id="42" name="Picture 41"/>
          <p:cNvPicPr>
            <a:picLocks noChangeAspect="1"/>
          </p:cNvPicPr>
          <p:nvPr/>
        </p:nvPicPr>
        <p:blipFill>
          <a:blip r:embed="rId10">
            <a:extLst>
              <a:ext uri="{BEBA8EAE-BF5A-486C-A8C5-ECC9F3942E4B}">
                <a14:imgProps xmlns:a14="http://schemas.microsoft.com/office/drawing/2010/main">
                  <a14:imgLayer r:embed="rId11">
                    <a14:imgEffect>
                      <a14:saturation sat="33000"/>
                    </a14:imgEffect>
                  </a14:imgLayer>
                </a14:imgProps>
              </a:ext>
              <a:ext uri="{28A0092B-C50C-407E-A947-70E740481C1C}">
                <a14:useLocalDpi xmlns:a14="http://schemas.microsoft.com/office/drawing/2010/main" val="0"/>
              </a:ext>
            </a:extLst>
          </a:blip>
          <a:stretch>
            <a:fillRect/>
          </a:stretch>
        </p:blipFill>
        <p:spPr>
          <a:xfrm>
            <a:off x="7382256" y="3477431"/>
            <a:ext cx="3133344" cy="2350008"/>
          </a:xfrm>
          <a:prstGeom prst="rect">
            <a:avLst/>
          </a:prstGeom>
          <a:ln w="28575">
            <a:solidFill>
              <a:schemeClr val="tx1"/>
            </a:solidFill>
          </a:ln>
        </p:spPr>
      </p:pic>
      <p:pic>
        <p:nvPicPr>
          <p:cNvPr id="80" name="Picture 7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52600" y="3488398"/>
            <a:ext cx="3134330" cy="2350748"/>
          </a:xfrm>
          <a:prstGeom prst="rect">
            <a:avLst/>
          </a:prstGeom>
        </p:spPr>
      </p:pic>
      <p:grpSp>
        <p:nvGrpSpPr>
          <p:cNvPr id="82" name="Group 81"/>
          <p:cNvGrpSpPr/>
          <p:nvPr/>
        </p:nvGrpSpPr>
        <p:grpSpPr>
          <a:xfrm>
            <a:off x="1793434" y="3541000"/>
            <a:ext cx="3014616" cy="2222873"/>
            <a:chOff x="252413" y="69056"/>
            <a:chExt cx="2638425" cy="1945482"/>
          </a:xfrm>
        </p:grpSpPr>
        <p:grpSp>
          <p:nvGrpSpPr>
            <p:cNvPr id="83" name="Group 82"/>
            <p:cNvGrpSpPr/>
            <p:nvPr/>
          </p:nvGrpSpPr>
          <p:grpSpPr>
            <a:xfrm>
              <a:off x="252413" y="69056"/>
              <a:ext cx="2638425" cy="535782"/>
              <a:chOff x="252413" y="69056"/>
              <a:chExt cx="2638425" cy="535782"/>
            </a:xfrm>
          </p:grpSpPr>
          <p:sp>
            <p:nvSpPr>
              <p:cNvPr id="94" name="Rectangle 93"/>
              <p:cNvSpPr/>
              <p:nvPr/>
            </p:nvSpPr>
            <p:spPr>
              <a:xfrm>
                <a:off x="252413" y="690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950119" y="690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1647825" y="690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2345532" y="690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4" name="Group 83"/>
            <p:cNvGrpSpPr/>
            <p:nvPr/>
          </p:nvGrpSpPr>
          <p:grpSpPr>
            <a:xfrm>
              <a:off x="252413" y="773906"/>
              <a:ext cx="2638425" cy="535782"/>
              <a:chOff x="252413" y="678656"/>
              <a:chExt cx="2638425" cy="535782"/>
            </a:xfrm>
          </p:grpSpPr>
          <p:sp>
            <p:nvSpPr>
              <p:cNvPr id="90" name="Rectangle 89"/>
              <p:cNvSpPr/>
              <p:nvPr/>
            </p:nvSpPr>
            <p:spPr>
              <a:xfrm>
                <a:off x="252413" y="6786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950119" y="6786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1647825" y="6786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2345532" y="6786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p:cNvGrpSpPr/>
            <p:nvPr/>
          </p:nvGrpSpPr>
          <p:grpSpPr>
            <a:xfrm>
              <a:off x="252413" y="1478756"/>
              <a:ext cx="2638425" cy="535782"/>
              <a:chOff x="252413" y="1478756"/>
              <a:chExt cx="2638425" cy="535782"/>
            </a:xfrm>
          </p:grpSpPr>
          <p:sp>
            <p:nvSpPr>
              <p:cNvPr id="86" name="Rectangle 85"/>
              <p:cNvSpPr/>
              <p:nvPr/>
            </p:nvSpPr>
            <p:spPr>
              <a:xfrm>
                <a:off x="252413" y="14787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950119" y="14787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1647825" y="14787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2345532" y="1478756"/>
                <a:ext cx="545306" cy="53578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8" name="Isosceles Triangle 97"/>
          <p:cNvSpPr/>
          <p:nvPr/>
        </p:nvSpPr>
        <p:spPr>
          <a:xfrm rot="5400000">
            <a:off x="4849672" y="4633336"/>
            <a:ext cx="490818" cy="94428"/>
          </a:xfrm>
          <a:prstGeom prst="triangl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9" name="Isosceles Triangle 98"/>
          <p:cNvSpPr/>
          <p:nvPr/>
        </p:nvSpPr>
        <p:spPr>
          <a:xfrm rot="5400000">
            <a:off x="6927708" y="4643745"/>
            <a:ext cx="490818" cy="94428"/>
          </a:xfrm>
          <a:prstGeom prst="triangl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100" name="Group 99"/>
          <p:cNvGrpSpPr/>
          <p:nvPr/>
        </p:nvGrpSpPr>
        <p:grpSpPr>
          <a:xfrm>
            <a:off x="5303232" y="3623045"/>
            <a:ext cx="522388" cy="2081457"/>
            <a:chOff x="4288607" y="3072537"/>
            <a:chExt cx="522388" cy="2081457"/>
          </a:xfrm>
        </p:grpSpPr>
        <p:pic>
          <p:nvPicPr>
            <p:cNvPr id="101" name="Picture 100"/>
            <p:cNvPicPr>
              <a:picLocks noChangeAspect="1"/>
            </p:cNvPicPr>
            <p:nvPr/>
          </p:nvPicPr>
          <p:blipFill>
            <a:blip r:embed="rId13">
              <a:grayscl/>
              <a:extLst>
                <a:ext uri="{28A0092B-C50C-407E-A947-70E740481C1C}">
                  <a14:useLocalDpi xmlns:a14="http://schemas.microsoft.com/office/drawing/2010/main" val="0"/>
                </a:ext>
              </a:extLst>
            </a:blip>
            <a:stretch>
              <a:fillRect/>
            </a:stretch>
          </p:blipFill>
          <p:spPr>
            <a:xfrm>
              <a:off x="4288607" y="3072537"/>
              <a:ext cx="522388" cy="522388"/>
            </a:xfrm>
            <a:prstGeom prst="rect">
              <a:avLst/>
            </a:prstGeom>
            <a:ln>
              <a:solidFill>
                <a:srgbClr val="FF0000"/>
              </a:solidFill>
              <a:prstDash val="dash"/>
            </a:ln>
          </p:spPr>
        </p:pic>
        <p:pic>
          <p:nvPicPr>
            <p:cNvPr id="102" name="Picture 101"/>
            <p:cNvPicPr>
              <a:picLocks noChangeAspect="1"/>
            </p:cNvPicPr>
            <p:nvPr/>
          </p:nvPicPr>
          <p:blipFill>
            <a:blip r:embed="rId14">
              <a:grayscl/>
              <a:extLst>
                <a:ext uri="{28A0092B-C50C-407E-A947-70E740481C1C}">
                  <a14:useLocalDpi xmlns:a14="http://schemas.microsoft.com/office/drawing/2010/main" val="0"/>
                </a:ext>
              </a:extLst>
            </a:blip>
            <a:stretch>
              <a:fillRect/>
            </a:stretch>
          </p:blipFill>
          <p:spPr>
            <a:xfrm>
              <a:off x="4288607" y="3332382"/>
              <a:ext cx="522388" cy="522388"/>
            </a:xfrm>
            <a:prstGeom prst="rect">
              <a:avLst/>
            </a:prstGeom>
            <a:ln>
              <a:solidFill>
                <a:srgbClr val="FF0000"/>
              </a:solidFill>
              <a:prstDash val="dash"/>
            </a:ln>
          </p:spPr>
        </p:pic>
        <p:pic>
          <p:nvPicPr>
            <p:cNvPr id="103" name="Picture 102"/>
            <p:cNvPicPr>
              <a:picLocks noChangeAspect="1"/>
            </p:cNvPicPr>
            <p:nvPr/>
          </p:nvPicPr>
          <p:blipFill>
            <a:blip r:embed="rId15">
              <a:grayscl/>
              <a:extLst>
                <a:ext uri="{28A0092B-C50C-407E-A947-70E740481C1C}">
                  <a14:useLocalDpi xmlns:a14="http://schemas.microsoft.com/office/drawing/2010/main" val="0"/>
                </a:ext>
              </a:extLst>
            </a:blip>
            <a:stretch>
              <a:fillRect/>
            </a:stretch>
          </p:blipFill>
          <p:spPr>
            <a:xfrm>
              <a:off x="4288607" y="3592227"/>
              <a:ext cx="522388" cy="522388"/>
            </a:xfrm>
            <a:prstGeom prst="rect">
              <a:avLst/>
            </a:prstGeom>
            <a:ln>
              <a:solidFill>
                <a:srgbClr val="FF0000"/>
              </a:solidFill>
              <a:prstDash val="dash"/>
            </a:ln>
          </p:spPr>
        </p:pic>
        <p:pic>
          <p:nvPicPr>
            <p:cNvPr id="104" name="Picture 103"/>
            <p:cNvPicPr>
              <a:picLocks noChangeAspect="1"/>
            </p:cNvPicPr>
            <p:nvPr/>
          </p:nvPicPr>
          <p:blipFill>
            <a:blip r:embed="rId16">
              <a:grayscl/>
              <a:extLst>
                <a:ext uri="{28A0092B-C50C-407E-A947-70E740481C1C}">
                  <a14:useLocalDpi xmlns:a14="http://schemas.microsoft.com/office/drawing/2010/main" val="0"/>
                </a:ext>
              </a:extLst>
            </a:blip>
            <a:stretch>
              <a:fillRect/>
            </a:stretch>
          </p:blipFill>
          <p:spPr>
            <a:xfrm>
              <a:off x="4288607" y="3852071"/>
              <a:ext cx="522388" cy="522388"/>
            </a:xfrm>
            <a:prstGeom prst="rect">
              <a:avLst/>
            </a:prstGeom>
            <a:ln>
              <a:solidFill>
                <a:srgbClr val="FF0000"/>
              </a:solidFill>
              <a:prstDash val="dash"/>
            </a:ln>
          </p:spPr>
        </p:pic>
        <p:pic>
          <p:nvPicPr>
            <p:cNvPr id="105" name="Picture 104"/>
            <p:cNvPicPr>
              <a:picLocks noChangeAspect="1"/>
            </p:cNvPicPr>
            <p:nvPr/>
          </p:nvPicPr>
          <p:blipFill>
            <a:blip r:embed="rId17">
              <a:grayscl/>
              <a:extLst>
                <a:ext uri="{28A0092B-C50C-407E-A947-70E740481C1C}">
                  <a14:useLocalDpi xmlns:a14="http://schemas.microsoft.com/office/drawing/2010/main" val="0"/>
                </a:ext>
              </a:extLst>
            </a:blip>
            <a:stretch>
              <a:fillRect/>
            </a:stretch>
          </p:blipFill>
          <p:spPr>
            <a:xfrm>
              <a:off x="4288607" y="4111916"/>
              <a:ext cx="522388" cy="522388"/>
            </a:xfrm>
            <a:prstGeom prst="rect">
              <a:avLst/>
            </a:prstGeom>
            <a:ln>
              <a:solidFill>
                <a:srgbClr val="FF0000"/>
              </a:solidFill>
              <a:prstDash val="dash"/>
            </a:ln>
          </p:spPr>
        </p:pic>
        <p:pic>
          <p:nvPicPr>
            <p:cNvPr id="106" name="Picture 105"/>
            <p:cNvPicPr>
              <a:picLocks noChangeAspect="1"/>
            </p:cNvPicPr>
            <p:nvPr/>
          </p:nvPicPr>
          <p:blipFill>
            <a:blip r:embed="rId18">
              <a:grayscl/>
              <a:extLst>
                <a:ext uri="{28A0092B-C50C-407E-A947-70E740481C1C}">
                  <a14:useLocalDpi xmlns:a14="http://schemas.microsoft.com/office/drawing/2010/main" val="0"/>
                </a:ext>
              </a:extLst>
            </a:blip>
            <a:stretch>
              <a:fillRect/>
            </a:stretch>
          </p:blipFill>
          <p:spPr>
            <a:xfrm>
              <a:off x="4288607" y="4371761"/>
              <a:ext cx="522388" cy="522388"/>
            </a:xfrm>
            <a:prstGeom prst="rect">
              <a:avLst/>
            </a:prstGeom>
            <a:ln>
              <a:solidFill>
                <a:srgbClr val="FF0000"/>
              </a:solidFill>
              <a:prstDash val="dash"/>
            </a:ln>
          </p:spPr>
        </p:pic>
        <p:pic>
          <p:nvPicPr>
            <p:cNvPr id="107" name="Picture 106"/>
            <p:cNvPicPr>
              <a:picLocks noChangeAspect="1"/>
            </p:cNvPicPr>
            <p:nvPr/>
          </p:nvPicPr>
          <p:blipFill>
            <a:blip r:embed="rId19">
              <a:grayscl/>
              <a:extLst>
                <a:ext uri="{28A0092B-C50C-407E-A947-70E740481C1C}">
                  <a14:useLocalDpi xmlns:a14="http://schemas.microsoft.com/office/drawing/2010/main" val="0"/>
                </a:ext>
              </a:extLst>
            </a:blip>
            <a:stretch>
              <a:fillRect/>
            </a:stretch>
          </p:blipFill>
          <p:spPr>
            <a:xfrm>
              <a:off x="4288607" y="4631606"/>
              <a:ext cx="522388" cy="522388"/>
            </a:xfrm>
            <a:prstGeom prst="rect">
              <a:avLst/>
            </a:prstGeom>
            <a:ln>
              <a:solidFill>
                <a:srgbClr val="FF0000"/>
              </a:solidFill>
              <a:prstDash val="dash"/>
            </a:ln>
          </p:spPr>
        </p:pic>
      </p:grpSp>
      <p:sp>
        <p:nvSpPr>
          <p:cNvPr id="108" name="Isosceles Triangle 107"/>
          <p:cNvSpPr/>
          <p:nvPr/>
        </p:nvSpPr>
        <p:spPr>
          <a:xfrm rot="5400000">
            <a:off x="5788362" y="4633336"/>
            <a:ext cx="490818" cy="94428"/>
          </a:xfrm>
          <a:prstGeom prst="triangl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109" name="Group 108"/>
          <p:cNvGrpSpPr/>
          <p:nvPr/>
        </p:nvGrpSpPr>
        <p:grpSpPr>
          <a:xfrm>
            <a:off x="6241922" y="2976214"/>
            <a:ext cx="723044" cy="3424586"/>
            <a:chOff x="4717922" y="2781461"/>
            <a:chExt cx="723044" cy="3424586"/>
          </a:xfrm>
        </p:grpSpPr>
        <p:grpSp>
          <p:nvGrpSpPr>
            <p:cNvPr id="110" name="Group 109"/>
            <p:cNvGrpSpPr/>
            <p:nvPr/>
          </p:nvGrpSpPr>
          <p:grpSpPr>
            <a:xfrm>
              <a:off x="4792324" y="3940174"/>
              <a:ext cx="574240" cy="1092202"/>
              <a:chOff x="4792324" y="3914452"/>
              <a:chExt cx="574240" cy="1524000"/>
            </a:xfrm>
          </p:grpSpPr>
          <p:sp>
            <p:nvSpPr>
              <p:cNvPr id="117" name="Rectangle 116"/>
              <p:cNvSpPr/>
              <p:nvPr/>
            </p:nvSpPr>
            <p:spPr>
              <a:xfrm>
                <a:off x="4792324" y="3914452"/>
                <a:ext cx="574240" cy="15240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TextBox 117"/>
              <p:cNvSpPr txBox="1"/>
              <p:nvPr/>
            </p:nvSpPr>
            <p:spPr>
              <a:xfrm rot="5400000">
                <a:off x="4317444" y="4414842"/>
                <a:ext cx="1524000" cy="523220"/>
              </a:xfrm>
              <a:prstGeom prst="rect">
                <a:avLst/>
              </a:prstGeom>
              <a:noFill/>
            </p:spPr>
            <p:txBody>
              <a:bodyPr wrap="square" rtlCol="0">
                <a:spAutoFit/>
              </a:bodyPr>
              <a:lstStyle/>
              <a:p>
                <a:pPr algn="ctr"/>
                <a:r>
                  <a:rPr lang="en-US" sz="2800" dirty="0"/>
                  <a:t>CNN</a:t>
                </a:r>
              </a:p>
            </p:txBody>
          </p:sp>
        </p:grpSp>
        <p:cxnSp>
          <p:nvCxnSpPr>
            <p:cNvPr id="111" name="Straight Arrow Connector 110"/>
            <p:cNvCxnSpPr/>
            <p:nvPr/>
          </p:nvCxnSpPr>
          <p:spPr>
            <a:xfrm flipV="1">
              <a:off x="5079444" y="5135563"/>
              <a:ext cx="0" cy="381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12" name="Picture 111"/>
            <p:cNvPicPr>
              <a:picLocks noChangeAspect="1"/>
            </p:cNvPicPr>
            <p:nvPr/>
          </p:nvPicPr>
          <p:blipFill>
            <a:blip r:embed="rId20">
              <a:extLst>
                <a:ext uri="{BEBA8EAE-BF5A-486C-A8C5-ECC9F3942E4B}">
                  <a14:imgProps xmlns:a14="http://schemas.microsoft.com/office/drawing/2010/main">
                    <a14:imgLayer r:embed="rId21">
                      <a14:imgEffect>
                        <a14:saturation sat="0"/>
                      </a14:imgEffect>
                    </a14:imgLayer>
                  </a14:imgProps>
                </a:ext>
                <a:ext uri="{28A0092B-C50C-407E-A947-70E740481C1C}">
                  <a14:useLocalDpi xmlns:a14="http://schemas.microsoft.com/office/drawing/2010/main" val="0"/>
                </a:ext>
              </a:extLst>
            </a:blip>
            <a:stretch>
              <a:fillRect/>
            </a:stretch>
          </p:blipFill>
          <p:spPr>
            <a:xfrm>
              <a:off x="4786296" y="5619751"/>
              <a:ext cx="586296" cy="586296"/>
            </a:xfrm>
            <a:prstGeom prst="rect">
              <a:avLst/>
            </a:prstGeom>
            <a:ln>
              <a:solidFill>
                <a:srgbClr val="FF0000"/>
              </a:solidFill>
              <a:prstDash val="dash"/>
            </a:ln>
          </p:spPr>
        </p:pic>
        <p:cxnSp>
          <p:nvCxnSpPr>
            <p:cNvPr id="113" name="Straight Arrow Connector 112"/>
            <p:cNvCxnSpPr/>
            <p:nvPr/>
          </p:nvCxnSpPr>
          <p:spPr>
            <a:xfrm flipV="1">
              <a:off x="5079444" y="3455987"/>
              <a:ext cx="0" cy="381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14" name="Group 113"/>
            <p:cNvGrpSpPr/>
            <p:nvPr/>
          </p:nvGrpSpPr>
          <p:grpSpPr>
            <a:xfrm>
              <a:off x="4717922" y="2781461"/>
              <a:ext cx="723044" cy="571338"/>
              <a:chOff x="4755156" y="2781461"/>
              <a:chExt cx="723044" cy="571338"/>
            </a:xfrm>
          </p:grpSpPr>
          <p:sp>
            <p:nvSpPr>
              <p:cNvPr id="115" name="Rectangle 114"/>
              <p:cNvSpPr/>
              <p:nvPr/>
            </p:nvSpPr>
            <p:spPr>
              <a:xfrm>
                <a:off x="4755156" y="2781461"/>
                <a:ext cx="723044" cy="57133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p:cNvSpPr/>
              <p:nvPr/>
            </p:nvSpPr>
            <p:spPr>
              <a:xfrm>
                <a:off x="4978400" y="3143330"/>
                <a:ext cx="131979" cy="133269"/>
              </a:xfrm>
              <a:prstGeom prst="rect">
                <a:avLst/>
              </a:prstGeom>
              <a:solidFill>
                <a:srgbClr val="FF7D7D"/>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ustDataLst>
      <p:tags r:id="rId1"/>
    </p:custDataLst>
    <p:extLst>
      <p:ext uri="{BB962C8B-B14F-4D97-AF65-F5344CB8AC3E}">
        <p14:creationId xmlns:p14="http://schemas.microsoft.com/office/powerpoint/2010/main" val="2123552302"/>
      </p:ext>
    </p:extLst>
  </p:cSld>
  <p:clrMapOvr>
    <a:masterClrMapping/>
  </p:clrMapOvr>
  <mc:AlternateContent xmlns:mc="http://schemas.openxmlformats.org/markup-compatibility/2006" xmlns:p14="http://schemas.microsoft.com/office/powerpoint/2010/main">
    <mc:Choice Requires="p14">
      <p:transition p14:dur="400" advTm="24972">
        <p:fade/>
      </p:transition>
    </mc:Choice>
    <mc:Fallback xmlns="">
      <p:transition advTm="24972">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 name="Group 132"/>
          <p:cNvGrpSpPr/>
          <p:nvPr/>
        </p:nvGrpSpPr>
        <p:grpSpPr>
          <a:xfrm>
            <a:off x="2192042" y="1656219"/>
            <a:ext cx="2737860" cy="4590069"/>
            <a:chOff x="6377470" y="1656218"/>
            <a:chExt cx="2737860" cy="4590069"/>
          </a:xfrm>
        </p:grpSpPr>
        <p:pic>
          <p:nvPicPr>
            <p:cNvPr id="18" name="Picture 26" descr="http://ladoga.graphics.cs.cmu.edu/cdoersch/hn25/caffe_run/data/efros/cdoersch/posunsup_nns_projgray_out/patchdisplay/imgs/2196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7470" y="2065160"/>
              <a:ext cx="523953" cy="52395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8" descr="http://ladoga.graphics.cs.cmu.edu/cdoersch/hn25/caffe_run/data/efros/cdoersch/posunsup_nns_projgray_out/patchdisplay/imgs/2196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0950" y="2065160"/>
              <a:ext cx="523953" cy="52395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0" descr="http://ladoga.graphics.cs.cmu.edu/cdoersch/hn25/caffe_run/data/efros/cdoersch/posunsup_nns_projgray_out/patchdisplay/imgs/2196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84428" y="2065160"/>
              <a:ext cx="523953" cy="52395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2" descr="http://ladoga.graphics.cs.cmu.edu/cdoersch/hn25/caffe_run/data/efros/cdoersch/posunsup_nns_projgray_out/patchdisplay/imgs/21966.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37905" y="2065160"/>
              <a:ext cx="523953" cy="52395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4" descr="http://ladoga.graphics.cs.cmu.edu/cdoersch/hn25/caffe_run/data/efros/cdoersch/posunsup_nns_projgray_out/patchdisplay/imgs/21967.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91377" y="2065160"/>
              <a:ext cx="523953" cy="52395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8" descr="http://ladoga.graphics.cs.cmu.edu/cdoersch/hn25/caffe_run/data/efros/cdoersch/posunsup_nns_projgray_out/patchdisplay/imgs/12135.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77470"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0" descr="http://ladoga.graphics.cs.cmu.edu/cdoersch/hn25/caffe_run/data/efros/cdoersch/posunsup_nns_projgray_out/patchdisplay/imgs/12136.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30948"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2" descr="http://ladoga.graphics.cs.cmu.edu/cdoersch/hn25/caffe_run/data/efros/cdoersch/posunsup_nns_projgray_out/patchdisplay/imgs/12137.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484426"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4" descr="http://ladoga.graphics.cs.cmu.edu/cdoersch/hn25/caffe_run/data/efros/cdoersch/posunsup_nns_projgray_out/patchdisplay/imgs/12138.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37903"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6" descr="http://ladoga.graphics.cs.cmu.edu/cdoersch/hn25/caffe_run/data/efros/cdoersch/posunsup_nns_projgray_out/patchdisplay/imgs/12139.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591378"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72" descr="http://ladoga.graphics.cs.cmu.edu/cdoersch/hn25/caffe_run/data/efros/cdoersch/posunsup_nns_projgray_out/patchdisplay/imgs/2937.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77470"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74" descr="http://ladoga.graphics.cs.cmu.edu/cdoersch/hn25/caffe_run/data/efros/cdoersch/posunsup_nns_projgray_out/patchdisplay/imgs/2938.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930948"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76" descr="http://ladoga.graphics.cs.cmu.edu/cdoersch/hn25/caffe_run/data/efros/cdoersch/posunsup_nns_projgray_out/patchdisplay/imgs/2939.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484426"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78" descr="http://ladoga.graphics.cs.cmu.edu/cdoersch/hn25/caffe_run/data/efros/cdoersch/posunsup_nns_projgray_out/patchdisplay/imgs/2940.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037903"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80" descr="http://ladoga.graphics.cs.cmu.edu/cdoersch/hn25/caffe_run/data/efros/cdoersch/posunsup_nns_projgray_out/patchdisplay/imgs/2941.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591378"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138" descr="http://ladoga.graphics.cs.cmu.edu/cdoersch/hn25/caffe_run/data/efros/cdoersch/posunsup_nns_projgray_out/patchdisplay/imgs/3273.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377470"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140" descr="http://ladoga.graphics.cs.cmu.edu/cdoersch/hn25/caffe_run/data/efros/cdoersch/posunsup_nns_projgray_out/patchdisplay/imgs/3274.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930948"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142" descr="http://ladoga.graphics.cs.cmu.edu/cdoersch/hn25/caffe_run/data/efros/cdoersch/posunsup_nns_projgray_out/patchdisplay/imgs/3275.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484426"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144" descr="http://ladoga.graphics.cs.cmu.edu/cdoersch/hn25/caffe_run/data/efros/cdoersch/posunsup_nns_projgray_out/patchdisplay/imgs/3276.jp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037903"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146" descr="http://ladoga.graphics.cs.cmu.edu/cdoersch/hn25/caffe_run/data/efros/cdoersch/posunsup_nns_projgray_out/patchdisplay/imgs/3277.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591378"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170" descr="http://ladoga.graphics.cs.cmu.edu/cdoersch/hn25/caffe_run/data/efros/cdoersch/posunsup_nns_projgray_out/patchdisplay/imgs/12513.jpg"/>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377470"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172" descr="http://ladoga.graphics.cs.cmu.edu/cdoersch/hn25/caffe_run/data/efros/cdoersch/posunsup_nns_projgray_out/patchdisplay/imgs/12514.jpg"/>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930948"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174" descr="http://ladoga.graphics.cs.cmu.edu/cdoersch/hn25/caffe_run/data/efros/cdoersch/posunsup_nns_projgray_out/patchdisplay/imgs/12515.jpg"/>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7484426"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176" descr="http://ladoga.graphics.cs.cmu.edu/cdoersch/hn25/caffe_run/data/efros/cdoersch/posunsup_nns_projgray_out/patchdisplay/imgs/12516.jpg"/>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8037903"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178" descr="http://ladoga.graphics.cs.cmu.edu/cdoersch/hn25/caffe_run/data/efros/cdoersch/posunsup_nns_projgray_out/patchdisplay/imgs/12517.jpg"/>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8591378"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202" descr="http://ladoga.graphics.cs.cmu.edu/cdoersch/hn25/caffe_run/data/efros/cdoersch/posunsup_nns_projgray_out/patchdisplay/imgs/18477.jpg"/>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6377470"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94" name="Picture 204" descr="http://ladoga.graphics.cs.cmu.edu/cdoersch/hn25/caffe_run/data/efros/cdoersch/posunsup_nns_projgray_out/patchdisplay/imgs/18478.jpg"/>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6930948"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206" descr="http://ladoga.graphics.cs.cmu.edu/cdoersch/hn25/caffe_run/data/efros/cdoersch/posunsup_nns_projgray_out/patchdisplay/imgs/18479.jpg"/>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7484426"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210" descr="http://ladoga.graphics.cs.cmu.edu/cdoersch/hn25/caffe_run/data/efros/cdoersch/posunsup_nns_projgray_out/patchdisplay/imgs/18480.jpg"/>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8037903"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212" descr="http://ladoga.graphics.cs.cmu.edu/cdoersch/hn25/caffe_run/data/efros/cdoersch/posunsup_nns_projgray_out/patchdisplay/imgs/18481.jpg"/>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8591378"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254" descr="http://ladoga.graphics.cs.cmu.edu/cdoersch/hn25/caffe_run/data/efros/cdoersch/posunsup_nns_projgray_out/patchdisplay/imgs/1047.jpg"/>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6377470" y="5722335"/>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258" descr="http://ladoga.graphics.cs.cmu.edu/cdoersch/hn25/caffe_run/data/efros/cdoersch/posunsup_nns_projgray_out/patchdisplay/imgs/1048.jpg"/>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930948" y="5722335"/>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260" descr="http://ladoga.graphics.cs.cmu.edu/cdoersch/hn25/caffe_run/data/efros/cdoersch/posunsup_nns_projgray_out/patchdisplay/imgs/1049.jpg"/>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7484426" y="5722335"/>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13" name="Picture 262" descr="http://ladoga.graphics.cs.cmu.edu/cdoersch/hn25/caffe_run/data/efros/cdoersch/posunsup_nns_projgray_out/patchdisplay/imgs/1050.jpg"/>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8037903" y="5722335"/>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264" descr="http://ladoga.graphics.cs.cmu.edu/cdoersch/hn25/caffe_run/data/efros/cdoersch/posunsup_nns_projgray_out/patchdisplay/imgs/1051.jpg"/>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8591378" y="5722335"/>
              <a:ext cx="523952" cy="523952"/>
            </a:xfrm>
            <a:prstGeom prst="rect">
              <a:avLst/>
            </a:prstGeom>
            <a:noFill/>
            <a:extLst>
              <a:ext uri="{909E8E84-426E-40DD-AFC4-6F175D3DCCD1}">
                <a14:hiddenFill xmlns:a14="http://schemas.microsoft.com/office/drawing/2010/main">
                  <a:solidFill>
                    <a:srgbClr val="FFFFFF"/>
                  </a:solidFill>
                </a14:hiddenFill>
              </a:ext>
            </a:extLst>
          </p:spPr>
        </p:pic>
        <p:sp>
          <p:nvSpPr>
            <p:cNvPr id="132" name="TextBox 131"/>
            <p:cNvSpPr txBox="1"/>
            <p:nvPr/>
          </p:nvSpPr>
          <p:spPr>
            <a:xfrm>
              <a:off x="7440863" y="1656218"/>
              <a:ext cx="675634" cy="400110"/>
            </a:xfrm>
            <a:prstGeom prst="rect">
              <a:avLst/>
            </a:prstGeom>
            <a:noFill/>
          </p:spPr>
          <p:txBody>
            <a:bodyPr wrap="none" rtlCol="0">
              <a:spAutoFit/>
            </a:bodyPr>
            <a:lstStyle/>
            <a:p>
              <a:r>
                <a:rPr lang="en-US" sz="2000" dirty="0"/>
                <a:t>Ours</a:t>
              </a:r>
            </a:p>
          </p:txBody>
        </p:sp>
      </p:grpSp>
      <p:sp>
        <p:nvSpPr>
          <p:cNvPr id="2" name="Title 1"/>
          <p:cNvSpPr>
            <a:spLocks noGrp="1"/>
          </p:cNvSpPr>
          <p:nvPr>
            <p:ph type="title"/>
          </p:nvPr>
        </p:nvSpPr>
        <p:spPr/>
        <p:txBody>
          <a:bodyPr/>
          <a:lstStyle/>
          <a:p>
            <a:r>
              <a:rPr lang="en-US" dirty="0"/>
              <a:t>What is learned?</a:t>
            </a:r>
          </a:p>
        </p:txBody>
      </p:sp>
      <p:pic>
        <p:nvPicPr>
          <p:cNvPr id="4" name="Picture 2" descr="http://ladoga.graphics.cs.cmu.edu/cdoersch/hn25/caffe_run/data/efros/cdoersch/posunsup_nns_alexnet_out/patchdisplay/imgs/21961.jpg"/>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1557502" y="2065160"/>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6" descr="http://ladoga.graphics.cs.cmu.edu/cdoersch/hn25/caffe_run/data/efros/cdoersch/posunsup_nns_projgray_out/patchdisplay/imgs/12133.jpg"/>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1557502"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70" descr="http://ladoga.graphics.cs.cmu.edu/cdoersch/hn25/caffe_run/data/efros/cdoersch/posunsup_nns_projgray_out/patchdisplay/imgs/2935.jpg"/>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557502"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136" descr="http://ladoga.graphics.cs.cmu.edu/cdoersch/hn25/caffe_run/data/efros/cdoersch/posunsup_nns_projgray_out/patchdisplay/imgs/3271.jpg"/>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1557502"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168" descr="http://ladoga.graphics.cs.cmu.edu/cdoersch/hn25/caffe_run/data/efros/cdoersch/posunsup_nns_projgray_out/patchdisplay/imgs/12511.jpg"/>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1557502"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200" descr="http://ladoga.graphics.cs.cmu.edu/cdoersch/hn25/caffe_run/data/efros/cdoersch/posunsup_nns_projgray_out/patchdisplay/imgs/18475.jpg"/>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1557502"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10" name="Picture 256" descr="http://ladoga.graphics.cs.cmu.edu/cdoersch/hn25/caffe_run/data/efros/cdoersch/posunsup_nns_projgray_out/patchdisplay/imgs/1045.jpg"/>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557502" y="5722335"/>
            <a:ext cx="523952" cy="523952"/>
          </a:xfrm>
          <a:prstGeom prst="rect">
            <a:avLst/>
          </a:prstGeom>
          <a:noFill/>
          <a:extLst>
            <a:ext uri="{909E8E84-426E-40DD-AFC4-6F175D3DCCD1}">
              <a14:hiddenFill xmlns:a14="http://schemas.microsoft.com/office/drawing/2010/main">
                <a:solidFill>
                  <a:srgbClr val="FFFFFF"/>
                </a:solidFill>
              </a14:hiddenFill>
            </a:ext>
          </a:extLst>
        </p:spPr>
      </p:pic>
      <p:cxnSp>
        <p:nvCxnSpPr>
          <p:cNvPr id="127" name="Straight Connector 126"/>
          <p:cNvCxnSpPr/>
          <p:nvPr/>
        </p:nvCxnSpPr>
        <p:spPr>
          <a:xfrm>
            <a:off x="7843045" y="2065161"/>
            <a:ext cx="0" cy="4181127"/>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a:off x="2136748" y="2065161"/>
            <a:ext cx="0" cy="4181127"/>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9" name="TextBox 128"/>
          <p:cNvSpPr txBox="1"/>
          <p:nvPr/>
        </p:nvSpPr>
        <p:spPr>
          <a:xfrm>
            <a:off x="1531283" y="1656218"/>
            <a:ext cx="739305" cy="400110"/>
          </a:xfrm>
          <a:prstGeom prst="rect">
            <a:avLst/>
          </a:prstGeom>
          <a:noFill/>
        </p:spPr>
        <p:txBody>
          <a:bodyPr wrap="none" rtlCol="0">
            <a:spAutoFit/>
          </a:bodyPr>
          <a:lstStyle/>
          <a:p>
            <a:r>
              <a:rPr lang="en-US" sz="2000" dirty="0"/>
              <a:t>Input</a:t>
            </a:r>
          </a:p>
        </p:txBody>
      </p:sp>
      <p:cxnSp>
        <p:nvCxnSpPr>
          <p:cNvPr id="126" name="Straight Connector 125"/>
          <p:cNvCxnSpPr/>
          <p:nvPr/>
        </p:nvCxnSpPr>
        <p:spPr>
          <a:xfrm>
            <a:off x="4988331" y="2065161"/>
            <a:ext cx="0" cy="4181127"/>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36" name="Group 135"/>
          <p:cNvGrpSpPr/>
          <p:nvPr/>
        </p:nvGrpSpPr>
        <p:grpSpPr>
          <a:xfrm>
            <a:off x="5046754" y="1656219"/>
            <a:ext cx="2737863" cy="4590069"/>
            <a:chOff x="668042" y="1656218"/>
            <a:chExt cx="2737863" cy="4590069"/>
          </a:xfrm>
        </p:grpSpPr>
        <p:pic>
          <p:nvPicPr>
            <p:cNvPr id="137" name="Picture 4" descr="http://ladoga.graphics.cs.cmu.edu/cdoersch/hn25/caffe_run/data/efros/cdoersch/posunsup_nns_rand_out/patchdisplay/imgs/21963.jpg"/>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668043" y="2065160"/>
              <a:ext cx="523951" cy="523952"/>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8" descr="http://ladoga.graphics.cs.cmu.edu/cdoersch/hn25/caffe_run/data/efros/cdoersch/posunsup_nns_rand_out/patchdisplay/imgs/21964.jpg"/>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1221521" y="2065160"/>
              <a:ext cx="523951" cy="523952"/>
            </a:xfrm>
            <a:prstGeom prst="rect">
              <a:avLst/>
            </a:prstGeom>
            <a:noFill/>
            <a:extLst>
              <a:ext uri="{909E8E84-426E-40DD-AFC4-6F175D3DCCD1}">
                <a14:hiddenFill xmlns:a14="http://schemas.microsoft.com/office/drawing/2010/main">
                  <a:solidFill>
                    <a:srgbClr val="FFFFFF"/>
                  </a:solidFill>
                </a14:hiddenFill>
              </a:ext>
            </a:extLst>
          </p:spPr>
        </p:pic>
        <p:pic>
          <p:nvPicPr>
            <p:cNvPr id="139" name="Picture 10" descr="http://ladoga.graphics.cs.cmu.edu/cdoersch/hn25/caffe_run/data/efros/cdoersch/posunsup_nns_rand_out/patchdisplay/imgs/21965.jpg"/>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1774998" y="2065160"/>
              <a:ext cx="523951" cy="523952"/>
            </a:xfrm>
            <a:prstGeom prst="rect">
              <a:avLst/>
            </a:prstGeom>
            <a:noFill/>
            <a:extLst>
              <a:ext uri="{909E8E84-426E-40DD-AFC4-6F175D3DCCD1}">
                <a14:hiddenFill xmlns:a14="http://schemas.microsoft.com/office/drawing/2010/main">
                  <a:solidFill>
                    <a:srgbClr val="FFFFFF"/>
                  </a:solidFill>
                </a14:hiddenFill>
              </a:ext>
            </a:extLst>
          </p:spPr>
        </p:pic>
        <p:pic>
          <p:nvPicPr>
            <p:cNvPr id="140" name="Picture 12" descr="http://ladoga.graphics.cs.cmu.edu/cdoersch/hn25/caffe_run/data/efros/cdoersch/posunsup_nns_rand_out/patchdisplay/imgs/21966.jpg"/>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2328475" y="2065160"/>
              <a:ext cx="523951" cy="523952"/>
            </a:xfrm>
            <a:prstGeom prst="rect">
              <a:avLst/>
            </a:prstGeom>
            <a:noFill/>
            <a:extLst>
              <a:ext uri="{909E8E84-426E-40DD-AFC4-6F175D3DCCD1}">
                <a14:hiddenFill xmlns:a14="http://schemas.microsoft.com/office/drawing/2010/main">
                  <a:solidFill>
                    <a:srgbClr val="FFFFFF"/>
                  </a:solidFill>
                </a14:hiddenFill>
              </a:ext>
            </a:extLst>
          </p:spPr>
        </p:pic>
        <p:pic>
          <p:nvPicPr>
            <p:cNvPr id="141" name="Picture 14" descr="http://ladoga.graphics.cs.cmu.edu/cdoersch/hn25/caffe_run/data/efros/cdoersch/posunsup_nns_rand_out/patchdisplay/imgs/21967.jpg"/>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2881954" y="2065160"/>
              <a:ext cx="523951" cy="523952"/>
            </a:xfrm>
            <a:prstGeom prst="rect">
              <a:avLst/>
            </a:prstGeom>
            <a:noFill/>
            <a:extLst>
              <a:ext uri="{909E8E84-426E-40DD-AFC4-6F175D3DCCD1}">
                <a14:hiddenFill xmlns:a14="http://schemas.microsoft.com/office/drawing/2010/main">
                  <a:solidFill>
                    <a:srgbClr val="FFFFFF"/>
                  </a:solidFill>
                </a14:hiddenFill>
              </a:ext>
            </a:extLst>
          </p:spPr>
        </p:pic>
        <p:pic>
          <p:nvPicPr>
            <p:cNvPr id="142" name="Picture 60" descr="http://ladoga.graphics.cs.cmu.edu/cdoersch/hn25/caffe_run/data/efros/cdoersch/posunsup_nns_rand_out/patchdisplay/imgs/12134.jpg"/>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668042"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62" descr="http://ladoga.graphics.cs.cmu.edu/cdoersch/hn25/caffe_run/data/efros/cdoersch/posunsup_nns_rand_out/patchdisplay/imgs/12135.jpg"/>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1221520"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44" name="Picture 64" descr="http://ladoga.graphics.cs.cmu.edu/cdoersch/hn25/caffe_run/data/efros/cdoersch/posunsup_nns_rand_out/patchdisplay/imgs/12136.jpg"/>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1774998"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45" name="Picture 66" descr="http://ladoga.graphics.cs.cmu.edu/cdoersch/hn25/caffe_run/data/efros/cdoersch/posunsup_nns_rand_out/patchdisplay/imgs/12137.jpg"/>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2328475"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46" name="Picture 68" descr="http://ladoga.graphics.cs.cmu.edu/cdoersch/hn25/caffe_run/data/efros/cdoersch/posunsup_nns_rand_out/patchdisplay/imgs/12138.jpg"/>
            <p:cNvPicPr>
              <a:picLocks noChangeAspect="1"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2881952"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47" name="Picture 94" descr="http://ladoga.graphics.cs.cmu.edu/cdoersch/hn25/caffe_run/data/efros/cdoersch/posunsup_nns_rand_out/patchdisplay/imgs/2937.jpg"/>
            <p:cNvPicPr>
              <a:picLocks noChangeAspect="1"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668042"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48" name="Picture 96" descr="http://ladoga.graphics.cs.cmu.edu/cdoersch/hn25/caffe_run/data/efros/cdoersch/posunsup_nns_rand_out/patchdisplay/imgs/2938.jpg"/>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1221520"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49" name="Picture 98" descr="http://ladoga.graphics.cs.cmu.edu/cdoersch/hn25/caffe_run/data/efros/cdoersch/posunsup_nns_rand_out/patchdisplay/imgs/2939.jpg"/>
            <p:cNvPicPr>
              <a:picLocks noChangeAspect="1"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1774998"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50" name="Picture 100" descr="http://ladoga.graphics.cs.cmu.edu/cdoersch/hn25/caffe_run/data/efros/cdoersch/posunsup_nns_rand_out/patchdisplay/imgs/2940.jpg"/>
            <p:cNvPicPr>
              <a:picLocks noChangeAspect="1"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2328475"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51" name="Picture 102" descr="http://ladoga.graphics.cs.cmu.edu/cdoersch/hn25/caffe_run/data/efros/cdoersch/posunsup_nns_rand_out/patchdisplay/imgs/2941.jpg"/>
            <p:cNvPicPr>
              <a:picLocks noChangeAspect="1" noChangeArrowheads="1"/>
            </p:cNvPicPr>
            <p:nvPr/>
          </p:nvPicPr>
          <p:blipFill>
            <a:blip r:embed="rId60">
              <a:extLst>
                <a:ext uri="{28A0092B-C50C-407E-A947-70E740481C1C}">
                  <a14:useLocalDpi xmlns:a14="http://schemas.microsoft.com/office/drawing/2010/main" val="0"/>
                </a:ext>
              </a:extLst>
            </a:blip>
            <a:srcRect/>
            <a:stretch>
              <a:fillRect/>
            </a:stretch>
          </p:blipFill>
          <p:spPr bwMode="auto">
            <a:xfrm>
              <a:off x="2881952"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52" name="Picture 158" descr="http://ladoga.graphics.cs.cmu.edu/cdoersch/hn25/caffe_run/data/efros/cdoersch/posunsup_nns_rand_out/patchdisplay/imgs/3272.jpg"/>
            <p:cNvPicPr>
              <a:picLocks noChangeAspect="1" noChangeArrowheads="1"/>
            </p:cNvPicPr>
            <p:nvPr/>
          </p:nvPicPr>
          <p:blipFill>
            <a:blip r:embed="rId61">
              <a:extLst>
                <a:ext uri="{28A0092B-C50C-407E-A947-70E740481C1C}">
                  <a14:useLocalDpi xmlns:a14="http://schemas.microsoft.com/office/drawing/2010/main" val="0"/>
                </a:ext>
              </a:extLst>
            </a:blip>
            <a:srcRect/>
            <a:stretch>
              <a:fillRect/>
            </a:stretch>
          </p:blipFill>
          <p:spPr bwMode="auto">
            <a:xfrm>
              <a:off x="668042"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53" name="Picture 160" descr="http://ladoga.graphics.cs.cmu.edu/cdoersch/hn25/caffe_run/data/efros/cdoersch/posunsup_nns_rand_out/patchdisplay/imgs/3273.jpg"/>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1221520"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54" name="Picture 162" descr="http://ladoga.graphics.cs.cmu.edu/cdoersch/hn25/caffe_run/data/efros/cdoersch/posunsup_nns_rand_out/patchdisplay/imgs/3274.jpg"/>
            <p:cNvPicPr>
              <a:picLocks noChangeAspect="1" noChangeArrowheads="1"/>
            </p:cNvPicPr>
            <p:nvPr/>
          </p:nvPicPr>
          <p:blipFill>
            <a:blip r:embed="rId63">
              <a:extLst>
                <a:ext uri="{28A0092B-C50C-407E-A947-70E740481C1C}">
                  <a14:useLocalDpi xmlns:a14="http://schemas.microsoft.com/office/drawing/2010/main" val="0"/>
                </a:ext>
              </a:extLst>
            </a:blip>
            <a:srcRect/>
            <a:stretch>
              <a:fillRect/>
            </a:stretch>
          </p:blipFill>
          <p:spPr bwMode="auto">
            <a:xfrm>
              <a:off x="1774998"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55" name="Picture 164" descr="http://ladoga.graphics.cs.cmu.edu/cdoersch/hn25/caffe_run/data/efros/cdoersch/posunsup_nns_rand_out/patchdisplay/imgs/3275.jpg"/>
            <p:cNvPicPr>
              <a:picLocks noChangeAspect="1" noChangeArrowheads="1"/>
            </p:cNvPicPr>
            <p:nvPr/>
          </p:nvPicPr>
          <p:blipFill>
            <a:blip r:embed="rId64">
              <a:extLst>
                <a:ext uri="{28A0092B-C50C-407E-A947-70E740481C1C}">
                  <a14:useLocalDpi xmlns:a14="http://schemas.microsoft.com/office/drawing/2010/main" val="0"/>
                </a:ext>
              </a:extLst>
            </a:blip>
            <a:srcRect/>
            <a:stretch>
              <a:fillRect/>
            </a:stretch>
          </p:blipFill>
          <p:spPr bwMode="auto">
            <a:xfrm>
              <a:off x="2328475"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56" name="Picture 166" descr="http://ladoga.graphics.cs.cmu.edu/cdoersch/hn25/caffe_run/data/efros/cdoersch/posunsup_nns_rand_out/patchdisplay/imgs/3276.jpg"/>
            <p:cNvPicPr>
              <a:picLocks noChangeAspect="1" noChangeArrowheads="1"/>
            </p:cNvPicPr>
            <p:nvPr/>
          </p:nvPicPr>
          <p:blipFill>
            <a:blip r:embed="rId65">
              <a:extLst>
                <a:ext uri="{28A0092B-C50C-407E-A947-70E740481C1C}">
                  <a14:useLocalDpi xmlns:a14="http://schemas.microsoft.com/office/drawing/2010/main" val="0"/>
                </a:ext>
              </a:extLst>
            </a:blip>
            <a:srcRect/>
            <a:stretch>
              <a:fillRect/>
            </a:stretch>
          </p:blipFill>
          <p:spPr bwMode="auto">
            <a:xfrm>
              <a:off x="2881952"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57" name="Picture 190" descr="http://ladoga.graphics.cs.cmu.edu/cdoersch/hn25/caffe_run/data/efros/cdoersch/posunsup_nns_rand_out/patchdisplay/imgs/12513.jpg"/>
            <p:cNvPicPr>
              <a:picLocks noChangeAspect="1" noChangeArrowheads="1"/>
            </p:cNvPicPr>
            <p:nvPr/>
          </p:nvPicPr>
          <p:blipFill>
            <a:blip r:embed="rId66">
              <a:extLst>
                <a:ext uri="{28A0092B-C50C-407E-A947-70E740481C1C}">
                  <a14:useLocalDpi xmlns:a14="http://schemas.microsoft.com/office/drawing/2010/main" val="0"/>
                </a:ext>
              </a:extLst>
            </a:blip>
            <a:srcRect/>
            <a:stretch>
              <a:fillRect/>
            </a:stretch>
          </p:blipFill>
          <p:spPr bwMode="auto">
            <a:xfrm>
              <a:off x="668042"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58" name="Picture 192" descr="http://ladoga.graphics.cs.cmu.edu/cdoersch/hn25/caffe_run/data/efros/cdoersch/posunsup_nns_rand_out/patchdisplay/imgs/12512.jpg"/>
            <p:cNvPicPr>
              <a:picLocks noChangeAspect="1" noChangeArrowheads="1"/>
            </p:cNvPicPr>
            <p:nvPr/>
          </p:nvPicPr>
          <p:blipFill>
            <a:blip r:embed="rId67">
              <a:extLst>
                <a:ext uri="{28A0092B-C50C-407E-A947-70E740481C1C}">
                  <a14:useLocalDpi xmlns:a14="http://schemas.microsoft.com/office/drawing/2010/main" val="0"/>
                </a:ext>
              </a:extLst>
            </a:blip>
            <a:srcRect/>
            <a:stretch>
              <a:fillRect/>
            </a:stretch>
          </p:blipFill>
          <p:spPr bwMode="auto">
            <a:xfrm>
              <a:off x="1221520"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59" name="Picture 194" descr="http://ladoga.graphics.cs.cmu.edu/cdoersch/hn25/caffe_run/data/efros/cdoersch/posunsup_nns_rand_out/patchdisplay/imgs/12514.jpg"/>
            <p:cNvPicPr>
              <a:picLocks noChangeAspect="1" noChangeArrowheads="1"/>
            </p:cNvPicPr>
            <p:nvPr/>
          </p:nvPicPr>
          <p:blipFill>
            <a:blip r:embed="rId68">
              <a:extLst>
                <a:ext uri="{28A0092B-C50C-407E-A947-70E740481C1C}">
                  <a14:useLocalDpi xmlns:a14="http://schemas.microsoft.com/office/drawing/2010/main" val="0"/>
                </a:ext>
              </a:extLst>
            </a:blip>
            <a:srcRect/>
            <a:stretch>
              <a:fillRect/>
            </a:stretch>
          </p:blipFill>
          <p:spPr bwMode="auto">
            <a:xfrm>
              <a:off x="1774998"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60" name="Picture 196" descr="http://ladoga.graphics.cs.cmu.edu/cdoersch/hn25/caffe_run/data/efros/cdoersch/posunsup_nns_rand_out/patchdisplay/imgs/12515.jpg"/>
            <p:cNvPicPr>
              <a:picLocks noChangeAspect="1" noChangeArrowheads="1"/>
            </p:cNvPicPr>
            <p:nvPr/>
          </p:nvPicPr>
          <p:blipFill>
            <a:blip r:embed="rId69">
              <a:extLst>
                <a:ext uri="{28A0092B-C50C-407E-A947-70E740481C1C}">
                  <a14:useLocalDpi xmlns:a14="http://schemas.microsoft.com/office/drawing/2010/main" val="0"/>
                </a:ext>
              </a:extLst>
            </a:blip>
            <a:srcRect/>
            <a:stretch>
              <a:fillRect/>
            </a:stretch>
          </p:blipFill>
          <p:spPr bwMode="auto">
            <a:xfrm>
              <a:off x="2328475"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61" name="Picture 198" descr="http://ladoga.graphics.cs.cmu.edu/cdoersch/hn25/caffe_run/data/efros/cdoersch/posunsup_nns_rand_out/patchdisplay/imgs/12516.jpg"/>
            <p:cNvPicPr>
              <a:picLocks noChangeAspect="1" noChangeArrowheads="1"/>
            </p:cNvPicPr>
            <p:nvPr/>
          </p:nvPicPr>
          <p:blipFill>
            <a:blip r:embed="rId70">
              <a:extLst>
                <a:ext uri="{28A0092B-C50C-407E-A947-70E740481C1C}">
                  <a14:useLocalDpi xmlns:a14="http://schemas.microsoft.com/office/drawing/2010/main" val="0"/>
                </a:ext>
              </a:extLst>
            </a:blip>
            <a:srcRect/>
            <a:stretch>
              <a:fillRect/>
            </a:stretch>
          </p:blipFill>
          <p:spPr bwMode="auto">
            <a:xfrm>
              <a:off x="2881952"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62" name="Picture 224" descr="http://ladoga.graphics.cs.cmu.edu/cdoersch/hn25/caffe_run/data/efros/cdoersch/posunsup_nns_rand_out/patchdisplay/imgs/18477.jpg"/>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668042"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63" name="Picture 226" descr="http://ladoga.graphics.cs.cmu.edu/cdoersch/hn25/caffe_run/data/efros/cdoersch/posunsup_nns_rand_out/patchdisplay/imgs/18478.jpg"/>
            <p:cNvPicPr>
              <a:picLocks noChangeAspect="1" noChangeArrowheads="1"/>
            </p:cNvPicPr>
            <p:nvPr/>
          </p:nvPicPr>
          <p:blipFill>
            <a:blip r:embed="rId72">
              <a:extLst>
                <a:ext uri="{28A0092B-C50C-407E-A947-70E740481C1C}">
                  <a14:useLocalDpi xmlns:a14="http://schemas.microsoft.com/office/drawing/2010/main" val="0"/>
                </a:ext>
              </a:extLst>
            </a:blip>
            <a:srcRect/>
            <a:stretch>
              <a:fillRect/>
            </a:stretch>
          </p:blipFill>
          <p:spPr bwMode="auto">
            <a:xfrm>
              <a:off x="1221520"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64" name="Picture 228" descr="http://ladoga.graphics.cs.cmu.edu/cdoersch/hn25/caffe_run/data/efros/cdoersch/posunsup_nns_rand_out/patchdisplay/imgs/18479.jpg"/>
            <p:cNvPicPr>
              <a:picLocks noChangeAspect="1" noChangeArrowheads="1"/>
            </p:cNvPicPr>
            <p:nvPr/>
          </p:nvPicPr>
          <p:blipFill>
            <a:blip r:embed="rId73">
              <a:extLst>
                <a:ext uri="{28A0092B-C50C-407E-A947-70E740481C1C}">
                  <a14:useLocalDpi xmlns:a14="http://schemas.microsoft.com/office/drawing/2010/main" val="0"/>
                </a:ext>
              </a:extLst>
            </a:blip>
            <a:srcRect/>
            <a:stretch>
              <a:fillRect/>
            </a:stretch>
          </p:blipFill>
          <p:spPr bwMode="auto">
            <a:xfrm>
              <a:off x="1774998"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65" name="Picture 230" descr="http://ladoga.graphics.cs.cmu.edu/cdoersch/hn25/caffe_run/data/efros/cdoersch/posunsup_nns_rand_out/patchdisplay/imgs/18480.jpg"/>
            <p:cNvPicPr>
              <a:picLocks noChangeAspect="1" noChangeArrowheads="1"/>
            </p:cNvPicPr>
            <p:nvPr/>
          </p:nvPicPr>
          <p:blipFill>
            <a:blip r:embed="rId74">
              <a:extLst>
                <a:ext uri="{28A0092B-C50C-407E-A947-70E740481C1C}">
                  <a14:useLocalDpi xmlns:a14="http://schemas.microsoft.com/office/drawing/2010/main" val="0"/>
                </a:ext>
              </a:extLst>
            </a:blip>
            <a:srcRect/>
            <a:stretch>
              <a:fillRect/>
            </a:stretch>
          </p:blipFill>
          <p:spPr bwMode="auto">
            <a:xfrm>
              <a:off x="2328475"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66" name="Picture 232" descr="http://ladoga.graphics.cs.cmu.edu/cdoersch/hn25/caffe_run/data/efros/cdoersch/posunsup_nns_rand_out/patchdisplay/imgs/18481.jpg"/>
            <p:cNvPicPr>
              <a:picLocks noChangeAspect="1" noChangeArrowheads="1"/>
            </p:cNvPicPr>
            <p:nvPr/>
          </p:nvPicPr>
          <p:blipFill>
            <a:blip r:embed="rId75">
              <a:extLst>
                <a:ext uri="{28A0092B-C50C-407E-A947-70E740481C1C}">
                  <a14:useLocalDpi xmlns:a14="http://schemas.microsoft.com/office/drawing/2010/main" val="0"/>
                </a:ext>
              </a:extLst>
            </a:blip>
            <a:srcRect/>
            <a:stretch>
              <a:fillRect/>
            </a:stretch>
          </p:blipFill>
          <p:spPr bwMode="auto">
            <a:xfrm>
              <a:off x="2881952"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67" name="Picture 278" descr="http://ladoga.graphics.cs.cmu.edu/cdoersch/hn25/caffe_run/data/efros/cdoersch/posunsup_nns_rand_out/patchdisplay/imgs/1046.jpg"/>
            <p:cNvPicPr>
              <a:picLocks noChangeAspect="1" noChangeArrowheads="1"/>
            </p:cNvPicPr>
            <p:nvPr/>
          </p:nvPicPr>
          <p:blipFill>
            <a:blip r:embed="rId76">
              <a:extLst>
                <a:ext uri="{28A0092B-C50C-407E-A947-70E740481C1C}">
                  <a14:useLocalDpi xmlns:a14="http://schemas.microsoft.com/office/drawing/2010/main" val="0"/>
                </a:ext>
              </a:extLst>
            </a:blip>
            <a:srcRect/>
            <a:stretch>
              <a:fillRect/>
            </a:stretch>
          </p:blipFill>
          <p:spPr bwMode="auto">
            <a:xfrm>
              <a:off x="668042" y="5722335"/>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68" name="Picture 280" descr="http://ladoga.graphics.cs.cmu.edu/cdoersch/hn25/caffe_run/data/efros/cdoersch/posunsup_nns_rand_out/patchdisplay/imgs/1047.jpg"/>
            <p:cNvPicPr>
              <a:picLocks noChangeAspect="1" noChangeArrowheads="1"/>
            </p:cNvPicPr>
            <p:nvPr/>
          </p:nvPicPr>
          <p:blipFill>
            <a:blip r:embed="rId77">
              <a:extLst>
                <a:ext uri="{28A0092B-C50C-407E-A947-70E740481C1C}">
                  <a14:useLocalDpi xmlns:a14="http://schemas.microsoft.com/office/drawing/2010/main" val="0"/>
                </a:ext>
              </a:extLst>
            </a:blip>
            <a:srcRect/>
            <a:stretch>
              <a:fillRect/>
            </a:stretch>
          </p:blipFill>
          <p:spPr bwMode="auto">
            <a:xfrm>
              <a:off x="1221520" y="5722335"/>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69" name="Picture 282" descr="http://ladoga.graphics.cs.cmu.edu/cdoersch/hn25/caffe_run/data/efros/cdoersch/posunsup_nns_rand_out/patchdisplay/imgs/1048.jpg"/>
            <p:cNvPicPr>
              <a:picLocks noChangeAspect="1" noChangeArrowheads="1"/>
            </p:cNvPicPr>
            <p:nvPr/>
          </p:nvPicPr>
          <p:blipFill>
            <a:blip r:embed="rId78">
              <a:extLst>
                <a:ext uri="{28A0092B-C50C-407E-A947-70E740481C1C}">
                  <a14:useLocalDpi xmlns:a14="http://schemas.microsoft.com/office/drawing/2010/main" val="0"/>
                </a:ext>
              </a:extLst>
            </a:blip>
            <a:srcRect/>
            <a:stretch>
              <a:fillRect/>
            </a:stretch>
          </p:blipFill>
          <p:spPr bwMode="auto">
            <a:xfrm>
              <a:off x="1774998" y="5722335"/>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284" descr="http://ladoga.graphics.cs.cmu.edu/cdoersch/hn25/caffe_run/data/efros/cdoersch/posunsup_nns_rand_out/patchdisplay/imgs/1049.jpg"/>
            <p:cNvPicPr>
              <a:picLocks noChangeAspect="1" noChangeArrowheads="1"/>
            </p:cNvPicPr>
            <p:nvPr/>
          </p:nvPicPr>
          <p:blipFill>
            <a:blip r:embed="rId79">
              <a:extLst>
                <a:ext uri="{28A0092B-C50C-407E-A947-70E740481C1C}">
                  <a14:useLocalDpi xmlns:a14="http://schemas.microsoft.com/office/drawing/2010/main" val="0"/>
                </a:ext>
              </a:extLst>
            </a:blip>
            <a:srcRect/>
            <a:stretch>
              <a:fillRect/>
            </a:stretch>
          </p:blipFill>
          <p:spPr bwMode="auto">
            <a:xfrm>
              <a:off x="2328475" y="5722335"/>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71" name="Picture 286" descr="http://ladoga.graphics.cs.cmu.edu/cdoersch/hn25/caffe_run/data/efros/cdoersch/posunsup_nns_rand_out/patchdisplay/imgs/1050.jpg"/>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2881952" y="5722335"/>
              <a:ext cx="523952" cy="523952"/>
            </a:xfrm>
            <a:prstGeom prst="rect">
              <a:avLst/>
            </a:prstGeom>
            <a:noFill/>
            <a:extLst>
              <a:ext uri="{909E8E84-426E-40DD-AFC4-6F175D3DCCD1}">
                <a14:hiddenFill xmlns:a14="http://schemas.microsoft.com/office/drawing/2010/main">
                  <a:solidFill>
                    <a:srgbClr val="FFFFFF"/>
                  </a:solidFill>
                </a14:hiddenFill>
              </a:ext>
            </a:extLst>
          </p:spPr>
        </p:pic>
        <p:sp>
          <p:nvSpPr>
            <p:cNvPr id="172" name="TextBox 171"/>
            <p:cNvSpPr txBox="1"/>
            <p:nvPr/>
          </p:nvSpPr>
          <p:spPr>
            <a:xfrm>
              <a:off x="840271" y="1656218"/>
              <a:ext cx="2393412" cy="400110"/>
            </a:xfrm>
            <a:prstGeom prst="rect">
              <a:avLst/>
            </a:prstGeom>
            <a:noFill/>
          </p:spPr>
          <p:txBody>
            <a:bodyPr wrap="none" rtlCol="0">
              <a:spAutoFit/>
            </a:bodyPr>
            <a:lstStyle/>
            <a:p>
              <a:pPr algn="ctr"/>
              <a:r>
                <a:rPr lang="en-US" sz="2000" dirty="0"/>
                <a:t>Random Initialization</a:t>
              </a:r>
            </a:p>
          </p:txBody>
        </p:sp>
      </p:grpSp>
      <p:grpSp>
        <p:nvGrpSpPr>
          <p:cNvPr id="211" name="Group 210"/>
          <p:cNvGrpSpPr/>
          <p:nvPr/>
        </p:nvGrpSpPr>
        <p:grpSpPr>
          <a:xfrm>
            <a:off x="7901468" y="1656219"/>
            <a:ext cx="2737863" cy="4590069"/>
            <a:chOff x="6377467" y="1656218"/>
            <a:chExt cx="2737863" cy="4590069"/>
          </a:xfrm>
        </p:grpSpPr>
        <p:pic>
          <p:nvPicPr>
            <p:cNvPr id="174" name="Picture 16" descr="http://ladoga.graphics.cs.cmu.edu/cdoersch/hn25/caffe_run/data/efros/cdoersch/posunsup_nns_alexnet_out/patchdisplay/imgs/21963.jpg"/>
            <p:cNvPicPr>
              <a:picLocks noChangeAspect="1" noChangeArrowheads="1"/>
            </p:cNvPicPr>
            <p:nvPr/>
          </p:nvPicPr>
          <p:blipFill>
            <a:blip r:embed="rId81">
              <a:extLst>
                <a:ext uri="{28A0092B-C50C-407E-A947-70E740481C1C}">
                  <a14:useLocalDpi xmlns:a14="http://schemas.microsoft.com/office/drawing/2010/main" val="0"/>
                </a:ext>
              </a:extLst>
            </a:blip>
            <a:srcRect/>
            <a:stretch>
              <a:fillRect/>
            </a:stretch>
          </p:blipFill>
          <p:spPr bwMode="auto">
            <a:xfrm>
              <a:off x="6377467" y="2065160"/>
              <a:ext cx="523951" cy="523952"/>
            </a:xfrm>
            <a:prstGeom prst="rect">
              <a:avLst/>
            </a:prstGeom>
            <a:noFill/>
            <a:extLst>
              <a:ext uri="{909E8E84-426E-40DD-AFC4-6F175D3DCCD1}">
                <a14:hiddenFill xmlns:a14="http://schemas.microsoft.com/office/drawing/2010/main">
                  <a:solidFill>
                    <a:srgbClr val="FFFFFF"/>
                  </a:solidFill>
                </a14:hiddenFill>
              </a:ext>
            </a:extLst>
          </p:spPr>
        </p:pic>
        <p:pic>
          <p:nvPicPr>
            <p:cNvPr id="175" name="Picture 18" descr="http://ladoga.graphics.cs.cmu.edu/cdoersch/hn25/caffe_run/data/efros/cdoersch/posunsup_nns_alexnet_out/patchdisplay/imgs/21964.jpg"/>
            <p:cNvPicPr>
              <a:picLocks noChangeAspect="1" noChangeArrowheads="1"/>
            </p:cNvPicPr>
            <p:nvPr/>
          </p:nvPicPr>
          <p:blipFill>
            <a:blip r:embed="rId82">
              <a:extLst>
                <a:ext uri="{28A0092B-C50C-407E-A947-70E740481C1C}">
                  <a14:useLocalDpi xmlns:a14="http://schemas.microsoft.com/office/drawing/2010/main" val="0"/>
                </a:ext>
              </a:extLst>
            </a:blip>
            <a:srcRect/>
            <a:stretch>
              <a:fillRect/>
            </a:stretch>
          </p:blipFill>
          <p:spPr bwMode="auto">
            <a:xfrm>
              <a:off x="6930944" y="2065160"/>
              <a:ext cx="523951" cy="523952"/>
            </a:xfrm>
            <a:prstGeom prst="rect">
              <a:avLst/>
            </a:prstGeom>
            <a:noFill/>
            <a:extLst>
              <a:ext uri="{909E8E84-426E-40DD-AFC4-6F175D3DCCD1}">
                <a14:hiddenFill xmlns:a14="http://schemas.microsoft.com/office/drawing/2010/main">
                  <a:solidFill>
                    <a:srgbClr val="FFFFFF"/>
                  </a:solidFill>
                </a14:hiddenFill>
              </a:ext>
            </a:extLst>
          </p:spPr>
        </p:pic>
        <p:pic>
          <p:nvPicPr>
            <p:cNvPr id="176" name="Picture 20" descr="http://ladoga.graphics.cs.cmu.edu/cdoersch/hn25/caffe_run/data/efros/cdoersch/posunsup_nns_alexnet_out/patchdisplay/imgs/21965.jpg"/>
            <p:cNvPicPr>
              <a:picLocks noChangeAspect="1" noChangeArrowheads="1"/>
            </p:cNvPicPr>
            <p:nvPr/>
          </p:nvPicPr>
          <p:blipFill>
            <a:blip r:embed="rId83">
              <a:extLst>
                <a:ext uri="{28A0092B-C50C-407E-A947-70E740481C1C}">
                  <a14:useLocalDpi xmlns:a14="http://schemas.microsoft.com/office/drawing/2010/main" val="0"/>
                </a:ext>
              </a:extLst>
            </a:blip>
            <a:srcRect/>
            <a:stretch>
              <a:fillRect/>
            </a:stretch>
          </p:blipFill>
          <p:spPr bwMode="auto">
            <a:xfrm>
              <a:off x="7484421" y="2065160"/>
              <a:ext cx="523951" cy="523952"/>
            </a:xfrm>
            <a:prstGeom prst="rect">
              <a:avLst/>
            </a:prstGeom>
            <a:noFill/>
            <a:extLst>
              <a:ext uri="{909E8E84-426E-40DD-AFC4-6F175D3DCCD1}">
                <a14:hiddenFill xmlns:a14="http://schemas.microsoft.com/office/drawing/2010/main">
                  <a:solidFill>
                    <a:srgbClr val="FFFFFF"/>
                  </a:solidFill>
                </a14:hiddenFill>
              </a:ext>
            </a:extLst>
          </p:spPr>
        </p:pic>
        <p:pic>
          <p:nvPicPr>
            <p:cNvPr id="177" name="Picture 22" descr="http://ladoga.graphics.cs.cmu.edu/cdoersch/hn25/caffe_run/data/efros/cdoersch/posunsup_nns_alexnet_out/patchdisplay/imgs/21966.jpg"/>
            <p:cNvPicPr>
              <a:picLocks noChangeAspect="1" noChangeArrowheads="1"/>
            </p:cNvPicPr>
            <p:nvPr/>
          </p:nvPicPr>
          <p:blipFill>
            <a:blip r:embed="rId84">
              <a:extLst>
                <a:ext uri="{28A0092B-C50C-407E-A947-70E740481C1C}">
                  <a14:useLocalDpi xmlns:a14="http://schemas.microsoft.com/office/drawing/2010/main" val="0"/>
                </a:ext>
              </a:extLst>
            </a:blip>
            <a:srcRect/>
            <a:stretch>
              <a:fillRect/>
            </a:stretch>
          </p:blipFill>
          <p:spPr bwMode="auto">
            <a:xfrm>
              <a:off x="8037900" y="2065160"/>
              <a:ext cx="523951" cy="523952"/>
            </a:xfrm>
            <a:prstGeom prst="rect">
              <a:avLst/>
            </a:prstGeom>
            <a:noFill/>
            <a:extLst>
              <a:ext uri="{909E8E84-426E-40DD-AFC4-6F175D3DCCD1}">
                <a14:hiddenFill xmlns:a14="http://schemas.microsoft.com/office/drawing/2010/main">
                  <a:solidFill>
                    <a:srgbClr val="FFFFFF"/>
                  </a:solidFill>
                </a14:hiddenFill>
              </a:ext>
            </a:extLst>
          </p:spPr>
        </p:pic>
        <p:pic>
          <p:nvPicPr>
            <p:cNvPr id="178" name="Picture 24" descr="http://ladoga.graphics.cs.cmu.edu/cdoersch/hn25/caffe_run/data/efros/cdoersch/posunsup_nns_alexnet_out/patchdisplay/imgs/21967.jpg"/>
            <p:cNvPicPr>
              <a:picLocks noChangeAspect="1" noChangeArrowheads="1"/>
            </p:cNvPicPr>
            <p:nvPr/>
          </p:nvPicPr>
          <p:blipFill>
            <a:blip r:embed="rId85">
              <a:extLst>
                <a:ext uri="{28A0092B-C50C-407E-A947-70E740481C1C}">
                  <a14:useLocalDpi xmlns:a14="http://schemas.microsoft.com/office/drawing/2010/main" val="0"/>
                </a:ext>
              </a:extLst>
            </a:blip>
            <a:srcRect/>
            <a:stretch>
              <a:fillRect/>
            </a:stretch>
          </p:blipFill>
          <p:spPr bwMode="auto">
            <a:xfrm>
              <a:off x="8591378" y="2065160"/>
              <a:ext cx="523951" cy="523952"/>
            </a:xfrm>
            <a:prstGeom prst="rect">
              <a:avLst/>
            </a:prstGeom>
            <a:noFill/>
            <a:extLst>
              <a:ext uri="{909E8E84-426E-40DD-AFC4-6F175D3DCCD1}">
                <a14:hiddenFill xmlns:a14="http://schemas.microsoft.com/office/drawing/2010/main">
                  <a:solidFill>
                    <a:srgbClr val="FFFFFF"/>
                  </a:solidFill>
                </a14:hiddenFill>
              </a:ext>
            </a:extLst>
          </p:spPr>
        </p:pic>
        <p:pic>
          <p:nvPicPr>
            <p:cNvPr id="179" name="Picture 48" descr="http://ladoga.graphics.cs.cmu.edu/cdoersch/hn25/caffe_run/data/efros/cdoersch/posunsup_nns_alexnet_out/patchdisplay/imgs/12135.jpg"/>
            <p:cNvPicPr>
              <a:picLocks noChangeAspect="1" noChangeArrowheads="1"/>
            </p:cNvPicPr>
            <p:nvPr/>
          </p:nvPicPr>
          <p:blipFill>
            <a:blip r:embed="rId86">
              <a:extLst>
                <a:ext uri="{28A0092B-C50C-407E-A947-70E740481C1C}">
                  <a14:useLocalDpi xmlns:a14="http://schemas.microsoft.com/office/drawing/2010/main" val="0"/>
                </a:ext>
              </a:extLst>
            </a:blip>
            <a:srcRect/>
            <a:stretch>
              <a:fillRect/>
            </a:stretch>
          </p:blipFill>
          <p:spPr bwMode="auto">
            <a:xfrm>
              <a:off x="6377467"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80" name="Picture 50" descr="http://ladoga.graphics.cs.cmu.edu/cdoersch/hn25/caffe_run/data/efros/cdoersch/posunsup_nns_alexnet_out/patchdisplay/imgs/12136.jpg"/>
            <p:cNvPicPr>
              <a:picLocks noChangeAspect="1" noChangeArrowheads="1"/>
            </p:cNvPicPr>
            <p:nvPr/>
          </p:nvPicPr>
          <p:blipFill>
            <a:blip r:embed="rId87">
              <a:extLst>
                <a:ext uri="{28A0092B-C50C-407E-A947-70E740481C1C}">
                  <a14:useLocalDpi xmlns:a14="http://schemas.microsoft.com/office/drawing/2010/main" val="0"/>
                </a:ext>
              </a:extLst>
            </a:blip>
            <a:srcRect/>
            <a:stretch>
              <a:fillRect/>
            </a:stretch>
          </p:blipFill>
          <p:spPr bwMode="auto">
            <a:xfrm>
              <a:off x="6930945"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81" name="Picture 52" descr="http://ladoga.graphics.cs.cmu.edu/cdoersch/hn25/caffe_run/data/efros/cdoersch/posunsup_nns_alexnet_out/patchdisplay/imgs/12137.jpg"/>
            <p:cNvPicPr>
              <a:picLocks noChangeAspect="1" noChangeArrowheads="1"/>
            </p:cNvPicPr>
            <p:nvPr/>
          </p:nvPicPr>
          <p:blipFill>
            <a:blip r:embed="rId88">
              <a:extLst>
                <a:ext uri="{28A0092B-C50C-407E-A947-70E740481C1C}">
                  <a14:useLocalDpi xmlns:a14="http://schemas.microsoft.com/office/drawing/2010/main" val="0"/>
                </a:ext>
              </a:extLst>
            </a:blip>
            <a:srcRect/>
            <a:stretch>
              <a:fillRect/>
            </a:stretch>
          </p:blipFill>
          <p:spPr bwMode="auto">
            <a:xfrm>
              <a:off x="7484423"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82" name="Picture 56" descr="http://ladoga.graphics.cs.cmu.edu/cdoersch/hn25/caffe_run/data/efros/cdoersch/posunsup_nns_alexnet_out/patchdisplay/imgs/12138.jpg"/>
            <p:cNvPicPr>
              <a:picLocks noChangeAspect="1" noChangeArrowheads="1"/>
            </p:cNvPicPr>
            <p:nvPr/>
          </p:nvPicPr>
          <p:blipFill>
            <a:blip r:embed="rId89">
              <a:extLst>
                <a:ext uri="{28A0092B-C50C-407E-A947-70E740481C1C}">
                  <a14:useLocalDpi xmlns:a14="http://schemas.microsoft.com/office/drawing/2010/main" val="0"/>
                </a:ext>
              </a:extLst>
            </a:blip>
            <a:srcRect/>
            <a:stretch>
              <a:fillRect/>
            </a:stretch>
          </p:blipFill>
          <p:spPr bwMode="auto">
            <a:xfrm>
              <a:off x="8037900"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83" name="Picture 58" descr="http://ladoga.graphics.cs.cmu.edu/cdoersch/hn25/caffe_run/data/efros/cdoersch/posunsup_nns_alexnet_out/patchdisplay/imgs/12139.jpg"/>
            <p:cNvPicPr>
              <a:picLocks noChangeAspect="1" noChangeArrowheads="1"/>
            </p:cNvPicPr>
            <p:nvPr/>
          </p:nvPicPr>
          <p:blipFill>
            <a:blip r:embed="rId90">
              <a:extLst>
                <a:ext uri="{28A0092B-C50C-407E-A947-70E740481C1C}">
                  <a14:useLocalDpi xmlns:a14="http://schemas.microsoft.com/office/drawing/2010/main" val="0"/>
                </a:ext>
              </a:extLst>
            </a:blip>
            <a:srcRect/>
            <a:stretch>
              <a:fillRect/>
            </a:stretch>
          </p:blipFill>
          <p:spPr bwMode="auto">
            <a:xfrm>
              <a:off x="8591378" y="2674689"/>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84" name="Picture 82" descr="http://ladoga.graphics.cs.cmu.edu/cdoersch/hn25/caffe_run/data/efros/cdoersch/posunsup_nns_alexnet_out/patchdisplay/imgs/2937.jpg"/>
            <p:cNvPicPr>
              <a:picLocks noChangeAspect="1" noChangeArrowheads="1"/>
            </p:cNvPicPr>
            <p:nvPr/>
          </p:nvPicPr>
          <p:blipFill>
            <a:blip r:embed="rId91">
              <a:extLst>
                <a:ext uri="{28A0092B-C50C-407E-A947-70E740481C1C}">
                  <a14:useLocalDpi xmlns:a14="http://schemas.microsoft.com/office/drawing/2010/main" val="0"/>
                </a:ext>
              </a:extLst>
            </a:blip>
            <a:srcRect/>
            <a:stretch>
              <a:fillRect/>
            </a:stretch>
          </p:blipFill>
          <p:spPr bwMode="auto">
            <a:xfrm>
              <a:off x="6377467"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85" name="Picture 84" descr="http://ladoga.graphics.cs.cmu.edu/cdoersch/hn25/caffe_run/data/efros/cdoersch/posunsup_nns_alexnet_out/patchdisplay/imgs/2938.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6930945"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86" name="Picture 86" descr="http://ladoga.graphics.cs.cmu.edu/cdoersch/hn25/caffe_run/data/efros/cdoersch/posunsup_nns_alexnet_out/patchdisplay/imgs/2939.jpg"/>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7484423"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87" name="Picture 88" descr="http://ladoga.graphics.cs.cmu.edu/cdoersch/hn25/caffe_run/data/efros/cdoersch/posunsup_nns_alexnet_out/patchdisplay/imgs/2940.jpg"/>
            <p:cNvPicPr>
              <a:picLocks noChangeAspect="1" noChangeArrowheads="1"/>
            </p:cNvPicPr>
            <p:nvPr/>
          </p:nvPicPr>
          <p:blipFill>
            <a:blip r:embed="rId94">
              <a:extLst>
                <a:ext uri="{28A0092B-C50C-407E-A947-70E740481C1C}">
                  <a14:useLocalDpi xmlns:a14="http://schemas.microsoft.com/office/drawing/2010/main" val="0"/>
                </a:ext>
              </a:extLst>
            </a:blip>
            <a:srcRect/>
            <a:stretch>
              <a:fillRect/>
            </a:stretch>
          </p:blipFill>
          <p:spPr bwMode="auto">
            <a:xfrm>
              <a:off x="8037900"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88" name="Picture 90" descr="http://ladoga.graphics.cs.cmu.edu/cdoersch/hn25/caffe_run/data/efros/cdoersch/posunsup_nns_alexnet_out/patchdisplay/imgs/2941.jpg"/>
            <p:cNvPicPr>
              <a:picLocks noChangeAspect="1" noChangeArrowheads="1"/>
            </p:cNvPicPr>
            <p:nvPr/>
          </p:nvPicPr>
          <p:blipFill>
            <a:blip r:embed="rId95">
              <a:extLst>
                <a:ext uri="{28A0092B-C50C-407E-A947-70E740481C1C}">
                  <a14:useLocalDpi xmlns:a14="http://schemas.microsoft.com/office/drawing/2010/main" val="0"/>
                </a:ext>
              </a:extLst>
            </a:blip>
            <a:srcRect/>
            <a:stretch>
              <a:fillRect/>
            </a:stretch>
          </p:blipFill>
          <p:spPr bwMode="auto">
            <a:xfrm>
              <a:off x="8591378" y="3284218"/>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89" name="Picture 148" descr="http://ladoga.graphics.cs.cmu.edu/cdoersch/hn25/caffe_run/data/efros/cdoersch/posunsup_nns_alexnet_out/patchdisplay/imgs/3273.jpg"/>
            <p:cNvPicPr>
              <a:picLocks noChangeAspect="1" noChangeArrowheads="1"/>
            </p:cNvPicPr>
            <p:nvPr/>
          </p:nvPicPr>
          <p:blipFill>
            <a:blip r:embed="rId96">
              <a:extLst>
                <a:ext uri="{28A0092B-C50C-407E-A947-70E740481C1C}">
                  <a14:useLocalDpi xmlns:a14="http://schemas.microsoft.com/office/drawing/2010/main" val="0"/>
                </a:ext>
              </a:extLst>
            </a:blip>
            <a:srcRect/>
            <a:stretch>
              <a:fillRect/>
            </a:stretch>
          </p:blipFill>
          <p:spPr bwMode="auto">
            <a:xfrm>
              <a:off x="6377467"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90" name="Picture 150" descr="http://ladoga.graphics.cs.cmu.edu/cdoersch/hn25/caffe_run/data/efros/cdoersch/posunsup_nns_alexnet_out/patchdisplay/imgs/3274.jpg"/>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6930945"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91" name="Picture 152" descr="http://ladoga.graphics.cs.cmu.edu/cdoersch/hn25/caffe_run/data/efros/cdoersch/posunsup_nns_alexnet_out/patchdisplay/imgs/3275.jpg"/>
            <p:cNvPicPr>
              <a:picLocks noChangeAspect="1" noChangeArrowheads="1"/>
            </p:cNvPicPr>
            <p:nvPr/>
          </p:nvPicPr>
          <p:blipFill>
            <a:blip r:embed="rId98">
              <a:extLst>
                <a:ext uri="{28A0092B-C50C-407E-A947-70E740481C1C}">
                  <a14:useLocalDpi xmlns:a14="http://schemas.microsoft.com/office/drawing/2010/main" val="0"/>
                </a:ext>
              </a:extLst>
            </a:blip>
            <a:srcRect/>
            <a:stretch>
              <a:fillRect/>
            </a:stretch>
          </p:blipFill>
          <p:spPr bwMode="auto">
            <a:xfrm>
              <a:off x="7484423"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92" name="Picture 154" descr="http://ladoga.graphics.cs.cmu.edu/cdoersch/hn25/caffe_run/data/efros/cdoersch/posunsup_nns_alexnet_out/patchdisplay/imgs/3276.jpg"/>
            <p:cNvPicPr>
              <a:picLocks noChangeAspect="1" noChangeArrowheads="1"/>
            </p:cNvPicPr>
            <p:nvPr/>
          </p:nvPicPr>
          <p:blipFill>
            <a:blip r:embed="rId99">
              <a:extLst>
                <a:ext uri="{28A0092B-C50C-407E-A947-70E740481C1C}">
                  <a14:useLocalDpi xmlns:a14="http://schemas.microsoft.com/office/drawing/2010/main" val="0"/>
                </a:ext>
              </a:extLst>
            </a:blip>
            <a:srcRect/>
            <a:stretch>
              <a:fillRect/>
            </a:stretch>
          </p:blipFill>
          <p:spPr bwMode="auto">
            <a:xfrm>
              <a:off x="8037900"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93" name="Picture 156" descr="http://ladoga.graphics.cs.cmu.edu/cdoersch/hn25/caffe_run/data/efros/cdoersch/posunsup_nns_alexnet_out/patchdisplay/imgs/3277.jpg"/>
            <p:cNvPicPr>
              <a:picLocks noChangeAspect="1" noChangeArrowheads="1"/>
            </p:cNvPicPr>
            <p:nvPr/>
          </p:nvPicPr>
          <p:blipFill>
            <a:blip r:embed="rId100">
              <a:extLst>
                <a:ext uri="{28A0092B-C50C-407E-A947-70E740481C1C}">
                  <a14:useLocalDpi xmlns:a14="http://schemas.microsoft.com/office/drawing/2010/main" val="0"/>
                </a:ext>
              </a:extLst>
            </a:blip>
            <a:srcRect/>
            <a:stretch>
              <a:fillRect/>
            </a:stretch>
          </p:blipFill>
          <p:spPr bwMode="auto">
            <a:xfrm>
              <a:off x="8591378" y="389374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94" name="Picture 180" descr="http://ladoga.graphics.cs.cmu.edu/cdoersch/hn25/caffe_run/data/efros/cdoersch/posunsup_nns_alexnet_out/patchdisplay/imgs/12513.jpg"/>
            <p:cNvPicPr>
              <a:picLocks noChangeAspect="1" noChangeArrowheads="1"/>
            </p:cNvPicPr>
            <p:nvPr/>
          </p:nvPicPr>
          <p:blipFill>
            <a:blip r:embed="rId101">
              <a:extLst>
                <a:ext uri="{28A0092B-C50C-407E-A947-70E740481C1C}">
                  <a14:useLocalDpi xmlns:a14="http://schemas.microsoft.com/office/drawing/2010/main" val="0"/>
                </a:ext>
              </a:extLst>
            </a:blip>
            <a:srcRect/>
            <a:stretch>
              <a:fillRect/>
            </a:stretch>
          </p:blipFill>
          <p:spPr bwMode="auto">
            <a:xfrm>
              <a:off x="6377467"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95" name="Picture 182" descr="http://ladoga.graphics.cs.cmu.edu/cdoersch/hn25/caffe_run/data/efros/cdoersch/posunsup_nns_alexnet_out/patchdisplay/imgs/12514.jpg"/>
            <p:cNvPicPr>
              <a:picLocks noChangeAspect="1" noChangeArrowheads="1"/>
            </p:cNvPicPr>
            <p:nvPr/>
          </p:nvPicPr>
          <p:blipFill>
            <a:blip r:embed="rId102">
              <a:extLst>
                <a:ext uri="{28A0092B-C50C-407E-A947-70E740481C1C}">
                  <a14:useLocalDpi xmlns:a14="http://schemas.microsoft.com/office/drawing/2010/main" val="0"/>
                </a:ext>
              </a:extLst>
            </a:blip>
            <a:srcRect/>
            <a:stretch>
              <a:fillRect/>
            </a:stretch>
          </p:blipFill>
          <p:spPr bwMode="auto">
            <a:xfrm>
              <a:off x="6930945"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96" name="Picture 184" descr="http://ladoga.graphics.cs.cmu.edu/cdoersch/hn25/caffe_run/data/efros/cdoersch/posunsup_nns_alexnet_out/patchdisplay/imgs/12515.jpg"/>
            <p:cNvPicPr>
              <a:picLocks noChangeAspect="1" noChangeArrowheads="1"/>
            </p:cNvPicPr>
            <p:nvPr/>
          </p:nvPicPr>
          <p:blipFill>
            <a:blip r:embed="rId103">
              <a:extLst>
                <a:ext uri="{28A0092B-C50C-407E-A947-70E740481C1C}">
                  <a14:useLocalDpi xmlns:a14="http://schemas.microsoft.com/office/drawing/2010/main" val="0"/>
                </a:ext>
              </a:extLst>
            </a:blip>
            <a:srcRect/>
            <a:stretch>
              <a:fillRect/>
            </a:stretch>
          </p:blipFill>
          <p:spPr bwMode="auto">
            <a:xfrm>
              <a:off x="7484423"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97" name="Picture 186" descr="http://ladoga.graphics.cs.cmu.edu/cdoersch/hn25/caffe_run/data/efros/cdoersch/posunsup_nns_alexnet_out/patchdisplay/imgs/12516.jpg"/>
            <p:cNvPicPr>
              <a:picLocks noChangeAspect="1" noChangeArrowheads="1"/>
            </p:cNvPicPr>
            <p:nvPr/>
          </p:nvPicPr>
          <p:blipFill>
            <a:blip r:embed="rId104">
              <a:extLst>
                <a:ext uri="{28A0092B-C50C-407E-A947-70E740481C1C}">
                  <a14:useLocalDpi xmlns:a14="http://schemas.microsoft.com/office/drawing/2010/main" val="0"/>
                </a:ext>
              </a:extLst>
            </a:blip>
            <a:srcRect/>
            <a:stretch>
              <a:fillRect/>
            </a:stretch>
          </p:blipFill>
          <p:spPr bwMode="auto">
            <a:xfrm>
              <a:off x="8037900"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98" name="Picture 188" descr="http://ladoga.graphics.cs.cmu.edu/cdoersch/hn25/caffe_run/data/efros/cdoersch/posunsup_nns_alexnet_out/patchdisplay/imgs/12517.jpg"/>
            <p:cNvPicPr>
              <a:picLocks noChangeAspect="1" noChangeArrowheads="1"/>
            </p:cNvPicPr>
            <p:nvPr/>
          </p:nvPicPr>
          <p:blipFill>
            <a:blip r:embed="rId105">
              <a:extLst>
                <a:ext uri="{28A0092B-C50C-407E-A947-70E740481C1C}">
                  <a14:useLocalDpi xmlns:a14="http://schemas.microsoft.com/office/drawing/2010/main" val="0"/>
                </a:ext>
              </a:extLst>
            </a:blip>
            <a:srcRect/>
            <a:stretch>
              <a:fillRect/>
            </a:stretch>
          </p:blipFill>
          <p:spPr bwMode="auto">
            <a:xfrm>
              <a:off x="8591378" y="4503277"/>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199" name="Picture 214" descr="http://ladoga.graphics.cs.cmu.edu/cdoersch/hn25/caffe_run/data/efros/cdoersch/posunsup_nns_alexnet_out/patchdisplay/imgs/18477.jpg"/>
            <p:cNvPicPr>
              <a:picLocks noChangeAspect="1" noChangeArrowheads="1"/>
            </p:cNvPicPr>
            <p:nvPr/>
          </p:nvPicPr>
          <p:blipFill>
            <a:blip r:embed="rId106">
              <a:extLst>
                <a:ext uri="{28A0092B-C50C-407E-A947-70E740481C1C}">
                  <a14:useLocalDpi xmlns:a14="http://schemas.microsoft.com/office/drawing/2010/main" val="0"/>
                </a:ext>
              </a:extLst>
            </a:blip>
            <a:srcRect/>
            <a:stretch>
              <a:fillRect/>
            </a:stretch>
          </p:blipFill>
          <p:spPr bwMode="auto">
            <a:xfrm>
              <a:off x="6377467"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200" name="Picture 216" descr="http://ladoga.graphics.cs.cmu.edu/cdoersch/hn25/caffe_run/data/efros/cdoersch/posunsup_nns_alexnet_out/patchdisplay/imgs/18478.jpg"/>
            <p:cNvPicPr>
              <a:picLocks noChangeAspect="1" noChangeArrowheads="1"/>
            </p:cNvPicPr>
            <p:nvPr/>
          </p:nvPicPr>
          <p:blipFill>
            <a:blip r:embed="rId107">
              <a:extLst>
                <a:ext uri="{28A0092B-C50C-407E-A947-70E740481C1C}">
                  <a14:useLocalDpi xmlns:a14="http://schemas.microsoft.com/office/drawing/2010/main" val="0"/>
                </a:ext>
              </a:extLst>
            </a:blip>
            <a:srcRect/>
            <a:stretch>
              <a:fillRect/>
            </a:stretch>
          </p:blipFill>
          <p:spPr bwMode="auto">
            <a:xfrm>
              <a:off x="6930945"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201" name="Picture 218" descr="http://ladoga.graphics.cs.cmu.edu/cdoersch/hn25/caffe_run/data/efros/cdoersch/posunsup_nns_alexnet_out/patchdisplay/imgs/18479.jpg"/>
            <p:cNvPicPr>
              <a:picLocks noChangeAspect="1" noChangeArrowheads="1"/>
            </p:cNvPicPr>
            <p:nvPr/>
          </p:nvPicPr>
          <p:blipFill>
            <a:blip r:embed="rId108">
              <a:extLst>
                <a:ext uri="{28A0092B-C50C-407E-A947-70E740481C1C}">
                  <a14:useLocalDpi xmlns:a14="http://schemas.microsoft.com/office/drawing/2010/main" val="0"/>
                </a:ext>
              </a:extLst>
            </a:blip>
            <a:srcRect/>
            <a:stretch>
              <a:fillRect/>
            </a:stretch>
          </p:blipFill>
          <p:spPr bwMode="auto">
            <a:xfrm>
              <a:off x="7484423"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202" name="Picture 220" descr="http://ladoga.graphics.cs.cmu.edu/cdoersch/hn25/caffe_run/data/efros/cdoersch/posunsup_nns_alexnet_out/patchdisplay/imgs/18480.jpg"/>
            <p:cNvPicPr>
              <a:picLocks noChangeAspect="1" noChangeArrowheads="1"/>
            </p:cNvPicPr>
            <p:nvPr/>
          </p:nvPicPr>
          <p:blipFill>
            <a:blip r:embed="rId109">
              <a:extLst>
                <a:ext uri="{28A0092B-C50C-407E-A947-70E740481C1C}">
                  <a14:useLocalDpi xmlns:a14="http://schemas.microsoft.com/office/drawing/2010/main" val="0"/>
                </a:ext>
              </a:extLst>
            </a:blip>
            <a:srcRect/>
            <a:stretch>
              <a:fillRect/>
            </a:stretch>
          </p:blipFill>
          <p:spPr bwMode="auto">
            <a:xfrm>
              <a:off x="8037900"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203" name="Picture 222" descr="http://ladoga.graphics.cs.cmu.edu/cdoersch/hn25/caffe_run/data/efros/cdoersch/posunsup_nns_alexnet_out/patchdisplay/imgs/18481.jpg"/>
            <p:cNvPicPr>
              <a:picLocks noChangeAspect="1" noChangeArrowheads="1"/>
            </p:cNvPicPr>
            <p:nvPr/>
          </p:nvPicPr>
          <p:blipFill>
            <a:blip r:embed="rId110">
              <a:extLst>
                <a:ext uri="{28A0092B-C50C-407E-A947-70E740481C1C}">
                  <a14:useLocalDpi xmlns:a14="http://schemas.microsoft.com/office/drawing/2010/main" val="0"/>
                </a:ext>
              </a:extLst>
            </a:blip>
            <a:srcRect/>
            <a:stretch>
              <a:fillRect/>
            </a:stretch>
          </p:blipFill>
          <p:spPr bwMode="auto">
            <a:xfrm>
              <a:off x="8591378" y="5112806"/>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204" name="Picture 266" descr="http://ladoga.graphics.cs.cmu.edu/cdoersch/hn25/caffe_run/data/efros/cdoersch/posunsup_nns_alexnet_out/patchdisplay/imgs/1047.jpg"/>
            <p:cNvPicPr>
              <a:picLocks noChangeAspect="1" noChangeArrowheads="1"/>
            </p:cNvPicPr>
            <p:nvPr/>
          </p:nvPicPr>
          <p:blipFill>
            <a:blip r:embed="rId111">
              <a:extLst>
                <a:ext uri="{28A0092B-C50C-407E-A947-70E740481C1C}">
                  <a14:useLocalDpi xmlns:a14="http://schemas.microsoft.com/office/drawing/2010/main" val="0"/>
                </a:ext>
              </a:extLst>
            </a:blip>
            <a:srcRect/>
            <a:stretch>
              <a:fillRect/>
            </a:stretch>
          </p:blipFill>
          <p:spPr bwMode="auto">
            <a:xfrm>
              <a:off x="6377467" y="5722335"/>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205" name="Picture 268" descr="http://ladoga.graphics.cs.cmu.edu/cdoersch/hn25/caffe_run/data/efros/cdoersch/posunsup_nns_alexnet_out/patchdisplay/imgs/1048.jpg"/>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6930945" y="5722335"/>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206" name="Picture 270" descr="http://ladoga.graphics.cs.cmu.edu/cdoersch/hn25/caffe_run/data/efros/cdoersch/posunsup_nns_alexnet_out/patchdisplay/imgs/1049.jpg"/>
            <p:cNvPicPr>
              <a:picLocks noChangeAspect="1" noChangeArrowheads="1"/>
            </p:cNvPicPr>
            <p:nvPr/>
          </p:nvPicPr>
          <p:blipFill>
            <a:blip r:embed="rId113">
              <a:extLst>
                <a:ext uri="{28A0092B-C50C-407E-A947-70E740481C1C}">
                  <a14:useLocalDpi xmlns:a14="http://schemas.microsoft.com/office/drawing/2010/main" val="0"/>
                </a:ext>
              </a:extLst>
            </a:blip>
            <a:srcRect/>
            <a:stretch>
              <a:fillRect/>
            </a:stretch>
          </p:blipFill>
          <p:spPr bwMode="auto">
            <a:xfrm>
              <a:off x="7484423" y="5722335"/>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207" name="Picture 272" descr="http://ladoga.graphics.cs.cmu.edu/cdoersch/hn25/caffe_run/data/efros/cdoersch/posunsup_nns_alexnet_out/patchdisplay/imgs/1050.jpg"/>
            <p:cNvPicPr>
              <a:picLocks noChangeAspect="1" noChangeArrowheads="1"/>
            </p:cNvPicPr>
            <p:nvPr/>
          </p:nvPicPr>
          <p:blipFill>
            <a:blip r:embed="rId114">
              <a:extLst>
                <a:ext uri="{28A0092B-C50C-407E-A947-70E740481C1C}">
                  <a14:useLocalDpi xmlns:a14="http://schemas.microsoft.com/office/drawing/2010/main" val="0"/>
                </a:ext>
              </a:extLst>
            </a:blip>
            <a:srcRect/>
            <a:stretch>
              <a:fillRect/>
            </a:stretch>
          </p:blipFill>
          <p:spPr bwMode="auto">
            <a:xfrm>
              <a:off x="8037900" y="5722335"/>
              <a:ext cx="523952" cy="523952"/>
            </a:xfrm>
            <a:prstGeom prst="rect">
              <a:avLst/>
            </a:prstGeom>
            <a:noFill/>
            <a:extLst>
              <a:ext uri="{909E8E84-426E-40DD-AFC4-6F175D3DCCD1}">
                <a14:hiddenFill xmlns:a14="http://schemas.microsoft.com/office/drawing/2010/main">
                  <a:solidFill>
                    <a:srgbClr val="FFFFFF"/>
                  </a:solidFill>
                </a14:hiddenFill>
              </a:ext>
            </a:extLst>
          </p:spPr>
        </p:pic>
        <p:pic>
          <p:nvPicPr>
            <p:cNvPr id="208" name="Picture 276" descr="http://ladoga.graphics.cs.cmu.edu/cdoersch/hn25/caffe_run/data/efros/cdoersch/posunsup_nns_alexnet_out/patchdisplay/imgs/1051.jpg"/>
            <p:cNvPicPr>
              <a:picLocks noChangeAspect="1" noChangeArrowheads="1"/>
            </p:cNvPicPr>
            <p:nvPr/>
          </p:nvPicPr>
          <p:blipFill>
            <a:blip r:embed="rId115">
              <a:extLst>
                <a:ext uri="{28A0092B-C50C-407E-A947-70E740481C1C}">
                  <a14:useLocalDpi xmlns:a14="http://schemas.microsoft.com/office/drawing/2010/main" val="0"/>
                </a:ext>
              </a:extLst>
            </a:blip>
            <a:srcRect/>
            <a:stretch>
              <a:fillRect/>
            </a:stretch>
          </p:blipFill>
          <p:spPr bwMode="auto">
            <a:xfrm>
              <a:off x="8591378" y="5722335"/>
              <a:ext cx="523952" cy="523952"/>
            </a:xfrm>
            <a:prstGeom prst="rect">
              <a:avLst/>
            </a:prstGeom>
            <a:noFill/>
            <a:extLst>
              <a:ext uri="{909E8E84-426E-40DD-AFC4-6F175D3DCCD1}">
                <a14:hiddenFill xmlns:a14="http://schemas.microsoft.com/office/drawing/2010/main">
                  <a:solidFill>
                    <a:srgbClr val="FFFFFF"/>
                  </a:solidFill>
                </a14:hiddenFill>
              </a:ext>
            </a:extLst>
          </p:spPr>
        </p:pic>
        <p:sp>
          <p:nvSpPr>
            <p:cNvPr id="210" name="TextBox 209"/>
            <p:cNvSpPr txBox="1"/>
            <p:nvPr/>
          </p:nvSpPr>
          <p:spPr>
            <a:xfrm>
              <a:off x="6705442" y="1656218"/>
              <a:ext cx="2081917" cy="400110"/>
            </a:xfrm>
            <a:prstGeom prst="rect">
              <a:avLst/>
            </a:prstGeom>
            <a:noFill/>
          </p:spPr>
          <p:txBody>
            <a:bodyPr wrap="none" rtlCol="0">
              <a:spAutoFit/>
            </a:bodyPr>
            <a:lstStyle/>
            <a:p>
              <a:pPr algn="ctr"/>
              <a:r>
                <a:rPr lang="en-US" sz="2000" dirty="0" err="1"/>
                <a:t>ImageNet</a:t>
              </a:r>
              <a:r>
                <a:rPr lang="en-US" sz="2000" dirty="0"/>
                <a:t> </a:t>
              </a:r>
              <a:r>
                <a:rPr lang="en-US" sz="2000" dirty="0" err="1"/>
                <a:t>AlexNet</a:t>
              </a:r>
              <a:endParaRPr lang="en-US" sz="2000" dirty="0"/>
            </a:p>
          </p:txBody>
        </p:sp>
      </p:grpSp>
    </p:spTree>
    <p:custDataLst>
      <p:tags r:id="rId1"/>
    </p:custDataLst>
    <p:extLst>
      <p:ext uri="{BB962C8B-B14F-4D97-AF65-F5344CB8AC3E}">
        <p14:creationId xmlns:p14="http://schemas.microsoft.com/office/powerpoint/2010/main" val="2618706539"/>
      </p:ext>
    </p:extLst>
  </p:cSld>
  <p:clrMapOvr>
    <a:masterClrMapping/>
  </p:clrMapOvr>
  <mc:AlternateContent xmlns:mc="http://schemas.openxmlformats.org/markup-compatibility/2006" xmlns:p14="http://schemas.microsoft.com/office/powerpoint/2010/main">
    <mc:Choice Requires="p14">
      <p:transition p14:dur="400" advTm="36079">
        <p:fade/>
      </p:transition>
    </mc:Choice>
    <mc:Fallback xmlns="">
      <p:transition advTm="3607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fade">
                                      <p:cBhvr>
                                        <p:cTn id="7" dur="500"/>
                                        <p:tgtEl>
                                          <p:spTgt spid="136"/>
                                        </p:tgtEl>
                                      </p:cBhvr>
                                    </p:animEffect>
                                  </p:childTnLst>
                                </p:cTn>
                              </p:par>
                              <p:par>
                                <p:cTn id="8" presetID="10" presetClass="entr" presetSubtype="0" fill="hold" nodeType="withEffect">
                                  <p:stCondLst>
                                    <p:cond delay="0"/>
                                  </p:stCondLst>
                                  <p:childTnLst>
                                    <p:set>
                                      <p:cBhvr>
                                        <p:cTn id="9" dur="1" fill="hold">
                                          <p:stCondLst>
                                            <p:cond delay="0"/>
                                          </p:stCondLst>
                                        </p:cTn>
                                        <p:tgtEl>
                                          <p:spTgt spid="126"/>
                                        </p:tgtEl>
                                        <p:attrNameLst>
                                          <p:attrName>style.visibility</p:attrName>
                                        </p:attrNameLst>
                                      </p:cBhvr>
                                      <p:to>
                                        <p:strVal val="visible"/>
                                      </p:to>
                                    </p:set>
                                    <p:animEffect transition="in" filter="fade">
                                      <p:cBhvr>
                                        <p:cTn id="10" dur="500"/>
                                        <p:tgtEl>
                                          <p:spTgt spid="1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11"/>
                                        </p:tgtEl>
                                        <p:attrNameLst>
                                          <p:attrName>style.visibility</p:attrName>
                                        </p:attrNameLst>
                                      </p:cBhvr>
                                      <p:to>
                                        <p:strVal val="visible"/>
                                      </p:to>
                                    </p:set>
                                    <p:animEffect transition="in" filter="fade">
                                      <p:cBhvr>
                                        <p:cTn id="15" dur="500"/>
                                        <p:tgtEl>
                                          <p:spTgt spid="211"/>
                                        </p:tgtEl>
                                      </p:cBhvr>
                                    </p:animEffect>
                                  </p:childTnLst>
                                </p:cTn>
                              </p:par>
                              <p:par>
                                <p:cTn id="16" presetID="10" presetClass="entr" presetSubtype="0" fill="hold" nodeType="withEffect">
                                  <p:stCondLst>
                                    <p:cond delay="0"/>
                                  </p:stCondLst>
                                  <p:childTnLst>
                                    <p:set>
                                      <p:cBhvr>
                                        <p:cTn id="17" dur="1" fill="hold">
                                          <p:stCondLst>
                                            <p:cond delay="0"/>
                                          </p:stCondLst>
                                        </p:cTn>
                                        <p:tgtEl>
                                          <p:spTgt spid="127"/>
                                        </p:tgtEl>
                                        <p:attrNameLst>
                                          <p:attrName>style.visibility</p:attrName>
                                        </p:attrNameLst>
                                      </p:cBhvr>
                                      <p:to>
                                        <p:strVal val="visible"/>
                                      </p:to>
                                    </p:set>
                                    <p:animEffect transition="in" filter="fade">
                                      <p:cBhvr>
                                        <p:cTn id="18" dur="5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104" descr="http://ladoga.graphics.cs.cmu.edu/cdoersch/hn25/caffe_run/data/efros/cdoersch/posunsup_nns_projgray_out/patchdisplay/imgs/122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3930"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288" descr="http://ladoga.graphics.cs.cmu.edu/cdoersch/hn25/caffe_run/data/efros/cdoersch/posunsup_nns_projgray_out/patchdisplay/imgs/1446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3930"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320" descr="http://ladoga.graphics.cs.cmu.edu/cdoersch/hn25/caffe_run/data/efros/cdoersch/posunsup_nns_alexnet_out/patchdisplay/imgs/526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3930" y="2901774"/>
            <a:ext cx="524373" cy="525002"/>
          </a:xfrm>
          <a:prstGeom prst="rect">
            <a:avLst/>
          </a:prstGeom>
          <a:noFill/>
          <a:extLst>
            <a:ext uri="{909E8E84-426E-40DD-AFC4-6F175D3DCCD1}">
              <a14:hiddenFill xmlns:a14="http://schemas.microsoft.com/office/drawing/2010/main">
                <a:solidFill>
                  <a:srgbClr val="FFFFFF"/>
                </a:solidFill>
              </a14:hiddenFill>
            </a:ext>
          </a:extLst>
        </p:spPr>
      </p:pic>
      <p:cxnSp>
        <p:nvCxnSpPr>
          <p:cNvPr id="115" name="Straight Connector 114"/>
          <p:cNvCxnSpPr/>
          <p:nvPr/>
        </p:nvCxnSpPr>
        <p:spPr>
          <a:xfrm>
            <a:off x="4987518" y="1680272"/>
            <a:ext cx="0" cy="1746504"/>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Still don’t capture everything</a:t>
            </a:r>
          </a:p>
        </p:txBody>
      </p:sp>
      <p:sp>
        <p:nvSpPr>
          <p:cNvPr id="60" name="TextBox 59"/>
          <p:cNvSpPr txBox="1"/>
          <p:nvPr/>
        </p:nvSpPr>
        <p:spPr>
          <a:xfrm>
            <a:off x="1531283" y="1280160"/>
            <a:ext cx="739305" cy="400110"/>
          </a:xfrm>
          <a:prstGeom prst="rect">
            <a:avLst/>
          </a:prstGeom>
          <a:noFill/>
        </p:spPr>
        <p:txBody>
          <a:bodyPr wrap="none" rtlCol="0">
            <a:spAutoFit/>
          </a:bodyPr>
          <a:lstStyle/>
          <a:p>
            <a:r>
              <a:rPr lang="en-US" sz="2000" dirty="0"/>
              <a:t>Input</a:t>
            </a:r>
          </a:p>
        </p:txBody>
      </p:sp>
      <p:cxnSp>
        <p:nvCxnSpPr>
          <p:cNvPr id="117" name="Straight Connector 116"/>
          <p:cNvCxnSpPr/>
          <p:nvPr/>
        </p:nvCxnSpPr>
        <p:spPr>
          <a:xfrm>
            <a:off x="2133641" y="1680272"/>
            <a:ext cx="0" cy="1746504"/>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7844530" y="1680272"/>
            <a:ext cx="0" cy="1746504"/>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3253980" y="1280160"/>
            <a:ext cx="675634" cy="400110"/>
          </a:xfrm>
          <a:prstGeom prst="rect">
            <a:avLst/>
          </a:prstGeom>
          <a:noFill/>
        </p:spPr>
        <p:txBody>
          <a:bodyPr wrap="none" rtlCol="0">
            <a:spAutoFit/>
          </a:bodyPr>
          <a:lstStyle/>
          <a:p>
            <a:r>
              <a:rPr lang="en-US" sz="2000" dirty="0"/>
              <a:t>Ours</a:t>
            </a:r>
          </a:p>
        </p:txBody>
      </p:sp>
      <p:pic>
        <p:nvPicPr>
          <p:cNvPr id="66" name="Picture 106" descr="http://ladoga.graphics.cs.cmu.edu/cdoersch/hn25/caffe_run/data/efros/cdoersch/posunsup_nns_projgray_out/patchdisplay/imgs/1221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92120"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108" descr="http://ladoga.graphics.cs.cmu.edu/cdoersch/hn25/caffe_run/data/efros/cdoersch/posunsup_nns_projgray_out/patchdisplay/imgs/1222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46043"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110" descr="http://ladoga.graphics.cs.cmu.edu/cdoersch/hn25/caffe_run/data/efros/cdoersch/posunsup_nns_projgray_out/patchdisplay/imgs/1222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99966"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112" descr="http://ladoga.graphics.cs.cmu.edu/cdoersch/hn25/caffe_run/data/efros/cdoersch/posunsup_nns_projgray_out/patchdisplay/imgs/12222.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53890"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114" descr="http://ladoga.graphics.cs.cmu.edu/cdoersch/hn25/caffe_run/data/efros/cdoersch/posunsup_nns_projgray_out/patchdisplay/imgs/12223.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07810"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290" descr="http://ladoga.graphics.cs.cmu.edu/cdoersch/hn25/caffe_run/data/efros/cdoersch/posunsup_nns_projgray_out/patchdisplay/imgs/14466.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92120"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292" descr="http://ladoga.graphics.cs.cmu.edu/cdoersch/hn25/caffe_run/data/efros/cdoersch/posunsup_nns_projgray_out/patchdisplay/imgs/14467.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46043"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294" descr="http://ladoga.graphics.cs.cmu.edu/cdoersch/hn25/caffe_run/data/efros/cdoersch/posunsup_nns_projgray_out/patchdisplay/imgs/14468.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99966"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296" descr="http://ladoga.graphics.cs.cmu.edu/cdoersch/hn25/caffe_run/data/efros/cdoersch/posunsup_nns_projgray_out/patchdisplay/imgs/14469.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853890"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298" descr="http://ladoga.graphics.cs.cmu.edu/cdoersch/hn25/caffe_run/data/efros/cdoersch/posunsup_nns_projgray_out/patchdisplay/imgs/14470.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07810"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105" name="Picture 332" descr="http://ladoga.graphics.cs.cmu.edu/cdoersch/hn25/caffe_run/data/efros/cdoersch/posunsup_nns_projgray_out/patchdisplay/imgs/5268.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192120" y="2901774"/>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106" name="Picture 334" descr="http://ladoga.graphics.cs.cmu.edu/cdoersch/hn25/caffe_run/data/efros/cdoersch/posunsup_nns_projgray_out/patchdisplay/imgs/5269.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746043" y="2901774"/>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336" descr="http://ladoga.graphics.cs.cmu.edu/cdoersch/hn25/caffe_run/data/efros/cdoersch/posunsup_nns_projgray_out/patchdisplay/imgs/5270.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299966" y="2901774"/>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338" descr="http://ladoga.graphics.cs.cmu.edu/cdoersch/hn25/caffe_run/data/efros/cdoersch/posunsup_nns_projgray_out/patchdisplay/imgs/5271.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853890" y="2901774"/>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340" descr="http://ladoga.graphics.cs.cmu.edu/cdoersch/hn25/caffe_run/data/efros/cdoersch/posunsup_nns_projgray_out/patchdisplay/imgs/5272.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407810" y="2901774"/>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91" name="Picture 126" descr="http://ladoga.graphics.cs.cmu.edu/cdoersch/hn25/caffe_run/data/efros/cdoersch/posunsup_nns_rand_out/patchdisplay/imgs/12218.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045990"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92" name="Picture 128" descr="http://ladoga.graphics.cs.cmu.edu/cdoersch/hn25/caffe_run/data/efros/cdoersch/posunsup_nns_rand_out/patchdisplay/imgs/12219.jp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599913"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93" name="Picture 130" descr="http://ladoga.graphics.cs.cmu.edu/cdoersch/hn25/caffe_run/data/efros/cdoersch/posunsup_nns_rand_out/patchdisplay/imgs/12220.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153836"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94" name="Picture 132" descr="http://ladoga.graphics.cs.cmu.edu/cdoersch/hn25/caffe_run/data/efros/cdoersch/posunsup_nns_rand_out/patchdisplay/imgs/12221.jpg"/>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707759"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95" name="Picture 134" descr="http://ladoga.graphics.cs.cmu.edu/cdoersch/hn25/caffe_run/data/efros/cdoersch/posunsup_nns_rand_out/patchdisplay/imgs/12222.jpg"/>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261682"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96" name="Picture 310" descr="http://ladoga.graphics.cs.cmu.edu/cdoersch/hn25/caffe_run/data/efros/cdoersch/posunsup_nns_rand_out/patchdisplay/imgs/14465.jpg"/>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045990"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97" name="Picture 312" descr="http://ladoga.graphics.cs.cmu.edu/cdoersch/hn25/caffe_run/data/efros/cdoersch/posunsup_nns_rand_out/patchdisplay/imgs/14466.jpg"/>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5599913"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98" name="Picture 314" descr="http://ladoga.graphics.cs.cmu.edu/cdoersch/hn25/caffe_run/data/efros/cdoersch/posunsup_nns_rand_out/patchdisplay/imgs/14467.jpg"/>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153836"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99" name="Picture 316" descr="http://ladoga.graphics.cs.cmu.edu/cdoersch/hn25/caffe_run/data/efros/cdoersch/posunsup_nns_rand_out/patchdisplay/imgs/14468.jpg"/>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6707759"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300" name="Picture 318" descr="http://ladoga.graphics.cs.cmu.edu/cdoersch/hn25/caffe_run/data/efros/cdoersch/posunsup_nns_rand_out/patchdisplay/imgs/14469.jpg"/>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7261682"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301" name="Picture 342" descr="http://ladoga.graphics.cs.cmu.edu/cdoersch/hn25/caffe_run/data/efros/cdoersch/posunsup_nns_rand_out/patchdisplay/imgs/5268.jpg"/>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5045990" y="2901774"/>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302" name="Picture 344" descr="http://ladoga.graphics.cs.cmu.edu/cdoersch/hn25/caffe_run/data/efros/cdoersch/posunsup_nns_rand_out/patchdisplay/imgs/5269.jpg"/>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5599913" y="2901774"/>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303" name="Picture 346" descr="http://ladoga.graphics.cs.cmu.edu/cdoersch/hn25/caffe_run/data/efros/cdoersch/posunsup_nns_rand_out/patchdisplay/imgs/5270.jpg"/>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6153836" y="2901774"/>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304" name="Picture 348" descr="http://ladoga.graphics.cs.cmu.edu/cdoersch/hn25/caffe_run/data/efros/cdoersch/posunsup_nns_rand_out/patchdisplay/imgs/5271.jpg"/>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6707759" y="2901774"/>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305" name="Picture 350" descr="http://ladoga.graphics.cs.cmu.edu/cdoersch/hn25/caffe_run/data/efros/cdoersch/posunsup_nns_rand_out/patchdisplay/imgs/5272.jpg"/>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7261682" y="2901774"/>
            <a:ext cx="524373" cy="525002"/>
          </a:xfrm>
          <a:prstGeom prst="rect">
            <a:avLst/>
          </a:prstGeom>
          <a:noFill/>
          <a:extLst>
            <a:ext uri="{909E8E84-426E-40DD-AFC4-6F175D3DCCD1}">
              <a14:hiddenFill xmlns:a14="http://schemas.microsoft.com/office/drawing/2010/main">
                <a:solidFill>
                  <a:srgbClr val="FFFFFF"/>
                </a:solidFill>
              </a14:hiddenFill>
            </a:ext>
          </a:extLst>
        </p:spPr>
      </p:pic>
      <p:sp>
        <p:nvSpPr>
          <p:cNvPr id="306" name="TextBox 305"/>
          <p:cNvSpPr txBox="1"/>
          <p:nvPr/>
        </p:nvSpPr>
        <p:spPr>
          <a:xfrm>
            <a:off x="5221280" y="1280160"/>
            <a:ext cx="2393412" cy="400110"/>
          </a:xfrm>
          <a:prstGeom prst="rect">
            <a:avLst/>
          </a:prstGeom>
          <a:noFill/>
        </p:spPr>
        <p:txBody>
          <a:bodyPr wrap="none" rtlCol="0">
            <a:spAutoFit/>
          </a:bodyPr>
          <a:lstStyle/>
          <a:p>
            <a:pPr algn="ctr"/>
            <a:r>
              <a:rPr lang="en-US" sz="2000" dirty="0"/>
              <a:t>Random Initialization</a:t>
            </a:r>
          </a:p>
        </p:txBody>
      </p:sp>
      <p:pic>
        <p:nvPicPr>
          <p:cNvPr id="259" name="Picture 116" descr="http://ladoga.graphics.cs.cmu.edu/cdoersch/hn25/caffe_run/data/efros/cdoersch/posunsup_nns_alexnet_out/patchdisplay/imgs/12219.jpg"/>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7903001"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60" name="Picture 118" descr="http://ladoga.graphics.cs.cmu.edu/cdoersch/hn25/caffe_run/data/efros/cdoersch/posunsup_nns_alexnet_out/patchdisplay/imgs/12220.jpg"/>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8456924"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61" name="Picture 120" descr="http://ladoga.graphics.cs.cmu.edu/cdoersch/hn25/caffe_run/data/efros/cdoersch/posunsup_nns_alexnet_out/patchdisplay/imgs/12221.jpg"/>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9010847"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62" name="Picture 122" descr="http://ladoga.graphics.cs.cmu.edu/cdoersch/hn25/caffe_run/data/efros/cdoersch/posunsup_nns_alexnet_out/patchdisplay/imgs/12222.jpg"/>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9564770"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63" name="Picture 124" descr="http://ladoga.graphics.cs.cmu.edu/cdoersch/hn25/caffe_run/data/efros/cdoersch/posunsup_nns_alexnet_out/patchdisplay/imgs/12223.jpg"/>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10118693" y="1680272"/>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64" name="Picture 300" descr="http://ladoga.graphics.cs.cmu.edu/cdoersch/hn25/caffe_run/data/efros/cdoersch/posunsup_nns_alexnet_out/patchdisplay/imgs/14466.jpg"/>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7903001"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65" name="Picture 302" descr="http://ladoga.graphics.cs.cmu.edu/cdoersch/hn25/caffe_run/data/efros/cdoersch/posunsup_nns_alexnet_out/patchdisplay/imgs/14467.jpg"/>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8456924"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66" name="Picture 304" descr="http://ladoga.graphics.cs.cmu.edu/cdoersch/hn25/caffe_run/data/efros/cdoersch/posunsup_nns_alexnet_out/patchdisplay/imgs/14468.jpg"/>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9010847"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67" name="Picture 306" descr="http://ladoga.graphics.cs.cmu.edu/cdoersch/hn25/caffe_run/data/efros/cdoersch/posunsup_nns_alexnet_out/patchdisplay/imgs/14469.jpg"/>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9564770"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68" name="Picture 308" descr="http://ladoga.graphics.cs.cmu.edu/cdoersch/hn25/caffe_run/data/efros/cdoersch/posunsup_nns_alexnet_out/patchdisplay/imgs/14470.jpg"/>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0118693" y="2291023"/>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69" name="Picture 322" descr="http://ladoga.graphics.cs.cmu.edu/cdoersch/hn25/caffe_run/data/efros/cdoersch/posunsup_nns_alexnet_out/patchdisplay/imgs/5268.jpg"/>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7903001" y="2901774"/>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70" name="Picture 324" descr="http://ladoga.graphics.cs.cmu.edu/cdoersch/hn25/caffe_run/data/efros/cdoersch/posunsup_nns_alexnet_out/patchdisplay/imgs/5269.jpg"/>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8456924" y="2901774"/>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71" name="Picture 326" descr="http://ladoga.graphics.cs.cmu.edu/cdoersch/hn25/caffe_run/data/efros/cdoersch/posunsup_nns_alexnet_out/patchdisplay/imgs/5270.jpg"/>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9010847" y="2901774"/>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72" name="Picture 328" descr="http://ladoga.graphics.cs.cmu.edu/cdoersch/hn25/caffe_run/data/efros/cdoersch/posunsup_nns_alexnet_out/patchdisplay/imgs/5271.jpg"/>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9564770" y="2901774"/>
            <a:ext cx="524373" cy="525002"/>
          </a:xfrm>
          <a:prstGeom prst="rect">
            <a:avLst/>
          </a:prstGeom>
          <a:noFill/>
          <a:extLst>
            <a:ext uri="{909E8E84-426E-40DD-AFC4-6F175D3DCCD1}">
              <a14:hiddenFill xmlns:a14="http://schemas.microsoft.com/office/drawing/2010/main">
                <a:solidFill>
                  <a:srgbClr val="FFFFFF"/>
                </a:solidFill>
              </a14:hiddenFill>
            </a:ext>
          </a:extLst>
        </p:spPr>
      </p:pic>
      <p:pic>
        <p:nvPicPr>
          <p:cNvPr id="273" name="Picture 330" descr="http://ladoga.graphics.cs.cmu.edu/cdoersch/hn25/caffe_run/data/efros/cdoersch/posunsup_nns_alexnet_out/patchdisplay/imgs/5272.jpg"/>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0118693" y="2901774"/>
            <a:ext cx="524373" cy="525002"/>
          </a:xfrm>
          <a:prstGeom prst="rect">
            <a:avLst/>
          </a:prstGeom>
          <a:noFill/>
          <a:extLst>
            <a:ext uri="{909E8E84-426E-40DD-AFC4-6F175D3DCCD1}">
              <a14:hiddenFill xmlns:a14="http://schemas.microsoft.com/office/drawing/2010/main">
                <a:solidFill>
                  <a:srgbClr val="FFFFFF"/>
                </a:solidFill>
              </a14:hiddenFill>
            </a:ext>
          </a:extLst>
        </p:spPr>
      </p:pic>
      <p:sp>
        <p:nvSpPr>
          <p:cNvPr id="274" name="TextBox 273"/>
          <p:cNvSpPr txBox="1"/>
          <p:nvPr/>
        </p:nvSpPr>
        <p:spPr>
          <a:xfrm>
            <a:off x="8231741" y="1280160"/>
            <a:ext cx="2081917" cy="400110"/>
          </a:xfrm>
          <a:prstGeom prst="rect">
            <a:avLst/>
          </a:prstGeom>
          <a:noFill/>
        </p:spPr>
        <p:txBody>
          <a:bodyPr wrap="none" rtlCol="0">
            <a:spAutoFit/>
          </a:bodyPr>
          <a:lstStyle/>
          <a:p>
            <a:pPr algn="ctr"/>
            <a:r>
              <a:rPr lang="en-US" sz="2000" dirty="0" err="1"/>
              <a:t>ImageNet</a:t>
            </a:r>
            <a:r>
              <a:rPr lang="en-US" sz="2000" dirty="0"/>
              <a:t> </a:t>
            </a:r>
            <a:r>
              <a:rPr lang="en-US" sz="2000" dirty="0" err="1"/>
              <a:t>AlexNet</a:t>
            </a:r>
            <a:endParaRPr lang="en-US" sz="2000" dirty="0"/>
          </a:p>
        </p:txBody>
      </p:sp>
      <p:grpSp>
        <p:nvGrpSpPr>
          <p:cNvPr id="15" name="Group 14"/>
          <p:cNvGrpSpPr/>
          <p:nvPr/>
        </p:nvGrpSpPr>
        <p:grpSpPr>
          <a:xfrm>
            <a:off x="1531283" y="3505200"/>
            <a:ext cx="9108359" cy="3200400"/>
            <a:chOff x="7282" y="3505200"/>
            <a:chExt cx="9108359" cy="3200400"/>
          </a:xfrm>
        </p:grpSpPr>
        <p:sp>
          <p:nvSpPr>
            <p:cNvPr id="130" name="Title 1"/>
            <p:cNvSpPr txBox="1">
              <a:spLocks/>
            </p:cNvSpPr>
            <p:nvPr/>
          </p:nvSpPr>
          <p:spPr>
            <a:xfrm>
              <a:off x="457200" y="35052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t>You don’t always need to learn!</a:t>
              </a:r>
            </a:p>
          </p:txBody>
        </p:sp>
        <p:pic>
          <p:nvPicPr>
            <p:cNvPr id="173" name="Picture 356" descr="http://ladoga.graphics.cs.cmu.edu/cdoersch/hn25/caffe_run/data/efros/cdoersch/posunsup_nns_rand_out/patchdisplay/imgs/9487.jpg"/>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29929"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57" name="Picture 388" descr="http://ladoga.graphics.cs.cmu.edu/cdoersch/hn25/caffe_run/data/efros/cdoersch/posunsup_nns_rand_out/patchdisplay/imgs/18937.jpg"/>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29929"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41" name="Picture 420" descr="http://ladoga.graphics.cs.cmu.edu/cdoersch/hn25/caffe_run/data/efros/cdoersch/posunsup_nns_rand_out/patchdisplay/imgs/2326.jpg"/>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29929" y="5571828"/>
              <a:ext cx="524085" cy="524086"/>
            </a:xfrm>
            <a:prstGeom prst="rect">
              <a:avLst/>
            </a:prstGeom>
            <a:noFill/>
            <a:extLst>
              <a:ext uri="{909E8E84-426E-40DD-AFC4-6F175D3DCCD1}">
                <a14:hiddenFill xmlns:a14="http://schemas.microsoft.com/office/drawing/2010/main">
                  <a:solidFill>
                    <a:srgbClr val="FFFFFF"/>
                  </a:solidFill>
                </a14:hiddenFill>
              </a:ext>
            </a:extLst>
          </p:spPr>
        </p:pic>
        <p:cxnSp>
          <p:nvCxnSpPr>
            <p:cNvPr id="135" name="Straight Connector 134"/>
            <p:cNvCxnSpPr/>
            <p:nvPr/>
          </p:nvCxnSpPr>
          <p:spPr>
            <a:xfrm>
              <a:off x="3461632" y="4962145"/>
              <a:ext cx="0" cy="1743455"/>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609322" y="4962145"/>
              <a:ext cx="0" cy="1743455"/>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89" name="TextBox 188"/>
            <p:cNvSpPr txBox="1"/>
            <p:nvPr/>
          </p:nvSpPr>
          <p:spPr>
            <a:xfrm>
              <a:off x="7282" y="4562031"/>
              <a:ext cx="739305" cy="400110"/>
            </a:xfrm>
            <a:prstGeom prst="rect">
              <a:avLst/>
            </a:prstGeom>
            <a:noFill/>
          </p:spPr>
          <p:txBody>
            <a:bodyPr wrap="none" rtlCol="0">
              <a:spAutoFit/>
            </a:bodyPr>
            <a:lstStyle/>
            <a:p>
              <a:r>
                <a:rPr lang="en-US" sz="2000" dirty="0"/>
                <a:t>Input</a:t>
              </a:r>
            </a:p>
          </p:txBody>
        </p:sp>
        <p:cxnSp>
          <p:nvCxnSpPr>
            <p:cNvPr id="140" name="Straight Connector 139"/>
            <p:cNvCxnSpPr/>
            <p:nvPr/>
          </p:nvCxnSpPr>
          <p:spPr>
            <a:xfrm>
              <a:off x="6317073" y="4962145"/>
              <a:ext cx="0" cy="1743455"/>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174" name="Picture 358" descr="http://ladoga.graphics.cs.cmu.edu/cdoersch/hn25/caffe_run/data/efros/cdoersch/posunsup_nns_projgray_out/patchdisplay/imgs/9489.jpg"/>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664631"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75" name="Picture 360" descr="http://ladoga.graphics.cs.cmu.edu/cdoersch/hn25/caffe_run/data/efros/cdoersch/posunsup_nns_projgray_out/patchdisplay/imgs/9490.jpg"/>
            <p:cNvPicPr>
              <a:picLocks noChangeAspect="1"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1218249"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76" name="Picture 362" descr="http://ladoga.graphics.cs.cmu.edu/cdoersch/hn25/caffe_run/data/efros/cdoersch/posunsup_nns_projgray_out/patchdisplay/imgs/9491.jpg"/>
            <p:cNvPicPr>
              <a:picLocks noChangeAspect="1"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1771868"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77" name="Picture 364" descr="http://ladoga.graphics.cs.cmu.edu/cdoersch/hn25/caffe_run/data/efros/cdoersch/posunsup_nns_projgray_out/patchdisplay/imgs/9492.jpg"/>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2325487"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78" name="Picture 366" descr="http://ladoga.graphics.cs.cmu.edu/cdoersch/hn25/caffe_run/data/efros/cdoersch/posunsup_nns_projgray_out/patchdisplay/imgs/9493.jpg"/>
            <p:cNvPicPr>
              <a:picLocks noChangeAspect="1"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2879103"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58" name="Picture 390" descr="http://ladoga.graphics.cs.cmu.edu/cdoersch/hn25/caffe_run/data/efros/cdoersch/posunsup_nns_projgray_out/patchdisplay/imgs/18939.jpg"/>
            <p:cNvPicPr>
              <a:picLocks noChangeAspect="1"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664631"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59" name="Picture 392" descr="http://ladoga.graphics.cs.cmu.edu/cdoersch/hn25/caffe_run/data/efros/cdoersch/posunsup_nns_projgray_out/patchdisplay/imgs/18940.jpg"/>
            <p:cNvPicPr>
              <a:picLocks noChangeAspect="1" noChangeArrowheads="1"/>
            </p:cNvPicPr>
            <p:nvPr/>
          </p:nvPicPr>
          <p:blipFill>
            <a:blip r:embed="rId60">
              <a:extLst>
                <a:ext uri="{28A0092B-C50C-407E-A947-70E740481C1C}">
                  <a14:useLocalDpi xmlns:a14="http://schemas.microsoft.com/office/drawing/2010/main" val="0"/>
                </a:ext>
              </a:extLst>
            </a:blip>
            <a:srcRect/>
            <a:stretch>
              <a:fillRect/>
            </a:stretch>
          </p:blipFill>
          <p:spPr bwMode="auto">
            <a:xfrm>
              <a:off x="1218249"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60" name="Picture 394" descr="http://ladoga.graphics.cs.cmu.edu/cdoersch/hn25/caffe_run/data/efros/cdoersch/posunsup_nns_projgray_out/patchdisplay/imgs/18941.jpg"/>
            <p:cNvPicPr>
              <a:picLocks noChangeAspect="1" noChangeArrowheads="1"/>
            </p:cNvPicPr>
            <p:nvPr/>
          </p:nvPicPr>
          <p:blipFill>
            <a:blip r:embed="rId61">
              <a:extLst>
                <a:ext uri="{28A0092B-C50C-407E-A947-70E740481C1C}">
                  <a14:useLocalDpi xmlns:a14="http://schemas.microsoft.com/office/drawing/2010/main" val="0"/>
                </a:ext>
              </a:extLst>
            </a:blip>
            <a:srcRect/>
            <a:stretch>
              <a:fillRect/>
            </a:stretch>
          </p:blipFill>
          <p:spPr bwMode="auto">
            <a:xfrm>
              <a:off x="1771868"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61" name="Picture 396" descr="http://ladoga.graphics.cs.cmu.edu/cdoersch/hn25/caffe_run/data/efros/cdoersch/posunsup_nns_projgray_out/patchdisplay/imgs/18942.jpg"/>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2325487"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62" name="Picture 398" descr="http://ladoga.graphics.cs.cmu.edu/cdoersch/hn25/caffe_run/data/efros/cdoersch/posunsup_nns_projgray_out/patchdisplay/imgs/18942.jpg"/>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2879103"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42" name="Picture 422" descr="http://ladoga.graphics.cs.cmu.edu/cdoersch/hn25/caffe_run/data/efros/cdoersch/posunsup_nns_projgray_out/patchdisplay/imgs/2328.jpg"/>
            <p:cNvPicPr>
              <a:picLocks noChangeAspect="1" noChangeArrowheads="1"/>
            </p:cNvPicPr>
            <p:nvPr/>
          </p:nvPicPr>
          <p:blipFill>
            <a:blip r:embed="rId63">
              <a:extLst>
                <a:ext uri="{28A0092B-C50C-407E-A947-70E740481C1C}">
                  <a14:useLocalDpi xmlns:a14="http://schemas.microsoft.com/office/drawing/2010/main" val="0"/>
                </a:ext>
              </a:extLst>
            </a:blip>
            <a:srcRect/>
            <a:stretch>
              <a:fillRect/>
            </a:stretch>
          </p:blipFill>
          <p:spPr bwMode="auto">
            <a:xfrm>
              <a:off x="664631" y="5571828"/>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424" descr="http://ladoga.graphics.cs.cmu.edu/cdoersch/hn25/caffe_run/data/efros/cdoersch/posunsup_nns_projgray_out/patchdisplay/imgs/2329.jpg"/>
            <p:cNvPicPr>
              <a:picLocks noChangeAspect="1" noChangeArrowheads="1"/>
            </p:cNvPicPr>
            <p:nvPr/>
          </p:nvPicPr>
          <p:blipFill>
            <a:blip r:embed="rId64">
              <a:extLst>
                <a:ext uri="{28A0092B-C50C-407E-A947-70E740481C1C}">
                  <a14:useLocalDpi xmlns:a14="http://schemas.microsoft.com/office/drawing/2010/main" val="0"/>
                </a:ext>
              </a:extLst>
            </a:blip>
            <a:srcRect/>
            <a:stretch>
              <a:fillRect/>
            </a:stretch>
          </p:blipFill>
          <p:spPr bwMode="auto">
            <a:xfrm>
              <a:off x="1218249" y="5571828"/>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44" name="Picture 426" descr="http://ladoga.graphics.cs.cmu.edu/cdoersch/hn25/caffe_run/data/efros/cdoersch/posunsup_nns_projgray_out/patchdisplay/imgs/2330.jpg"/>
            <p:cNvPicPr>
              <a:picLocks noChangeAspect="1" noChangeArrowheads="1"/>
            </p:cNvPicPr>
            <p:nvPr/>
          </p:nvPicPr>
          <p:blipFill>
            <a:blip r:embed="rId65">
              <a:extLst>
                <a:ext uri="{28A0092B-C50C-407E-A947-70E740481C1C}">
                  <a14:useLocalDpi xmlns:a14="http://schemas.microsoft.com/office/drawing/2010/main" val="0"/>
                </a:ext>
              </a:extLst>
            </a:blip>
            <a:srcRect/>
            <a:stretch>
              <a:fillRect/>
            </a:stretch>
          </p:blipFill>
          <p:spPr bwMode="auto">
            <a:xfrm>
              <a:off x="1771868" y="5571828"/>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45" name="Picture 428" descr="http://ladoga.graphics.cs.cmu.edu/cdoersch/hn25/caffe_run/data/efros/cdoersch/posunsup_nns_projgray_out/patchdisplay/imgs/2331.jpg"/>
            <p:cNvPicPr>
              <a:picLocks noChangeAspect="1" noChangeArrowheads="1"/>
            </p:cNvPicPr>
            <p:nvPr/>
          </p:nvPicPr>
          <p:blipFill>
            <a:blip r:embed="rId66">
              <a:extLst>
                <a:ext uri="{28A0092B-C50C-407E-A947-70E740481C1C}">
                  <a14:useLocalDpi xmlns:a14="http://schemas.microsoft.com/office/drawing/2010/main" val="0"/>
                </a:ext>
              </a:extLst>
            </a:blip>
            <a:srcRect/>
            <a:stretch>
              <a:fillRect/>
            </a:stretch>
          </p:blipFill>
          <p:spPr bwMode="auto">
            <a:xfrm>
              <a:off x="2325487" y="5571828"/>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146" name="Picture 430" descr="http://ladoga.graphics.cs.cmu.edu/cdoersch/hn25/caffe_run/data/efros/cdoersch/posunsup_nns_projgray_out/patchdisplay/imgs/2332.jpg"/>
            <p:cNvPicPr>
              <a:picLocks noChangeAspect="1" noChangeArrowheads="1"/>
            </p:cNvPicPr>
            <p:nvPr/>
          </p:nvPicPr>
          <p:blipFill>
            <a:blip r:embed="rId67">
              <a:extLst>
                <a:ext uri="{28A0092B-C50C-407E-A947-70E740481C1C}">
                  <a14:useLocalDpi xmlns:a14="http://schemas.microsoft.com/office/drawing/2010/main" val="0"/>
                </a:ext>
              </a:extLst>
            </a:blip>
            <a:srcRect/>
            <a:stretch>
              <a:fillRect/>
            </a:stretch>
          </p:blipFill>
          <p:spPr bwMode="auto">
            <a:xfrm>
              <a:off x="2879103" y="5571828"/>
              <a:ext cx="524085" cy="524086"/>
            </a:xfrm>
            <a:prstGeom prst="rect">
              <a:avLst/>
            </a:prstGeom>
            <a:noFill/>
            <a:extLst>
              <a:ext uri="{909E8E84-426E-40DD-AFC4-6F175D3DCCD1}">
                <a14:hiddenFill xmlns:a14="http://schemas.microsoft.com/office/drawing/2010/main">
                  <a:solidFill>
                    <a:srgbClr val="FFFFFF"/>
                  </a:solidFill>
                </a14:hiddenFill>
              </a:ext>
            </a:extLst>
          </p:spPr>
        </p:pic>
        <p:sp>
          <p:nvSpPr>
            <p:cNvPr id="192" name="TextBox 191"/>
            <p:cNvSpPr txBox="1"/>
            <p:nvPr/>
          </p:nvSpPr>
          <p:spPr>
            <a:xfrm>
              <a:off x="1729980" y="4562031"/>
              <a:ext cx="675634" cy="400110"/>
            </a:xfrm>
            <a:prstGeom prst="rect">
              <a:avLst/>
            </a:prstGeom>
            <a:noFill/>
          </p:spPr>
          <p:txBody>
            <a:bodyPr wrap="none" rtlCol="0">
              <a:spAutoFit/>
            </a:bodyPr>
            <a:lstStyle/>
            <a:p>
              <a:r>
                <a:rPr lang="en-US" sz="2000" dirty="0"/>
                <a:t>Ours</a:t>
              </a:r>
            </a:p>
          </p:txBody>
        </p:sp>
        <p:pic>
          <p:nvPicPr>
            <p:cNvPr id="307" name="Picture 378" descr="http://ladoga.graphics.cs.cmu.edu/cdoersch/hn25/caffe_run/data/efros/cdoersch/posunsup_nns_rand_out/patchdisplay/imgs/9488.jpg"/>
            <p:cNvPicPr>
              <a:picLocks noChangeAspect="1" noChangeArrowheads="1"/>
            </p:cNvPicPr>
            <p:nvPr/>
          </p:nvPicPr>
          <p:blipFill>
            <a:blip r:embed="rId68">
              <a:extLst>
                <a:ext uri="{28A0092B-C50C-407E-A947-70E740481C1C}">
                  <a14:useLocalDpi xmlns:a14="http://schemas.microsoft.com/office/drawing/2010/main" val="0"/>
                </a:ext>
              </a:extLst>
            </a:blip>
            <a:srcRect/>
            <a:stretch>
              <a:fillRect/>
            </a:stretch>
          </p:blipFill>
          <p:spPr bwMode="auto">
            <a:xfrm>
              <a:off x="3521640"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308" name="Picture 380" descr="http://ladoga.graphics.cs.cmu.edu/cdoersch/hn25/caffe_run/data/efros/cdoersch/posunsup_nns_rand_out/patchdisplay/imgs/9489.jpg"/>
            <p:cNvPicPr>
              <a:picLocks noChangeAspect="1" noChangeArrowheads="1"/>
            </p:cNvPicPr>
            <p:nvPr/>
          </p:nvPicPr>
          <p:blipFill>
            <a:blip r:embed="rId69">
              <a:extLst>
                <a:ext uri="{28A0092B-C50C-407E-A947-70E740481C1C}">
                  <a14:useLocalDpi xmlns:a14="http://schemas.microsoft.com/office/drawing/2010/main" val="0"/>
                </a:ext>
              </a:extLst>
            </a:blip>
            <a:srcRect/>
            <a:stretch>
              <a:fillRect/>
            </a:stretch>
          </p:blipFill>
          <p:spPr bwMode="auto">
            <a:xfrm>
              <a:off x="4075259"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309" name="Picture 382" descr="http://ladoga.graphics.cs.cmu.edu/cdoersch/hn25/caffe_run/data/efros/cdoersch/posunsup_nns_rand_out/patchdisplay/imgs/9490.jpg"/>
            <p:cNvPicPr>
              <a:picLocks noChangeAspect="1" noChangeArrowheads="1"/>
            </p:cNvPicPr>
            <p:nvPr/>
          </p:nvPicPr>
          <p:blipFill>
            <a:blip r:embed="rId70">
              <a:extLst>
                <a:ext uri="{28A0092B-C50C-407E-A947-70E740481C1C}">
                  <a14:useLocalDpi xmlns:a14="http://schemas.microsoft.com/office/drawing/2010/main" val="0"/>
                </a:ext>
              </a:extLst>
            </a:blip>
            <a:srcRect/>
            <a:stretch>
              <a:fillRect/>
            </a:stretch>
          </p:blipFill>
          <p:spPr bwMode="auto">
            <a:xfrm>
              <a:off x="4628877"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310" name="Picture 384" descr="http://ladoga.graphics.cs.cmu.edu/cdoersch/hn25/caffe_run/data/efros/cdoersch/posunsup_nns_rand_out/patchdisplay/imgs/9491.jpg"/>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5182496"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311" name="Picture 386" descr="http://ladoga.graphics.cs.cmu.edu/cdoersch/hn25/caffe_run/data/efros/cdoersch/posunsup_nns_rand_out/patchdisplay/imgs/9492.jpg"/>
            <p:cNvPicPr>
              <a:picLocks noChangeAspect="1" noChangeArrowheads="1"/>
            </p:cNvPicPr>
            <p:nvPr/>
          </p:nvPicPr>
          <p:blipFill>
            <a:blip r:embed="rId72">
              <a:extLst>
                <a:ext uri="{28A0092B-C50C-407E-A947-70E740481C1C}">
                  <a14:useLocalDpi xmlns:a14="http://schemas.microsoft.com/office/drawing/2010/main" val="0"/>
                </a:ext>
              </a:extLst>
            </a:blip>
            <a:srcRect/>
            <a:stretch>
              <a:fillRect/>
            </a:stretch>
          </p:blipFill>
          <p:spPr bwMode="auto">
            <a:xfrm>
              <a:off x="5736115"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312" name="Picture 410" descr="http://ladoga.graphics.cs.cmu.edu/cdoersch/hn25/caffe_run/data/efros/cdoersch/posunsup_nns_rand_out/patchdisplay/imgs/18939.jpg"/>
            <p:cNvPicPr>
              <a:picLocks noChangeAspect="1" noChangeArrowheads="1"/>
            </p:cNvPicPr>
            <p:nvPr/>
          </p:nvPicPr>
          <p:blipFill>
            <a:blip r:embed="rId73">
              <a:extLst>
                <a:ext uri="{28A0092B-C50C-407E-A947-70E740481C1C}">
                  <a14:useLocalDpi xmlns:a14="http://schemas.microsoft.com/office/drawing/2010/main" val="0"/>
                </a:ext>
              </a:extLst>
            </a:blip>
            <a:srcRect/>
            <a:stretch>
              <a:fillRect/>
            </a:stretch>
          </p:blipFill>
          <p:spPr bwMode="auto">
            <a:xfrm>
              <a:off x="3521640"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313" name="Picture 412" descr="http://ladoga.graphics.cs.cmu.edu/cdoersch/hn25/caffe_run/data/efros/cdoersch/posunsup_nns_rand_out/patchdisplay/imgs/18940.jpg"/>
            <p:cNvPicPr>
              <a:picLocks noChangeAspect="1" noChangeArrowheads="1"/>
            </p:cNvPicPr>
            <p:nvPr/>
          </p:nvPicPr>
          <p:blipFill>
            <a:blip r:embed="rId74">
              <a:extLst>
                <a:ext uri="{28A0092B-C50C-407E-A947-70E740481C1C}">
                  <a14:useLocalDpi xmlns:a14="http://schemas.microsoft.com/office/drawing/2010/main" val="0"/>
                </a:ext>
              </a:extLst>
            </a:blip>
            <a:srcRect/>
            <a:stretch>
              <a:fillRect/>
            </a:stretch>
          </p:blipFill>
          <p:spPr bwMode="auto">
            <a:xfrm>
              <a:off x="4075259"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314" name="Picture 414" descr="http://ladoga.graphics.cs.cmu.edu/cdoersch/hn25/caffe_run/data/efros/cdoersch/posunsup_nns_rand_out/patchdisplay/imgs/18941.jpg"/>
            <p:cNvPicPr>
              <a:picLocks noChangeAspect="1" noChangeArrowheads="1"/>
            </p:cNvPicPr>
            <p:nvPr/>
          </p:nvPicPr>
          <p:blipFill>
            <a:blip r:embed="rId75">
              <a:extLst>
                <a:ext uri="{28A0092B-C50C-407E-A947-70E740481C1C}">
                  <a14:useLocalDpi xmlns:a14="http://schemas.microsoft.com/office/drawing/2010/main" val="0"/>
                </a:ext>
              </a:extLst>
            </a:blip>
            <a:srcRect/>
            <a:stretch>
              <a:fillRect/>
            </a:stretch>
          </p:blipFill>
          <p:spPr bwMode="auto">
            <a:xfrm>
              <a:off x="4628877"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315" name="Picture 416" descr="http://ladoga.graphics.cs.cmu.edu/cdoersch/hn25/caffe_run/data/efros/cdoersch/posunsup_nns_rand_out/patchdisplay/imgs/18942.jpg"/>
            <p:cNvPicPr>
              <a:picLocks noChangeAspect="1" noChangeArrowheads="1"/>
            </p:cNvPicPr>
            <p:nvPr/>
          </p:nvPicPr>
          <p:blipFill>
            <a:blip r:embed="rId76">
              <a:extLst>
                <a:ext uri="{28A0092B-C50C-407E-A947-70E740481C1C}">
                  <a14:useLocalDpi xmlns:a14="http://schemas.microsoft.com/office/drawing/2010/main" val="0"/>
                </a:ext>
              </a:extLst>
            </a:blip>
            <a:srcRect/>
            <a:stretch>
              <a:fillRect/>
            </a:stretch>
          </p:blipFill>
          <p:spPr bwMode="auto">
            <a:xfrm>
              <a:off x="5182496"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316" name="Picture 418" descr="http://ladoga.graphics.cs.cmu.edu/cdoersch/hn25/caffe_run/data/efros/cdoersch/posunsup_nns_rand_out/patchdisplay/imgs/18943.jpg"/>
            <p:cNvPicPr>
              <a:picLocks noChangeAspect="1" noChangeArrowheads="1"/>
            </p:cNvPicPr>
            <p:nvPr/>
          </p:nvPicPr>
          <p:blipFill>
            <a:blip r:embed="rId77">
              <a:extLst>
                <a:ext uri="{28A0092B-C50C-407E-A947-70E740481C1C}">
                  <a14:useLocalDpi xmlns:a14="http://schemas.microsoft.com/office/drawing/2010/main" val="0"/>
                </a:ext>
              </a:extLst>
            </a:blip>
            <a:srcRect/>
            <a:stretch>
              <a:fillRect/>
            </a:stretch>
          </p:blipFill>
          <p:spPr bwMode="auto">
            <a:xfrm>
              <a:off x="5736115"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317" name="Picture 442" descr="http://ladoga.graphics.cs.cmu.edu/cdoersch/hn25/caffe_run/data/efros/cdoersch/posunsup_nns_rand_out/patchdisplay/imgs/2328.jpg"/>
            <p:cNvPicPr>
              <a:picLocks noChangeAspect="1" noChangeArrowheads="1"/>
            </p:cNvPicPr>
            <p:nvPr/>
          </p:nvPicPr>
          <p:blipFill>
            <a:blip r:embed="rId78">
              <a:extLst>
                <a:ext uri="{28A0092B-C50C-407E-A947-70E740481C1C}">
                  <a14:useLocalDpi xmlns:a14="http://schemas.microsoft.com/office/drawing/2010/main" val="0"/>
                </a:ext>
              </a:extLst>
            </a:blip>
            <a:srcRect/>
            <a:stretch>
              <a:fillRect/>
            </a:stretch>
          </p:blipFill>
          <p:spPr bwMode="auto">
            <a:xfrm>
              <a:off x="3521640" y="5571828"/>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318" name="Picture 444" descr="http://ladoga.graphics.cs.cmu.edu/cdoersch/hn25/caffe_run/data/efros/cdoersch/posunsup_nns_rand_out/patchdisplay/imgs/2329.jpg"/>
            <p:cNvPicPr>
              <a:picLocks noChangeAspect="1" noChangeArrowheads="1"/>
            </p:cNvPicPr>
            <p:nvPr/>
          </p:nvPicPr>
          <p:blipFill>
            <a:blip r:embed="rId79">
              <a:extLst>
                <a:ext uri="{28A0092B-C50C-407E-A947-70E740481C1C}">
                  <a14:useLocalDpi xmlns:a14="http://schemas.microsoft.com/office/drawing/2010/main" val="0"/>
                </a:ext>
              </a:extLst>
            </a:blip>
            <a:srcRect/>
            <a:stretch>
              <a:fillRect/>
            </a:stretch>
          </p:blipFill>
          <p:spPr bwMode="auto">
            <a:xfrm>
              <a:off x="4075259" y="5571828"/>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319" name="Picture 446" descr="http://ladoga.graphics.cs.cmu.edu/cdoersch/hn25/caffe_run/data/efros/cdoersch/posunsup_nns_rand_out/patchdisplay/imgs/2330.jpg"/>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4628877" y="5571828"/>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320" name="Picture 448" descr="http://ladoga.graphics.cs.cmu.edu/cdoersch/hn25/caffe_run/data/efros/cdoersch/posunsup_nns_rand_out/patchdisplay/imgs/2331.jpg"/>
            <p:cNvPicPr>
              <a:picLocks noChangeAspect="1" noChangeArrowheads="1"/>
            </p:cNvPicPr>
            <p:nvPr/>
          </p:nvPicPr>
          <p:blipFill>
            <a:blip r:embed="rId81">
              <a:extLst>
                <a:ext uri="{28A0092B-C50C-407E-A947-70E740481C1C}">
                  <a14:useLocalDpi xmlns:a14="http://schemas.microsoft.com/office/drawing/2010/main" val="0"/>
                </a:ext>
              </a:extLst>
            </a:blip>
            <a:srcRect/>
            <a:stretch>
              <a:fillRect/>
            </a:stretch>
          </p:blipFill>
          <p:spPr bwMode="auto">
            <a:xfrm>
              <a:off x="5182496" y="5571828"/>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321" name="Picture 450" descr="http://ladoga.graphics.cs.cmu.edu/cdoersch/hn25/caffe_run/data/efros/cdoersch/posunsup_nns_rand_out/patchdisplay/imgs/2332.jpg"/>
            <p:cNvPicPr>
              <a:picLocks noChangeAspect="1" noChangeArrowheads="1"/>
            </p:cNvPicPr>
            <p:nvPr/>
          </p:nvPicPr>
          <p:blipFill>
            <a:blip r:embed="rId82">
              <a:extLst>
                <a:ext uri="{28A0092B-C50C-407E-A947-70E740481C1C}">
                  <a14:useLocalDpi xmlns:a14="http://schemas.microsoft.com/office/drawing/2010/main" val="0"/>
                </a:ext>
              </a:extLst>
            </a:blip>
            <a:srcRect/>
            <a:stretch>
              <a:fillRect/>
            </a:stretch>
          </p:blipFill>
          <p:spPr bwMode="auto">
            <a:xfrm>
              <a:off x="5736115" y="5571828"/>
              <a:ext cx="524085" cy="524086"/>
            </a:xfrm>
            <a:prstGeom prst="rect">
              <a:avLst/>
            </a:prstGeom>
            <a:noFill/>
            <a:extLst>
              <a:ext uri="{909E8E84-426E-40DD-AFC4-6F175D3DCCD1}">
                <a14:hiddenFill xmlns:a14="http://schemas.microsoft.com/office/drawing/2010/main">
                  <a:solidFill>
                    <a:srgbClr val="FFFFFF"/>
                  </a:solidFill>
                </a14:hiddenFill>
              </a:ext>
            </a:extLst>
          </p:spPr>
        </p:pic>
        <p:sp>
          <p:nvSpPr>
            <p:cNvPr id="322" name="TextBox 321"/>
            <p:cNvSpPr txBox="1"/>
            <p:nvPr/>
          </p:nvSpPr>
          <p:spPr>
            <a:xfrm>
              <a:off x="3697280" y="4562031"/>
              <a:ext cx="2393412" cy="400110"/>
            </a:xfrm>
            <a:prstGeom prst="rect">
              <a:avLst/>
            </a:prstGeom>
            <a:noFill/>
          </p:spPr>
          <p:txBody>
            <a:bodyPr wrap="none" rtlCol="0">
              <a:spAutoFit/>
            </a:bodyPr>
            <a:lstStyle/>
            <a:p>
              <a:pPr algn="ctr"/>
              <a:r>
                <a:rPr lang="en-US" sz="2000" dirty="0"/>
                <a:t>Random Initialization</a:t>
              </a:r>
            </a:p>
          </p:txBody>
        </p:sp>
        <p:pic>
          <p:nvPicPr>
            <p:cNvPr id="275" name="Picture 368" descr="http://ladoga.graphics.cs.cmu.edu/cdoersch/hn25/caffe_run/data/efros/cdoersch/posunsup_nns_alexnet_out/patchdisplay/imgs/9489.jpg"/>
            <p:cNvPicPr>
              <a:picLocks noChangeAspect="1" noChangeArrowheads="1"/>
            </p:cNvPicPr>
            <p:nvPr/>
          </p:nvPicPr>
          <p:blipFill>
            <a:blip r:embed="rId83">
              <a:extLst>
                <a:ext uri="{28A0092B-C50C-407E-A947-70E740481C1C}">
                  <a14:useLocalDpi xmlns:a14="http://schemas.microsoft.com/office/drawing/2010/main" val="0"/>
                </a:ext>
              </a:extLst>
            </a:blip>
            <a:srcRect/>
            <a:stretch>
              <a:fillRect/>
            </a:stretch>
          </p:blipFill>
          <p:spPr bwMode="auto">
            <a:xfrm>
              <a:off x="6377081"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276" name="Picture 370" descr="http://ladoga.graphics.cs.cmu.edu/cdoersch/hn25/caffe_run/data/efros/cdoersch/posunsup_nns_alexnet_out/patchdisplay/imgs/9490.jpg"/>
            <p:cNvPicPr>
              <a:picLocks noChangeAspect="1" noChangeArrowheads="1"/>
            </p:cNvPicPr>
            <p:nvPr/>
          </p:nvPicPr>
          <p:blipFill>
            <a:blip r:embed="rId84">
              <a:extLst>
                <a:ext uri="{28A0092B-C50C-407E-A947-70E740481C1C}">
                  <a14:useLocalDpi xmlns:a14="http://schemas.microsoft.com/office/drawing/2010/main" val="0"/>
                </a:ext>
              </a:extLst>
            </a:blip>
            <a:srcRect/>
            <a:stretch>
              <a:fillRect/>
            </a:stretch>
          </p:blipFill>
          <p:spPr bwMode="auto">
            <a:xfrm>
              <a:off x="6930700"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277" name="Picture 372" descr="http://ladoga.graphics.cs.cmu.edu/cdoersch/hn25/caffe_run/data/efros/cdoersch/posunsup_nns_alexnet_out/patchdisplay/imgs/9491.jpg"/>
            <p:cNvPicPr>
              <a:picLocks noChangeAspect="1" noChangeArrowheads="1"/>
            </p:cNvPicPr>
            <p:nvPr/>
          </p:nvPicPr>
          <p:blipFill>
            <a:blip r:embed="rId85">
              <a:extLst>
                <a:ext uri="{28A0092B-C50C-407E-A947-70E740481C1C}">
                  <a14:useLocalDpi xmlns:a14="http://schemas.microsoft.com/office/drawing/2010/main" val="0"/>
                </a:ext>
              </a:extLst>
            </a:blip>
            <a:srcRect/>
            <a:stretch>
              <a:fillRect/>
            </a:stretch>
          </p:blipFill>
          <p:spPr bwMode="auto">
            <a:xfrm>
              <a:off x="7484319"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278" name="Picture 374" descr="http://ladoga.graphics.cs.cmu.edu/cdoersch/hn25/caffe_run/data/efros/cdoersch/posunsup_nns_alexnet_out/patchdisplay/imgs/9492.jpg"/>
            <p:cNvPicPr>
              <a:picLocks noChangeAspect="1" noChangeArrowheads="1"/>
            </p:cNvPicPr>
            <p:nvPr/>
          </p:nvPicPr>
          <p:blipFill>
            <a:blip r:embed="rId86">
              <a:extLst>
                <a:ext uri="{28A0092B-C50C-407E-A947-70E740481C1C}">
                  <a14:useLocalDpi xmlns:a14="http://schemas.microsoft.com/office/drawing/2010/main" val="0"/>
                </a:ext>
              </a:extLst>
            </a:blip>
            <a:srcRect/>
            <a:stretch>
              <a:fillRect/>
            </a:stretch>
          </p:blipFill>
          <p:spPr bwMode="auto">
            <a:xfrm>
              <a:off x="8037938"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279" name="Picture 376" descr="http://ladoga.graphics.cs.cmu.edu/cdoersch/hn25/caffe_run/data/efros/cdoersch/posunsup_nns_alexnet_out/patchdisplay/imgs/9493.jpg"/>
            <p:cNvPicPr>
              <a:picLocks noChangeAspect="1" noChangeArrowheads="1"/>
            </p:cNvPicPr>
            <p:nvPr/>
          </p:nvPicPr>
          <p:blipFill>
            <a:blip r:embed="rId87">
              <a:extLst>
                <a:ext uri="{28A0092B-C50C-407E-A947-70E740481C1C}">
                  <a14:useLocalDpi xmlns:a14="http://schemas.microsoft.com/office/drawing/2010/main" val="0"/>
                </a:ext>
              </a:extLst>
            </a:blip>
            <a:srcRect/>
            <a:stretch>
              <a:fillRect/>
            </a:stretch>
          </p:blipFill>
          <p:spPr bwMode="auto">
            <a:xfrm>
              <a:off x="8591556" y="4962143"/>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280" name="Picture 400" descr="http://ladoga.graphics.cs.cmu.edu/cdoersch/hn25/caffe_run/data/efros/cdoersch/posunsup_nns_alexnet_out/patchdisplay/imgs/18939.jpg"/>
            <p:cNvPicPr>
              <a:picLocks noChangeAspect="1" noChangeArrowheads="1"/>
            </p:cNvPicPr>
            <p:nvPr/>
          </p:nvPicPr>
          <p:blipFill>
            <a:blip r:embed="rId88">
              <a:extLst>
                <a:ext uri="{28A0092B-C50C-407E-A947-70E740481C1C}">
                  <a14:useLocalDpi xmlns:a14="http://schemas.microsoft.com/office/drawing/2010/main" val="0"/>
                </a:ext>
              </a:extLst>
            </a:blip>
            <a:srcRect/>
            <a:stretch>
              <a:fillRect/>
            </a:stretch>
          </p:blipFill>
          <p:spPr bwMode="auto">
            <a:xfrm>
              <a:off x="6377081"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281" name="Picture 402" descr="http://ladoga.graphics.cs.cmu.edu/cdoersch/hn25/caffe_run/data/efros/cdoersch/posunsup_nns_alexnet_out/patchdisplay/imgs/18940.jpg"/>
            <p:cNvPicPr>
              <a:picLocks noChangeAspect="1" noChangeArrowheads="1"/>
            </p:cNvPicPr>
            <p:nvPr/>
          </p:nvPicPr>
          <p:blipFill>
            <a:blip r:embed="rId89">
              <a:extLst>
                <a:ext uri="{28A0092B-C50C-407E-A947-70E740481C1C}">
                  <a14:useLocalDpi xmlns:a14="http://schemas.microsoft.com/office/drawing/2010/main" val="0"/>
                </a:ext>
              </a:extLst>
            </a:blip>
            <a:srcRect/>
            <a:stretch>
              <a:fillRect/>
            </a:stretch>
          </p:blipFill>
          <p:spPr bwMode="auto">
            <a:xfrm>
              <a:off x="6930700"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282" name="Picture 404" descr="http://ladoga.graphics.cs.cmu.edu/cdoersch/hn25/caffe_run/data/efros/cdoersch/posunsup_nns_alexnet_out/patchdisplay/imgs/18941.jpg"/>
            <p:cNvPicPr>
              <a:picLocks noChangeAspect="1" noChangeArrowheads="1"/>
            </p:cNvPicPr>
            <p:nvPr/>
          </p:nvPicPr>
          <p:blipFill>
            <a:blip r:embed="rId90">
              <a:extLst>
                <a:ext uri="{28A0092B-C50C-407E-A947-70E740481C1C}">
                  <a14:useLocalDpi xmlns:a14="http://schemas.microsoft.com/office/drawing/2010/main" val="0"/>
                </a:ext>
              </a:extLst>
            </a:blip>
            <a:srcRect/>
            <a:stretch>
              <a:fillRect/>
            </a:stretch>
          </p:blipFill>
          <p:spPr bwMode="auto">
            <a:xfrm>
              <a:off x="7484319"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283" name="Picture 406" descr="http://ladoga.graphics.cs.cmu.edu/cdoersch/hn25/caffe_run/data/efros/cdoersch/posunsup_nns_alexnet_out/patchdisplay/imgs/18942.jpg"/>
            <p:cNvPicPr>
              <a:picLocks noChangeAspect="1" noChangeArrowheads="1"/>
            </p:cNvPicPr>
            <p:nvPr/>
          </p:nvPicPr>
          <p:blipFill>
            <a:blip r:embed="rId91">
              <a:extLst>
                <a:ext uri="{28A0092B-C50C-407E-A947-70E740481C1C}">
                  <a14:useLocalDpi xmlns:a14="http://schemas.microsoft.com/office/drawing/2010/main" val="0"/>
                </a:ext>
              </a:extLst>
            </a:blip>
            <a:srcRect/>
            <a:stretch>
              <a:fillRect/>
            </a:stretch>
          </p:blipFill>
          <p:spPr bwMode="auto">
            <a:xfrm>
              <a:off x="8037938"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284" name="Picture 408" descr="http://ladoga.graphics.cs.cmu.edu/cdoersch/hn25/caffe_run/data/efros/cdoersch/posunsup_nns_alexnet_out/patchdisplay/imgs/18943.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8591556" y="6181514"/>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285" name="Picture 432" descr="http://ladoga.graphics.cs.cmu.edu/cdoersch/hn25/caffe_run/data/efros/cdoersch/posunsup_nns_alexnet_out/patchdisplay/imgs/2328.jpg"/>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6377081" y="5571828"/>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286" name="Picture 434" descr="http://ladoga.graphics.cs.cmu.edu/cdoersch/hn25/caffe_run/data/efros/cdoersch/posunsup_nns_alexnet_out/patchdisplay/imgs/2329.jpg"/>
            <p:cNvPicPr>
              <a:picLocks noChangeAspect="1" noChangeArrowheads="1"/>
            </p:cNvPicPr>
            <p:nvPr/>
          </p:nvPicPr>
          <p:blipFill>
            <a:blip r:embed="rId94">
              <a:extLst>
                <a:ext uri="{28A0092B-C50C-407E-A947-70E740481C1C}">
                  <a14:useLocalDpi xmlns:a14="http://schemas.microsoft.com/office/drawing/2010/main" val="0"/>
                </a:ext>
              </a:extLst>
            </a:blip>
            <a:srcRect/>
            <a:stretch>
              <a:fillRect/>
            </a:stretch>
          </p:blipFill>
          <p:spPr bwMode="auto">
            <a:xfrm>
              <a:off x="6930700" y="5571828"/>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287" name="Picture 436" descr="http://ladoga.graphics.cs.cmu.edu/cdoersch/hn25/caffe_run/data/efros/cdoersch/posunsup_nns_alexnet_out/patchdisplay/imgs/2330.jpg"/>
            <p:cNvPicPr>
              <a:picLocks noChangeAspect="1" noChangeArrowheads="1"/>
            </p:cNvPicPr>
            <p:nvPr/>
          </p:nvPicPr>
          <p:blipFill>
            <a:blip r:embed="rId95">
              <a:extLst>
                <a:ext uri="{28A0092B-C50C-407E-A947-70E740481C1C}">
                  <a14:useLocalDpi xmlns:a14="http://schemas.microsoft.com/office/drawing/2010/main" val="0"/>
                </a:ext>
              </a:extLst>
            </a:blip>
            <a:srcRect/>
            <a:stretch>
              <a:fillRect/>
            </a:stretch>
          </p:blipFill>
          <p:spPr bwMode="auto">
            <a:xfrm>
              <a:off x="7484319" y="5571828"/>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288" name="Picture 438" descr="http://ladoga.graphics.cs.cmu.edu/cdoersch/hn25/caffe_run/data/efros/cdoersch/posunsup_nns_alexnet_out/patchdisplay/imgs/2331.jpg"/>
            <p:cNvPicPr>
              <a:picLocks noChangeAspect="1" noChangeArrowheads="1"/>
            </p:cNvPicPr>
            <p:nvPr/>
          </p:nvPicPr>
          <p:blipFill>
            <a:blip r:embed="rId96">
              <a:extLst>
                <a:ext uri="{28A0092B-C50C-407E-A947-70E740481C1C}">
                  <a14:useLocalDpi xmlns:a14="http://schemas.microsoft.com/office/drawing/2010/main" val="0"/>
                </a:ext>
              </a:extLst>
            </a:blip>
            <a:srcRect/>
            <a:stretch>
              <a:fillRect/>
            </a:stretch>
          </p:blipFill>
          <p:spPr bwMode="auto">
            <a:xfrm>
              <a:off x="8037938" y="5571828"/>
              <a:ext cx="524085" cy="524086"/>
            </a:xfrm>
            <a:prstGeom prst="rect">
              <a:avLst/>
            </a:prstGeom>
            <a:noFill/>
            <a:extLst>
              <a:ext uri="{909E8E84-426E-40DD-AFC4-6F175D3DCCD1}">
                <a14:hiddenFill xmlns:a14="http://schemas.microsoft.com/office/drawing/2010/main">
                  <a:solidFill>
                    <a:srgbClr val="FFFFFF"/>
                  </a:solidFill>
                </a14:hiddenFill>
              </a:ext>
            </a:extLst>
          </p:spPr>
        </p:pic>
        <p:pic>
          <p:nvPicPr>
            <p:cNvPr id="289" name="Picture 440" descr="http://ladoga.graphics.cs.cmu.edu/cdoersch/hn25/caffe_run/data/efros/cdoersch/posunsup_nns_alexnet_out/patchdisplay/imgs/2332.jpg"/>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8591556" y="5571828"/>
              <a:ext cx="524085" cy="524086"/>
            </a:xfrm>
            <a:prstGeom prst="rect">
              <a:avLst/>
            </a:prstGeom>
            <a:noFill/>
            <a:extLst>
              <a:ext uri="{909E8E84-426E-40DD-AFC4-6F175D3DCCD1}">
                <a14:hiddenFill xmlns:a14="http://schemas.microsoft.com/office/drawing/2010/main">
                  <a:solidFill>
                    <a:srgbClr val="FFFFFF"/>
                  </a:solidFill>
                </a14:hiddenFill>
              </a:ext>
            </a:extLst>
          </p:spPr>
        </p:pic>
        <p:sp>
          <p:nvSpPr>
            <p:cNvPr id="290" name="TextBox 289"/>
            <p:cNvSpPr txBox="1"/>
            <p:nvPr/>
          </p:nvSpPr>
          <p:spPr>
            <a:xfrm>
              <a:off x="6707740" y="4562031"/>
              <a:ext cx="2081917" cy="400110"/>
            </a:xfrm>
            <a:prstGeom prst="rect">
              <a:avLst/>
            </a:prstGeom>
            <a:noFill/>
          </p:spPr>
          <p:txBody>
            <a:bodyPr wrap="none" rtlCol="0">
              <a:spAutoFit/>
            </a:bodyPr>
            <a:lstStyle/>
            <a:p>
              <a:pPr algn="ctr"/>
              <a:r>
                <a:rPr lang="en-US" sz="2000" dirty="0" err="1"/>
                <a:t>ImageNet</a:t>
              </a:r>
              <a:r>
                <a:rPr lang="en-US" sz="2000" dirty="0"/>
                <a:t> </a:t>
              </a:r>
              <a:r>
                <a:rPr lang="en-US" sz="2000" dirty="0" err="1"/>
                <a:t>AlexNet</a:t>
              </a:r>
              <a:endParaRPr lang="en-US" sz="2000" dirty="0"/>
            </a:p>
          </p:txBody>
        </p:sp>
      </p:grpSp>
    </p:spTree>
    <p:custDataLst>
      <p:tags r:id="rId1"/>
    </p:custDataLst>
    <p:extLst>
      <p:ext uri="{BB962C8B-B14F-4D97-AF65-F5344CB8AC3E}">
        <p14:creationId xmlns:p14="http://schemas.microsoft.com/office/powerpoint/2010/main" val="1946186291"/>
      </p:ext>
    </p:extLst>
  </p:cSld>
  <p:clrMapOvr>
    <a:masterClrMapping/>
  </p:clrMapOvr>
  <mc:AlternateContent xmlns:mc="http://schemas.openxmlformats.org/markup-compatibility/2006" xmlns:p14="http://schemas.microsoft.com/office/powerpoint/2010/main">
    <mc:Choice Requires="p14">
      <p:transition p14:dur="400" advTm="32536">
        <p:fade/>
      </p:transition>
    </mc:Choice>
    <mc:Fallback xmlns="">
      <p:transition advTm="3253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1" name="Group 20"/>
          <p:cNvGrpSpPr/>
          <p:nvPr/>
        </p:nvGrpSpPr>
        <p:grpSpPr>
          <a:xfrm>
            <a:off x="6781801" y="1371600"/>
            <a:ext cx="3683417" cy="713232"/>
            <a:chOff x="5257800" y="6144768"/>
            <a:chExt cx="3683417" cy="713232"/>
          </a:xfrm>
        </p:grpSpPr>
        <p:pic>
          <p:nvPicPr>
            <p:cNvPr id="1026" name="Picture 2" descr="http://ladoga.graphics.cs.cmu.edu/cdoersch/hn25/caffe_run/posunsup_nnsfinal_block_out/patchdisplay_plate/imgs/456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6144768"/>
              <a:ext cx="709011" cy="7132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ladoga.graphics.cs.cmu.edu/cdoersch/hn25/caffe_run/posunsup_nnsfinal_block_out/patchdisplay_plate/imgs/456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39461" y="6144768"/>
              <a:ext cx="713232" cy="71323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ladoga.graphics.cs.cmu.edu/cdoersch/hn25/caffe_run/posunsup_nnsfinal_block_out/patchdisplay_plate/imgs/456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83723" y="6144768"/>
              <a:ext cx="713232" cy="71323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ladoga.graphics.cs.cmu.edu/cdoersch/hn25/caffe_run/posunsup_nnsfinal_block_out/patchdisplay_plate/imgs/456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97841" y="6144768"/>
              <a:ext cx="710590" cy="71323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ladoga.graphics.cs.cmu.edu/cdoersch/hn25/caffe_run/posunsup_nnsfinal_block_out/patchdisplay_plate/imgs/4564.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227985" y="6144768"/>
              <a:ext cx="713232" cy="71323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p:cNvGrpSpPr/>
          <p:nvPr/>
        </p:nvGrpSpPr>
        <p:grpSpPr>
          <a:xfrm>
            <a:off x="6781801" y="2186661"/>
            <a:ext cx="3683417" cy="713232"/>
            <a:chOff x="5257800" y="7696200"/>
            <a:chExt cx="3683417" cy="713232"/>
          </a:xfrm>
        </p:grpSpPr>
        <p:pic>
          <p:nvPicPr>
            <p:cNvPr id="1036" name="Picture 12" descr="http://ladoga.graphics.cs.cmu.edu/cdoersch/hn25/caffe_run/posunsup_nnsfinal_block_out/patchdisplay_plate/imgs/8120.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57800" y="7696200"/>
              <a:ext cx="713232" cy="71323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ladoga.graphics.cs.cmu.edu/cdoersch/hn25/caffe_run/posunsup_nnsfinal_block_out/patchdisplay_plate/imgs/812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00346" y="7696200"/>
              <a:ext cx="713232" cy="71323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ladoga.graphics.cs.cmu.edu/cdoersch/hn25/caffe_run/posunsup_nnsfinal_block_out/patchdisplay_plate/imgs/8122.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42892" y="7696200"/>
              <a:ext cx="713232" cy="713232"/>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ttp://ladoga.graphics.cs.cmu.edu/cdoersch/hn25/caffe_run/posunsup_nnsfinal_block_out/patchdisplay_plate/imgs/8123.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485438" y="7696200"/>
              <a:ext cx="713232" cy="713232"/>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ttp://ladoga.graphics.cs.cmu.edu/cdoersch/hn25/caffe_run/posunsup_nnsfinal_block_out/patchdisplay_plate/imgs/8124.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227985" y="7696200"/>
              <a:ext cx="713232" cy="71323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4" name="Group 33"/>
          <p:cNvGrpSpPr/>
          <p:nvPr/>
        </p:nvGrpSpPr>
        <p:grpSpPr>
          <a:xfrm>
            <a:off x="6781801" y="2983211"/>
            <a:ext cx="3683417" cy="713232"/>
            <a:chOff x="5257800" y="8653907"/>
            <a:chExt cx="3683417" cy="713232"/>
          </a:xfrm>
        </p:grpSpPr>
        <p:pic>
          <p:nvPicPr>
            <p:cNvPr id="1046" name="Picture 22" descr="http://ladoga.graphics.cs.cmu.edu/cdoersch/hn25/caffe_run/posunsup_nnsfinal_block_out/patchdisplay_plate/imgs/6380.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997967" y="8653907"/>
              <a:ext cx="713232" cy="713232"/>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http://ladoga.graphics.cs.cmu.edu/cdoersch/hn25/caffe_run/posunsup_nnsfinal_block_out/patchdisplay_plate/imgs/6381.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484147" y="8653907"/>
              <a:ext cx="716889" cy="713232"/>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http://ladoga.graphics.cs.cmu.edu/cdoersch/hn25/caffe_run/posunsup_nnsfinal_block_out/patchdisplay_plate/imgs/6382.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741057" y="8653907"/>
              <a:ext cx="713232" cy="713232"/>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http://ladoga.graphics.cs.cmu.edu/cdoersch/hn25/caffe_run/posunsup_nnsfinal_block_out/patchdisplay_plate/imgs/6383.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257800" y="8653907"/>
              <a:ext cx="710309" cy="713232"/>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http://ladoga.graphics.cs.cmu.edu/cdoersch/hn25/caffe_run/posunsup_nnsfinal_block_out/patchdisplay_plate/imgs/6384.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230896" y="8653907"/>
              <a:ext cx="710321" cy="713232"/>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p:cNvSpPr>
            <a:spLocks noGrp="1"/>
          </p:cNvSpPr>
          <p:nvPr>
            <p:ph type="title"/>
          </p:nvPr>
        </p:nvSpPr>
        <p:spPr/>
        <p:txBody>
          <a:bodyPr>
            <a:normAutofit/>
          </a:bodyPr>
          <a:lstStyle/>
          <a:p>
            <a:r>
              <a:rPr lang="en-US" dirty="0"/>
              <a:t>Visual Data Mining</a:t>
            </a:r>
          </a:p>
        </p:txBody>
      </p:sp>
      <p:grpSp>
        <p:nvGrpSpPr>
          <p:cNvPr id="4" name="Group 3"/>
          <p:cNvGrpSpPr/>
          <p:nvPr/>
        </p:nvGrpSpPr>
        <p:grpSpPr>
          <a:xfrm>
            <a:off x="1758208" y="1613950"/>
            <a:ext cx="3926503" cy="2641138"/>
            <a:chOff x="320671" y="2188818"/>
            <a:chExt cx="4316242" cy="2903294"/>
          </a:xfrm>
        </p:grpSpPr>
        <p:pic>
          <p:nvPicPr>
            <p:cNvPr id="5" name="Picture 2" descr="http://graphics.cs.cmu.edu/projects/contextPrediction/VOC2011/JPEGImages/2008_006377.jp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80242" y="2590800"/>
              <a:ext cx="1188071" cy="89105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6" name="Picture 4" descr="http://graphics.cs.cmu.edu/projects/contextPrediction/VOC2011/JPEGImages/2011_000505.jp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32642" y="3422172"/>
              <a:ext cx="1188071" cy="89105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7" name="Picture 6" descr="http://graphics.cs.cmu.edu/projects/contextPrediction/VOC2011/JPEGImages/2009_004377.jp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627474" y="2976869"/>
              <a:ext cx="1188071" cy="89105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8" name="Picture 8" descr="http://graphics.cs.cmu.edu/projects/contextPrediction/VOC2011/JPEGImages/2009_002169.jp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906283" y="2250327"/>
              <a:ext cx="891053" cy="1188071"/>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9" name="Picture 10" descr="http://graphics.cs.cmu.edu/projects/contextPrediction/VOC2011/JPEGImages/2008_008578.jp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358020" y="4026131"/>
              <a:ext cx="1188071" cy="89105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0" name="Picture 12" descr="http://graphics.cs.cmu.edu/projects/contextPrediction/VOC2011/JPEGImages/2010_000433.jpg"/>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745279" y="3606577"/>
              <a:ext cx="1188071" cy="78650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1" name="Picture 14" descr="http://graphics.cs.cmu.edu/projects/contextPrediction/VOC2011/JPEGImages/2011_000345.jpg"/>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3358021" y="2590800"/>
              <a:ext cx="1188071" cy="89105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2" name="Picture 16" descr="http://graphics.cs.cmu.edu/projects/contextPrediction/VOC2011/JPEGImages/2009_002901.jpg"/>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2353427" y="4224820"/>
              <a:ext cx="1188071" cy="867292"/>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3" name="Picture 18" descr="http://graphics.cs.cmu.edu/projects/contextPrediction/VOC2011/JPEGImages/2010_002192.jpg"/>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320671" y="3225004"/>
              <a:ext cx="1188071" cy="853035"/>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4" name="Picture 20" descr="http://graphics.cs.cmu.edu/projects/contextPrediction/VOC2011/JPEGImages/2011_002879.jpg"/>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558970" y="3958894"/>
              <a:ext cx="1188071" cy="89105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5" name="Picture 22" descr="http://graphics.cs.cmu.edu/projects/contextPrediction/VOC2011/JPEGImages/2008_004868.jpg"/>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1632817" y="4217833"/>
              <a:ext cx="1188070" cy="848282"/>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6" name="Picture 24" descr="http://graphics.cs.cmu.edu/projects/contextPrediction/VOC2011/JPEGImages/2009_003164.jpg"/>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2573519" y="2189843"/>
              <a:ext cx="1188071" cy="89105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7" name="Picture 26" descr="http://graphics.cs.cmu.edu/projects/contextPrediction/VOC2011/JPEGImages/2010_005442.jpg"/>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1747041" y="2188818"/>
              <a:ext cx="1188072" cy="116668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8" name="Picture 28" descr="http://graphics.cs.cmu.edu/projects/contextPrediction/VOC2011/JPEGImages/2008_003988.jpg"/>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3448842" y="3580605"/>
              <a:ext cx="1188071" cy="89105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9" name="Picture 30" descr="http://graphics.cs.cmu.edu/projects/contextPrediction/VOC2011/JPEGImages/2008_004981.jpg"/>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2574684" y="3029762"/>
              <a:ext cx="891053" cy="1188071"/>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20" name="Picture 32" descr="http://graphics.cs.cmu.edu/projects/contextPrediction/VOC2011/JPEGImages/2008_006387.jpg"/>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3059103" y="3438398"/>
              <a:ext cx="1188071" cy="89105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grpSp>
      <p:sp>
        <p:nvSpPr>
          <p:cNvPr id="32" name="Right Arrow 31"/>
          <p:cNvSpPr/>
          <p:nvPr/>
        </p:nvSpPr>
        <p:spPr>
          <a:xfrm>
            <a:off x="6019800" y="2654889"/>
            <a:ext cx="457200" cy="5994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rot="5400000">
            <a:off x="8444510" y="3479246"/>
            <a:ext cx="893193" cy="1323439"/>
          </a:xfrm>
          <a:prstGeom prst="rect">
            <a:avLst/>
          </a:prstGeom>
          <a:noFill/>
        </p:spPr>
        <p:txBody>
          <a:bodyPr wrap="none" rtlCol="0">
            <a:spAutoFit/>
          </a:bodyPr>
          <a:lstStyle/>
          <a:p>
            <a:r>
              <a:rPr lang="en-US" sz="8000" dirty="0"/>
              <a:t>…</a:t>
            </a:r>
          </a:p>
        </p:txBody>
      </p:sp>
      <p:grpSp>
        <p:nvGrpSpPr>
          <p:cNvPr id="24" name="Group 23"/>
          <p:cNvGrpSpPr/>
          <p:nvPr/>
        </p:nvGrpSpPr>
        <p:grpSpPr>
          <a:xfrm>
            <a:off x="5257800" y="4939938"/>
            <a:ext cx="4876800" cy="1371600"/>
            <a:chOff x="2133600" y="5320938"/>
            <a:chExt cx="4876800" cy="1371600"/>
          </a:xfrm>
        </p:grpSpPr>
        <p:pic>
          <p:nvPicPr>
            <p:cNvPr id="41" name="Picture 2" descr="http://ladoga.graphics.cs.cmu.edu/cdoersch/hn25/caffe_run/data/efros/cdoersch/posunsup_nnsfinal_out/patchdisplay_plate_dedup/imgs/4560.jpg"/>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2133600" y="5320938"/>
              <a:ext cx="13716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http://ladoga.graphics.cs.cmu.edu/cdoersch/hn25/caffe_run/data/efros/cdoersch/posunsup_nnsfinal_out/patchdisplay_plate_dedup/imgs/4561.jpg"/>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3886200" y="5320938"/>
              <a:ext cx="13716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http://ladoga.graphics.cs.cmu.edu/cdoersch/hn25/caffe_run/data/efros/cdoersch/posunsup_nnsfinal_out/patchdisplay_plate_dedup/imgs/4562.jpg"/>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5638800" y="5320938"/>
              <a:ext cx="1371600" cy="1371600"/>
            </a:xfrm>
            <a:prstGeom prst="rect">
              <a:avLst/>
            </a:prstGeom>
            <a:noFill/>
            <a:extLst>
              <a:ext uri="{909E8E84-426E-40DD-AFC4-6F175D3DCCD1}">
                <a14:hiddenFill xmlns:a14="http://schemas.microsoft.com/office/drawing/2010/main">
                  <a:solidFill>
                    <a:srgbClr val="FFFFFF"/>
                  </a:solidFill>
                </a14:hiddenFill>
              </a:ext>
            </a:extLst>
          </p:spPr>
        </p:pic>
      </p:grpSp>
      <p:sp>
        <p:nvSpPr>
          <p:cNvPr id="25" name="TextBox 24"/>
          <p:cNvSpPr txBox="1"/>
          <p:nvPr/>
        </p:nvSpPr>
        <p:spPr>
          <a:xfrm>
            <a:off x="187432" y="4964019"/>
            <a:ext cx="4656146" cy="1815882"/>
          </a:xfrm>
          <a:prstGeom prst="rect">
            <a:avLst/>
          </a:prstGeom>
          <a:noFill/>
        </p:spPr>
        <p:txBody>
          <a:bodyPr wrap="none" rtlCol="0">
            <a:spAutoFit/>
          </a:bodyPr>
          <a:lstStyle/>
          <a:p>
            <a:pPr algn="r"/>
            <a:r>
              <a:rPr lang="en-US" sz="3200" dirty="0"/>
              <a:t>Via Geometric</a:t>
            </a:r>
          </a:p>
          <a:p>
            <a:pPr algn="r"/>
            <a:r>
              <a:rPr lang="en-US" sz="3200" dirty="0"/>
              <a:t>Verification</a:t>
            </a:r>
          </a:p>
          <a:p>
            <a:pPr algn="r"/>
            <a:r>
              <a:rPr lang="en-US" sz="1600" dirty="0"/>
              <a:t>Simplified from [Chum et al 2007]</a:t>
            </a:r>
            <a:br>
              <a:rPr lang="en-US" sz="1600" dirty="0"/>
            </a:br>
            <a:r>
              <a:rPr lang="en-US" sz="1600" dirty="0"/>
              <a:t>Sample patches in a square formation, and check if </a:t>
            </a:r>
            <a:br>
              <a:rPr lang="en-US" sz="1600" dirty="0"/>
            </a:br>
            <a:r>
              <a:rPr lang="en-US" sz="1600" dirty="0"/>
              <a:t>their nearest neighbors are also in a square formation</a:t>
            </a:r>
          </a:p>
        </p:txBody>
      </p:sp>
    </p:spTree>
    <p:custDataLst>
      <p:tags r:id="rId1"/>
    </p:custDataLst>
    <p:extLst>
      <p:ext uri="{BB962C8B-B14F-4D97-AF65-F5344CB8AC3E}">
        <p14:creationId xmlns:p14="http://schemas.microsoft.com/office/powerpoint/2010/main" val="406680610"/>
      </p:ext>
    </p:extLst>
  </p:cSld>
  <p:clrMapOvr>
    <a:masterClrMapping/>
  </p:clrMapOvr>
  <mc:AlternateContent xmlns:mc="http://schemas.openxmlformats.org/markup-compatibility/2006" xmlns:p14="http://schemas.microsoft.com/office/powerpoint/2010/main">
    <mc:Choice Requires="p14">
      <p:transition spd="med" p14:dur="700" advTm="47615">
        <p:fade/>
      </p:transition>
    </mc:Choice>
    <mc:Fallback xmlns="">
      <p:transition spd="med" advTm="4761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914401"/>
            <a:ext cx="7772400" cy="1470025"/>
          </a:xfrm>
        </p:spPr>
        <p:txBody>
          <a:bodyPr>
            <a:normAutofit/>
          </a:bodyPr>
          <a:lstStyle/>
          <a:p>
            <a:r>
              <a:rPr lang="en-US" sz="3600" dirty="0"/>
              <a:t>“</a:t>
            </a:r>
            <a:r>
              <a:rPr lang="en-US" sz="3600" strike="sngStrike" dirty="0"/>
              <a:t>Unsupervised</a:t>
            </a:r>
            <a:r>
              <a:rPr lang="en-US" sz="3600" dirty="0"/>
              <a:t>” </a:t>
            </a:r>
            <a:r>
              <a:rPr lang="en-US" sz="3600" i="1" dirty="0"/>
              <a:t>Self Supervised</a:t>
            </a:r>
            <a:r>
              <a:rPr lang="en-US" sz="3600" dirty="0"/>
              <a:t> </a:t>
            </a:r>
            <a:br>
              <a:rPr lang="en-US" sz="3600" dirty="0"/>
            </a:br>
            <a:r>
              <a:rPr lang="en-US" sz="3600" dirty="0"/>
              <a:t>Deep Learning</a:t>
            </a:r>
            <a:endParaRPr lang="en-US" sz="4000" dirty="0"/>
          </a:p>
        </p:txBody>
      </p:sp>
      <p:sp>
        <p:nvSpPr>
          <p:cNvPr id="3" name="Subtitle 2"/>
          <p:cNvSpPr>
            <a:spLocks noGrp="1"/>
          </p:cNvSpPr>
          <p:nvPr>
            <p:ph type="subTitle" idx="1"/>
          </p:nvPr>
        </p:nvSpPr>
        <p:spPr>
          <a:xfrm>
            <a:off x="2514600" y="3886200"/>
            <a:ext cx="6781800" cy="1752600"/>
          </a:xfrm>
        </p:spPr>
        <p:txBody>
          <a:bodyPr>
            <a:normAutofit/>
          </a:bodyPr>
          <a:lstStyle/>
          <a:p>
            <a:r>
              <a:rPr lang="en-US" dirty="0"/>
              <a:t>James Hays</a:t>
            </a:r>
            <a:br>
              <a:rPr lang="en-US" dirty="0"/>
            </a:br>
            <a:r>
              <a:rPr lang="en-US" sz="2400" dirty="0"/>
              <a:t>slides from Carl </a:t>
            </a:r>
            <a:r>
              <a:rPr lang="en-US" sz="2400" dirty="0" err="1"/>
              <a:t>Doersch</a:t>
            </a:r>
            <a:r>
              <a:rPr lang="en-US" sz="2400" dirty="0"/>
              <a:t> and Richard Zhang</a:t>
            </a:r>
          </a:p>
        </p:txBody>
      </p:sp>
    </p:spTree>
    <p:extLst>
      <p:ext uri="{BB962C8B-B14F-4D97-AF65-F5344CB8AC3E}">
        <p14:creationId xmlns:p14="http://schemas.microsoft.com/office/powerpoint/2010/main" val="1063394567"/>
      </p:ext>
    </p:extLst>
  </p:cSld>
  <p:clrMapOvr>
    <a:masterClrMapping/>
  </p:clrMapOvr>
  <mc:AlternateContent xmlns:mc="http://schemas.openxmlformats.org/markup-compatibility/2006" xmlns:p14="http://schemas.microsoft.com/office/powerpoint/2010/main">
    <mc:Choice Requires="p14">
      <p:transition p14:dur="400" advTm="4696">
        <p:fade/>
      </p:transition>
    </mc:Choice>
    <mc:Fallback xmlns="">
      <p:transition advTm="4696">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Mined from Pascal VOC2011</a:t>
            </a:r>
          </a:p>
        </p:txBody>
      </p:sp>
      <p:grpSp>
        <p:nvGrpSpPr>
          <p:cNvPr id="5" name="Group 4"/>
          <p:cNvGrpSpPr/>
          <p:nvPr/>
        </p:nvGrpSpPr>
        <p:grpSpPr>
          <a:xfrm>
            <a:off x="1882493" y="1331913"/>
            <a:ext cx="3706775" cy="5365229"/>
            <a:chOff x="4393230" y="1331912"/>
            <a:chExt cx="3706775" cy="5365229"/>
          </a:xfrm>
        </p:grpSpPr>
        <p:grpSp>
          <p:nvGrpSpPr>
            <p:cNvPr id="6" name="Group 5"/>
            <p:cNvGrpSpPr/>
            <p:nvPr/>
          </p:nvGrpSpPr>
          <p:grpSpPr>
            <a:xfrm>
              <a:off x="4393230" y="1331912"/>
              <a:ext cx="3706775" cy="699080"/>
              <a:chOff x="2054242" y="28124500"/>
              <a:chExt cx="3706775" cy="699080"/>
            </a:xfrm>
          </p:grpSpPr>
          <p:pic>
            <p:nvPicPr>
              <p:cNvPr id="43" name="Shape 232"/>
              <p:cNvPicPr preferRelativeResize="0">
                <a:picLocks noChangeAspect="1"/>
              </p:cNvPicPr>
              <p:nvPr/>
            </p:nvPicPr>
            <p:blipFill>
              <a:blip r:embed="rId3">
                <a:alphaModFix/>
              </a:blip>
              <a:stretch>
                <a:fillRect/>
              </a:stretch>
            </p:blipFill>
            <p:spPr>
              <a:xfrm>
                <a:off x="2054242" y="28124500"/>
                <a:ext cx="694944" cy="699080"/>
              </a:xfrm>
              <a:prstGeom prst="rect">
                <a:avLst/>
              </a:prstGeom>
              <a:noFill/>
              <a:ln>
                <a:noFill/>
              </a:ln>
            </p:spPr>
          </p:pic>
          <p:pic>
            <p:nvPicPr>
              <p:cNvPr id="44" name="Shape 233"/>
              <p:cNvPicPr preferRelativeResize="0">
                <a:picLocks noChangeAspect="1"/>
              </p:cNvPicPr>
              <p:nvPr/>
            </p:nvPicPr>
            <p:blipFill>
              <a:blip r:embed="rId4">
                <a:alphaModFix/>
              </a:blip>
              <a:stretch>
                <a:fillRect/>
              </a:stretch>
            </p:blipFill>
            <p:spPr>
              <a:xfrm>
                <a:off x="2807200" y="28124500"/>
                <a:ext cx="694944" cy="694944"/>
              </a:xfrm>
              <a:prstGeom prst="rect">
                <a:avLst/>
              </a:prstGeom>
              <a:noFill/>
              <a:ln>
                <a:noFill/>
              </a:ln>
            </p:spPr>
          </p:pic>
          <p:pic>
            <p:nvPicPr>
              <p:cNvPr id="45" name="Shape 234"/>
              <p:cNvPicPr preferRelativeResize="0">
                <a:picLocks noChangeAspect="1"/>
              </p:cNvPicPr>
              <p:nvPr/>
            </p:nvPicPr>
            <p:blipFill>
              <a:blip r:embed="rId5">
                <a:alphaModFix/>
              </a:blip>
              <a:stretch>
                <a:fillRect/>
              </a:stretch>
            </p:blipFill>
            <p:spPr>
              <a:xfrm>
                <a:off x="3560158" y="28124500"/>
                <a:ext cx="694944" cy="694944"/>
              </a:xfrm>
              <a:prstGeom prst="rect">
                <a:avLst/>
              </a:prstGeom>
              <a:noFill/>
              <a:ln>
                <a:noFill/>
              </a:ln>
            </p:spPr>
          </p:pic>
          <p:pic>
            <p:nvPicPr>
              <p:cNvPr id="46" name="Shape 235"/>
              <p:cNvPicPr preferRelativeResize="0">
                <a:picLocks noChangeAspect="1"/>
              </p:cNvPicPr>
              <p:nvPr/>
            </p:nvPicPr>
            <p:blipFill>
              <a:blip r:embed="rId6">
                <a:alphaModFix/>
              </a:blip>
              <a:stretch>
                <a:fillRect/>
              </a:stretch>
            </p:blipFill>
            <p:spPr>
              <a:xfrm>
                <a:off x="4313116" y="28124500"/>
                <a:ext cx="694944" cy="697528"/>
              </a:xfrm>
              <a:prstGeom prst="rect">
                <a:avLst/>
              </a:prstGeom>
              <a:noFill/>
              <a:ln>
                <a:noFill/>
              </a:ln>
            </p:spPr>
          </p:pic>
          <p:pic>
            <p:nvPicPr>
              <p:cNvPr id="47" name="Shape 236"/>
              <p:cNvPicPr preferRelativeResize="0">
                <a:picLocks noChangeAspect="1"/>
              </p:cNvPicPr>
              <p:nvPr/>
            </p:nvPicPr>
            <p:blipFill>
              <a:blip r:embed="rId7">
                <a:alphaModFix/>
              </a:blip>
              <a:stretch>
                <a:fillRect/>
              </a:stretch>
            </p:blipFill>
            <p:spPr>
              <a:xfrm>
                <a:off x="5066073" y="28124500"/>
                <a:ext cx="694944" cy="694944"/>
              </a:xfrm>
              <a:prstGeom prst="rect">
                <a:avLst/>
              </a:prstGeom>
              <a:noFill/>
              <a:ln>
                <a:noFill/>
              </a:ln>
            </p:spPr>
          </p:pic>
        </p:grpSp>
        <p:grpSp>
          <p:nvGrpSpPr>
            <p:cNvPr id="7" name="Group 6"/>
            <p:cNvGrpSpPr/>
            <p:nvPr/>
          </p:nvGrpSpPr>
          <p:grpSpPr>
            <a:xfrm>
              <a:off x="4393230" y="2111105"/>
              <a:ext cx="3706775" cy="694944"/>
              <a:chOff x="2054242" y="25382475"/>
              <a:chExt cx="3706775" cy="694944"/>
            </a:xfrm>
          </p:grpSpPr>
          <p:pic>
            <p:nvPicPr>
              <p:cNvPr id="38" name="Shape 237"/>
              <p:cNvPicPr preferRelativeResize="0">
                <a:picLocks noChangeAspect="1"/>
              </p:cNvPicPr>
              <p:nvPr/>
            </p:nvPicPr>
            <p:blipFill>
              <a:blip r:embed="rId8">
                <a:alphaModFix/>
              </a:blip>
              <a:stretch>
                <a:fillRect/>
              </a:stretch>
            </p:blipFill>
            <p:spPr>
              <a:xfrm>
                <a:off x="2054242" y="25382475"/>
                <a:ext cx="694944" cy="694944"/>
              </a:xfrm>
              <a:prstGeom prst="rect">
                <a:avLst/>
              </a:prstGeom>
              <a:noFill/>
              <a:ln>
                <a:noFill/>
              </a:ln>
            </p:spPr>
          </p:pic>
          <p:pic>
            <p:nvPicPr>
              <p:cNvPr id="39" name="Shape 238"/>
              <p:cNvPicPr preferRelativeResize="0">
                <a:picLocks noChangeAspect="1"/>
              </p:cNvPicPr>
              <p:nvPr/>
            </p:nvPicPr>
            <p:blipFill>
              <a:blip r:embed="rId9">
                <a:alphaModFix/>
              </a:blip>
              <a:stretch>
                <a:fillRect/>
              </a:stretch>
            </p:blipFill>
            <p:spPr>
              <a:xfrm>
                <a:off x="2807200" y="25382475"/>
                <a:ext cx="694944" cy="694944"/>
              </a:xfrm>
              <a:prstGeom prst="rect">
                <a:avLst/>
              </a:prstGeom>
              <a:noFill/>
              <a:ln>
                <a:noFill/>
              </a:ln>
            </p:spPr>
          </p:pic>
          <p:pic>
            <p:nvPicPr>
              <p:cNvPr id="40" name="Shape 239"/>
              <p:cNvPicPr preferRelativeResize="0">
                <a:picLocks noChangeAspect="1"/>
              </p:cNvPicPr>
              <p:nvPr/>
            </p:nvPicPr>
            <p:blipFill>
              <a:blip r:embed="rId10">
                <a:alphaModFix/>
              </a:blip>
              <a:stretch>
                <a:fillRect/>
              </a:stretch>
            </p:blipFill>
            <p:spPr>
              <a:xfrm>
                <a:off x="3560158" y="25382475"/>
                <a:ext cx="694944" cy="694944"/>
              </a:xfrm>
              <a:prstGeom prst="rect">
                <a:avLst/>
              </a:prstGeom>
              <a:noFill/>
              <a:ln>
                <a:noFill/>
              </a:ln>
            </p:spPr>
          </p:pic>
          <p:pic>
            <p:nvPicPr>
              <p:cNvPr id="41" name="Shape 240"/>
              <p:cNvPicPr preferRelativeResize="0">
                <a:picLocks noChangeAspect="1"/>
              </p:cNvPicPr>
              <p:nvPr/>
            </p:nvPicPr>
            <p:blipFill>
              <a:blip r:embed="rId11">
                <a:alphaModFix/>
              </a:blip>
              <a:stretch>
                <a:fillRect/>
              </a:stretch>
            </p:blipFill>
            <p:spPr>
              <a:xfrm>
                <a:off x="4313116" y="25382475"/>
                <a:ext cx="694944" cy="694944"/>
              </a:xfrm>
              <a:prstGeom prst="rect">
                <a:avLst/>
              </a:prstGeom>
              <a:noFill/>
              <a:ln>
                <a:noFill/>
              </a:ln>
            </p:spPr>
          </p:pic>
          <p:pic>
            <p:nvPicPr>
              <p:cNvPr id="42" name="Shape 241"/>
              <p:cNvPicPr preferRelativeResize="0">
                <a:picLocks noChangeAspect="1"/>
              </p:cNvPicPr>
              <p:nvPr/>
            </p:nvPicPr>
            <p:blipFill>
              <a:blip r:embed="rId12">
                <a:alphaModFix/>
              </a:blip>
              <a:stretch>
                <a:fillRect/>
              </a:stretch>
            </p:blipFill>
            <p:spPr>
              <a:xfrm>
                <a:off x="5066073" y="25382475"/>
                <a:ext cx="694944" cy="694944"/>
              </a:xfrm>
              <a:prstGeom prst="rect">
                <a:avLst/>
              </a:prstGeom>
              <a:noFill/>
              <a:ln>
                <a:noFill/>
              </a:ln>
            </p:spPr>
          </p:pic>
        </p:grpSp>
        <p:grpSp>
          <p:nvGrpSpPr>
            <p:cNvPr id="8" name="Group 7"/>
            <p:cNvGrpSpPr/>
            <p:nvPr/>
          </p:nvGrpSpPr>
          <p:grpSpPr>
            <a:xfrm>
              <a:off x="4393230" y="2886161"/>
              <a:ext cx="3706775" cy="694944"/>
              <a:chOff x="2054242" y="22645225"/>
              <a:chExt cx="3706775" cy="694944"/>
            </a:xfrm>
          </p:grpSpPr>
          <p:pic>
            <p:nvPicPr>
              <p:cNvPr id="33" name="Shape 242"/>
              <p:cNvPicPr preferRelativeResize="0">
                <a:picLocks noChangeAspect="1"/>
              </p:cNvPicPr>
              <p:nvPr/>
            </p:nvPicPr>
            <p:blipFill>
              <a:blip r:embed="rId13">
                <a:alphaModFix/>
              </a:blip>
              <a:stretch>
                <a:fillRect/>
              </a:stretch>
            </p:blipFill>
            <p:spPr>
              <a:xfrm>
                <a:off x="2054242" y="22645225"/>
                <a:ext cx="694944" cy="694944"/>
              </a:xfrm>
              <a:prstGeom prst="rect">
                <a:avLst/>
              </a:prstGeom>
              <a:noFill/>
              <a:ln>
                <a:noFill/>
              </a:ln>
            </p:spPr>
          </p:pic>
          <p:pic>
            <p:nvPicPr>
              <p:cNvPr id="34" name="Shape 243"/>
              <p:cNvPicPr preferRelativeResize="0">
                <a:picLocks noChangeAspect="1"/>
              </p:cNvPicPr>
              <p:nvPr/>
            </p:nvPicPr>
            <p:blipFill>
              <a:blip r:embed="rId14">
                <a:alphaModFix/>
              </a:blip>
              <a:stretch>
                <a:fillRect/>
              </a:stretch>
            </p:blipFill>
            <p:spPr>
              <a:xfrm>
                <a:off x="2807200" y="22645225"/>
                <a:ext cx="694944" cy="694944"/>
              </a:xfrm>
              <a:prstGeom prst="rect">
                <a:avLst/>
              </a:prstGeom>
              <a:noFill/>
              <a:ln>
                <a:noFill/>
              </a:ln>
            </p:spPr>
          </p:pic>
          <p:pic>
            <p:nvPicPr>
              <p:cNvPr id="35" name="Shape 244"/>
              <p:cNvPicPr preferRelativeResize="0">
                <a:picLocks noChangeAspect="1"/>
              </p:cNvPicPr>
              <p:nvPr/>
            </p:nvPicPr>
            <p:blipFill>
              <a:blip r:embed="rId15">
                <a:alphaModFix/>
              </a:blip>
              <a:stretch>
                <a:fillRect/>
              </a:stretch>
            </p:blipFill>
            <p:spPr>
              <a:xfrm>
                <a:off x="3560158" y="22645225"/>
                <a:ext cx="694944" cy="690248"/>
              </a:xfrm>
              <a:prstGeom prst="rect">
                <a:avLst/>
              </a:prstGeom>
              <a:noFill/>
              <a:ln>
                <a:noFill/>
              </a:ln>
            </p:spPr>
          </p:pic>
          <p:pic>
            <p:nvPicPr>
              <p:cNvPr id="36" name="Shape 245"/>
              <p:cNvPicPr preferRelativeResize="0">
                <a:picLocks noChangeAspect="1"/>
              </p:cNvPicPr>
              <p:nvPr/>
            </p:nvPicPr>
            <p:blipFill>
              <a:blip r:embed="rId16">
                <a:alphaModFix/>
              </a:blip>
              <a:stretch>
                <a:fillRect/>
              </a:stretch>
            </p:blipFill>
            <p:spPr>
              <a:xfrm>
                <a:off x="4313116" y="22645225"/>
                <a:ext cx="694944" cy="694944"/>
              </a:xfrm>
              <a:prstGeom prst="rect">
                <a:avLst/>
              </a:prstGeom>
              <a:noFill/>
              <a:ln>
                <a:noFill/>
              </a:ln>
            </p:spPr>
          </p:pic>
          <p:pic>
            <p:nvPicPr>
              <p:cNvPr id="37" name="Shape 246"/>
              <p:cNvPicPr preferRelativeResize="0">
                <a:picLocks noChangeAspect="1"/>
              </p:cNvPicPr>
              <p:nvPr/>
            </p:nvPicPr>
            <p:blipFill>
              <a:blip r:embed="rId17">
                <a:alphaModFix/>
              </a:blip>
              <a:stretch>
                <a:fillRect/>
              </a:stretch>
            </p:blipFill>
            <p:spPr>
              <a:xfrm>
                <a:off x="5066073" y="22645225"/>
                <a:ext cx="694944" cy="694944"/>
              </a:xfrm>
              <a:prstGeom prst="rect">
                <a:avLst/>
              </a:prstGeom>
              <a:noFill/>
              <a:ln>
                <a:noFill/>
              </a:ln>
            </p:spPr>
          </p:pic>
        </p:grpSp>
        <p:grpSp>
          <p:nvGrpSpPr>
            <p:cNvPr id="9" name="Group 8"/>
            <p:cNvGrpSpPr/>
            <p:nvPr/>
          </p:nvGrpSpPr>
          <p:grpSpPr>
            <a:xfrm>
              <a:off x="4393230" y="3661217"/>
              <a:ext cx="3706775" cy="699130"/>
              <a:chOff x="2054242" y="20727075"/>
              <a:chExt cx="3706775" cy="699130"/>
            </a:xfrm>
          </p:grpSpPr>
          <p:pic>
            <p:nvPicPr>
              <p:cNvPr id="28" name="Shape 247"/>
              <p:cNvPicPr preferRelativeResize="0">
                <a:picLocks noChangeAspect="1"/>
              </p:cNvPicPr>
              <p:nvPr/>
            </p:nvPicPr>
            <p:blipFill>
              <a:blip r:embed="rId18">
                <a:alphaModFix/>
              </a:blip>
              <a:stretch>
                <a:fillRect/>
              </a:stretch>
            </p:blipFill>
            <p:spPr>
              <a:xfrm>
                <a:off x="2054242" y="20727075"/>
                <a:ext cx="694944" cy="694944"/>
              </a:xfrm>
              <a:prstGeom prst="rect">
                <a:avLst/>
              </a:prstGeom>
              <a:noFill/>
              <a:ln>
                <a:noFill/>
              </a:ln>
            </p:spPr>
          </p:pic>
          <p:pic>
            <p:nvPicPr>
              <p:cNvPr id="29" name="Shape 248"/>
              <p:cNvPicPr preferRelativeResize="0">
                <a:picLocks noChangeAspect="1"/>
              </p:cNvPicPr>
              <p:nvPr/>
            </p:nvPicPr>
            <p:blipFill>
              <a:blip r:embed="rId19">
                <a:alphaModFix/>
              </a:blip>
              <a:stretch>
                <a:fillRect/>
              </a:stretch>
            </p:blipFill>
            <p:spPr>
              <a:xfrm>
                <a:off x="2807200" y="20727075"/>
                <a:ext cx="694944" cy="698661"/>
              </a:xfrm>
              <a:prstGeom prst="rect">
                <a:avLst/>
              </a:prstGeom>
              <a:noFill/>
              <a:ln>
                <a:noFill/>
              </a:ln>
            </p:spPr>
          </p:pic>
          <p:pic>
            <p:nvPicPr>
              <p:cNvPr id="30" name="Shape 249"/>
              <p:cNvPicPr preferRelativeResize="0">
                <a:picLocks noChangeAspect="1"/>
              </p:cNvPicPr>
              <p:nvPr/>
            </p:nvPicPr>
            <p:blipFill>
              <a:blip r:embed="rId20">
                <a:alphaModFix/>
              </a:blip>
              <a:stretch>
                <a:fillRect/>
              </a:stretch>
            </p:blipFill>
            <p:spPr>
              <a:xfrm>
                <a:off x="3560158" y="20727075"/>
                <a:ext cx="694944" cy="694944"/>
              </a:xfrm>
              <a:prstGeom prst="rect">
                <a:avLst/>
              </a:prstGeom>
              <a:noFill/>
              <a:ln>
                <a:noFill/>
              </a:ln>
            </p:spPr>
          </p:pic>
          <p:pic>
            <p:nvPicPr>
              <p:cNvPr id="31" name="Shape 250"/>
              <p:cNvPicPr preferRelativeResize="0">
                <a:picLocks noChangeAspect="1"/>
              </p:cNvPicPr>
              <p:nvPr/>
            </p:nvPicPr>
            <p:blipFill>
              <a:blip r:embed="rId21">
                <a:alphaModFix/>
              </a:blip>
              <a:stretch>
                <a:fillRect/>
              </a:stretch>
            </p:blipFill>
            <p:spPr>
              <a:xfrm>
                <a:off x="4313116" y="20727075"/>
                <a:ext cx="694944" cy="699130"/>
              </a:xfrm>
              <a:prstGeom prst="rect">
                <a:avLst/>
              </a:prstGeom>
              <a:noFill/>
              <a:ln>
                <a:noFill/>
              </a:ln>
            </p:spPr>
          </p:pic>
          <p:pic>
            <p:nvPicPr>
              <p:cNvPr id="32" name="Shape 251"/>
              <p:cNvPicPr preferRelativeResize="0">
                <a:picLocks noChangeAspect="1"/>
              </p:cNvPicPr>
              <p:nvPr/>
            </p:nvPicPr>
            <p:blipFill>
              <a:blip r:embed="rId22">
                <a:alphaModFix/>
              </a:blip>
              <a:stretch>
                <a:fillRect/>
              </a:stretch>
            </p:blipFill>
            <p:spPr>
              <a:xfrm>
                <a:off x="5066073" y="20727075"/>
                <a:ext cx="694944" cy="694944"/>
              </a:xfrm>
              <a:prstGeom prst="rect">
                <a:avLst/>
              </a:prstGeom>
              <a:noFill/>
              <a:ln>
                <a:noFill/>
              </a:ln>
            </p:spPr>
          </p:pic>
        </p:grpSp>
        <p:grpSp>
          <p:nvGrpSpPr>
            <p:cNvPr id="10" name="Group 9"/>
            <p:cNvGrpSpPr/>
            <p:nvPr/>
          </p:nvGrpSpPr>
          <p:grpSpPr>
            <a:xfrm>
              <a:off x="4393230" y="4440459"/>
              <a:ext cx="3706775" cy="699106"/>
              <a:chOff x="2054242" y="18560950"/>
              <a:chExt cx="3706775" cy="699106"/>
            </a:xfrm>
          </p:grpSpPr>
          <p:pic>
            <p:nvPicPr>
              <p:cNvPr id="23" name="Shape 252"/>
              <p:cNvPicPr preferRelativeResize="0">
                <a:picLocks noChangeAspect="1"/>
              </p:cNvPicPr>
              <p:nvPr/>
            </p:nvPicPr>
            <p:blipFill>
              <a:blip r:embed="rId23">
                <a:alphaModFix/>
              </a:blip>
              <a:stretch>
                <a:fillRect/>
              </a:stretch>
            </p:blipFill>
            <p:spPr>
              <a:xfrm>
                <a:off x="2054242" y="18560950"/>
                <a:ext cx="694944" cy="698763"/>
              </a:xfrm>
              <a:prstGeom prst="rect">
                <a:avLst/>
              </a:prstGeom>
              <a:noFill/>
              <a:ln>
                <a:noFill/>
              </a:ln>
            </p:spPr>
          </p:pic>
          <p:pic>
            <p:nvPicPr>
              <p:cNvPr id="24" name="Shape 253"/>
              <p:cNvPicPr preferRelativeResize="0">
                <a:picLocks noChangeAspect="1"/>
              </p:cNvPicPr>
              <p:nvPr/>
            </p:nvPicPr>
            <p:blipFill>
              <a:blip r:embed="rId24">
                <a:alphaModFix/>
              </a:blip>
              <a:stretch>
                <a:fillRect/>
              </a:stretch>
            </p:blipFill>
            <p:spPr>
              <a:xfrm>
                <a:off x="2807200" y="18560950"/>
                <a:ext cx="694944" cy="694944"/>
              </a:xfrm>
              <a:prstGeom prst="rect">
                <a:avLst/>
              </a:prstGeom>
              <a:noFill/>
              <a:ln>
                <a:noFill/>
              </a:ln>
            </p:spPr>
          </p:pic>
          <p:pic>
            <p:nvPicPr>
              <p:cNvPr id="25" name="Shape 254"/>
              <p:cNvPicPr preferRelativeResize="0">
                <a:picLocks noChangeAspect="1"/>
              </p:cNvPicPr>
              <p:nvPr/>
            </p:nvPicPr>
            <p:blipFill>
              <a:blip r:embed="rId25">
                <a:alphaModFix/>
              </a:blip>
              <a:stretch>
                <a:fillRect/>
              </a:stretch>
            </p:blipFill>
            <p:spPr>
              <a:xfrm>
                <a:off x="3560158" y="18560950"/>
                <a:ext cx="694944" cy="698763"/>
              </a:xfrm>
              <a:prstGeom prst="rect">
                <a:avLst/>
              </a:prstGeom>
              <a:noFill/>
              <a:ln>
                <a:noFill/>
              </a:ln>
            </p:spPr>
          </p:pic>
          <p:pic>
            <p:nvPicPr>
              <p:cNvPr id="26" name="Shape 255"/>
              <p:cNvPicPr preferRelativeResize="0">
                <a:picLocks noChangeAspect="1"/>
              </p:cNvPicPr>
              <p:nvPr/>
            </p:nvPicPr>
            <p:blipFill>
              <a:blip r:embed="rId26">
                <a:alphaModFix/>
              </a:blip>
              <a:stretch>
                <a:fillRect/>
              </a:stretch>
            </p:blipFill>
            <p:spPr>
              <a:xfrm>
                <a:off x="4313116" y="18560950"/>
                <a:ext cx="694944" cy="699106"/>
              </a:xfrm>
              <a:prstGeom prst="rect">
                <a:avLst/>
              </a:prstGeom>
              <a:noFill/>
              <a:ln>
                <a:noFill/>
              </a:ln>
            </p:spPr>
          </p:pic>
          <p:pic>
            <p:nvPicPr>
              <p:cNvPr id="27" name="Shape 256"/>
              <p:cNvPicPr preferRelativeResize="0">
                <a:picLocks noChangeAspect="1"/>
              </p:cNvPicPr>
              <p:nvPr/>
            </p:nvPicPr>
            <p:blipFill>
              <a:blip r:embed="rId27">
                <a:alphaModFix/>
              </a:blip>
              <a:stretch>
                <a:fillRect/>
              </a:stretch>
            </p:blipFill>
            <p:spPr>
              <a:xfrm>
                <a:off x="5066073" y="18560950"/>
                <a:ext cx="694944" cy="694944"/>
              </a:xfrm>
              <a:prstGeom prst="rect">
                <a:avLst/>
              </a:prstGeom>
              <a:noFill/>
              <a:ln>
                <a:noFill/>
              </a:ln>
            </p:spPr>
          </p:pic>
        </p:grpSp>
        <p:grpSp>
          <p:nvGrpSpPr>
            <p:cNvPr id="11" name="Group 10"/>
            <p:cNvGrpSpPr/>
            <p:nvPr/>
          </p:nvGrpSpPr>
          <p:grpSpPr>
            <a:xfrm>
              <a:off x="4393230" y="5219678"/>
              <a:ext cx="3706775" cy="699546"/>
              <a:chOff x="2054242" y="14862450"/>
              <a:chExt cx="3706775" cy="699546"/>
            </a:xfrm>
          </p:grpSpPr>
          <p:pic>
            <p:nvPicPr>
              <p:cNvPr id="18" name="Shape 257"/>
              <p:cNvPicPr preferRelativeResize="0">
                <a:picLocks noChangeAspect="1"/>
              </p:cNvPicPr>
              <p:nvPr/>
            </p:nvPicPr>
            <p:blipFill>
              <a:blip r:embed="rId28">
                <a:alphaModFix/>
              </a:blip>
              <a:stretch>
                <a:fillRect/>
              </a:stretch>
            </p:blipFill>
            <p:spPr>
              <a:xfrm>
                <a:off x="2054242" y="14862450"/>
                <a:ext cx="694944" cy="694944"/>
              </a:xfrm>
              <a:prstGeom prst="rect">
                <a:avLst/>
              </a:prstGeom>
              <a:noFill/>
              <a:ln>
                <a:noFill/>
              </a:ln>
            </p:spPr>
          </p:pic>
          <p:pic>
            <p:nvPicPr>
              <p:cNvPr id="19" name="Shape 258"/>
              <p:cNvPicPr preferRelativeResize="0">
                <a:picLocks noChangeAspect="1"/>
              </p:cNvPicPr>
              <p:nvPr/>
            </p:nvPicPr>
            <p:blipFill>
              <a:blip r:embed="rId29">
                <a:alphaModFix/>
              </a:blip>
              <a:stretch>
                <a:fillRect/>
              </a:stretch>
            </p:blipFill>
            <p:spPr>
              <a:xfrm>
                <a:off x="2807200" y="14862450"/>
                <a:ext cx="694944" cy="694944"/>
              </a:xfrm>
              <a:prstGeom prst="rect">
                <a:avLst/>
              </a:prstGeom>
              <a:noFill/>
              <a:ln>
                <a:noFill/>
              </a:ln>
            </p:spPr>
          </p:pic>
          <p:pic>
            <p:nvPicPr>
              <p:cNvPr id="20" name="Shape 259"/>
              <p:cNvPicPr preferRelativeResize="0">
                <a:picLocks noChangeAspect="1"/>
              </p:cNvPicPr>
              <p:nvPr/>
            </p:nvPicPr>
            <p:blipFill>
              <a:blip r:embed="rId30">
                <a:alphaModFix/>
              </a:blip>
              <a:stretch>
                <a:fillRect/>
              </a:stretch>
            </p:blipFill>
            <p:spPr>
              <a:xfrm>
                <a:off x="3560158" y="14862450"/>
                <a:ext cx="694944" cy="694944"/>
              </a:xfrm>
              <a:prstGeom prst="rect">
                <a:avLst/>
              </a:prstGeom>
              <a:noFill/>
              <a:ln>
                <a:noFill/>
              </a:ln>
            </p:spPr>
          </p:pic>
          <p:pic>
            <p:nvPicPr>
              <p:cNvPr id="21" name="Shape 260"/>
              <p:cNvPicPr preferRelativeResize="0">
                <a:picLocks noChangeAspect="1"/>
              </p:cNvPicPr>
              <p:nvPr/>
            </p:nvPicPr>
            <p:blipFill>
              <a:blip r:embed="rId31">
                <a:alphaModFix/>
              </a:blip>
              <a:stretch>
                <a:fillRect/>
              </a:stretch>
            </p:blipFill>
            <p:spPr>
              <a:xfrm>
                <a:off x="4313116" y="14862450"/>
                <a:ext cx="694944" cy="699546"/>
              </a:xfrm>
              <a:prstGeom prst="rect">
                <a:avLst/>
              </a:prstGeom>
              <a:noFill/>
              <a:ln>
                <a:noFill/>
              </a:ln>
            </p:spPr>
          </p:pic>
          <p:pic>
            <p:nvPicPr>
              <p:cNvPr id="22" name="Shape 261"/>
              <p:cNvPicPr preferRelativeResize="0">
                <a:picLocks noChangeAspect="1"/>
              </p:cNvPicPr>
              <p:nvPr/>
            </p:nvPicPr>
            <p:blipFill>
              <a:blip r:embed="rId32">
                <a:alphaModFix/>
              </a:blip>
              <a:stretch>
                <a:fillRect/>
              </a:stretch>
            </p:blipFill>
            <p:spPr>
              <a:xfrm>
                <a:off x="5066073" y="14862450"/>
                <a:ext cx="694944" cy="694944"/>
              </a:xfrm>
              <a:prstGeom prst="rect">
                <a:avLst/>
              </a:prstGeom>
              <a:noFill/>
              <a:ln>
                <a:noFill/>
              </a:ln>
            </p:spPr>
          </p:pic>
        </p:grpSp>
        <p:grpSp>
          <p:nvGrpSpPr>
            <p:cNvPr id="12" name="Group 11"/>
            <p:cNvGrpSpPr/>
            <p:nvPr/>
          </p:nvGrpSpPr>
          <p:grpSpPr>
            <a:xfrm>
              <a:off x="4393230" y="5999337"/>
              <a:ext cx="3706775" cy="697804"/>
              <a:chOff x="2054242" y="16872237"/>
              <a:chExt cx="3706775" cy="697804"/>
            </a:xfrm>
          </p:grpSpPr>
          <p:pic>
            <p:nvPicPr>
              <p:cNvPr id="13" name="Shape 262"/>
              <p:cNvPicPr preferRelativeResize="0">
                <a:picLocks noChangeAspect="1"/>
              </p:cNvPicPr>
              <p:nvPr/>
            </p:nvPicPr>
            <p:blipFill>
              <a:blip r:embed="rId33">
                <a:alphaModFix/>
              </a:blip>
              <a:stretch>
                <a:fillRect/>
              </a:stretch>
            </p:blipFill>
            <p:spPr>
              <a:xfrm>
                <a:off x="2054242" y="16872237"/>
                <a:ext cx="694944" cy="694944"/>
              </a:xfrm>
              <a:prstGeom prst="rect">
                <a:avLst/>
              </a:prstGeom>
              <a:noFill/>
              <a:ln>
                <a:noFill/>
              </a:ln>
            </p:spPr>
          </p:pic>
          <p:pic>
            <p:nvPicPr>
              <p:cNvPr id="14" name="Shape 263"/>
              <p:cNvPicPr preferRelativeResize="0">
                <a:picLocks noChangeAspect="1"/>
              </p:cNvPicPr>
              <p:nvPr/>
            </p:nvPicPr>
            <p:blipFill>
              <a:blip r:embed="rId34">
                <a:alphaModFix/>
              </a:blip>
              <a:stretch>
                <a:fillRect/>
              </a:stretch>
            </p:blipFill>
            <p:spPr>
              <a:xfrm>
                <a:off x="2807200" y="16872237"/>
                <a:ext cx="694944" cy="691398"/>
              </a:xfrm>
              <a:prstGeom prst="rect">
                <a:avLst/>
              </a:prstGeom>
              <a:noFill/>
              <a:ln>
                <a:noFill/>
              </a:ln>
            </p:spPr>
          </p:pic>
          <p:pic>
            <p:nvPicPr>
              <p:cNvPr id="15" name="Shape 264"/>
              <p:cNvPicPr preferRelativeResize="0">
                <a:picLocks noChangeAspect="1"/>
              </p:cNvPicPr>
              <p:nvPr/>
            </p:nvPicPr>
            <p:blipFill>
              <a:blip r:embed="rId35">
                <a:alphaModFix/>
              </a:blip>
              <a:stretch>
                <a:fillRect/>
              </a:stretch>
            </p:blipFill>
            <p:spPr>
              <a:xfrm>
                <a:off x="3560158" y="16872237"/>
                <a:ext cx="694944" cy="694944"/>
              </a:xfrm>
              <a:prstGeom prst="rect">
                <a:avLst/>
              </a:prstGeom>
              <a:noFill/>
              <a:ln>
                <a:noFill/>
              </a:ln>
            </p:spPr>
          </p:pic>
          <p:pic>
            <p:nvPicPr>
              <p:cNvPr id="16" name="Shape 265"/>
              <p:cNvPicPr preferRelativeResize="0">
                <a:picLocks noChangeAspect="1"/>
              </p:cNvPicPr>
              <p:nvPr/>
            </p:nvPicPr>
            <p:blipFill>
              <a:blip r:embed="rId36">
                <a:alphaModFix/>
              </a:blip>
              <a:stretch>
                <a:fillRect/>
              </a:stretch>
            </p:blipFill>
            <p:spPr>
              <a:xfrm>
                <a:off x="4313116" y="16872237"/>
                <a:ext cx="694944" cy="697804"/>
              </a:xfrm>
              <a:prstGeom prst="rect">
                <a:avLst/>
              </a:prstGeom>
              <a:noFill/>
              <a:ln>
                <a:noFill/>
              </a:ln>
            </p:spPr>
          </p:pic>
          <p:pic>
            <p:nvPicPr>
              <p:cNvPr id="17" name="Shape 266"/>
              <p:cNvPicPr preferRelativeResize="0">
                <a:picLocks noChangeAspect="1"/>
              </p:cNvPicPr>
              <p:nvPr/>
            </p:nvPicPr>
            <p:blipFill>
              <a:blip r:embed="rId37">
                <a:alphaModFix/>
              </a:blip>
              <a:stretch>
                <a:fillRect/>
              </a:stretch>
            </p:blipFill>
            <p:spPr>
              <a:xfrm>
                <a:off x="5066073" y="16872237"/>
                <a:ext cx="694944" cy="697793"/>
              </a:xfrm>
              <a:prstGeom prst="rect">
                <a:avLst/>
              </a:prstGeom>
              <a:noFill/>
              <a:ln>
                <a:noFill/>
              </a:ln>
            </p:spPr>
          </p:pic>
        </p:grpSp>
      </p:grpSp>
      <p:grpSp>
        <p:nvGrpSpPr>
          <p:cNvPr id="48" name="Group 47"/>
          <p:cNvGrpSpPr/>
          <p:nvPr/>
        </p:nvGrpSpPr>
        <p:grpSpPr>
          <a:xfrm>
            <a:off x="6602712" y="1331913"/>
            <a:ext cx="3706775" cy="5365229"/>
            <a:chOff x="9125814" y="1331912"/>
            <a:chExt cx="3706775" cy="5365229"/>
          </a:xfrm>
        </p:grpSpPr>
        <p:grpSp>
          <p:nvGrpSpPr>
            <p:cNvPr id="49" name="Group 48"/>
            <p:cNvGrpSpPr/>
            <p:nvPr/>
          </p:nvGrpSpPr>
          <p:grpSpPr>
            <a:xfrm>
              <a:off x="9125814" y="1331912"/>
              <a:ext cx="3706775" cy="694944"/>
              <a:chOff x="2054242" y="12941325"/>
              <a:chExt cx="3706775" cy="694944"/>
            </a:xfrm>
          </p:grpSpPr>
          <p:pic>
            <p:nvPicPr>
              <p:cNvPr id="86" name="Shape 267"/>
              <p:cNvPicPr preferRelativeResize="0">
                <a:picLocks noChangeAspect="1"/>
              </p:cNvPicPr>
              <p:nvPr/>
            </p:nvPicPr>
            <p:blipFill>
              <a:blip r:embed="rId38">
                <a:alphaModFix/>
              </a:blip>
              <a:stretch>
                <a:fillRect/>
              </a:stretch>
            </p:blipFill>
            <p:spPr>
              <a:xfrm>
                <a:off x="2054242" y="12941325"/>
                <a:ext cx="694944" cy="691248"/>
              </a:xfrm>
              <a:prstGeom prst="rect">
                <a:avLst/>
              </a:prstGeom>
              <a:noFill/>
              <a:ln>
                <a:noFill/>
              </a:ln>
            </p:spPr>
          </p:pic>
          <p:pic>
            <p:nvPicPr>
              <p:cNvPr id="87" name="Shape 268"/>
              <p:cNvPicPr preferRelativeResize="0">
                <a:picLocks noChangeAspect="1"/>
              </p:cNvPicPr>
              <p:nvPr/>
            </p:nvPicPr>
            <p:blipFill>
              <a:blip r:embed="rId39">
                <a:alphaModFix/>
              </a:blip>
              <a:stretch>
                <a:fillRect/>
              </a:stretch>
            </p:blipFill>
            <p:spPr>
              <a:xfrm>
                <a:off x="2807200" y="12941325"/>
                <a:ext cx="694944" cy="691187"/>
              </a:xfrm>
              <a:prstGeom prst="rect">
                <a:avLst/>
              </a:prstGeom>
              <a:noFill/>
              <a:ln>
                <a:noFill/>
              </a:ln>
            </p:spPr>
          </p:pic>
          <p:pic>
            <p:nvPicPr>
              <p:cNvPr id="88" name="Shape 269"/>
              <p:cNvPicPr preferRelativeResize="0">
                <a:picLocks noChangeAspect="1"/>
              </p:cNvPicPr>
              <p:nvPr/>
            </p:nvPicPr>
            <p:blipFill>
              <a:blip r:embed="rId40">
                <a:alphaModFix/>
              </a:blip>
              <a:stretch>
                <a:fillRect/>
              </a:stretch>
            </p:blipFill>
            <p:spPr>
              <a:xfrm>
                <a:off x="3560158" y="12941325"/>
                <a:ext cx="694944" cy="694944"/>
              </a:xfrm>
              <a:prstGeom prst="rect">
                <a:avLst/>
              </a:prstGeom>
              <a:noFill/>
              <a:ln>
                <a:noFill/>
              </a:ln>
            </p:spPr>
          </p:pic>
          <p:pic>
            <p:nvPicPr>
              <p:cNvPr id="89" name="Shape 270"/>
              <p:cNvPicPr preferRelativeResize="0">
                <a:picLocks noChangeAspect="1"/>
              </p:cNvPicPr>
              <p:nvPr/>
            </p:nvPicPr>
            <p:blipFill>
              <a:blip r:embed="rId41">
                <a:alphaModFix/>
              </a:blip>
              <a:stretch>
                <a:fillRect/>
              </a:stretch>
            </p:blipFill>
            <p:spPr>
              <a:xfrm>
                <a:off x="4313116" y="12941325"/>
                <a:ext cx="694944" cy="694944"/>
              </a:xfrm>
              <a:prstGeom prst="rect">
                <a:avLst/>
              </a:prstGeom>
              <a:noFill/>
              <a:ln>
                <a:noFill/>
              </a:ln>
            </p:spPr>
          </p:pic>
          <p:pic>
            <p:nvPicPr>
              <p:cNvPr id="90" name="Shape 271"/>
              <p:cNvPicPr preferRelativeResize="0">
                <a:picLocks noChangeAspect="1"/>
              </p:cNvPicPr>
              <p:nvPr/>
            </p:nvPicPr>
            <p:blipFill>
              <a:blip r:embed="rId42">
                <a:alphaModFix/>
              </a:blip>
              <a:stretch>
                <a:fillRect/>
              </a:stretch>
            </p:blipFill>
            <p:spPr>
              <a:xfrm>
                <a:off x="5066073" y="12941325"/>
                <a:ext cx="694944" cy="694944"/>
              </a:xfrm>
              <a:prstGeom prst="rect">
                <a:avLst/>
              </a:prstGeom>
              <a:noFill/>
              <a:ln>
                <a:noFill/>
              </a:ln>
            </p:spPr>
          </p:pic>
        </p:grpSp>
        <p:grpSp>
          <p:nvGrpSpPr>
            <p:cNvPr id="50" name="Group 49"/>
            <p:cNvGrpSpPr/>
            <p:nvPr/>
          </p:nvGrpSpPr>
          <p:grpSpPr>
            <a:xfrm>
              <a:off x="9125814" y="2108100"/>
              <a:ext cx="3706775" cy="694944"/>
              <a:chOff x="2054242" y="10739275"/>
              <a:chExt cx="3706775" cy="694944"/>
            </a:xfrm>
          </p:grpSpPr>
          <p:pic>
            <p:nvPicPr>
              <p:cNvPr id="81" name="Shape 272"/>
              <p:cNvPicPr preferRelativeResize="0">
                <a:picLocks noChangeAspect="1"/>
              </p:cNvPicPr>
              <p:nvPr/>
            </p:nvPicPr>
            <p:blipFill>
              <a:blip r:embed="rId43">
                <a:alphaModFix/>
              </a:blip>
              <a:stretch>
                <a:fillRect/>
              </a:stretch>
            </p:blipFill>
            <p:spPr>
              <a:xfrm>
                <a:off x="2054242" y="10739275"/>
                <a:ext cx="694944" cy="691147"/>
              </a:xfrm>
              <a:prstGeom prst="rect">
                <a:avLst/>
              </a:prstGeom>
              <a:noFill/>
              <a:ln>
                <a:noFill/>
              </a:ln>
            </p:spPr>
          </p:pic>
          <p:pic>
            <p:nvPicPr>
              <p:cNvPr id="82" name="Shape 273"/>
              <p:cNvPicPr preferRelativeResize="0">
                <a:picLocks noChangeAspect="1"/>
              </p:cNvPicPr>
              <p:nvPr/>
            </p:nvPicPr>
            <p:blipFill>
              <a:blip r:embed="rId44">
                <a:alphaModFix/>
              </a:blip>
              <a:stretch>
                <a:fillRect/>
              </a:stretch>
            </p:blipFill>
            <p:spPr>
              <a:xfrm>
                <a:off x="2807200" y="10739275"/>
                <a:ext cx="694944" cy="694944"/>
              </a:xfrm>
              <a:prstGeom prst="rect">
                <a:avLst/>
              </a:prstGeom>
              <a:noFill/>
              <a:ln>
                <a:noFill/>
              </a:ln>
            </p:spPr>
          </p:pic>
          <p:pic>
            <p:nvPicPr>
              <p:cNvPr id="83" name="Shape 274"/>
              <p:cNvPicPr preferRelativeResize="0">
                <a:picLocks noChangeAspect="1"/>
              </p:cNvPicPr>
              <p:nvPr/>
            </p:nvPicPr>
            <p:blipFill>
              <a:blip r:embed="rId45">
                <a:alphaModFix/>
              </a:blip>
              <a:stretch>
                <a:fillRect/>
              </a:stretch>
            </p:blipFill>
            <p:spPr>
              <a:xfrm>
                <a:off x="3560158" y="10739275"/>
                <a:ext cx="694944" cy="694944"/>
              </a:xfrm>
              <a:prstGeom prst="rect">
                <a:avLst/>
              </a:prstGeom>
              <a:noFill/>
              <a:ln>
                <a:noFill/>
              </a:ln>
            </p:spPr>
          </p:pic>
          <p:pic>
            <p:nvPicPr>
              <p:cNvPr id="84" name="Shape 275"/>
              <p:cNvPicPr preferRelativeResize="0">
                <a:picLocks noChangeAspect="1"/>
              </p:cNvPicPr>
              <p:nvPr/>
            </p:nvPicPr>
            <p:blipFill>
              <a:blip r:embed="rId46">
                <a:alphaModFix/>
              </a:blip>
              <a:stretch>
                <a:fillRect/>
              </a:stretch>
            </p:blipFill>
            <p:spPr>
              <a:xfrm>
                <a:off x="4313116" y="10739275"/>
                <a:ext cx="694944" cy="691987"/>
              </a:xfrm>
              <a:prstGeom prst="rect">
                <a:avLst/>
              </a:prstGeom>
              <a:noFill/>
              <a:ln>
                <a:noFill/>
              </a:ln>
            </p:spPr>
          </p:pic>
          <p:pic>
            <p:nvPicPr>
              <p:cNvPr id="85" name="Shape 276"/>
              <p:cNvPicPr preferRelativeResize="0">
                <a:picLocks noChangeAspect="1"/>
              </p:cNvPicPr>
              <p:nvPr/>
            </p:nvPicPr>
            <p:blipFill>
              <a:blip r:embed="rId47">
                <a:alphaModFix/>
              </a:blip>
              <a:stretch>
                <a:fillRect/>
              </a:stretch>
            </p:blipFill>
            <p:spPr>
              <a:xfrm>
                <a:off x="5066073" y="10739275"/>
                <a:ext cx="694944" cy="694944"/>
              </a:xfrm>
              <a:prstGeom prst="rect">
                <a:avLst/>
              </a:prstGeom>
              <a:noFill/>
              <a:ln>
                <a:noFill/>
              </a:ln>
            </p:spPr>
          </p:pic>
        </p:grpSp>
        <p:grpSp>
          <p:nvGrpSpPr>
            <p:cNvPr id="51" name="Group 50"/>
            <p:cNvGrpSpPr/>
            <p:nvPr/>
          </p:nvGrpSpPr>
          <p:grpSpPr>
            <a:xfrm>
              <a:off x="9125814" y="2884288"/>
              <a:ext cx="3706775" cy="694944"/>
              <a:chOff x="2054242" y="8372275"/>
              <a:chExt cx="3706775" cy="694944"/>
            </a:xfrm>
          </p:grpSpPr>
          <p:pic>
            <p:nvPicPr>
              <p:cNvPr id="76" name="Shape 277"/>
              <p:cNvPicPr preferRelativeResize="0">
                <a:picLocks noChangeAspect="1"/>
              </p:cNvPicPr>
              <p:nvPr/>
            </p:nvPicPr>
            <p:blipFill>
              <a:blip r:embed="rId48">
                <a:alphaModFix/>
              </a:blip>
              <a:stretch>
                <a:fillRect/>
              </a:stretch>
            </p:blipFill>
            <p:spPr>
              <a:xfrm>
                <a:off x="2054242" y="8372275"/>
                <a:ext cx="694944" cy="691062"/>
              </a:xfrm>
              <a:prstGeom prst="rect">
                <a:avLst/>
              </a:prstGeom>
              <a:noFill/>
              <a:ln>
                <a:noFill/>
              </a:ln>
            </p:spPr>
          </p:pic>
          <p:pic>
            <p:nvPicPr>
              <p:cNvPr id="77" name="Shape 278"/>
              <p:cNvPicPr preferRelativeResize="0">
                <a:picLocks noChangeAspect="1"/>
              </p:cNvPicPr>
              <p:nvPr/>
            </p:nvPicPr>
            <p:blipFill>
              <a:blip r:embed="rId49">
                <a:alphaModFix/>
              </a:blip>
              <a:stretch>
                <a:fillRect/>
              </a:stretch>
            </p:blipFill>
            <p:spPr>
              <a:xfrm>
                <a:off x="2807200" y="8372275"/>
                <a:ext cx="694944" cy="694944"/>
              </a:xfrm>
              <a:prstGeom prst="rect">
                <a:avLst/>
              </a:prstGeom>
              <a:noFill/>
              <a:ln>
                <a:noFill/>
              </a:ln>
            </p:spPr>
          </p:pic>
          <p:pic>
            <p:nvPicPr>
              <p:cNvPr id="78" name="Shape 279"/>
              <p:cNvPicPr preferRelativeResize="0">
                <a:picLocks noChangeAspect="1"/>
              </p:cNvPicPr>
              <p:nvPr/>
            </p:nvPicPr>
            <p:blipFill>
              <a:blip r:embed="rId50">
                <a:alphaModFix/>
              </a:blip>
              <a:stretch>
                <a:fillRect/>
              </a:stretch>
            </p:blipFill>
            <p:spPr>
              <a:xfrm>
                <a:off x="3560158" y="8372275"/>
                <a:ext cx="694944" cy="694944"/>
              </a:xfrm>
              <a:prstGeom prst="rect">
                <a:avLst/>
              </a:prstGeom>
              <a:noFill/>
              <a:ln>
                <a:noFill/>
              </a:ln>
            </p:spPr>
          </p:pic>
          <p:pic>
            <p:nvPicPr>
              <p:cNvPr id="79" name="Shape 280"/>
              <p:cNvPicPr preferRelativeResize="0">
                <a:picLocks noChangeAspect="1"/>
              </p:cNvPicPr>
              <p:nvPr/>
            </p:nvPicPr>
            <p:blipFill>
              <a:blip r:embed="rId51">
                <a:alphaModFix/>
              </a:blip>
              <a:stretch>
                <a:fillRect/>
              </a:stretch>
            </p:blipFill>
            <p:spPr>
              <a:xfrm>
                <a:off x="4313116" y="8372275"/>
                <a:ext cx="694944" cy="694944"/>
              </a:xfrm>
              <a:prstGeom prst="rect">
                <a:avLst/>
              </a:prstGeom>
              <a:noFill/>
              <a:ln>
                <a:noFill/>
              </a:ln>
            </p:spPr>
          </p:pic>
          <p:pic>
            <p:nvPicPr>
              <p:cNvPr id="80" name="Shape 281"/>
              <p:cNvPicPr preferRelativeResize="0">
                <a:picLocks noChangeAspect="1"/>
              </p:cNvPicPr>
              <p:nvPr/>
            </p:nvPicPr>
            <p:blipFill>
              <a:blip r:embed="rId52">
                <a:alphaModFix/>
              </a:blip>
              <a:stretch>
                <a:fillRect/>
              </a:stretch>
            </p:blipFill>
            <p:spPr>
              <a:xfrm>
                <a:off x="5066073" y="8372275"/>
                <a:ext cx="694944" cy="694944"/>
              </a:xfrm>
              <a:prstGeom prst="rect">
                <a:avLst/>
              </a:prstGeom>
              <a:noFill/>
              <a:ln>
                <a:noFill/>
              </a:ln>
            </p:spPr>
          </p:pic>
        </p:grpSp>
        <p:grpSp>
          <p:nvGrpSpPr>
            <p:cNvPr id="52" name="Group 51"/>
            <p:cNvGrpSpPr/>
            <p:nvPr/>
          </p:nvGrpSpPr>
          <p:grpSpPr>
            <a:xfrm>
              <a:off x="9125814" y="3660476"/>
              <a:ext cx="3706775" cy="700594"/>
              <a:chOff x="2054242" y="6783250"/>
              <a:chExt cx="3706775" cy="700594"/>
            </a:xfrm>
          </p:grpSpPr>
          <p:pic>
            <p:nvPicPr>
              <p:cNvPr id="71" name="Shape 282"/>
              <p:cNvPicPr preferRelativeResize="0">
                <a:picLocks noChangeAspect="1"/>
              </p:cNvPicPr>
              <p:nvPr/>
            </p:nvPicPr>
            <p:blipFill>
              <a:blip r:embed="rId53">
                <a:alphaModFix/>
              </a:blip>
              <a:stretch>
                <a:fillRect/>
              </a:stretch>
            </p:blipFill>
            <p:spPr>
              <a:xfrm>
                <a:off x="2054242" y="6783250"/>
                <a:ext cx="694944" cy="698621"/>
              </a:xfrm>
              <a:prstGeom prst="rect">
                <a:avLst/>
              </a:prstGeom>
              <a:noFill/>
              <a:ln>
                <a:noFill/>
              </a:ln>
            </p:spPr>
          </p:pic>
          <p:pic>
            <p:nvPicPr>
              <p:cNvPr id="72" name="Shape 283"/>
              <p:cNvPicPr preferRelativeResize="0">
                <a:picLocks noChangeAspect="1"/>
              </p:cNvPicPr>
              <p:nvPr/>
            </p:nvPicPr>
            <p:blipFill>
              <a:blip r:embed="rId54">
                <a:alphaModFix/>
              </a:blip>
              <a:stretch>
                <a:fillRect/>
              </a:stretch>
            </p:blipFill>
            <p:spPr>
              <a:xfrm>
                <a:off x="2807200" y="6783250"/>
                <a:ext cx="694944" cy="694944"/>
              </a:xfrm>
              <a:prstGeom prst="rect">
                <a:avLst/>
              </a:prstGeom>
              <a:noFill/>
              <a:ln>
                <a:noFill/>
              </a:ln>
            </p:spPr>
          </p:pic>
          <p:pic>
            <p:nvPicPr>
              <p:cNvPr id="73" name="Shape 284"/>
              <p:cNvPicPr preferRelativeResize="0">
                <a:picLocks noChangeAspect="1"/>
              </p:cNvPicPr>
              <p:nvPr/>
            </p:nvPicPr>
            <p:blipFill>
              <a:blip r:embed="rId55">
                <a:alphaModFix/>
              </a:blip>
              <a:stretch>
                <a:fillRect/>
              </a:stretch>
            </p:blipFill>
            <p:spPr>
              <a:xfrm>
                <a:off x="3560158" y="6783250"/>
                <a:ext cx="694944" cy="694944"/>
              </a:xfrm>
              <a:prstGeom prst="rect">
                <a:avLst/>
              </a:prstGeom>
              <a:noFill/>
              <a:ln>
                <a:noFill/>
              </a:ln>
            </p:spPr>
          </p:pic>
          <p:pic>
            <p:nvPicPr>
              <p:cNvPr id="74" name="Shape 285"/>
              <p:cNvPicPr preferRelativeResize="0">
                <a:picLocks noChangeAspect="1"/>
              </p:cNvPicPr>
              <p:nvPr/>
            </p:nvPicPr>
            <p:blipFill>
              <a:blip r:embed="rId56">
                <a:alphaModFix/>
              </a:blip>
              <a:stretch>
                <a:fillRect/>
              </a:stretch>
            </p:blipFill>
            <p:spPr>
              <a:xfrm>
                <a:off x="4313116" y="6783250"/>
                <a:ext cx="694944" cy="700594"/>
              </a:xfrm>
              <a:prstGeom prst="rect">
                <a:avLst/>
              </a:prstGeom>
              <a:noFill/>
              <a:ln>
                <a:noFill/>
              </a:ln>
            </p:spPr>
          </p:pic>
          <p:pic>
            <p:nvPicPr>
              <p:cNvPr id="75" name="Shape 286"/>
              <p:cNvPicPr preferRelativeResize="0">
                <a:picLocks noChangeAspect="1"/>
              </p:cNvPicPr>
              <p:nvPr/>
            </p:nvPicPr>
            <p:blipFill>
              <a:blip r:embed="rId57">
                <a:alphaModFix/>
              </a:blip>
              <a:stretch>
                <a:fillRect/>
              </a:stretch>
            </p:blipFill>
            <p:spPr>
              <a:xfrm>
                <a:off x="5066073" y="6783250"/>
                <a:ext cx="694944" cy="694944"/>
              </a:xfrm>
              <a:prstGeom prst="rect">
                <a:avLst/>
              </a:prstGeom>
              <a:noFill/>
              <a:ln>
                <a:noFill/>
              </a:ln>
            </p:spPr>
          </p:pic>
        </p:grpSp>
        <p:grpSp>
          <p:nvGrpSpPr>
            <p:cNvPr id="53" name="Group 52"/>
            <p:cNvGrpSpPr/>
            <p:nvPr/>
          </p:nvGrpSpPr>
          <p:grpSpPr>
            <a:xfrm>
              <a:off x="9125814" y="4442314"/>
              <a:ext cx="3706775" cy="698545"/>
              <a:chOff x="2054242" y="4892925"/>
              <a:chExt cx="3706775" cy="698545"/>
            </a:xfrm>
          </p:grpSpPr>
          <p:pic>
            <p:nvPicPr>
              <p:cNvPr id="66" name="Shape 287"/>
              <p:cNvPicPr preferRelativeResize="0">
                <a:picLocks noChangeAspect="1"/>
              </p:cNvPicPr>
              <p:nvPr/>
            </p:nvPicPr>
            <p:blipFill>
              <a:blip r:embed="rId58">
                <a:alphaModFix/>
              </a:blip>
              <a:stretch>
                <a:fillRect/>
              </a:stretch>
            </p:blipFill>
            <p:spPr>
              <a:xfrm>
                <a:off x="2054242" y="4892925"/>
                <a:ext cx="694944" cy="694944"/>
              </a:xfrm>
              <a:prstGeom prst="rect">
                <a:avLst/>
              </a:prstGeom>
              <a:noFill/>
              <a:ln>
                <a:noFill/>
              </a:ln>
            </p:spPr>
          </p:pic>
          <p:pic>
            <p:nvPicPr>
              <p:cNvPr id="67" name="Shape 288"/>
              <p:cNvPicPr preferRelativeResize="0">
                <a:picLocks noChangeAspect="1"/>
              </p:cNvPicPr>
              <p:nvPr/>
            </p:nvPicPr>
            <p:blipFill>
              <a:blip r:embed="rId59">
                <a:alphaModFix/>
              </a:blip>
              <a:stretch>
                <a:fillRect/>
              </a:stretch>
            </p:blipFill>
            <p:spPr>
              <a:xfrm>
                <a:off x="2807200" y="4892925"/>
                <a:ext cx="694944" cy="694944"/>
              </a:xfrm>
              <a:prstGeom prst="rect">
                <a:avLst/>
              </a:prstGeom>
              <a:noFill/>
              <a:ln>
                <a:noFill/>
              </a:ln>
            </p:spPr>
          </p:pic>
          <p:pic>
            <p:nvPicPr>
              <p:cNvPr id="68" name="Shape 289"/>
              <p:cNvPicPr preferRelativeResize="0">
                <a:picLocks noChangeAspect="1"/>
              </p:cNvPicPr>
              <p:nvPr/>
            </p:nvPicPr>
            <p:blipFill>
              <a:blip r:embed="rId60">
                <a:alphaModFix/>
              </a:blip>
              <a:stretch>
                <a:fillRect/>
              </a:stretch>
            </p:blipFill>
            <p:spPr>
              <a:xfrm>
                <a:off x="3560158" y="4892925"/>
                <a:ext cx="694944" cy="698545"/>
              </a:xfrm>
              <a:prstGeom prst="rect">
                <a:avLst/>
              </a:prstGeom>
              <a:noFill/>
              <a:ln>
                <a:noFill/>
              </a:ln>
            </p:spPr>
          </p:pic>
          <p:pic>
            <p:nvPicPr>
              <p:cNvPr id="69" name="Shape 290"/>
              <p:cNvPicPr preferRelativeResize="0">
                <a:picLocks noChangeAspect="1"/>
              </p:cNvPicPr>
              <p:nvPr/>
            </p:nvPicPr>
            <p:blipFill>
              <a:blip r:embed="rId61">
                <a:alphaModFix/>
              </a:blip>
              <a:stretch>
                <a:fillRect/>
              </a:stretch>
            </p:blipFill>
            <p:spPr>
              <a:xfrm>
                <a:off x="4313116" y="4892925"/>
                <a:ext cx="694944" cy="690927"/>
              </a:xfrm>
              <a:prstGeom prst="rect">
                <a:avLst/>
              </a:prstGeom>
              <a:noFill/>
              <a:ln>
                <a:noFill/>
              </a:ln>
            </p:spPr>
          </p:pic>
          <p:pic>
            <p:nvPicPr>
              <p:cNvPr id="70" name="Shape 291"/>
              <p:cNvPicPr preferRelativeResize="0">
                <a:picLocks noChangeAspect="1"/>
              </p:cNvPicPr>
              <p:nvPr/>
            </p:nvPicPr>
            <p:blipFill>
              <a:blip r:embed="rId62">
                <a:alphaModFix/>
              </a:blip>
              <a:stretch>
                <a:fillRect/>
              </a:stretch>
            </p:blipFill>
            <p:spPr>
              <a:xfrm>
                <a:off x="5066073" y="4892925"/>
                <a:ext cx="694944" cy="694944"/>
              </a:xfrm>
              <a:prstGeom prst="rect">
                <a:avLst/>
              </a:prstGeom>
              <a:noFill/>
              <a:ln>
                <a:noFill/>
              </a:ln>
            </p:spPr>
          </p:pic>
        </p:grpSp>
        <p:grpSp>
          <p:nvGrpSpPr>
            <p:cNvPr id="54" name="Group 53"/>
            <p:cNvGrpSpPr/>
            <p:nvPr/>
          </p:nvGrpSpPr>
          <p:grpSpPr>
            <a:xfrm>
              <a:off x="9125814" y="5222103"/>
              <a:ext cx="3706775" cy="694944"/>
              <a:chOff x="2054242" y="2939375"/>
              <a:chExt cx="3706775" cy="694944"/>
            </a:xfrm>
          </p:grpSpPr>
          <p:pic>
            <p:nvPicPr>
              <p:cNvPr id="61" name="Shape 292"/>
              <p:cNvPicPr preferRelativeResize="0">
                <a:picLocks noChangeAspect="1"/>
              </p:cNvPicPr>
              <p:nvPr/>
            </p:nvPicPr>
            <p:blipFill>
              <a:blip r:embed="rId63">
                <a:alphaModFix/>
              </a:blip>
              <a:stretch>
                <a:fillRect/>
              </a:stretch>
            </p:blipFill>
            <p:spPr>
              <a:xfrm>
                <a:off x="2054242" y="2939375"/>
                <a:ext cx="694944" cy="694944"/>
              </a:xfrm>
              <a:prstGeom prst="rect">
                <a:avLst/>
              </a:prstGeom>
              <a:noFill/>
              <a:ln>
                <a:noFill/>
              </a:ln>
            </p:spPr>
          </p:pic>
          <p:pic>
            <p:nvPicPr>
              <p:cNvPr id="62" name="Shape 293"/>
              <p:cNvPicPr preferRelativeResize="0">
                <a:picLocks noChangeAspect="1"/>
              </p:cNvPicPr>
              <p:nvPr/>
            </p:nvPicPr>
            <p:blipFill>
              <a:blip r:embed="rId64">
                <a:alphaModFix/>
              </a:blip>
              <a:stretch>
                <a:fillRect/>
              </a:stretch>
            </p:blipFill>
            <p:spPr>
              <a:xfrm>
                <a:off x="2807200" y="2939375"/>
                <a:ext cx="694944" cy="694944"/>
              </a:xfrm>
              <a:prstGeom prst="rect">
                <a:avLst/>
              </a:prstGeom>
              <a:noFill/>
              <a:ln>
                <a:noFill/>
              </a:ln>
            </p:spPr>
          </p:pic>
          <p:pic>
            <p:nvPicPr>
              <p:cNvPr id="63" name="Shape 294"/>
              <p:cNvPicPr preferRelativeResize="0">
                <a:picLocks noChangeAspect="1"/>
              </p:cNvPicPr>
              <p:nvPr/>
            </p:nvPicPr>
            <p:blipFill>
              <a:blip r:embed="rId65">
                <a:alphaModFix/>
              </a:blip>
              <a:stretch>
                <a:fillRect/>
              </a:stretch>
            </p:blipFill>
            <p:spPr>
              <a:xfrm>
                <a:off x="3560158" y="2939375"/>
                <a:ext cx="694944" cy="694944"/>
              </a:xfrm>
              <a:prstGeom prst="rect">
                <a:avLst/>
              </a:prstGeom>
              <a:noFill/>
              <a:ln>
                <a:noFill/>
              </a:ln>
            </p:spPr>
          </p:pic>
          <p:pic>
            <p:nvPicPr>
              <p:cNvPr id="64" name="Shape 295"/>
              <p:cNvPicPr preferRelativeResize="0">
                <a:picLocks noChangeAspect="1"/>
              </p:cNvPicPr>
              <p:nvPr/>
            </p:nvPicPr>
            <p:blipFill>
              <a:blip r:embed="rId66">
                <a:alphaModFix/>
              </a:blip>
              <a:stretch>
                <a:fillRect/>
              </a:stretch>
            </p:blipFill>
            <p:spPr>
              <a:xfrm>
                <a:off x="4313116" y="2939375"/>
                <a:ext cx="694944" cy="690574"/>
              </a:xfrm>
              <a:prstGeom prst="rect">
                <a:avLst/>
              </a:prstGeom>
              <a:noFill/>
              <a:ln>
                <a:noFill/>
              </a:ln>
            </p:spPr>
          </p:pic>
          <p:pic>
            <p:nvPicPr>
              <p:cNvPr id="65" name="Shape 296"/>
              <p:cNvPicPr preferRelativeResize="0">
                <a:picLocks noChangeAspect="1"/>
              </p:cNvPicPr>
              <p:nvPr/>
            </p:nvPicPr>
            <p:blipFill>
              <a:blip r:embed="rId67">
                <a:alphaModFix/>
              </a:blip>
              <a:stretch>
                <a:fillRect/>
              </a:stretch>
            </p:blipFill>
            <p:spPr>
              <a:xfrm>
                <a:off x="5066073" y="2939375"/>
                <a:ext cx="694944" cy="694944"/>
              </a:xfrm>
              <a:prstGeom prst="rect">
                <a:avLst/>
              </a:prstGeom>
              <a:noFill/>
              <a:ln>
                <a:noFill/>
              </a:ln>
            </p:spPr>
          </p:pic>
        </p:grpSp>
        <p:grpSp>
          <p:nvGrpSpPr>
            <p:cNvPr id="55" name="Group 54"/>
            <p:cNvGrpSpPr/>
            <p:nvPr/>
          </p:nvGrpSpPr>
          <p:grpSpPr>
            <a:xfrm>
              <a:off x="9125814" y="5998293"/>
              <a:ext cx="3706775" cy="698848"/>
              <a:chOff x="2054242" y="679700"/>
              <a:chExt cx="3706775" cy="698848"/>
            </a:xfrm>
          </p:grpSpPr>
          <p:pic>
            <p:nvPicPr>
              <p:cNvPr id="56" name="Shape 297"/>
              <p:cNvPicPr preferRelativeResize="0">
                <a:picLocks noChangeAspect="1"/>
              </p:cNvPicPr>
              <p:nvPr/>
            </p:nvPicPr>
            <p:blipFill>
              <a:blip r:embed="rId68">
                <a:alphaModFix/>
              </a:blip>
              <a:stretch>
                <a:fillRect/>
              </a:stretch>
            </p:blipFill>
            <p:spPr>
              <a:xfrm>
                <a:off x="2054242" y="679700"/>
                <a:ext cx="694944" cy="694944"/>
              </a:xfrm>
              <a:prstGeom prst="rect">
                <a:avLst/>
              </a:prstGeom>
              <a:noFill/>
              <a:ln>
                <a:noFill/>
              </a:ln>
            </p:spPr>
          </p:pic>
          <p:pic>
            <p:nvPicPr>
              <p:cNvPr id="57" name="Shape 298"/>
              <p:cNvPicPr preferRelativeResize="0">
                <a:picLocks noChangeAspect="1"/>
              </p:cNvPicPr>
              <p:nvPr/>
            </p:nvPicPr>
            <p:blipFill>
              <a:blip r:embed="rId69">
                <a:alphaModFix/>
              </a:blip>
              <a:stretch>
                <a:fillRect/>
              </a:stretch>
            </p:blipFill>
            <p:spPr>
              <a:xfrm>
                <a:off x="2807200" y="679700"/>
                <a:ext cx="694944" cy="694944"/>
              </a:xfrm>
              <a:prstGeom prst="rect">
                <a:avLst/>
              </a:prstGeom>
              <a:noFill/>
              <a:ln>
                <a:noFill/>
              </a:ln>
            </p:spPr>
          </p:pic>
          <p:pic>
            <p:nvPicPr>
              <p:cNvPr id="58" name="Shape 299"/>
              <p:cNvPicPr preferRelativeResize="0">
                <a:picLocks noChangeAspect="1"/>
              </p:cNvPicPr>
              <p:nvPr/>
            </p:nvPicPr>
            <p:blipFill>
              <a:blip r:embed="rId70">
                <a:alphaModFix/>
              </a:blip>
              <a:stretch>
                <a:fillRect/>
              </a:stretch>
            </p:blipFill>
            <p:spPr>
              <a:xfrm>
                <a:off x="3560158" y="679700"/>
                <a:ext cx="694944" cy="698848"/>
              </a:xfrm>
              <a:prstGeom prst="rect">
                <a:avLst/>
              </a:prstGeom>
              <a:noFill/>
              <a:ln>
                <a:noFill/>
              </a:ln>
            </p:spPr>
          </p:pic>
          <p:pic>
            <p:nvPicPr>
              <p:cNvPr id="59" name="Shape 300"/>
              <p:cNvPicPr preferRelativeResize="0">
                <a:picLocks noChangeAspect="1"/>
              </p:cNvPicPr>
              <p:nvPr/>
            </p:nvPicPr>
            <p:blipFill>
              <a:blip r:embed="rId71">
                <a:alphaModFix/>
              </a:blip>
              <a:stretch>
                <a:fillRect/>
              </a:stretch>
            </p:blipFill>
            <p:spPr>
              <a:xfrm>
                <a:off x="4313116" y="679700"/>
                <a:ext cx="694944" cy="694944"/>
              </a:xfrm>
              <a:prstGeom prst="rect">
                <a:avLst/>
              </a:prstGeom>
              <a:noFill/>
              <a:ln>
                <a:noFill/>
              </a:ln>
            </p:spPr>
          </p:pic>
          <p:pic>
            <p:nvPicPr>
              <p:cNvPr id="60" name="Shape 301"/>
              <p:cNvPicPr preferRelativeResize="0">
                <a:picLocks noChangeAspect="1"/>
              </p:cNvPicPr>
              <p:nvPr/>
            </p:nvPicPr>
            <p:blipFill>
              <a:blip r:embed="rId72">
                <a:alphaModFix/>
              </a:blip>
              <a:stretch>
                <a:fillRect/>
              </a:stretch>
            </p:blipFill>
            <p:spPr>
              <a:xfrm>
                <a:off x="5066073" y="679700"/>
                <a:ext cx="694944" cy="694944"/>
              </a:xfrm>
              <a:prstGeom prst="rect">
                <a:avLst/>
              </a:prstGeom>
              <a:noFill/>
              <a:ln>
                <a:noFill/>
              </a:ln>
            </p:spPr>
          </p:pic>
        </p:grpSp>
      </p:grpSp>
    </p:spTree>
    <p:custDataLst>
      <p:tags r:id="rId1"/>
    </p:custDataLst>
    <p:extLst>
      <p:ext uri="{BB962C8B-B14F-4D97-AF65-F5344CB8AC3E}">
        <p14:creationId xmlns:p14="http://schemas.microsoft.com/office/powerpoint/2010/main" val="2216285566"/>
      </p:ext>
    </p:extLst>
  </p:cSld>
  <p:clrMapOvr>
    <a:masterClrMapping/>
  </p:clrMapOvr>
  <mc:AlternateContent xmlns:mc="http://schemas.openxmlformats.org/markup-compatibility/2006" xmlns:p14="http://schemas.microsoft.com/office/powerpoint/2010/main">
    <mc:Choice Requires="p14">
      <p:transition spd="med" p14:dur="700" advTm="27042">
        <p:fade/>
      </p:transition>
    </mc:Choice>
    <mc:Fallback xmlns="">
      <p:transition spd="med" advTm="27042">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Shape 780"/>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spcBef>
                <a:spcPts val="0"/>
              </a:spcBef>
              <a:buClr>
                <a:schemeClr val="dk1"/>
              </a:buClr>
              <a:buSzPct val="25000"/>
            </a:pPr>
            <a:r>
              <a:rPr lang="en">
                <a:solidFill>
                  <a:schemeClr val="dk1"/>
                </a:solidFill>
                <a:latin typeface="Calibri"/>
                <a:ea typeface="Calibri"/>
                <a:cs typeface="Calibri"/>
                <a:sym typeface="Calibri"/>
              </a:rPr>
              <a:t>Pre-Training for R-CNN</a:t>
            </a:r>
          </a:p>
        </p:txBody>
      </p:sp>
      <p:pic>
        <p:nvPicPr>
          <p:cNvPr id="781" name="Shape 781"/>
          <p:cNvPicPr preferRelativeResize="0"/>
          <p:nvPr/>
        </p:nvPicPr>
        <p:blipFill>
          <a:blip r:embed="rId4">
            <a:alphaModFix/>
          </a:blip>
          <a:stretch>
            <a:fillRect/>
          </a:stretch>
        </p:blipFill>
        <p:spPr>
          <a:xfrm>
            <a:off x="1612313" y="1297651"/>
            <a:ext cx="8967375" cy="2608299"/>
          </a:xfrm>
          <a:prstGeom prst="rect">
            <a:avLst/>
          </a:prstGeom>
          <a:noFill/>
          <a:ln>
            <a:noFill/>
          </a:ln>
        </p:spPr>
      </p:pic>
      <p:grpSp>
        <p:nvGrpSpPr>
          <p:cNvPr id="6" name="Group 5"/>
          <p:cNvGrpSpPr/>
          <p:nvPr/>
        </p:nvGrpSpPr>
        <p:grpSpPr>
          <a:xfrm>
            <a:off x="5867400" y="3048000"/>
            <a:ext cx="2514600" cy="1447800"/>
            <a:chOff x="4343400" y="3048000"/>
            <a:chExt cx="2514600" cy="1447800"/>
          </a:xfrm>
        </p:grpSpPr>
        <p:sp>
          <p:nvSpPr>
            <p:cNvPr id="7" name="Rectangle 6"/>
            <p:cNvSpPr/>
            <p:nvPr/>
          </p:nvSpPr>
          <p:spPr>
            <a:xfrm>
              <a:off x="4343400" y="3048000"/>
              <a:ext cx="2514600" cy="9906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a:stCxn id="7" idx="2"/>
            </p:cNvCxnSpPr>
            <p:nvPr/>
          </p:nvCxnSpPr>
          <p:spPr>
            <a:xfrm>
              <a:off x="5600700" y="4038600"/>
              <a:ext cx="0" cy="4572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9" name="TextBox 8"/>
          <p:cNvSpPr txBox="1"/>
          <p:nvPr/>
        </p:nvSpPr>
        <p:spPr>
          <a:xfrm>
            <a:off x="3352800" y="4572000"/>
            <a:ext cx="6729150" cy="523220"/>
          </a:xfrm>
          <a:prstGeom prst="rect">
            <a:avLst/>
          </a:prstGeom>
          <a:noFill/>
          <a:ln>
            <a:noFill/>
          </a:ln>
        </p:spPr>
        <p:txBody>
          <a:bodyPr wrap="none" rtlCol="0">
            <a:spAutoFit/>
          </a:bodyPr>
          <a:lstStyle/>
          <a:p>
            <a:r>
              <a:rPr lang="en-US" sz="2800" dirty="0">
                <a:solidFill>
                  <a:srgbClr val="C00000"/>
                </a:solidFill>
              </a:rPr>
              <a:t>Pre-train on relative-position task, w/o labels</a:t>
            </a:r>
          </a:p>
        </p:txBody>
      </p:sp>
      <p:sp>
        <p:nvSpPr>
          <p:cNvPr id="10" name="TextBox 9"/>
          <p:cNvSpPr txBox="1"/>
          <p:nvPr/>
        </p:nvSpPr>
        <p:spPr>
          <a:xfrm>
            <a:off x="8590663" y="6488668"/>
            <a:ext cx="2106282" cy="369332"/>
          </a:xfrm>
          <a:prstGeom prst="rect">
            <a:avLst/>
          </a:prstGeom>
          <a:noFill/>
        </p:spPr>
        <p:txBody>
          <a:bodyPr wrap="none" rtlCol="0">
            <a:spAutoFit/>
          </a:bodyPr>
          <a:lstStyle/>
          <a:p>
            <a:pPr algn="r"/>
            <a:r>
              <a:rPr lang="en-US" dirty="0"/>
              <a:t>[</a:t>
            </a:r>
            <a:r>
              <a:rPr lang="en-US" dirty="0" err="1"/>
              <a:t>Girshick</a:t>
            </a:r>
            <a:r>
              <a:rPr lang="en-US" dirty="0"/>
              <a:t> et al. 2014]</a:t>
            </a:r>
          </a:p>
        </p:txBody>
      </p:sp>
    </p:spTree>
    <p:custDataLst>
      <p:tags r:id="rId1"/>
    </p:custDataLst>
    <p:extLst>
      <p:ext uri="{BB962C8B-B14F-4D97-AF65-F5344CB8AC3E}">
        <p14:creationId xmlns:p14="http://schemas.microsoft.com/office/powerpoint/2010/main" val="2167612074"/>
      </p:ext>
    </p:extLst>
  </p:cSld>
  <p:clrMapOvr>
    <a:masterClrMapping/>
  </p:clrMapOvr>
  <mc:AlternateContent xmlns:mc="http://schemas.openxmlformats.org/markup-compatibility/2006" xmlns:p14="http://schemas.microsoft.com/office/powerpoint/2010/main">
    <mc:Choice Requires="p14">
      <p:transition p14:dur="400" advTm="28454">
        <p:fade/>
      </p:transition>
    </mc:Choice>
    <mc:Fallback xmlns="">
      <p:transition advTm="2845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754210" y="6370591"/>
            <a:ext cx="731520" cy="135468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253372" y="6391611"/>
            <a:ext cx="731520" cy="188135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734285" y="6367963"/>
            <a:ext cx="731520" cy="2667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a:t>VOC 2007 Performance</a:t>
            </a:r>
            <a:br>
              <a:rPr lang="en-US" dirty="0"/>
            </a:br>
            <a:r>
              <a:rPr lang="en-US" sz="2700" dirty="0"/>
              <a:t>(</a:t>
            </a:r>
            <a:r>
              <a:rPr lang="en-US" sz="2700" dirty="0" err="1"/>
              <a:t>pretraining</a:t>
            </a:r>
            <a:r>
              <a:rPr lang="en-US" sz="2700" dirty="0"/>
              <a:t> for R-CNN)</a:t>
            </a:r>
          </a:p>
        </p:txBody>
      </p:sp>
      <p:sp>
        <p:nvSpPr>
          <p:cNvPr id="24" name="Rectangle 23"/>
          <p:cNvSpPr/>
          <p:nvPr/>
        </p:nvSpPr>
        <p:spPr>
          <a:xfrm>
            <a:off x="8485730" y="6371591"/>
            <a:ext cx="731520" cy="1814287"/>
          </a:xfrm>
          <a:prstGeom prst="rect">
            <a:avLst/>
          </a:prstGeom>
          <a:gradFill flip="none" rotWithShape="1">
            <a:gsLst>
              <a:gs pos="0">
                <a:schemeClr val="accent2">
                  <a:lumMod val="40000"/>
                  <a:lumOff val="60000"/>
                </a:schemeClr>
              </a:gs>
              <a:gs pos="50000">
                <a:schemeClr val="accent2">
                  <a:lumMod val="20000"/>
                  <a:lumOff val="80000"/>
                </a:schemeClr>
              </a:gs>
              <a:gs pos="100000">
                <a:srgbClr val="F7EAE9"/>
              </a:gs>
            </a:gsLst>
            <a:lin ang="5400000" scaled="1"/>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5984892" y="6371042"/>
            <a:ext cx="731520" cy="2362200"/>
          </a:xfrm>
          <a:prstGeom prst="rect">
            <a:avLst/>
          </a:prstGeom>
          <a:gradFill flip="none" rotWithShape="1">
            <a:gsLst>
              <a:gs pos="0">
                <a:schemeClr val="accent2">
                  <a:lumMod val="40000"/>
                  <a:lumOff val="60000"/>
                </a:schemeClr>
              </a:gs>
              <a:gs pos="50000">
                <a:schemeClr val="accent2">
                  <a:lumMod val="20000"/>
                  <a:lumOff val="80000"/>
                </a:schemeClr>
              </a:gs>
              <a:gs pos="100000">
                <a:srgbClr val="F7EAE9"/>
              </a:gs>
            </a:gsLst>
            <a:lin ang="5400000" scaled="1"/>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465805" y="6383203"/>
            <a:ext cx="731520" cy="3128010"/>
          </a:xfrm>
          <a:prstGeom prst="rect">
            <a:avLst/>
          </a:prstGeom>
          <a:gradFill flip="none" rotWithShape="1">
            <a:gsLst>
              <a:gs pos="0">
                <a:schemeClr val="accent2">
                  <a:lumMod val="40000"/>
                  <a:lumOff val="60000"/>
                </a:schemeClr>
              </a:gs>
              <a:gs pos="50000">
                <a:schemeClr val="accent2">
                  <a:lumMod val="20000"/>
                  <a:lumOff val="80000"/>
                </a:schemeClr>
              </a:gs>
              <a:gs pos="100000">
                <a:srgbClr val="F7EAE9"/>
              </a:gs>
            </a:gsLst>
            <a:lin ang="5400000" scaled="1"/>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8438705" y="4096252"/>
            <a:ext cx="824264" cy="523220"/>
          </a:xfrm>
          <a:prstGeom prst="rect">
            <a:avLst/>
          </a:prstGeom>
          <a:noFill/>
        </p:spPr>
        <p:txBody>
          <a:bodyPr wrap="none" rtlCol="0">
            <a:spAutoFit/>
          </a:bodyPr>
          <a:lstStyle/>
          <a:p>
            <a:pPr algn="ctr"/>
            <a:r>
              <a:rPr lang="en-US" sz="2800" dirty="0"/>
              <a:t>45.6</a:t>
            </a:r>
          </a:p>
        </p:txBody>
      </p:sp>
      <p:sp>
        <p:nvSpPr>
          <p:cNvPr id="37" name="Rectangle 36"/>
          <p:cNvSpPr/>
          <p:nvPr/>
        </p:nvSpPr>
        <p:spPr>
          <a:xfrm>
            <a:off x="6716515" y="6428923"/>
            <a:ext cx="731520" cy="3591377"/>
          </a:xfrm>
          <a:prstGeom prst="rect">
            <a:avLst/>
          </a:prstGeom>
          <a:gradFill flip="none" rotWithShape="1">
            <a:gsLst>
              <a:gs pos="0">
                <a:srgbClr val="B0EE9A"/>
              </a:gs>
              <a:gs pos="50000">
                <a:srgbClr val="DEF8D8"/>
              </a:gs>
              <a:gs pos="100000">
                <a:srgbClr val="F5F8EE"/>
              </a:gs>
            </a:gsLst>
            <a:lin ang="5400000" scaled="1"/>
            <a:tileRect/>
          </a:gradFill>
          <a:ln>
            <a:solidFill>
              <a:srgbClr val="009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192274" y="6422390"/>
            <a:ext cx="731520" cy="4423410"/>
          </a:xfrm>
          <a:prstGeom prst="rect">
            <a:avLst/>
          </a:prstGeom>
          <a:gradFill flip="none" rotWithShape="1">
            <a:gsLst>
              <a:gs pos="0">
                <a:srgbClr val="B0EE9A"/>
              </a:gs>
              <a:gs pos="50000">
                <a:srgbClr val="DEF8D8"/>
              </a:gs>
              <a:gs pos="100000">
                <a:srgbClr val="F5F8EE"/>
              </a:gs>
            </a:gsLst>
            <a:lin ang="5400000" scaled="1"/>
            <a:tileRect/>
          </a:gradFill>
          <a:ln>
            <a:solidFill>
              <a:srgbClr val="009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9217250" y="6412414"/>
            <a:ext cx="731520" cy="1560194"/>
          </a:xfrm>
          <a:prstGeom prst="rect">
            <a:avLst/>
          </a:prstGeom>
          <a:gradFill flip="none" rotWithShape="1">
            <a:gsLst>
              <a:gs pos="0">
                <a:srgbClr val="B0EE9A"/>
              </a:gs>
              <a:gs pos="50000">
                <a:srgbClr val="DEF8D8"/>
              </a:gs>
              <a:gs pos="100000">
                <a:srgbClr val="F5F8EE"/>
              </a:gs>
            </a:gsLst>
            <a:lin ang="5400000" scaled="1"/>
            <a:tileRect/>
          </a:gradFill>
          <a:ln>
            <a:solidFill>
              <a:srgbClr val="009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616199" y="6273800"/>
            <a:ext cx="7670801" cy="1619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7705349" y="6251180"/>
            <a:ext cx="2289794" cy="523220"/>
          </a:xfrm>
          <a:prstGeom prst="rect">
            <a:avLst/>
          </a:prstGeom>
          <a:noFill/>
        </p:spPr>
        <p:txBody>
          <a:bodyPr wrap="none" rtlCol="0">
            <a:spAutoFit/>
          </a:bodyPr>
          <a:lstStyle/>
          <a:p>
            <a:pPr algn="ctr"/>
            <a:r>
              <a:rPr lang="en-US" sz="2800" dirty="0"/>
              <a:t>No </a:t>
            </a:r>
            <a:r>
              <a:rPr lang="en-US" sz="2800" dirty="0" err="1"/>
              <a:t>Pretraining</a:t>
            </a:r>
            <a:endParaRPr lang="en-US" sz="2800" dirty="0"/>
          </a:p>
        </p:txBody>
      </p:sp>
      <p:sp>
        <p:nvSpPr>
          <p:cNvPr id="17" name="TextBox 16"/>
          <p:cNvSpPr txBox="1"/>
          <p:nvPr/>
        </p:nvSpPr>
        <p:spPr>
          <a:xfrm>
            <a:off x="5883499" y="6251181"/>
            <a:ext cx="871008" cy="954107"/>
          </a:xfrm>
          <a:prstGeom prst="rect">
            <a:avLst/>
          </a:prstGeom>
          <a:noFill/>
        </p:spPr>
        <p:txBody>
          <a:bodyPr wrap="none" rtlCol="0">
            <a:spAutoFit/>
          </a:bodyPr>
          <a:lstStyle/>
          <a:p>
            <a:pPr algn="ctr"/>
            <a:r>
              <a:rPr lang="en-US" sz="2800" dirty="0"/>
              <a:t>Ours</a:t>
            </a:r>
          </a:p>
          <a:p>
            <a:pPr algn="ctr"/>
            <a:endParaRPr lang="en-US" sz="2800" dirty="0"/>
          </a:p>
        </p:txBody>
      </p:sp>
      <p:sp>
        <p:nvSpPr>
          <p:cNvPr id="18" name="TextBox 17"/>
          <p:cNvSpPr txBox="1"/>
          <p:nvPr/>
        </p:nvSpPr>
        <p:spPr>
          <a:xfrm>
            <a:off x="2252693" y="6251180"/>
            <a:ext cx="3157744" cy="523220"/>
          </a:xfrm>
          <a:prstGeom prst="rect">
            <a:avLst/>
          </a:prstGeom>
          <a:noFill/>
        </p:spPr>
        <p:txBody>
          <a:bodyPr wrap="square" rtlCol="0">
            <a:spAutoFit/>
          </a:bodyPr>
          <a:lstStyle/>
          <a:p>
            <a:pPr algn="ctr"/>
            <a:r>
              <a:rPr lang="en-US" sz="2800" dirty="0" err="1"/>
              <a:t>ImageNet</a:t>
            </a:r>
            <a:r>
              <a:rPr lang="en-US" sz="2800" dirty="0"/>
              <a:t> Labels</a:t>
            </a:r>
          </a:p>
        </p:txBody>
      </p:sp>
      <p:sp>
        <p:nvSpPr>
          <p:cNvPr id="28" name="TextBox 27"/>
          <p:cNvSpPr txBox="1"/>
          <p:nvPr/>
        </p:nvSpPr>
        <p:spPr>
          <a:xfrm>
            <a:off x="5939123" y="3548561"/>
            <a:ext cx="824264" cy="523220"/>
          </a:xfrm>
          <a:prstGeom prst="rect">
            <a:avLst/>
          </a:prstGeom>
          <a:noFill/>
        </p:spPr>
        <p:txBody>
          <a:bodyPr wrap="none" rtlCol="0">
            <a:spAutoFit/>
          </a:bodyPr>
          <a:lstStyle/>
          <a:p>
            <a:pPr algn="ctr"/>
            <a:r>
              <a:rPr lang="en-US" sz="2800" dirty="0"/>
              <a:t>51.1</a:t>
            </a:r>
          </a:p>
        </p:txBody>
      </p:sp>
      <p:sp>
        <p:nvSpPr>
          <p:cNvPr id="29" name="TextBox 28"/>
          <p:cNvSpPr txBox="1"/>
          <p:nvPr/>
        </p:nvSpPr>
        <p:spPr>
          <a:xfrm>
            <a:off x="3419433" y="3047817"/>
            <a:ext cx="824264" cy="523220"/>
          </a:xfrm>
          <a:prstGeom prst="rect">
            <a:avLst/>
          </a:prstGeom>
          <a:noFill/>
        </p:spPr>
        <p:txBody>
          <a:bodyPr wrap="none" rtlCol="0">
            <a:spAutoFit/>
          </a:bodyPr>
          <a:lstStyle/>
          <a:p>
            <a:pPr algn="ctr"/>
            <a:r>
              <a:rPr lang="en-US" sz="2800" dirty="0"/>
              <a:t>56.8</a:t>
            </a:r>
          </a:p>
        </p:txBody>
      </p:sp>
      <p:sp>
        <p:nvSpPr>
          <p:cNvPr id="19" name="TextBox 18"/>
          <p:cNvSpPr txBox="1"/>
          <p:nvPr/>
        </p:nvSpPr>
        <p:spPr>
          <a:xfrm>
            <a:off x="7707838" y="4514871"/>
            <a:ext cx="824264" cy="523220"/>
          </a:xfrm>
          <a:prstGeom prst="rect">
            <a:avLst/>
          </a:prstGeom>
          <a:noFill/>
        </p:spPr>
        <p:txBody>
          <a:bodyPr wrap="none" rtlCol="0">
            <a:spAutoFit/>
          </a:bodyPr>
          <a:lstStyle/>
          <a:p>
            <a:pPr algn="ctr"/>
            <a:r>
              <a:rPr lang="en-US" sz="2800" dirty="0"/>
              <a:t>40.7</a:t>
            </a:r>
          </a:p>
        </p:txBody>
      </p:sp>
      <p:sp>
        <p:nvSpPr>
          <p:cNvPr id="20" name="TextBox 19"/>
          <p:cNvSpPr txBox="1"/>
          <p:nvPr/>
        </p:nvSpPr>
        <p:spPr>
          <a:xfrm>
            <a:off x="5207000" y="4015086"/>
            <a:ext cx="824264" cy="523220"/>
          </a:xfrm>
          <a:prstGeom prst="rect">
            <a:avLst/>
          </a:prstGeom>
          <a:noFill/>
        </p:spPr>
        <p:txBody>
          <a:bodyPr wrap="none" rtlCol="0">
            <a:spAutoFit/>
          </a:bodyPr>
          <a:lstStyle/>
          <a:p>
            <a:pPr algn="ctr"/>
            <a:r>
              <a:rPr lang="en-US" sz="2800" dirty="0"/>
              <a:t>46.3</a:t>
            </a:r>
          </a:p>
        </p:txBody>
      </p:sp>
      <p:sp>
        <p:nvSpPr>
          <p:cNvPr id="21" name="TextBox 20"/>
          <p:cNvSpPr txBox="1"/>
          <p:nvPr/>
        </p:nvSpPr>
        <p:spPr>
          <a:xfrm>
            <a:off x="2687913" y="3337181"/>
            <a:ext cx="824264" cy="523220"/>
          </a:xfrm>
          <a:prstGeom prst="rect">
            <a:avLst/>
          </a:prstGeom>
          <a:noFill/>
        </p:spPr>
        <p:txBody>
          <a:bodyPr wrap="none" rtlCol="0">
            <a:spAutoFit/>
          </a:bodyPr>
          <a:lstStyle/>
          <a:p>
            <a:pPr algn="ctr"/>
            <a:r>
              <a:rPr lang="en-US" sz="2800" dirty="0"/>
              <a:t>54.2</a:t>
            </a:r>
          </a:p>
        </p:txBody>
      </p:sp>
      <p:grpSp>
        <p:nvGrpSpPr>
          <p:cNvPr id="22" name="Group 21"/>
          <p:cNvGrpSpPr/>
          <p:nvPr/>
        </p:nvGrpSpPr>
        <p:grpSpPr>
          <a:xfrm>
            <a:off x="1819810" y="1524001"/>
            <a:ext cx="8467191" cy="4755063"/>
            <a:chOff x="1152022" y="1036137"/>
            <a:chExt cx="7410318" cy="4755063"/>
          </a:xfrm>
        </p:grpSpPr>
        <p:cxnSp>
          <p:nvCxnSpPr>
            <p:cNvPr id="6" name="Straight Connector 5"/>
            <p:cNvCxnSpPr/>
            <p:nvPr/>
          </p:nvCxnSpPr>
          <p:spPr>
            <a:xfrm>
              <a:off x="1600200" y="1036137"/>
              <a:ext cx="0" cy="47550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1600200" y="5791200"/>
              <a:ext cx="696214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rot="16200000">
              <a:off x="-166273" y="2951332"/>
              <a:ext cx="3094501" cy="457912"/>
            </a:xfrm>
            <a:prstGeom prst="rect">
              <a:avLst/>
            </a:prstGeom>
            <a:noFill/>
          </p:spPr>
          <p:txBody>
            <a:bodyPr wrap="none" rtlCol="0">
              <a:spAutoFit/>
            </a:bodyPr>
            <a:lstStyle/>
            <a:p>
              <a:r>
                <a:rPr lang="en-US" sz="2800" dirty="0"/>
                <a:t>% Average Precision</a:t>
              </a:r>
            </a:p>
          </p:txBody>
        </p:sp>
      </p:grpSp>
      <p:sp>
        <p:nvSpPr>
          <p:cNvPr id="4" name="TextBox 3"/>
          <p:cNvSpPr txBox="1"/>
          <p:nvPr/>
        </p:nvSpPr>
        <p:spPr>
          <a:xfrm>
            <a:off x="7529830" y="2675462"/>
            <a:ext cx="3092040" cy="830997"/>
          </a:xfrm>
          <a:prstGeom prst="rect">
            <a:avLst/>
          </a:prstGeom>
          <a:noFill/>
        </p:spPr>
        <p:txBody>
          <a:bodyPr wrap="square" rtlCol="0">
            <a:spAutoFit/>
          </a:bodyPr>
          <a:lstStyle/>
          <a:p>
            <a:pPr algn="r"/>
            <a:r>
              <a:rPr lang="en-US" sz="1600" dirty="0"/>
              <a:t>[</a:t>
            </a:r>
            <a:r>
              <a:rPr lang="en-US" sz="1600" dirty="0" err="1"/>
              <a:t>Krähenbühl</a:t>
            </a:r>
            <a:r>
              <a:rPr lang="en-US" sz="1600" dirty="0"/>
              <a:t>, </a:t>
            </a:r>
            <a:r>
              <a:rPr lang="en-US" sz="1600" dirty="0" err="1"/>
              <a:t>Doersch</a:t>
            </a:r>
            <a:r>
              <a:rPr lang="en-US" sz="1600" dirty="0"/>
              <a:t>, Donahue &amp; Darrell, “Data-dependent Initializations of CNNs”, 2015]</a:t>
            </a:r>
          </a:p>
        </p:txBody>
      </p:sp>
      <p:sp>
        <p:nvSpPr>
          <p:cNvPr id="39" name="TextBox 38"/>
          <p:cNvSpPr txBox="1"/>
          <p:nvPr/>
        </p:nvSpPr>
        <p:spPr>
          <a:xfrm>
            <a:off x="4145902" y="1905000"/>
            <a:ext cx="824265" cy="523220"/>
          </a:xfrm>
          <a:prstGeom prst="rect">
            <a:avLst/>
          </a:prstGeom>
          <a:noFill/>
        </p:spPr>
        <p:txBody>
          <a:bodyPr wrap="none" rtlCol="0">
            <a:spAutoFit/>
          </a:bodyPr>
          <a:lstStyle/>
          <a:p>
            <a:pPr algn="ctr"/>
            <a:r>
              <a:rPr lang="en-US" sz="2800" dirty="0"/>
              <a:t>68.6</a:t>
            </a:r>
          </a:p>
        </p:txBody>
      </p:sp>
      <p:sp>
        <p:nvSpPr>
          <p:cNvPr id="40" name="TextBox 39"/>
          <p:cNvSpPr txBox="1"/>
          <p:nvPr/>
        </p:nvSpPr>
        <p:spPr>
          <a:xfrm>
            <a:off x="6670143" y="2590800"/>
            <a:ext cx="824265" cy="523220"/>
          </a:xfrm>
          <a:prstGeom prst="rect">
            <a:avLst/>
          </a:prstGeom>
          <a:noFill/>
        </p:spPr>
        <p:txBody>
          <a:bodyPr wrap="none" rtlCol="0">
            <a:spAutoFit/>
          </a:bodyPr>
          <a:lstStyle/>
          <a:p>
            <a:pPr algn="ctr"/>
            <a:r>
              <a:rPr lang="en-US" sz="2800" dirty="0"/>
              <a:t>61.7</a:t>
            </a:r>
          </a:p>
        </p:txBody>
      </p:sp>
      <p:sp>
        <p:nvSpPr>
          <p:cNvPr id="41" name="TextBox 40"/>
          <p:cNvSpPr txBox="1"/>
          <p:nvPr/>
        </p:nvSpPr>
        <p:spPr>
          <a:xfrm>
            <a:off x="9170879" y="4392961"/>
            <a:ext cx="824265" cy="523220"/>
          </a:xfrm>
          <a:prstGeom prst="rect">
            <a:avLst/>
          </a:prstGeom>
          <a:noFill/>
        </p:spPr>
        <p:txBody>
          <a:bodyPr wrap="none" rtlCol="0">
            <a:spAutoFit/>
          </a:bodyPr>
          <a:lstStyle/>
          <a:p>
            <a:pPr algn="ctr"/>
            <a:r>
              <a:rPr lang="en-US" sz="2800" dirty="0"/>
              <a:t>42.4</a:t>
            </a:r>
          </a:p>
        </p:txBody>
      </p:sp>
      <p:sp>
        <p:nvSpPr>
          <p:cNvPr id="43" name="Rectangle 42"/>
          <p:cNvSpPr/>
          <p:nvPr/>
        </p:nvSpPr>
        <p:spPr>
          <a:xfrm>
            <a:off x="6797568" y="2244437"/>
            <a:ext cx="274320" cy="274320"/>
          </a:xfrm>
          <a:prstGeom prst="rect">
            <a:avLst/>
          </a:prstGeom>
          <a:gradFill flip="none" rotWithShape="1">
            <a:gsLst>
              <a:gs pos="0">
                <a:srgbClr val="B0EE9A"/>
              </a:gs>
              <a:gs pos="50000">
                <a:srgbClr val="DEF8D8"/>
              </a:gs>
              <a:gs pos="100000">
                <a:srgbClr val="F5F8EE"/>
              </a:gs>
            </a:gsLst>
            <a:lin ang="5400000" scaled="1"/>
            <a:tileRect/>
          </a:gradFill>
          <a:ln>
            <a:solidFill>
              <a:srgbClr val="009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6680106" y="1371600"/>
            <a:ext cx="3683095" cy="1244600"/>
            <a:chOff x="4940205" y="1371600"/>
            <a:chExt cx="3683095" cy="1244600"/>
          </a:xfrm>
        </p:grpSpPr>
        <p:sp>
          <p:nvSpPr>
            <p:cNvPr id="30" name="TextBox 29"/>
            <p:cNvSpPr txBox="1"/>
            <p:nvPr/>
          </p:nvSpPr>
          <p:spPr>
            <a:xfrm>
              <a:off x="5344358" y="1396497"/>
              <a:ext cx="1771703" cy="461665"/>
            </a:xfrm>
            <a:prstGeom prst="rect">
              <a:avLst/>
            </a:prstGeom>
            <a:noFill/>
          </p:spPr>
          <p:txBody>
            <a:bodyPr wrap="none" rtlCol="0">
              <a:spAutoFit/>
            </a:bodyPr>
            <a:lstStyle/>
            <a:p>
              <a:r>
                <a:rPr lang="en-US" sz="2400" dirty="0"/>
                <a:t>No Rescaling</a:t>
              </a:r>
            </a:p>
          </p:txBody>
        </p:sp>
        <p:sp>
          <p:nvSpPr>
            <p:cNvPr id="31" name="Rectangle 30"/>
            <p:cNvSpPr/>
            <p:nvPr/>
          </p:nvSpPr>
          <p:spPr>
            <a:xfrm>
              <a:off x="5057668" y="1471886"/>
              <a:ext cx="274320" cy="27432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5057668" y="1858162"/>
              <a:ext cx="274320" cy="274320"/>
            </a:xfrm>
            <a:prstGeom prst="rect">
              <a:avLst/>
            </a:prstGeom>
            <a:gradFill flip="none" rotWithShape="1">
              <a:gsLst>
                <a:gs pos="0">
                  <a:schemeClr val="accent2">
                    <a:lumMod val="40000"/>
                    <a:lumOff val="60000"/>
                  </a:schemeClr>
                </a:gs>
                <a:gs pos="50000">
                  <a:schemeClr val="accent2">
                    <a:lumMod val="20000"/>
                    <a:lumOff val="80000"/>
                  </a:schemeClr>
                </a:gs>
                <a:gs pos="100000">
                  <a:srgbClr val="F7EAE9"/>
                </a:gs>
              </a:gsLst>
              <a:lin ang="5400000" scaled="1"/>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940205" y="1371600"/>
              <a:ext cx="3683095" cy="1244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5344358" y="1763067"/>
              <a:ext cx="3001206" cy="461665"/>
            </a:xfrm>
            <a:prstGeom prst="rect">
              <a:avLst/>
            </a:prstGeom>
            <a:noFill/>
          </p:spPr>
          <p:txBody>
            <a:bodyPr wrap="none" rtlCol="0">
              <a:spAutoFit/>
            </a:bodyPr>
            <a:lstStyle/>
            <a:p>
              <a:r>
                <a:rPr lang="en-US" sz="2400" dirty="0" err="1"/>
                <a:t>Krähenbühl</a:t>
              </a:r>
              <a:r>
                <a:rPr lang="en-US" sz="2400" dirty="0"/>
                <a:t> et al. 2015</a:t>
              </a:r>
            </a:p>
          </p:txBody>
        </p:sp>
      </p:grpSp>
      <p:sp>
        <p:nvSpPr>
          <p:cNvPr id="45" name="TextBox 44"/>
          <p:cNvSpPr txBox="1"/>
          <p:nvPr/>
        </p:nvSpPr>
        <p:spPr>
          <a:xfrm>
            <a:off x="7084258" y="2150765"/>
            <a:ext cx="3160930" cy="461665"/>
          </a:xfrm>
          <a:prstGeom prst="rect">
            <a:avLst/>
          </a:prstGeom>
          <a:noFill/>
        </p:spPr>
        <p:txBody>
          <a:bodyPr wrap="none" rtlCol="0">
            <a:spAutoFit/>
          </a:bodyPr>
          <a:lstStyle/>
          <a:p>
            <a:r>
              <a:rPr lang="en-US" sz="2400" dirty="0"/>
              <a:t>VGG + </a:t>
            </a:r>
            <a:r>
              <a:rPr lang="en-US" sz="2400" dirty="0" err="1"/>
              <a:t>Krähenbühl</a:t>
            </a:r>
            <a:r>
              <a:rPr lang="en-US" sz="2400" dirty="0"/>
              <a:t> et al.</a:t>
            </a:r>
          </a:p>
        </p:txBody>
      </p:sp>
    </p:spTree>
    <p:custDataLst>
      <p:tags r:id="rId1"/>
    </p:custDataLst>
    <p:extLst>
      <p:ext uri="{BB962C8B-B14F-4D97-AF65-F5344CB8AC3E}">
        <p14:creationId xmlns:p14="http://schemas.microsoft.com/office/powerpoint/2010/main" val="1619205159"/>
      </p:ext>
    </p:extLst>
  </p:cSld>
  <p:clrMapOvr>
    <a:masterClrMapping/>
  </p:clrMapOvr>
  <p:transition advClick="0" advTm="45392">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4.72222E-6 1.11111E-6 L -4.72222E-6 -0.36945 " pathEditMode="relative" rAng="0" ptsTypes="AA">
                                      <p:cBhvr>
                                        <p:cTn id="6" dur="1000" fill="hold"/>
                                        <p:tgtEl>
                                          <p:spTgt spid="14"/>
                                        </p:tgtEl>
                                        <p:attrNameLst>
                                          <p:attrName>ppt_x</p:attrName>
                                          <p:attrName>ppt_y</p:attrName>
                                        </p:attrNameLst>
                                      </p:cBhvr>
                                      <p:rCtr x="0" y="-18472"/>
                                    </p:animMotion>
                                  </p:childTnLst>
                                </p:cTn>
                              </p:par>
                              <p:par>
                                <p:cTn id="7" presetID="10" presetClass="entr" presetSubtype="0" fill="hold" grpId="1"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1000"/>
                                        <p:tgtEl>
                                          <p:spTgt spid="14"/>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grpId="0" nodeType="clickEffect">
                                  <p:stCondLst>
                                    <p:cond delay="0"/>
                                  </p:stCondLst>
                                  <p:childTnLst>
                                    <p:animMotion origin="layout" path="M -3.33333E-6 3.7037E-7 L -3.33333E-6 -0.19769 " pathEditMode="relative" rAng="0" ptsTypes="AA">
                                      <p:cBhvr>
                                        <p:cTn id="20" dur="1000" fill="hold"/>
                                        <p:tgtEl>
                                          <p:spTgt spid="10"/>
                                        </p:tgtEl>
                                        <p:attrNameLst>
                                          <p:attrName>ppt_x</p:attrName>
                                          <p:attrName>ppt_y</p:attrName>
                                        </p:attrNameLst>
                                      </p:cBhvr>
                                      <p:rCtr x="0" y="-9884"/>
                                    </p:animMotion>
                                  </p:childTnLst>
                                </p:cTn>
                              </p:par>
                              <p:par>
                                <p:cTn id="21" presetID="10" presetClass="entr" presetSubtype="0" fill="hold" grpId="1"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grpId="0" nodeType="clickEffect">
                                  <p:stCondLst>
                                    <p:cond delay="0"/>
                                  </p:stCondLst>
                                  <p:childTnLst>
                                    <p:animMotion origin="layout" path="M 3.33333E-6 -3.7037E-6 L 3.33333E-6 -0.27384 " pathEditMode="relative" rAng="0" ptsTypes="AA">
                                      <p:cBhvr>
                                        <p:cTn id="34" dur="1000" fill="hold"/>
                                        <p:tgtEl>
                                          <p:spTgt spid="13"/>
                                        </p:tgtEl>
                                        <p:attrNameLst>
                                          <p:attrName>ppt_x</p:attrName>
                                          <p:attrName>ppt_y</p:attrName>
                                        </p:attrNameLst>
                                      </p:cBhvr>
                                      <p:rCtr x="0" y="-13704"/>
                                    </p:animMotion>
                                  </p:childTnLst>
                                </p:cTn>
                              </p:par>
                              <p:par>
                                <p:cTn id="35" presetID="10" presetClass="entr" presetSubtype="0" fill="hold" grpId="1"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par>
                          <p:cTn id="41" fill="hold">
                            <p:stCondLst>
                              <p:cond delay="1000"/>
                            </p:stCondLst>
                            <p:childTnLst>
                              <p:par>
                                <p:cTn id="42" presetID="10" presetClass="entr" presetSubtype="0" fill="hold" grpId="0" nodeType="after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grpId="0" nodeType="clickEffect">
                                  <p:stCondLst>
                                    <p:cond delay="0"/>
                                  </p:stCondLst>
                                  <p:childTnLst>
                                    <p:animMotion origin="layout" path="M 4.16667E-6 2.96296E-6 L 4.16667E-6 -0.26019 " pathEditMode="relative" rAng="0" ptsTypes="AA">
                                      <p:cBhvr>
                                        <p:cTn id="48" dur="1000" fill="hold"/>
                                        <p:tgtEl>
                                          <p:spTgt spid="24"/>
                                        </p:tgtEl>
                                        <p:attrNameLst>
                                          <p:attrName>ppt_x</p:attrName>
                                          <p:attrName>ppt_y</p:attrName>
                                        </p:attrNameLst>
                                      </p:cBhvr>
                                      <p:rCtr x="0" y="-13009"/>
                                    </p:animMotion>
                                  </p:childTnLst>
                                </p:cTn>
                              </p:par>
                              <p:par>
                                <p:cTn id="49" presetID="10" presetClass="entr" presetSubtype="0" fill="hold" grpId="1" nodeType="with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1000"/>
                                        <p:tgtEl>
                                          <p:spTgt spid="24"/>
                                        </p:tgtEl>
                                      </p:cBhvr>
                                    </p:animEffect>
                                  </p:childTnLst>
                                </p:cTn>
                              </p:par>
                              <p:par>
                                <p:cTn id="52" presetID="42" presetClass="path" presetSubtype="0" accel="50000" decel="50000" fill="hold" grpId="0" nodeType="withEffect">
                                  <p:stCondLst>
                                    <p:cond delay="0"/>
                                  </p:stCondLst>
                                  <p:childTnLst>
                                    <p:animMotion origin="layout" path="M 5E-6 1.11111E-6 L 5E-6 -0.34051 " pathEditMode="relative" rAng="0" ptsTypes="AA">
                                      <p:cBhvr>
                                        <p:cTn id="53" dur="1000" fill="hold"/>
                                        <p:tgtEl>
                                          <p:spTgt spid="25"/>
                                        </p:tgtEl>
                                        <p:attrNameLst>
                                          <p:attrName>ppt_x</p:attrName>
                                          <p:attrName>ppt_y</p:attrName>
                                        </p:attrNameLst>
                                      </p:cBhvr>
                                      <p:rCtr x="0" y="-17037"/>
                                    </p:animMotion>
                                  </p:childTnLst>
                                </p:cTn>
                              </p:par>
                              <p:par>
                                <p:cTn id="54" presetID="10" presetClass="entr" presetSubtype="0" fill="hold" grpId="1"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1000"/>
                                        <p:tgtEl>
                                          <p:spTgt spid="25"/>
                                        </p:tgtEl>
                                      </p:cBhvr>
                                    </p:animEffect>
                                  </p:childTnLst>
                                </p:cTn>
                              </p:par>
                              <p:par>
                                <p:cTn id="57" presetID="10" presetClass="entr" presetSubtype="0" fill="hold" grpId="1"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1000"/>
                                        <p:tgtEl>
                                          <p:spTgt spid="26"/>
                                        </p:tgtEl>
                                      </p:cBhvr>
                                    </p:animEffect>
                                  </p:childTnLst>
                                </p:cTn>
                              </p:par>
                              <p:par>
                                <p:cTn id="60" presetID="42" presetClass="path" presetSubtype="0" accel="50000" decel="50000" fill="hold" grpId="0" nodeType="withEffect">
                                  <p:stCondLst>
                                    <p:cond delay="0"/>
                                  </p:stCondLst>
                                  <p:childTnLst>
                                    <p:animMotion origin="layout" path="M -5.55556E-7 -1.44509E-6 L -5.55556E-7 -0.41179 " pathEditMode="relative" rAng="0" ptsTypes="AA">
                                      <p:cBhvr>
                                        <p:cTn id="61" dur="1000" fill="hold"/>
                                        <p:tgtEl>
                                          <p:spTgt spid="26"/>
                                        </p:tgtEl>
                                        <p:attrNameLst>
                                          <p:attrName>ppt_x</p:attrName>
                                          <p:attrName>ppt_y</p:attrName>
                                        </p:attrNameLst>
                                      </p:cBhvr>
                                      <p:rCtr x="0" y="-20601"/>
                                    </p:animMotion>
                                  </p:childTnLst>
                                </p:cTn>
                              </p:par>
                            </p:childTnLst>
                          </p:cTn>
                        </p:par>
                        <p:par>
                          <p:cTn id="62" fill="hold">
                            <p:stCondLst>
                              <p:cond delay="1000"/>
                            </p:stCondLst>
                            <p:childTnLst>
                              <p:par>
                                <p:cTn id="63" presetID="10" presetClass="entr" presetSubtype="0" fill="hold" grpId="0" nodeType="after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fade">
                                      <p:cBhvr>
                                        <p:cTn id="68" dur="500"/>
                                        <p:tgtEl>
                                          <p:spTgt spid="28"/>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9"/>
                                        </p:tgtEl>
                                        <p:attrNameLst>
                                          <p:attrName>style.visibility</p:attrName>
                                        </p:attrNameLst>
                                      </p:cBhvr>
                                      <p:to>
                                        <p:strVal val="visible"/>
                                      </p:to>
                                    </p:set>
                                    <p:animEffect transition="in" filter="fade">
                                      <p:cBhvr>
                                        <p:cTn id="71" dur="500"/>
                                        <p:tgtEl>
                                          <p:spTgt spid="29"/>
                                        </p:tgtEl>
                                      </p:cBhvr>
                                    </p:animEffect>
                                  </p:childTnLst>
                                </p:cTn>
                              </p:par>
                              <p:par>
                                <p:cTn id="72" presetID="10" presetClass="entr" presetSubtype="0" fill="hold" nodeType="withEffect">
                                  <p:stCondLst>
                                    <p:cond delay="0"/>
                                  </p:stCondLst>
                                  <p:childTnLst>
                                    <p:set>
                                      <p:cBhvr>
                                        <p:cTn id="73" dur="1" fill="hold">
                                          <p:stCondLst>
                                            <p:cond delay="0"/>
                                          </p:stCondLst>
                                        </p:cTn>
                                        <p:tgtEl>
                                          <p:spTgt spid="8"/>
                                        </p:tgtEl>
                                        <p:attrNameLst>
                                          <p:attrName>style.visibility</p:attrName>
                                        </p:attrNameLst>
                                      </p:cBhvr>
                                      <p:to>
                                        <p:strVal val="visible"/>
                                      </p:to>
                                    </p:set>
                                    <p:animEffect transition="in" filter="fade">
                                      <p:cBhvr>
                                        <p:cTn id="74" dur="500"/>
                                        <p:tgtEl>
                                          <p:spTgt spid="8"/>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4"/>
                                        </p:tgtEl>
                                        <p:attrNameLst>
                                          <p:attrName>style.visibility</p:attrName>
                                        </p:attrNameLst>
                                      </p:cBhvr>
                                      <p:to>
                                        <p:strVal val="visible"/>
                                      </p:to>
                                    </p:set>
                                    <p:animEffect transition="in" filter="fade">
                                      <p:cBhvr>
                                        <p:cTn id="77" dur="500"/>
                                        <p:tgtEl>
                                          <p:spTgt spid="4"/>
                                        </p:tgtEl>
                                      </p:cBhvr>
                                    </p:animEffect>
                                  </p:childTnLst>
                                </p:cTn>
                              </p:par>
                            </p:childTnLst>
                          </p:cTn>
                        </p:par>
                      </p:childTnLst>
                    </p:cTn>
                  </p:par>
                  <p:par>
                    <p:cTn id="78" fill="hold">
                      <p:stCondLst>
                        <p:cond delay="indefinite"/>
                      </p:stCondLst>
                      <p:childTnLst>
                        <p:par>
                          <p:cTn id="79" fill="hold">
                            <p:stCondLst>
                              <p:cond delay="0"/>
                            </p:stCondLst>
                            <p:childTnLst>
                              <p:par>
                                <p:cTn id="80" presetID="42" presetClass="path" presetSubtype="0" accel="50000" decel="50000" fill="hold" grpId="0" nodeType="clickEffect">
                                  <p:stCondLst>
                                    <p:cond delay="0"/>
                                  </p:stCondLst>
                                  <p:childTnLst>
                                    <p:animMotion origin="layout" path="M 0 2.59259E-6 L 0 -0.22361 " pathEditMode="relative" rAng="0" ptsTypes="AA">
                                      <p:cBhvr>
                                        <p:cTn id="81" dur="1000" fill="hold"/>
                                        <p:tgtEl>
                                          <p:spTgt spid="36"/>
                                        </p:tgtEl>
                                        <p:attrNameLst>
                                          <p:attrName>ppt_x</p:attrName>
                                          <p:attrName>ppt_y</p:attrName>
                                        </p:attrNameLst>
                                      </p:cBhvr>
                                      <p:rCtr x="0" y="-11181"/>
                                    </p:animMotion>
                                  </p:childTnLst>
                                </p:cTn>
                              </p:par>
                              <p:par>
                                <p:cTn id="82" presetID="10" presetClass="entr" presetSubtype="0" fill="hold" grpId="1" nodeType="withEffect">
                                  <p:stCondLst>
                                    <p:cond delay="0"/>
                                  </p:stCondLst>
                                  <p:childTnLst>
                                    <p:set>
                                      <p:cBhvr>
                                        <p:cTn id="83" dur="1" fill="hold">
                                          <p:stCondLst>
                                            <p:cond delay="0"/>
                                          </p:stCondLst>
                                        </p:cTn>
                                        <p:tgtEl>
                                          <p:spTgt spid="36"/>
                                        </p:tgtEl>
                                        <p:attrNameLst>
                                          <p:attrName>style.visibility</p:attrName>
                                        </p:attrNameLst>
                                      </p:cBhvr>
                                      <p:to>
                                        <p:strVal val="visible"/>
                                      </p:to>
                                    </p:set>
                                    <p:animEffect transition="in" filter="fade">
                                      <p:cBhvr>
                                        <p:cTn id="84" dur="1000"/>
                                        <p:tgtEl>
                                          <p:spTgt spid="36"/>
                                        </p:tgtEl>
                                      </p:cBhvr>
                                    </p:animEffect>
                                  </p:childTnLst>
                                </p:cTn>
                              </p:par>
                              <p:par>
                                <p:cTn id="85" presetID="42" presetClass="path" presetSubtype="0" accel="50000" decel="50000" fill="hold" grpId="0" nodeType="withEffect">
                                  <p:stCondLst>
                                    <p:cond delay="0"/>
                                  </p:stCondLst>
                                  <p:childTnLst>
                                    <p:animMotion origin="layout" path="M -2.22222E-6 0 L -2.22222E-6 -0.48866 " pathEditMode="relative" rAng="0" ptsTypes="AA">
                                      <p:cBhvr>
                                        <p:cTn id="86" dur="1000" fill="hold"/>
                                        <p:tgtEl>
                                          <p:spTgt spid="37"/>
                                        </p:tgtEl>
                                        <p:attrNameLst>
                                          <p:attrName>ppt_x</p:attrName>
                                          <p:attrName>ppt_y</p:attrName>
                                        </p:attrNameLst>
                                      </p:cBhvr>
                                      <p:rCtr x="0" y="-24444"/>
                                    </p:animMotion>
                                  </p:childTnLst>
                                </p:cTn>
                              </p:par>
                              <p:par>
                                <p:cTn id="87" presetID="10" presetClass="entr" presetSubtype="0" fill="hold" grpId="1" nodeType="withEffect">
                                  <p:stCondLst>
                                    <p:cond delay="0"/>
                                  </p:stCondLst>
                                  <p:childTnLst>
                                    <p:set>
                                      <p:cBhvr>
                                        <p:cTn id="88" dur="1" fill="hold">
                                          <p:stCondLst>
                                            <p:cond delay="0"/>
                                          </p:stCondLst>
                                        </p:cTn>
                                        <p:tgtEl>
                                          <p:spTgt spid="37"/>
                                        </p:tgtEl>
                                        <p:attrNameLst>
                                          <p:attrName>style.visibility</p:attrName>
                                        </p:attrNameLst>
                                      </p:cBhvr>
                                      <p:to>
                                        <p:strVal val="visible"/>
                                      </p:to>
                                    </p:set>
                                    <p:animEffect transition="in" filter="fade">
                                      <p:cBhvr>
                                        <p:cTn id="89" dur="1000"/>
                                        <p:tgtEl>
                                          <p:spTgt spid="37"/>
                                        </p:tgtEl>
                                      </p:cBhvr>
                                    </p:animEffect>
                                  </p:childTnLst>
                                </p:cTn>
                              </p:par>
                              <p:par>
                                <p:cTn id="90" presetID="10" presetClass="entr" presetSubtype="0" fill="hold" grpId="1" nodeType="withEffect">
                                  <p:stCondLst>
                                    <p:cond delay="0"/>
                                  </p:stCondLst>
                                  <p:childTnLst>
                                    <p:set>
                                      <p:cBhvr>
                                        <p:cTn id="91" dur="1" fill="hold">
                                          <p:stCondLst>
                                            <p:cond delay="0"/>
                                          </p:stCondLst>
                                        </p:cTn>
                                        <p:tgtEl>
                                          <p:spTgt spid="38"/>
                                        </p:tgtEl>
                                        <p:attrNameLst>
                                          <p:attrName>style.visibility</p:attrName>
                                        </p:attrNameLst>
                                      </p:cBhvr>
                                      <p:to>
                                        <p:strVal val="visible"/>
                                      </p:to>
                                    </p:set>
                                    <p:animEffect transition="in" filter="fade">
                                      <p:cBhvr>
                                        <p:cTn id="92" dur="1000"/>
                                        <p:tgtEl>
                                          <p:spTgt spid="38"/>
                                        </p:tgtEl>
                                      </p:cBhvr>
                                    </p:animEffect>
                                  </p:childTnLst>
                                </p:cTn>
                              </p:par>
                              <p:par>
                                <p:cTn id="93" presetID="42" presetClass="path" presetSubtype="0" accel="50000" decel="50000" fill="hold" grpId="0" nodeType="withEffect">
                                  <p:stCondLst>
                                    <p:cond delay="0"/>
                                  </p:stCondLst>
                                  <p:childTnLst>
                                    <p:animMotion origin="layout" path="M -8.33333E-7 -4.07407E-6 L -8.33333E-7 -0.58588 " pathEditMode="relative" rAng="0" ptsTypes="AA">
                                      <p:cBhvr>
                                        <p:cTn id="94" dur="1000" fill="hold"/>
                                        <p:tgtEl>
                                          <p:spTgt spid="38"/>
                                        </p:tgtEl>
                                        <p:attrNameLst>
                                          <p:attrName>ppt_x</p:attrName>
                                          <p:attrName>ppt_y</p:attrName>
                                        </p:attrNameLst>
                                      </p:cBhvr>
                                      <p:rCtr x="0" y="-29306"/>
                                    </p:animMotion>
                                  </p:childTnLst>
                                </p:cTn>
                              </p:par>
                              <p:par>
                                <p:cTn id="95" presetID="10" presetClass="entr" presetSubtype="0" fill="hold" grpId="0" nodeType="withEffect">
                                  <p:stCondLst>
                                    <p:cond delay="0"/>
                                  </p:stCondLst>
                                  <p:childTnLst>
                                    <p:set>
                                      <p:cBhvr>
                                        <p:cTn id="96" dur="1" fill="hold">
                                          <p:stCondLst>
                                            <p:cond delay="0"/>
                                          </p:stCondLst>
                                        </p:cTn>
                                        <p:tgtEl>
                                          <p:spTgt spid="39"/>
                                        </p:tgtEl>
                                        <p:attrNameLst>
                                          <p:attrName>style.visibility</p:attrName>
                                        </p:attrNameLst>
                                      </p:cBhvr>
                                      <p:to>
                                        <p:strVal val="visible"/>
                                      </p:to>
                                    </p:set>
                                    <p:animEffect transition="in" filter="fade">
                                      <p:cBhvr>
                                        <p:cTn id="97" dur="500"/>
                                        <p:tgtEl>
                                          <p:spTgt spid="39"/>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40"/>
                                        </p:tgtEl>
                                        <p:attrNameLst>
                                          <p:attrName>style.visibility</p:attrName>
                                        </p:attrNameLst>
                                      </p:cBhvr>
                                      <p:to>
                                        <p:strVal val="visible"/>
                                      </p:to>
                                    </p:set>
                                    <p:animEffect transition="in" filter="fade">
                                      <p:cBhvr>
                                        <p:cTn id="100" dur="500"/>
                                        <p:tgtEl>
                                          <p:spTgt spid="40"/>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1"/>
                                        </p:tgtEl>
                                        <p:attrNameLst>
                                          <p:attrName>style.visibility</p:attrName>
                                        </p:attrNameLst>
                                      </p:cBhvr>
                                      <p:to>
                                        <p:strVal val="visible"/>
                                      </p:to>
                                    </p:set>
                                    <p:animEffect transition="in" filter="fade">
                                      <p:cBhvr>
                                        <p:cTn id="103" dur="500"/>
                                        <p:tgtEl>
                                          <p:spTgt spid="41"/>
                                        </p:tgtEl>
                                      </p:cBhvr>
                                    </p:animEffect>
                                  </p:childTnLst>
                                </p:cTn>
                              </p:par>
                              <p:par>
                                <p:cTn id="104" presetID="10" presetClass="entr" presetSubtype="0" fill="hold" grpId="1" nodeType="withEffect">
                                  <p:stCondLst>
                                    <p:cond delay="0"/>
                                  </p:stCondLst>
                                  <p:childTnLst>
                                    <p:set>
                                      <p:cBhvr>
                                        <p:cTn id="105" dur="1" fill="hold">
                                          <p:stCondLst>
                                            <p:cond delay="0"/>
                                          </p:stCondLst>
                                        </p:cTn>
                                        <p:tgtEl>
                                          <p:spTgt spid="43"/>
                                        </p:tgtEl>
                                        <p:attrNameLst>
                                          <p:attrName>style.visibility</p:attrName>
                                        </p:attrNameLst>
                                      </p:cBhvr>
                                      <p:to>
                                        <p:strVal val="visible"/>
                                      </p:to>
                                    </p:set>
                                    <p:animEffect transition="in" filter="fade">
                                      <p:cBhvr>
                                        <p:cTn id="106" dur="1000"/>
                                        <p:tgtEl>
                                          <p:spTgt spid="43"/>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45"/>
                                        </p:tgtEl>
                                        <p:attrNameLst>
                                          <p:attrName>style.visibility</p:attrName>
                                        </p:attrNameLst>
                                      </p:cBhvr>
                                      <p:to>
                                        <p:strVal val="visible"/>
                                      </p:to>
                                    </p:set>
                                    <p:animEffect transition="in" filter="fade">
                                      <p:cBhvr>
                                        <p:cTn id="10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3" grpId="0" animBg="1"/>
      <p:bldP spid="13" grpId="1" animBg="1"/>
      <p:bldP spid="14" grpId="0" animBg="1"/>
      <p:bldP spid="14" grpId="1" animBg="1"/>
      <p:bldP spid="24" grpId="0" animBg="1"/>
      <p:bldP spid="24" grpId="1" animBg="1"/>
      <p:bldP spid="25" grpId="0" animBg="1"/>
      <p:bldP spid="25" grpId="1" animBg="1"/>
      <p:bldP spid="26" grpId="0" animBg="1"/>
      <p:bldP spid="26" grpId="1" animBg="1"/>
      <p:bldP spid="27" grpId="0"/>
      <p:bldP spid="37" grpId="0" animBg="1"/>
      <p:bldP spid="37" grpId="1" animBg="1"/>
      <p:bldP spid="38" grpId="0" animBg="1"/>
      <p:bldP spid="38" grpId="1" animBg="1"/>
      <p:bldP spid="36" grpId="0" animBg="1"/>
      <p:bldP spid="36" grpId="1" animBg="1"/>
      <p:bldP spid="16" grpId="0"/>
      <p:bldP spid="17" grpId="0"/>
      <p:bldP spid="18" grpId="0"/>
      <p:bldP spid="28" grpId="0"/>
      <p:bldP spid="29" grpId="0"/>
      <p:bldP spid="19" grpId="0"/>
      <p:bldP spid="20" grpId="0"/>
      <p:bldP spid="21" grpId="0"/>
      <p:bldP spid="4" grpId="0"/>
      <p:bldP spid="39" grpId="0"/>
      <p:bldP spid="40" grpId="0"/>
      <p:bldP spid="41" grpId="0"/>
      <p:bldP spid="43" grpId="1" animBg="1"/>
      <p:bldP spid="45" grpId="0"/>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Rectangle 9"/>
          <p:cNvSpPr/>
          <p:nvPr/>
        </p:nvSpPr>
        <p:spPr>
          <a:xfrm>
            <a:off x="7754210" y="5793828"/>
            <a:ext cx="1005840" cy="135468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385967" y="5814848"/>
            <a:ext cx="1005840" cy="188135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009253" y="5791200"/>
            <a:ext cx="1005840" cy="2667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a:t>VOC 2007 Performance</a:t>
            </a:r>
            <a:br>
              <a:rPr lang="en-US" dirty="0"/>
            </a:br>
            <a:r>
              <a:rPr lang="en-US" sz="2700" dirty="0"/>
              <a:t>(</a:t>
            </a:r>
            <a:r>
              <a:rPr lang="en-US" sz="2700" dirty="0" err="1"/>
              <a:t>pretraining</a:t>
            </a:r>
            <a:r>
              <a:rPr lang="en-US" sz="2700" dirty="0"/>
              <a:t> for R-CNN)</a:t>
            </a:r>
          </a:p>
        </p:txBody>
      </p:sp>
      <p:sp>
        <p:nvSpPr>
          <p:cNvPr id="24" name="Rectangle 23"/>
          <p:cNvSpPr/>
          <p:nvPr/>
        </p:nvSpPr>
        <p:spPr>
          <a:xfrm>
            <a:off x="8760050" y="5820228"/>
            <a:ext cx="1005840" cy="1814287"/>
          </a:xfrm>
          <a:prstGeom prst="rect">
            <a:avLst/>
          </a:prstGeom>
          <a:gradFill flip="none" rotWithShape="1">
            <a:gsLst>
              <a:gs pos="0">
                <a:schemeClr val="accent2">
                  <a:lumMod val="40000"/>
                  <a:lumOff val="60000"/>
                </a:schemeClr>
              </a:gs>
              <a:gs pos="50000">
                <a:schemeClr val="accent2">
                  <a:lumMod val="20000"/>
                  <a:lumOff val="80000"/>
                </a:schemeClr>
              </a:gs>
              <a:gs pos="100000">
                <a:srgbClr val="F7EAE9"/>
              </a:gs>
            </a:gsLst>
            <a:lin ang="5400000" scaled="1"/>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6391807" y="5845328"/>
            <a:ext cx="1005840" cy="2362200"/>
          </a:xfrm>
          <a:prstGeom prst="rect">
            <a:avLst/>
          </a:prstGeom>
          <a:gradFill flip="none" rotWithShape="1">
            <a:gsLst>
              <a:gs pos="0">
                <a:schemeClr val="accent2">
                  <a:lumMod val="40000"/>
                  <a:lumOff val="60000"/>
                </a:schemeClr>
              </a:gs>
              <a:gs pos="50000">
                <a:schemeClr val="accent2">
                  <a:lumMod val="20000"/>
                  <a:lumOff val="80000"/>
                </a:schemeClr>
              </a:gs>
              <a:gs pos="100000">
                <a:srgbClr val="F7EAE9"/>
              </a:gs>
            </a:gsLst>
            <a:lin ang="5400000" scaled="1"/>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015093" y="5787390"/>
            <a:ext cx="1005840" cy="3128010"/>
          </a:xfrm>
          <a:prstGeom prst="rect">
            <a:avLst/>
          </a:prstGeom>
          <a:gradFill flip="none" rotWithShape="1">
            <a:gsLst>
              <a:gs pos="0">
                <a:schemeClr val="accent2">
                  <a:lumMod val="40000"/>
                  <a:lumOff val="60000"/>
                </a:schemeClr>
              </a:gs>
              <a:gs pos="50000">
                <a:schemeClr val="accent2">
                  <a:lumMod val="20000"/>
                  <a:lumOff val="80000"/>
                </a:schemeClr>
              </a:gs>
              <a:gs pos="100000">
                <a:srgbClr val="F7EAE9"/>
              </a:gs>
            </a:gsLst>
            <a:lin ang="5400000" scaled="1"/>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616199" y="5787390"/>
            <a:ext cx="7289800" cy="1619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p:cNvSpPr txBox="1"/>
          <p:nvPr/>
        </p:nvSpPr>
        <p:spPr>
          <a:xfrm>
            <a:off x="8722598" y="3519489"/>
            <a:ext cx="1080745" cy="523220"/>
          </a:xfrm>
          <a:prstGeom prst="rect">
            <a:avLst/>
          </a:prstGeom>
          <a:noFill/>
        </p:spPr>
        <p:txBody>
          <a:bodyPr wrap="none" rtlCol="0">
            <a:spAutoFit/>
          </a:bodyPr>
          <a:lstStyle/>
          <a:p>
            <a:pPr algn="ctr"/>
            <a:r>
              <a:rPr lang="en-US" sz="2800" dirty="0"/>
              <a:t>45.6%</a:t>
            </a:r>
          </a:p>
        </p:txBody>
      </p:sp>
      <p:sp>
        <p:nvSpPr>
          <p:cNvPr id="16" name="TextBox 15"/>
          <p:cNvSpPr txBox="1"/>
          <p:nvPr/>
        </p:nvSpPr>
        <p:spPr>
          <a:xfrm>
            <a:off x="7620000" y="5814848"/>
            <a:ext cx="2289794" cy="523220"/>
          </a:xfrm>
          <a:prstGeom prst="rect">
            <a:avLst/>
          </a:prstGeom>
          <a:noFill/>
        </p:spPr>
        <p:txBody>
          <a:bodyPr wrap="none" rtlCol="0">
            <a:spAutoFit/>
          </a:bodyPr>
          <a:lstStyle/>
          <a:p>
            <a:pPr algn="ctr"/>
            <a:r>
              <a:rPr lang="en-US" sz="2800" dirty="0"/>
              <a:t>No </a:t>
            </a:r>
            <a:r>
              <a:rPr lang="en-US" sz="2800" dirty="0" err="1"/>
              <a:t>Pretraining</a:t>
            </a:r>
            <a:endParaRPr lang="en-US" sz="2800" dirty="0"/>
          </a:p>
        </p:txBody>
      </p:sp>
      <p:sp>
        <p:nvSpPr>
          <p:cNvPr id="17" name="TextBox 16"/>
          <p:cNvSpPr txBox="1"/>
          <p:nvPr/>
        </p:nvSpPr>
        <p:spPr>
          <a:xfrm>
            <a:off x="5960946" y="5814849"/>
            <a:ext cx="871008" cy="954107"/>
          </a:xfrm>
          <a:prstGeom prst="rect">
            <a:avLst/>
          </a:prstGeom>
          <a:noFill/>
        </p:spPr>
        <p:txBody>
          <a:bodyPr wrap="none" rtlCol="0">
            <a:spAutoFit/>
          </a:bodyPr>
          <a:lstStyle/>
          <a:p>
            <a:pPr algn="ctr"/>
            <a:r>
              <a:rPr lang="en-US" sz="2800" dirty="0"/>
              <a:t>Ours</a:t>
            </a:r>
          </a:p>
          <a:p>
            <a:pPr algn="ctr"/>
            <a:endParaRPr lang="en-US" sz="2800" dirty="0"/>
          </a:p>
        </p:txBody>
      </p:sp>
      <p:sp>
        <p:nvSpPr>
          <p:cNvPr id="18" name="TextBox 17"/>
          <p:cNvSpPr txBox="1"/>
          <p:nvPr/>
        </p:nvSpPr>
        <p:spPr>
          <a:xfrm>
            <a:off x="2438400" y="5814848"/>
            <a:ext cx="3157744" cy="523220"/>
          </a:xfrm>
          <a:prstGeom prst="rect">
            <a:avLst/>
          </a:prstGeom>
          <a:noFill/>
        </p:spPr>
        <p:txBody>
          <a:bodyPr wrap="square" rtlCol="0">
            <a:spAutoFit/>
          </a:bodyPr>
          <a:lstStyle/>
          <a:p>
            <a:pPr algn="ctr"/>
            <a:r>
              <a:rPr lang="en-US" sz="2800" dirty="0" err="1"/>
              <a:t>ImageNet</a:t>
            </a:r>
            <a:r>
              <a:rPr lang="en-US" sz="2800" dirty="0"/>
              <a:t> Labels</a:t>
            </a:r>
          </a:p>
        </p:txBody>
      </p:sp>
      <p:sp>
        <p:nvSpPr>
          <p:cNvPr id="28" name="TextBox 27"/>
          <p:cNvSpPr txBox="1"/>
          <p:nvPr/>
        </p:nvSpPr>
        <p:spPr>
          <a:xfrm>
            <a:off x="6354355" y="2997198"/>
            <a:ext cx="1080745" cy="523220"/>
          </a:xfrm>
          <a:prstGeom prst="rect">
            <a:avLst/>
          </a:prstGeom>
          <a:noFill/>
        </p:spPr>
        <p:txBody>
          <a:bodyPr wrap="none" rtlCol="0">
            <a:spAutoFit/>
          </a:bodyPr>
          <a:lstStyle/>
          <a:p>
            <a:pPr algn="ctr"/>
            <a:r>
              <a:rPr lang="en-US" sz="2800" dirty="0"/>
              <a:t>51.1%</a:t>
            </a:r>
          </a:p>
        </p:txBody>
      </p:sp>
      <p:sp>
        <p:nvSpPr>
          <p:cNvPr id="29" name="TextBox 28"/>
          <p:cNvSpPr txBox="1"/>
          <p:nvPr/>
        </p:nvSpPr>
        <p:spPr>
          <a:xfrm>
            <a:off x="3977641" y="2458354"/>
            <a:ext cx="1080745" cy="523220"/>
          </a:xfrm>
          <a:prstGeom prst="rect">
            <a:avLst/>
          </a:prstGeom>
          <a:noFill/>
        </p:spPr>
        <p:txBody>
          <a:bodyPr wrap="none" rtlCol="0">
            <a:spAutoFit/>
          </a:bodyPr>
          <a:lstStyle/>
          <a:p>
            <a:pPr algn="ctr"/>
            <a:r>
              <a:rPr lang="en-US" sz="2800" dirty="0"/>
              <a:t>56.8%</a:t>
            </a:r>
          </a:p>
        </p:txBody>
      </p:sp>
      <p:sp>
        <p:nvSpPr>
          <p:cNvPr id="19" name="TextBox 18"/>
          <p:cNvSpPr txBox="1"/>
          <p:nvPr/>
        </p:nvSpPr>
        <p:spPr>
          <a:xfrm>
            <a:off x="7717406" y="3938108"/>
            <a:ext cx="1080745" cy="523220"/>
          </a:xfrm>
          <a:prstGeom prst="rect">
            <a:avLst/>
          </a:prstGeom>
          <a:noFill/>
        </p:spPr>
        <p:txBody>
          <a:bodyPr wrap="none" rtlCol="0">
            <a:spAutoFit/>
          </a:bodyPr>
          <a:lstStyle/>
          <a:p>
            <a:pPr algn="ctr"/>
            <a:r>
              <a:rPr lang="en-US" sz="2800" dirty="0"/>
              <a:t>40.7%</a:t>
            </a:r>
          </a:p>
        </p:txBody>
      </p:sp>
      <p:sp>
        <p:nvSpPr>
          <p:cNvPr id="20" name="TextBox 19"/>
          <p:cNvSpPr txBox="1"/>
          <p:nvPr/>
        </p:nvSpPr>
        <p:spPr>
          <a:xfrm>
            <a:off x="5348515" y="3438323"/>
            <a:ext cx="1080745" cy="523220"/>
          </a:xfrm>
          <a:prstGeom prst="rect">
            <a:avLst/>
          </a:prstGeom>
          <a:noFill/>
        </p:spPr>
        <p:txBody>
          <a:bodyPr wrap="none" rtlCol="0">
            <a:spAutoFit/>
          </a:bodyPr>
          <a:lstStyle/>
          <a:p>
            <a:pPr algn="ctr"/>
            <a:r>
              <a:rPr lang="en-US" sz="2800" dirty="0"/>
              <a:t>46.3%</a:t>
            </a:r>
          </a:p>
        </p:txBody>
      </p:sp>
      <p:sp>
        <p:nvSpPr>
          <p:cNvPr id="21" name="TextBox 20"/>
          <p:cNvSpPr txBox="1"/>
          <p:nvPr/>
        </p:nvSpPr>
        <p:spPr>
          <a:xfrm>
            <a:off x="2971801" y="2760418"/>
            <a:ext cx="1080745" cy="523220"/>
          </a:xfrm>
          <a:prstGeom prst="rect">
            <a:avLst/>
          </a:prstGeom>
          <a:noFill/>
        </p:spPr>
        <p:txBody>
          <a:bodyPr wrap="none" rtlCol="0">
            <a:spAutoFit/>
          </a:bodyPr>
          <a:lstStyle/>
          <a:p>
            <a:pPr algn="ctr"/>
            <a:r>
              <a:rPr lang="en-US" sz="2800" dirty="0"/>
              <a:t>54.2%</a:t>
            </a:r>
          </a:p>
        </p:txBody>
      </p:sp>
      <p:grpSp>
        <p:nvGrpSpPr>
          <p:cNvPr id="22" name="Group 21"/>
          <p:cNvGrpSpPr/>
          <p:nvPr/>
        </p:nvGrpSpPr>
        <p:grpSpPr>
          <a:xfrm>
            <a:off x="1819808" y="1905000"/>
            <a:ext cx="8467192" cy="3886200"/>
            <a:chOff x="1152021" y="1905000"/>
            <a:chExt cx="7410319" cy="3886200"/>
          </a:xfrm>
        </p:grpSpPr>
        <p:cxnSp>
          <p:nvCxnSpPr>
            <p:cNvPr id="6" name="Straight Connector 5"/>
            <p:cNvCxnSpPr/>
            <p:nvPr/>
          </p:nvCxnSpPr>
          <p:spPr>
            <a:xfrm>
              <a:off x="1600200" y="1905000"/>
              <a:ext cx="0" cy="38862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1600200" y="5791200"/>
              <a:ext cx="696214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rot="16200000">
              <a:off x="2843" y="3616606"/>
              <a:ext cx="2756267" cy="457912"/>
            </a:xfrm>
            <a:prstGeom prst="rect">
              <a:avLst/>
            </a:prstGeom>
            <a:noFill/>
          </p:spPr>
          <p:txBody>
            <a:bodyPr wrap="none" rtlCol="0">
              <a:spAutoFit/>
            </a:bodyPr>
            <a:lstStyle/>
            <a:p>
              <a:r>
                <a:rPr lang="en-US" sz="2800" dirty="0"/>
                <a:t>Average Precision</a:t>
              </a:r>
            </a:p>
          </p:txBody>
        </p:sp>
      </p:grpSp>
      <p:grpSp>
        <p:nvGrpSpPr>
          <p:cNvPr id="35" name="Group 34"/>
          <p:cNvGrpSpPr/>
          <p:nvPr/>
        </p:nvGrpSpPr>
        <p:grpSpPr>
          <a:xfrm>
            <a:off x="6311806" y="1828801"/>
            <a:ext cx="3517995" cy="907197"/>
            <a:chOff x="1267458" y="1828800"/>
            <a:chExt cx="3517995" cy="907197"/>
          </a:xfrm>
        </p:grpSpPr>
        <p:sp>
          <p:nvSpPr>
            <p:cNvPr id="30" name="TextBox 29"/>
            <p:cNvSpPr txBox="1"/>
            <p:nvPr/>
          </p:nvSpPr>
          <p:spPr>
            <a:xfrm>
              <a:off x="1770379" y="1866900"/>
              <a:ext cx="3001206" cy="830997"/>
            </a:xfrm>
            <a:prstGeom prst="rect">
              <a:avLst/>
            </a:prstGeom>
            <a:noFill/>
          </p:spPr>
          <p:txBody>
            <a:bodyPr wrap="none" rtlCol="0">
              <a:spAutoFit/>
            </a:bodyPr>
            <a:lstStyle/>
            <a:p>
              <a:r>
                <a:rPr lang="en-US" sz="2400" dirty="0"/>
                <a:t>No Rescaling</a:t>
              </a:r>
            </a:p>
            <a:p>
              <a:r>
                <a:rPr lang="en-US" sz="2400" dirty="0" err="1"/>
                <a:t>Krähenbühl</a:t>
              </a:r>
              <a:r>
                <a:rPr lang="en-US" sz="2400" dirty="0"/>
                <a:t> et al. 2015</a:t>
              </a:r>
            </a:p>
          </p:txBody>
        </p:sp>
        <p:grpSp>
          <p:nvGrpSpPr>
            <p:cNvPr id="34" name="Group 33"/>
            <p:cNvGrpSpPr/>
            <p:nvPr/>
          </p:nvGrpSpPr>
          <p:grpSpPr>
            <a:xfrm>
              <a:off x="1384921" y="1954486"/>
              <a:ext cx="274320" cy="655824"/>
              <a:chOff x="1384921" y="1934976"/>
              <a:chExt cx="274320" cy="655824"/>
            </a:xfrm>
          </p:grpSpPr>
          <p:sp>
            <p:nvSpPr>
              <p:cNvPr id="31" name="Rectangle 30"/>
              <p:cNvSpPr/>
              <p:nvPr/>
            </p:nvSpPr>
            <p:spPr>
              <a:xfrm>
                <a:off x="1384921" y="1934976"/>
                <a:ext cx="274320" cy="27432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384921" y="2316480"/>
                <a:ext cx="274320" cy="274320"/>
              </a:xfrm>
              <a:prstGeom prst="rect">
                <a:avLst/>
              </a:prstGeom>
              <a:gradFill flip="none" rotWithShape="1">
                <a:gsLst>
                  <a:gs pos="0">
                    <a:schemeClr val="accent2">
                      <a:lumMod val="40000"/>
                      <a:lumOff val="60000"/>
                    </a:schemeClr>
                  </a:gs>
                  <a:gs pos="50000">
                    <a:schemeClr val="accent2">
                      <a:lumMod val="20000"/>
                      <a:lumOff val="80000"/>
                    </a:schemeClr>
                  </a:gs>
                  <a:gs pos="100000">
                    <a:srgbClr val="F7EAE9"/>
                  </a:gs>
                </a:gsLst>
                <a:lin ang="5400000" scaled="1"/>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Rectangle 32"/>
            <p:cNvSpPr/>
            <p:nvPr/>
          </p:nvSpPr>
          <p:spPr>
            <a:xfrm>
              <a:off x="1267458" y="1828800"/>
              <a:ext cx="3517995" cy="90719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p:cNvSpPr txBox="1"/>
          <p:nvPr/>
        </p:nvSpPr>
        <p:spPr>
          <a:xfrm>
            <a:off x="2057401" y="6488668"/>
            <a:ext cx="8639545" cy="369332"/>
          </a:xfrm>
          <a:prstGeom prst="rect">
            <a:avLst/>
          </a:prstGeom>
          <a:noFill/>
        </p:spPr>
        <p:txBody>
          <a:bodyPr wrap="none" rtlCol="0">
            <a:spAutoFit/>
          </a:bodyPr>
          <a:lstStyle/>
          <a:p>
            <a:pPr algn="r"/>
            <a:r>
              <a:rPr lang="en-US" dirty="0"/>
              <a:t>[</a:t>
            </a:r>
            <a:r>
              <a:rPr lang="en-US" dirty="0" err="1"/>
              <a:t>Krähenbühl</a:t>
            </a:r>
            <a:r>
              <a:rPr lang="en-US" dirty="0"/>
              <a:t>, </a:t>
            </a:r>
            <a:r>
              <a:rPr lang="en-US" dirty="0" err="1"/>
              <a:t>Doersch</a:t>
            </a:r>
            <a:r>
              <a:rPr lang="en-US" dirty="0"/>
              <a:t>, Donahue &amp; Darrell, “Data-dependent Initializations of CNNs”, 2015]</a:t>
            </a:r>
          </a:p>
        </p:txBody>
      </p:sp>
    </p:spTree>
    <p:custDataLst>
      <p:tags r:id="rId1"/>
    </p:custDataLst>
    <p:extLst>
      <p:ext uri="{BB962C8B-B14F-4D97-AF65-F5344CB8AC3E}">
        <p14:creationId xmlns:p14="http://schemas.microsoft.com/office/powerpoint/2010/main" val="402959927"/>
      </p:ext>
    </p:extLst>
  </p:cSld>
  <p:clrMapOvr>
    <a:masterClrMapping/>
  </p:clrMapOvr>
  <p:transition advClick="0" advTm="45392">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4.72222E-6 1.11111E-6 L -4.72222E-6 -0.36945 " pathEditMode="relative" rAng="0" ptsTypes="AA">
                                      <p:cBhvr>
                                        <p:cTn id="6" dur="1000" fill="hold"/>
                                        <p:tgtEl>
                                          <p:spTgt spid="14"/>
                                        </p:tgtEl>
                                        <p:attrNameLst>
                                          <p:attrName>ppt_x</p:attrName>
                                          <p:attrName>ppt_y</p:attrName>
                                        </p:attrNameLst>
                                      </p:cBhvr>
                                      <p:rCtr x="0" y="-18472"/>
                                    </p:animMotion>
                                  </p:childTnLst>
                                </p:cTn>
                              </p:par>
                              <p:par>
                                <p:cTn id="7" presetID="10" presetClass="entr" presetSubtype="0" fill="hold" grpId="1"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1000"/>
                                        <p:tgtEl>
                                          <p:spTgt spid="14"/>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grpId="0" nodeType="clickEffect">
                                  <p:stCondLst>
                                    <p:cond delay="0"/>
                                  </p:stCondLst>
                                  <p:childTnLst>
                                    <p:animMotion origin="layout" path="M -3.33333E-6 3.7037E-7 L -3.33333E-6 -0.19769 " pathEditMode="relative" rAng="0" ptsTypes="AA">
                                      <p:cBhvr>
                                        <p:cTn id="20" dur="1000" fill="hold"/>
                                        <p:tgtEl>
                                          <p:spTgt spid="10"/>
                                        </p:tgtEl>
                                        <p:attrNameLst>
                                          <p:attrName>ppt_x</p:attrName>
                                          <p:attrName>ppt_y</p:attrName>
                                        </p:attrNameLst>
                                      </p:cBhvr>
                                      <p:rCtr x="0" y="-9884"/>
                                    </p:animMotion>
                                  </p:childTnLst>
                                </p:cTn>
                              </p:par>
                              <p:par>
                                <p:cTn id="21" presetID="10" presetClass="entr" presetSubtype="0" fill="hold" grpId="1"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grpId="0" nodeType="clickEffect">
                                  <p:stCondLst>
                                    <p:cond delay="0"/>
                                  </p:stCondLst>
                                  <p:childTnLst>
                                    <p:animMotion origin="layout" path="M 3.33333E-6 -3.7037E-6 L 3.33333E-6 -0.27384 " pathEditMode="relative" rAng="0" ptsTypes="AA">
                                      <p:cBhvr>
                                        <p:cTn id="34" dur="1000" fill="hold"/>
                                        <p:tgtEl>
                                          <p:spTgt spid="13"/>
                                        </p:tgtEl>
                                        <p:attrNameLst>
                                          <p:attrName>ppt_x</p:attrName>
                                          <p:attrName>ppt_y</p:attrName>
                                        </p:attrNameLst>
                                      </p:cBhvr>
                                      <p:rCtr x="0" y="-13704"/>
                                    </p:animMotion>
                                  </p:childTnLst>
                                </p:cTn>
                              </p:par>
                              <p:par>
                                <p:cTn id="35" presetID="10" presetClass="entr" presetSubtype="0" fill="hold" grpId="1"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par>
                          <p:cTn id="41" fill="hold">
                            <p:stCondLst>
                              <p:cond delay="1000"/>
                            </p:stCondLst>
                            <p:childTnLst>
                              <p:par>
                                <p:cTn id="42" presetID="10" presetClass="entr" presetSubtype="0" fill="hold" grpId="0" nodeType="after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grpId="0" nodeType="clickEffect">
                                  <p:stCondLst>
                                    <p:cond delay="0"/>
                                  </p:stCondLst>
                                  <p:childTnLst>
                                    <p:animMotion origin="layout" path="M 4.16667E-6 2.96296E-6 L 4.16667E-6 -0.26019 " pathEditMode="relative" rAng="0" ptsTypes="AA">
                                      <p:cBhvr>
                                        <p:cTn id="48" dur="1000" fill="hold"/>
                                        <p:tgtEl>
                                          <p:spTgt spid="24"/>
                                        </p:tgtEl>
                                        <p:attrNameLst>
                                          <p:attrName>ppt_x</p:attrName>
                                          <p:attrName>ppt_y</p:attrName>
                                        </p:attrNameLst>
                                      </p:cBhvr>
                                      <p:rCtr x="0" y="-13009"/>
                                    </p:animMotion>
                                  </p:childTnLst>
                                </p:cTn>
                              </p:par>
                              <p:par>
                                <p:cTn id="49" presetID="10" presetClass="entr" presetSubtype="0" fill="hold" nodeType="with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500"/>
                                        <p:tgtEl>
                                          <p:spTgt spid="3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fade">
                                      <p:cBhvr>
                                        <p:cTn id="54" dur="500"/>
                                        <p:tgtEl>
                                          <p:spTgt spid="4"/>
                                        </p:tgtEl>
                                      </p:cBhvr>
                                    </p:animEffect>
                                  </p:childTnLst>
                                </p:cTn>
                              </p:par>
                              <p:par>
                                <p:cTn id="55" presetID="10" presetClass="entr" presetSubtype="0" fill="hold" grpId="1"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1000"/>
                                        <p:tgtEl>
                                          <p:spTgt spid="24"/>
                                        </p:tgtEl>
                                      </p:cBhvr>
                                    </p:animEffect>
                                  </p:childTnLst>
                                </p:cTn>
                              </p:par>
                              <p:par>
                                <p:cTn id="58" presetID="42" presetClass="path" presetSubtype="0" accel="50000" decel="50000" fill="hold" grpId="0" nodeType="withEffect">
                                  <p:stCondLst>
                                    <p:cond delay="0"/>
                                  </p:stCondLst>
                                  <p:childTnLst>
                                    <p:animMotion origin="layout" path="M 5E-6 1.11111E-6 L 5E-6 -0.34051 " pathEditMode="relative" rAng="0" ptsTypes="AA">
                                      <p:cBhvr>
                                        <p:cTn id="59" dur="1000" fill="hold"/>
                                        <p:tgtEl>
                                          <p:spTgt spid="25"/>
                                        </p:tgtEl>
                                        <p:attrNameLst>
                                          <p:attrName>ppt_x</p:attrName>
                                          <p:attrName>ppt_y</p:attrName>
                                        </p:attrNameLst>
                                      </p:cBhvr>
                                      <p:rCtr x="0" y="-17037"/>
                                    </p:animMotion>
                                  </p:childTnLst>
                                </p:cTn>
                              </p:par>
                              <p:par>
                                <p:cTn id="60" presetID="10" presetClass="entr" presetSubtype="0" fill="hold" grpId="1"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1000"/>
                                        <p:tgtEl>
                                          <p:spTgt spid="25"/>
                                        </p:tgtEl>
                                      </p:cBhvr>
                                    </p:animEffect>
                                  </p:childTnLst>
                                </p:cTn>
                              </p:par>
                              <p:par>
                                <p:cTn id="63" presetID="10" presetClass="entr" presetSubtype="0" fill="hold" grpId="1" nodeType="with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1000"/>
                                        <p:tgtEl>
                                          <p:spTgt spid="26"/>
                                        </p:tgtEl>
                                      </p:cBhvr>
                                    </p:animEffect>
                                  </p:childTnLst>
                                </p:cTn>
                              </p:par>
                              <p:par>
                                <p:cTn id="66" presetID="42" presetClass="path" presetSubtype="0" accel="50000" decel="50000" fill="hold" grpId="0" nodeType="withEffect">
                                  <p:stCondLst>
                                    <p:cond delay="0"/>
                                  </p:stCondLst>
                                  <p:childTnLst>
                                    <p:animMotion origin="layout" path="M -5.55556E-7 -1.44509E-6 L -5.55556E-7 -0.41179 " pathEditMode="relative" rAng="0" ptsTypes="AA">
                                      <p:cBhvr>
                                        <p:cTn id="67" dur="1000" fill="hold"/>
                                        <p:tgtEl>
                                          <p:spTgt spid="26"/>
                                        </p:tgtEl>
                                        <p:attrNameLst>
                                          <p:attrName>ppt_x</p:attrName>
                                          <p:attrName>ppt_y</p:attrName>
                                        </p:attrNameLst>
                                      </p:cBhvr>
                                      <p:rCtr x="0" y="-20601"/>
                                    </p:animMotion>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fade">
                                      <p:cBhvr>
                                        <p:cTn id="71" dur="500"/>
                                        <p:tgtEl>
                                          <p:spTgt spid="27"/>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fade">
                                      <p:cBhvr>
                                        <p:cTn id="74" dur="500"/>
                                        <p:tgtEl>
                                          <p:spTgt spid="28"/>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fade">
                                      <p:cBhvr>
                                        <p:cTn id="7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3" grpId="0" animBg="1"/>
      <p:bldP spid="13" grpId="1" animBg="1"/>
      <p:bldP spid="14" grpId="0" animBg="1"/>
      <p:bldP spid="14" grpId="1" animBg="1"/>
      <p:bldP spid="24" grpId="0" animBg="1"/>
      <p:bldP spid="24" grpId="1" animBg="1"/>
      <p:bldP spid="25" grpId="0" animBg="1"/>
      <p:bldP spid="25" grpId="1" animBg="1"/>
      <p:bldP spid="26" grpId="0" animBg="1"/>
      <p:bldP spid="26" grpId="1" animBg="1"/>
      <p:bldP spid="27" grpId="0"/>
      <p:bldP spid="16" grpId="0"/>
      <p:bldP spid="17" grpId="0"/>
      <p:bldP spid="18" grpId="0"/>
      <p:bldP spid="28" grpId="0"/>
      <p:bldP spid="29" grpId="0"/>
      <p:bldP spid="19" grpId="0"/>
      <p:bldP spid="20" grpId="0"/>
      <p:bldP spid="21"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Capturing Geometry?</a:t>
            </a:r>
          </a:p>
        </p:txBody>
      </p:sp>
      <p:grpSp>
        <p:nvGrpSpPr>
          <p:cNvPr id="26" name="Group 25"/>
          <p:cNvGrpSpPr/>
          <p:nvPr/>
        </p:nvGrpSpPr>
        <p:grpSpPr>
          <a:xfrm>
            <a:off x="2963080" y="1910366"/>
            <a:ext cx="6265840" cy="4109435"/>
            <a:chOff x="2116160" y="1600200"/>
            <a:chExt cx="6265840" cy="4109435"/>
          </a:xfrm>
        </p:grpSpPr>
        <p:grpSp>
          <p:nvGrpSpPr>
            <p:cNvPr id="8" name="Group 7"/>
            <p:cNvGrpSpPr/>
            <p:nvPr/>
          </p:nvGrpSpPr>
          <p:grpSpPr>
            <a:xfrm>
              <a:off x="2116161" y="2665212"/>
              <a:ext cx="6265839" cy="914400"/>
              <a:chOff x="2116161" y="2057400"/>
              <a:chExt cx="6265839" cy="914400"/>
            </a:xfrm>
          </p:grpSpPr>
          <p:pic>
            <p:nvPicPr>
              <p:cNvPr id="1026" name="Picture 2" descr="http://ladoga.graphics.cs.cmu.edu/cdoersch/hn25/caffe_run/data/efros/cdoersch/posunsup_nns_proj4_out/patchdisplay/imgs/1591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6161" y="2057400"/>
                <a:ext cx="914399"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3369916" y="2057400"/>
                <a:ext cx="5012084" cy="914400"/>
                <a:chOff x="3369916" y="2057400"/>
                <a:chExt cx="5012084" cy="914400"/>
              </a:xfrm>
            </p:grpSpPr>
            <p:pic>
              <p:nvPicPr>
                <p:cNvPr id="1028" name="Picture 4" descr="http://ladoga.graphics.cs.cmu.edu/cdoersch/hn25/caffe_run/data/efros/cdoersch/posunsup_nns_proj4_out/patchdisplay/imgs/1591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9916" y="2057400"/>
                  <a:ext cx="914399" cy="9144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ladoga.graphics.cs.cmu.edu/cdoersch/hn25/caffe_run/data/efros/cdoersch/posunsup_nns_proj4_out/patchdisplay/imgs/1591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4337" y="2057400"/>
                  <a:ext cx="914399" cy="9144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ladoga.graphics.cs.cmu.edu/cdoersch/hn25/caffe_run/data/efros/cdoersch/posunsup_nns_proj4_out/patchdisplay/imgs/1591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8758" y="2057400"/>
                  <a:ext cx="914399" cy="9144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ladoga.graphics.cs.cmu.edu/cdoersch/hn25/caffe_run/data/efros/cdoersch/posunsup_nns_proj4_out/patchdisplay/imgs/15918.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43179" y="2057400"/>
                  <a:ext cx="914399" cy="9144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ladoga.graphics.cs.cmu.edu/cdoersch/hn25/caffe_run/data/efros/cdoersch/posunsup_nns_proj4_out/patchdisplay/imgs/15919.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67601" y="2057400"/>
                  <a:ext cx="914399" cy="914400"/>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25" name="Group 24"/>
            <p:cNvGrpSpPr/>
            <p:nvPr/>
          </p:nvGrpSpPr>
          <p:grpSpPr>
            <a:xfrm>
              <a:off x="2116161" y="4795235"/>
              <a:ext cx="6265839" cy="914400"/>
              <a:chOff x="2116161" y="4795235"/>
              <a:chExt cx="6265839" cy="914400"/>
            </a:xfrm>
          </p:grpSpPr>
          <p:pic>
            <p:nvPicPr>
              <p:cNvPr id="12" name="Picture 26" descr="http://ladoga.graphics.cs.cmu.edu/cdoersch/hn25/caffe_run/data/efros/cdoersch/posunsup_nns_coldrop2_out/patchdisplay/imgs/7996.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16161" y="4795235"/>
                <a:ext cx="914399"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p:cNvGrpSpPr/>
              <p:nvPr/>
            </p:nvGrpSpPr>
            <p:grpSpPr>
              <a:xfrm>
                <a:off x="3369916" y="4795235"/>
                <a:ext cx="5012084" cy="914400"/>
                <a:chOff x="3369916" y="4795235"/>
                <a:chExt cx="5012084" cy="914400"/>
              </a:xfrm>
            </p:grpSpPr>
            <p:pic>
              <p:nvPicPr>
                <p:cNvPr id="13" name="Picture 32" descr="http://ladoga.graphics.cs.cmu.edu/cdoersch/hn25/caffe_run/data/efros/cdoersch/posunsup_nns_coldrop2_out/patchdisplay/imgs/7998.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69916" y="4795235"/>
                  <a:ext cx="914399" cy="9144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4" descr="http://ladoga.graphics.cs.cmu.edu/cdoersch/hn25/caffe_run/data/efros/cdoersch/posunsup_nns_coldrop2_out/patchdisplay/imgs/7999.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94337" y="4795235"/>
                  <a:ext cx="914399" cy="9144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6" descr="http://ladoga.graphics.cs.cmu.edu/cdoersch/hn25/caffe_run/data/efros/cdoersch/posunsup_nns_coldrop2_out/patchdisplay/imgs/8000.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18758" y="4795235"/>
                  <a:ext cx="914399" cy="9144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8" descr="http://ladoga.graphics.cs.cmu.edu/cdoersch/hn25/caffe_run/data/efros/cdoersch/posunsup_nns_coldrop2_out/patchdisplay/imgs/8001.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443179" y="4795235"/>
                  <a:ext cx="914399" cy="9144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0" descr="http://ladoga.graphics.cs.cmu.edu/cdoersch/hn25/caffe_run/data/efros/cdoersch/posunsup_nns_coldrop2_out/patchdisplay/imgs/8002.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467601" y="4795235"/>
                  <a:ext cx="914399" cy="914400"/>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9" name="Group 8"/>
            <p:cNvGrpSpPr/>
            <p:nvPr/>
          </p:nvGrpSpPr>
          <p:grpSpPr>
            <a:xfrm>
              <a:off x="2116160" y="1600200"/>
              <a:ext cx="6265840" cy="914400"/>
              <a:chOff x="2116160" y="1295400"/>
              <a:chExt cx="6265840" cy="914400"/>
            </a:xfrm>
          </p:grpSpPr>
          <p:grpSp>
            <p:nvGrpSpPr>
              <p:cNvPr id="5" name="Group 4"/>
              <p:cNvGrpSpPr/>
              <p:nvPr/>
            </p:nvGrpSpPr>
            <p:grpSpPr>
              <a:xfrm>
                <a:off x="3369916" y="1295400"/>
                <a:ext cx="5012084" cy="914400"/>
                <a:chOff x="3369916" y="1295400"/>
                <a:chExt cx="5012084" cy="914400"/>
              </a:xfrm>
            </p:grpSpPr>
            <p:pic>
              <p:nvPicPr>
                <p:cNvPr id="18" name="Picture 254" descr="http://ladoga.graphics.cs.cmu.edu/cdoersch/hn25/caffe_run/data/efros/cdoersch/posunsup_nns_projgray_out/patchdisplay/imgs/1047.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369916" y="1295400"/>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58" descr="http://ladoga.graphics.cs.cmu.edu/cdoersch/hn25/caffe_run/data/efros/cdoersch/posunsup_nns_projgray_out/patchdisplay/imgs/1048.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94337" y="1295400"/>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60" descr="http://ladoga.graphics.cs.cmu.edu/cdoersch/hn25/caffe_run/data/efros/cdoersch/posunsup_nns_projgray_out/patchdisplay/imgs/1049.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18758" y="1295400"/>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62" descr="http://ladoga.graphics.cs.cmu.edu/cdoersch/hn25/caffe_run/data/efros/cdoersch/posunsup_nns_projgray_out/patchdisplay/imgs/1050.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443179" y="1295400"/>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64" descr="http://ladoga.graphics.cs.cmu.edu/cdoersch/hn25/caffe_run/data/efros/cdoersch/posunsup_nns_projgray_out/patchdisplay/imgs/1051.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467600" y="1295400"/>
                  <a:ext cx="914400" cy="914400"/>
                </a:xfrm>
                <a:prstGeom prst="rect">
                  <a:avLst/>
                </a:prstGeom>
                <a:noFill/>
                <a:extLst>
                  <a:ext uri="{909E8E84-426E-40DD-AFC4-6F175D3DCCD1}">
                    <a14:hiddenFill xmlns:a14="http://schemas.microsoft.com/office/drawing/2010/main">
                      <a:solidFill>
                        <a:srgbClr val="FFFFFF"/>
                      </a:solidFill>
                    </a14:hiddenFill>
                  </a:ext>
                </a:extLst>
              </p:spPr>
            </p:pic>
          </p:grpSp>
          <p:pic>
            <p:nvPicPr>
              <p:cNvPr id="23" name="Picture 256" descr="http://ladoga.graphics.cs.cmu.edu/cdoersch/hn25/caffe_run/data/efros/cdoersch/posunsup_nns_projgray_out/patchdisplay/imgs/1045.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116160" y="1295400"/>
                <a:ext cx="914400" cy="9144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p:cNvGrpSpPr/>
            <p:nvPr/>
          </p:nvGrpSpPr>
          <p:grpSpPr>
            <a:xfrm>
              <a:off x="2116161" y="3730224"/>
              <a:ext cx="6265839" cy="914400"/>
              <a:chOff x="2116161" y="3419551"/>
              <a:chExt cx="6265839" cy="914400"/>
            </a:xfrm>
          </p:grpSpPr>
          <p:pic>
            <p:nvPicPr>
              <p:cNvPr id="1038" name="Picture 14" descr="http://ladoga.graphics.cs.cmu.edu/cdoersch/hn25/caffe_run/data/efros/cdoersch/posunsup_nns_proj4_out/patchdisplay/imgs/21457.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116161" y="3419551"/>
                <a:ext cx="914399"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3369916" y="3419551"/>
                <a:ext cx="5012084" cy="914400"/>
                <a:chOff x="3369916" y="3419551"/>
                <a:chExt cx="5012084" cy="914400"/>
              </a:xfrm>
            </p:grpSpPr>
            <p:pic>
              <p:nvPicPr>
                <p:cNvPr id="1040" name="Picture 16" descr="http://ladoga.graphics.cs.cmu.edu/cdoersch/hn25/caffe_run/data/efros/cdoersch/posunsup_nns_proj4_out/patchdisplay/imgs/21459.jp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369916" y="3419551"/>
                  <a:ext cx="914399" cy="9144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ttp://ladoga.graphics.cs.cmu.edu/cdoersch/hn25/caffe_run/data/efros/cdoersch/posunsup_nns_proj4_out/patchdisplay/imgs/21460.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394337" y="3419551"/>
                  <a:ext cx="914399" cy="9144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ttp://ladoga.graphics.cs.cmu.edu/cdoersch/hn25/caffe_run/data/efros/cdoersch/posunsup_nns_proj4_out/patchdisplay/imgs/21461.jpg"/>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418758" y="3419551"/>
                  <a:ext cx="914399" cy="91440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http://ladoga.graphics.cs.cmu.edu/cdoersch/hn25/caffe_run/data/efros/cdoersch/posunsup_nns_proj4_out/patchdisplay/imgs/21462.jpg"/>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443179" y="3419551"/>
                  <a:ext cx="914399" cy="9144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http://ladoga.graphics.cs.cmu.edu/cdoersch/hn25/caffe_run/data/efros/cdoersch/posunsup_nns_proj4_out/patchdisplay/imgs/21463.jpg"/>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7467601" y="3419551"/>
                  <a:ext cx="914399" cy="914400"/>
                </a:xfrm>
                <a:prstGeom prst="rect">
                  <a:avLst/>
                </a:prstGeom>
                <a:noFill/>
                <a:extLst>
                  <a:ext uri="{909E8E84-426E-40DD-AFC4-6F175D3DCCD1}">
                    <a14:hiddenFill xmlns:a14="http://schemas.microsoft.com/office/drawing/2010/main">
                      <a:solidFill>
                        <a:srgbClr val="FFFFFF"/>
                      </a:solidFill>
                    </a14:hiddenFill>
                  </a:ext>
                </a:extLst>
              </p:spPr>
            </p:pic>
          </p:grpSp>
        </p:grpSp>
      </p:grpSp>
      <p:cxnSp>
        <p:nvCxnSpPr>
          <p:cNvPr id="39" name="Straight Connector 38"/>
          <p:cNvCxnSpPr/>
          <p:nvPr/>
        </p:nvCxnSpPr>
        <p:spPr>
          <a:xfrm>
            <a:off x="4038600" y="1910365"/>
            <a:ext cx="0" cy="4089382"/>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5702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Surface-normal Estimation</a:t>
            </a:r>
          </a:p>
        </p:txBody>
      </p:sp>
      <p:grpSp>
        <p:nvGrpSpPr>
          <p:cNvPr id="5" name="Group 4"/>
          <p:cNvGrpSpPr/>
          <p:nvPr/>
        </p:nvGrpSpPr>
        <p:grpSpPr>
          <a:xfrm>
            <a:off x="3181006" y="1618100"/>
            <a:ext cx="5829988" cy="2344300"/>
            <a:chOff x="287692" y="1917540"/>
            <a:chExt cx="4340645" cy="1745420"/>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7692" y="1917540"/>
              <a:ext cx="2037537" cy="174542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90800" y="1917540"/>
              <a:ext cx="2037537" cy="1745420"/>
            </a:xfrm>
            <a:prstGeom prst="rect">
              <a:avLst/>
            </a:prstGeom>
          </p:spPr>
        </p:pic>
      </p:grpSp>
      <p:graphicFrame>
        <p:nvGraphicFramePr>
          <p:cNvPr id="9" name="Table 8"/>
          <p:cNvGraphicFramePr>
            <a:graphicFrameLocks noGrp="1"/>
          </p:cNvGraphicFramePr>
          <p:nvPr>
            <p:extLst>
              <p:ext uri="{D42A27DB-BD31-4B8C-83A1-F6EECF244321}">
                <p14:modId xmlns:p14="http://schemas.microsoft.com/office/powerpoint/2010/main" val="525860288"/>
              </p:ext>
            </p:extLst>
          </p:nvPr>
        </p:nvGraphicFramePr>
        <p:xfrm>
          <a:off x="1981200" y="4419600"/>
          <a:ext cx="8229600" cy="198120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1234440">
                  <a:extLst>
                    <a:ext uri="{9D8B030D-6E8A-4147-A177-3AD203B41FA5}">
                      <a16:colId xmlns:a16="http://schemas.microsoft.com/office/drawing/2014/main" val="20001"/>
                    </a:ext>
                  </a:extLst>
                </a:gridCol>
                <a:gridCol w="1234440">
                  <a:extLst>
                    <a:ext uri="{9D8B030D-6E8A-4147-A177-3AD203B41FA5}">
                      <a16:colId xmlns:a16="http://schemas.microsoft.com/office/drawing/2014/main" val="20002"/>
                    </a:ext>
                  </a:extLst>
                </a:gridCol>
                <a:gridCol w="1234440">
                  <a:extLst>
                    <a:ext uri="{9D8B030D-6E8A-4147-A177-3AD203B41FA5}">
                      <a16:colId xmlns:a16="http://schemas.microsoft.com/office/drawing/2014/main" val="20003"/>
                    </a:ext>
                  </a:extLst>
                </a:gridCol>
                <a:gridCol w="1234440">
                  <a:extLst>
                    <a:ext uri="{9D8B030D-6E8A-4147-A177-3AD203B41FA5}">
                      <a16:colId xmlns:a16="http://schemas.microsoft.com/office/drawing/2014/main" val="20004"/>
                    </a:ext>
                  </a:extLst>
                </a:gridCol>
                <a:gridCol w="1234440">
                  <a:extLst>
                    <a:ext uri="{9D8B030D-6E8A-4147-A177-3AD203B41FA5}">
                      <a16:colId xmlns:a16="http://schemas.microsoft.com/office/drawing/2014/main" val="20005"/>
                    </a:ext>
                  </a:extLst>
                </a:gridCol>
              </a:tblGrid>
              <a:tr h="370840">
                <a:tc>
                  <a:txBody>
                    <a:bodyPr/>
                    <a:lstStyle/>
                    <a:p>
                      <a:pPr algn="ctr"/>
                      <a:endParaRPr lang="en-US" sz="2000" dirty="0"/>
                    </a:p>
                  </a:txBody>
                  <a:tcPr>
                    <a:lnR w="28575" cap="flat" cmpd="sng" algn="ctr">
                      <a:solidFill>
                        <a:schemeClr val="bg1"/>
                      </a:solidFill>
                      <a:prstDash val="solid"/>
                      <a:round/>
                      <a:headEnd type="none" w="med" len="med"/>
                      <a:tailEnd type="none" w="med" len="med"/>
                    </a:lnR>
                    <a:lnB w="38100" cmpd="sng">
                      <a:noFill/>
                    </a:lnB>
                    <a:solidFill>
                      <a:schemeClr val="bg1"/>
                    </a:solidFill>
                  </a:tcPr>
                </a:tc>
                <a:tc gridSpan="2">
                  <a:txBody>
                    <a:bodyPr/>
                    <a:lstStyle/>
                    <a:p>
                      <a:pPr algn="ctr"/>
                      <a:r>
                        <a:rPr lang="en-US" sz="2000" dirty="0"/>
                        <a:t>Error</a:t>
                      </a:r>
                      <a:r>
                        <a:rPr lang="en-US" sz="2000" baseline="0" dirty="0"/>
                        <a:t> (Lower Better)</a:t>
                      </a:r>
                      <a:endParaRPr lang="en-US" sz="2000"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38100" cmpd="sng">
                      <a:noFill/>
                    </a:lnB>
                  </a:tcPr>
                </a:tc>
                <a:tc hMerge="1">
                  <a:txBody>
                    <a:bodyPr/>
                    <a:lstStyle/>
                    <a:p>
                      <a:endParaRPr lang="en-US" dirty="0"/>
                    </a:p>
                  </a:txBody>
                  <a:tcPr>
                    <a:lnB w="38100" cmpd="sng">
                      <a:noFill/>
                    </a:lnB>
                  </a:tcPr>
                </a:tc>
                <a:tc gridSpan="3">
                  <a:txBody>
                    <a:bodyPr/>
                    <a:lstStyle/>
                    <a:p>
                      <a:pPr algn="ctr"/>
                      <a:r>
                        <a:rPr lang="en-US" sz="2000" dirty="0"/>
                        <a:t>% Good Pixels (Higher Better)</a:t>
                      </a:r>
                    </a:p>
                  </a:txBody>
                  <a:tcPr>
                    <a:lnL w="28575" cap="flat" cmpd="sng" algn="ctr">
                      <a:solidFill>
                        <a:schemeClr val="bg1"/>
                      </a:solidFill>
                      <a:prstDash val="solid"/>
                      <a:round/>
                      <a:headEnd type="none" w="med" len="med"/>
                      <a:tailEnd type="none" w="med" len="med"/>
                    </a:lnL>
                    <a:lnB w="38100" cmpd="sng">
                      <a:noFill/>
                    </a:lnB>
                  </a:tcPr>
                </a:tc>
                <a:tc hMerge="1">
                  <a:txBody>
                    <a:bodyPr/>
                    <a:lstStyle/>
                    <a:p>
                      <a:endParaRPr lang="en-US" dirty="0"/>
                    </a:p>
                  </a:txBody>
                  <a:tcPr>
                    <a:lnB w="38100" cmpd="sng">
                      <a:noFill/>
                    </a:lnB>
                  </a:tcPr>
                </a:tc>
                <a:tc hMerge="1">
                  <a:txBody>
                    <a:bodyPr/>
                    <a:lstStyle/>
                    <a:p>
                      <a:endParaRPr lang="en-US" dirty="0"/>
                    </a:p>
                  </a:txBody>
                  <a:tcPr>
                    <a:lnB w="38100" cmpd="sng">
                      <a:noFill/>
                    </a:lnB>
                  </a:tcPr>
                </a:tc>
                <a:extLst>
                  <a:ext uri="{0D108BD9-81ED-4DB2-BD59-A6C34878D82A}">
                    <a16:rowId xmlns:a16="http://schemas.microsoft.com/office/drawing/2014/main" val="10000"/>
                  </a:ext>
                </a:extLst>
              </a:tr>
              <a:tr h="370840">
                <a:tc>
                  <a:txBody>
                    <a:bodyPr/>
                    <a:lstStyle/>
                    <a:p>
                      <a:pPr algn="ctr"/>
                      <a:r>
                        <a:rPr lang="en-US" sz="2000" dirty="0">
                          <a:ln>
                            <a:solidFill>
                              <a:schemeClr val="bg1"/>
                            </a:solidFill>
                          </a:ln>
                          <a:solidFill>
                            <a:schemeClr val="bg1"/>
                          </a:solidFill>
                        </a:rPr>
                        <a:t>Method</a:t>
                      </a:r>
                    </a:p>
                  </a:txBody>
                  <a:tcPr>
                    <a:lnR w="28575" cap="flat" cmpd="sng" algn="ctr">
                      <a:solidFill>
                        <a:schemeClr val="bg1"/>
                      </a:solidFill>
                      <a:prstDash val="solid"/>
                      <a:round/>
                      <a:headEnd type="none" w="med" len="med"/>
                      <a:tailEnd type="none" w="med" len="med"/>
                    </a:lnR>
                    <a:lnT w="38100" cmpd="sng">
                      <a:noFill/>
                    </a:lnT>
                    <a:lnB w="28575" cap="flat" cmpd="sng" algn="ctr">
                      <a:solidFill>
                        <a:schemeClr val="bg1"/>
                      </a:solidFill>
                      <a:prstDash val="solid"/>
                      <a:round/>
                      <a:headEnd type="none" w="med" len="med"/>
                      <a:tailEnd type="none" w="med" len="med"/>
                    </a:lnB>
                    <a:solidFill>
                      <a:schemeClr val="accent1"/>
                    </a:solidFill>
                  </a:tcPr>
                </a:tc>
                <a:tc>
                  <a:txBody>
                    <a:bodyPr/>
                    <a:lstStyle/>
                    <a:p>
                      <a:pPr algn="ctr"/>
                      <a:r>
                        <a:rPr lang="en-US" sz="2000" dirty="0">
                          <a:ln>
                            <a:solidFill>
                              <a:schemeClr val="bg1"/>
                            </a:solidFill>
                          </a:ln>
                          <a:solidFill>
                            <a:schemeClr val="bg1"/>
                          </a:solidFill>
                        </a:rPr>
                        <a:t>Mean</a:t>
                      </a:r>
                    </a:p>
                  </a:txBody>
                  <a:tcPr>
                    <a:lnL w="28575" cap="flat" cmpd="sng" algn="ctr">
                      <a:solidFill>
                        <a:schemeClr val="bg1"/>
                      </a:solidFill>
                      <a:prstDash val="solid"/>
                      <a:round/>
                      <a:headEnd type="none" w="med" len="med"/>
                      <a:tailEnd type="none" w="med" len="med"/>
                    </a:lnL>
                    <a:lnT w="38100" cmpd="sng">
                      <a:noFill/>
                    </a:lnT>
                    <a:lnB w="28575" cap="flat" cmpd="sng" algn="ctr">
                      <a:solidFill>
                        <a:schemeClr val="bg1"/>
                      </a:solidFill>
                      <a:prstDash val="solid"/>
                      <a:round/>
                      <a:headEnd type="none" w="med" len="med"/>
                      <a:tailEnd type="none" w="med" len="med"/>
                    </a:lnB>
                    <a:solidFill>
                      <a:schemeClr val="accent1"/>
                    </a:solidFill>
                  </a:tcPr>
                </a:tc>
                <a:tc>
                  <a:txBody>
                    <a:bodyPr/>
                    <a:lstStyle/>
                    <a:p>
                      <a:pPr algn="ctr"/>
                      <a:r>
                        <a:rPr lang="en-US" sz="2000" dirty="0">
                          <a:ln>
                            <a:solidFill>
                              <a:schemeClr val="bg1"/>
                            </a:solidFill>
                          </a:ln>
                          <a:solidFill>
                            <a:schemeClr val="bg1"/>
                          </a:solidFill>
                        </a:rPr>
                        <a:t>Median</a:t>
                      </a:r>
                    </a:p>
                  </a:txBody>
                  <a:tcPr>
                    <a:lnR w="28575" cap="flat" cmpd="sng" algn="ctr">
                      <a:solidFill>
                        <a:schemeClr val="bg1"/>
                      </a:solidFill>
                      <a:prstDash val="solid"/>
                      <a:round/>
                      <a:headEnd type="none" w="med" len="med"/>
                      <a:tailEnd type="none" w="med" len="med"/>
                    </a:lnR>
                    <a:lnT w="38100" cmpd="sng">
                      <a:noFill/>
                    </a:lnT>
                    <a:lnB w="28575" cap="flat" cmpd="sng" algn="ctr">
                      <a:solidFill>
                        <a:schemeClr val="bg1"/>
                      </a:solidFill>
                      <a:prstDash val="solid"/>
                      <a:round/>
                      <a:headEnd type="none" w="med" len="med"/>
                      <a:tailEnd type="none" w="med" len="med"/>
                    </a:lnB>
                    <a:solidFill>
                      <a:schemeClr val="accent1"/>
                    </a:solidFill>
                  </a:tcPr>
                </a:tc>
                <a:tc>
                  <a:txBody>
                    <a:bodyPr/>
                    <a:lstStyle/>
                    <a:p>
                      <a:pPr algn="ctr"/>
                      <a:r>
                        <a:rPr lang="en-US" sz="2000" dirty="0">
                          <a:ln>
                            <a:solidFill>
                              <a:schemeClr val="bg1"/>
                            </a:solidFill>
                          </a:ln>
                          <a:solidFill>
                            <a:schemeClr val="bg1"/>
                          </a:solidFill>
                        </a:rPr>
                        <a:t>11.25°</a:t>
                      </a:r>
                    </a:p>
                  </a:txBody>
                  <a:tcPr>
                    <a:lnL w="28575" cap="flat" cmpd="sng" algn="ctr">
                      <a:solidFill>
                        <a:schemeClr val="bg1"/>
                      </a:solidFill>
                      <a:prstDash val="solid"/>
                      <a:round/>
                      <a:headEnd type="none" w="med" len="med"/>
                      <a:tailEnd type="none" w="med" len="med"/>
                    </a:lnL>
                    <a:lnT w="38100" cmpd="sng">
                      <a:noFill/>
                    </a:lnT>
                    <a:lnB w="28575" cap="flat" cmpd="sng" algn="ctr">
                      <a:solidFill>
                        <a:schemeClr val="bg1"/>
                      </a:solidFill>
                      <a:prstDash val="solid"/>
                      <a:round/>
                      <a:headEnd type="none" w="med" len="med"/>
                      <a:tailEnd type="none" w="med" len="med"/>
                    </a:lnB>
                    <a:solidFill>
                      <a:schemeClr val="accent1"/>
                    </a:solidFill>
                  </a:tcPr>
                </a:tc>
                <a:tc>
                  <a:txBody>
                    <a:bodyPr/>
                    <a:lstStyle/>
                    <a:p>
                      <a:pPr algn="ctr"/>
                      <a:r>
                        <a:rPr lang="en-US" sz="2000" dirty="0">
                          <a:ln>
                            <a:solidFill>
                              <a:schemeClr val="bg1"/>
                            </a:solidFill>
                          </a:ln>
                          <a:solidFill>
                            <a:schemeClr val="bg1"/>
                          </a:solidFill>
                        </a:rPr>
                        <a:t>22.5°</a:t>
                      </a:r>
                    </a:p>
                  </a:txBody>
                  <a:tcPr>
                    <a:lnT w="38100" cmpd="sng">
                      <a:noFill/>
                    </a:lnT>
                    <a:lnB w="28575" cap="flat" cmpd="sng" algn="ctr">
                      <a:solidFill>
                        <a:schemeClr val="bg1"/>
                      </a:solidFill>
                      <a:prstDash val="solid"/>
                      <a:round/>
                      <a:headEnd type="none" w="med" len="med"/>
                      <a:tailEnd type="none" w="med" len="med"/>
                    </a:lnB>
                    <a:solidFill>
                      <a:schemeClr val="accent1"/>
                    </a:solidFill>
                  </a:tcPr>
                </a:tc>
                <a:tc>
                  <a:txBody>
                    <a:bodyPr/>
                    <a:lstStyle/>
                    <a:p>
                      <a:pPr algn="ctr"/>
                      <a:r>
                        <a:rPr lang="en-US" sz="2000" dirty="0">
                          <a:ln>
                            <a:solidFill>
                              <a:schemeClr val="bg1"/>
                            </a:solidFill>
                          </a:ln>
                          <a:solidFill>
                            <a:schemeClr val="bg1"/>
                          </a:solidFill>
                        </a:rPr>
                        <a:t>30.0°</a:t>
                      </a:r>
                    </a:p>
                  </a:txBody>
                  <a:tcPr>
                    <a:lnT w="38100" cmpd="sng">
                      <a:noFill/>
                    </a:lnT>
                    <a:lnB w="28575"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1"/>
                  </a:ext>
                </a:extLst>
              </a:tr>
              <a:tr h="370840">
                <a:tc>
                  <a:txBody>
                    <a:bodyPr/>
                    <a:lstStyle/>
                    <a:p>
                      <a:pPr algn="l"/>
                      <a:r>
                        <a:rPr lang="en-US" sz="2000" dirty="0"/>
                        <a:t>No </a:t>
                      </a:r>
                      <a:r>
                        <a:rPr lang="en-US" sz="2000" dirty="0" err="1"/>
                        <a:t>Pretraining</a:t>
                      </a:r>
                      <a:endParaRPr lang="en-US" sz="2000" dirty="0"/>
                    </a:p>
                  </a:txBody>
                  <a:tcP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tcPr>
                </a:tc>
                <a:tc>
                  <a:txBody>
                    <a:bodyPr/>
                    <a:lstStyle/>
                    <a:p>
                      <a:pPr algn="ctr"/>
                      <a:r>
                        <a:rPr lang="en-US" sz="2000" dirty="0"/>
                        <a:t>38.6</a:t>
                      </a:r>
                    </a:p>
                  </a:txBody>
                  <a:tcP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tcPr>
                </a:tc>
                <a:tc>
                  <a:txBody>
                    <a:bodyPr/>
                    <a:lstStyle/>
                    <a:p>
                      <a:pPr algn="ctr"/>
                      <a:r>
                        <a:rPr lang="en-US" sz="2000" dirty="0"/>
                        <a:t>26.5</a:t>
                      </a:r>
                    </a:p>
                  </a:txBody>
                  <a:tcP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tcPr>
                </a:tc>
                <a:tc>
                  <a:txBody>
                    <a:bodyPr/>
                    <a:lstStyle/>
                    <a:p>
                      <a:pPr algn="ctr"/>
                      <a:r>
                        <a:rPr lang="en-US" sz="2000" dirty="0"/>
                        <a:t>33.1</a:t>
                      </a:r>
                    </a:p>
                  </a:txBody>
                  <a:tcP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tcPr>
                </a:tc>
                <a:tc>
                  <a:txBody>
                    <a:bodyPr/>
                    <a:lstStyle/>
                    <a:p>
                      <a:pPr algn="ctr"/>
                      <a:r>
                        <a:rPr lang="en-US" sz="2000" dirty="0"/>
                        <a:t>46.8</a:t>
                      </a:r>
                    </a:p>
                  </a:txBody>
                  <a:tcPr>
                    <a:lnT w="28575" cap="flat" cmpd="sng" algn="ctr">
                      <a:solidFill>
                        <a:schemeClr val="bg1"/>
                      </a:solidFill>
                      <a:prstDash val="solid"/>
                      <a:round/>
                      <a:headEnd type="none" w="med" len="med"/>
                      <a:tailEnd type="none" w="med" len="med"/>
                    </a:lnT>
                  </a:tcPr>
                </a:tc>
                <a:tc>
                  <a:txBody>
                    <a:bodyPr/>
                    <a:lstStyle/>
                    <a:p>
                      <a:pPr algn="ctr"/>
                      <a:r>
                        <a:rPr lang="en-US" sz="2000" dirty="0"/>
                        <a:t>52.5</a:t>
                      </a:r>
                    </a:p>
                  </a:txBody>
                  <a:tcPr>
                    <a:lnT w="28575"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370840">
                <a:tc>
                  <a:txBody>
                    <a:bodyPr/>
                    <a:lstStyle/>
                    <a:p>
                      <a:pPr algn="l"/>
                      <a:r>
                        <a:rPr lang="en-US" sz="2000" dirty="0"/>
                        <a:t>Ours</a:t>
                      </a:r>
                    </a:p>
                  </a:txBody>
                  <a:tcPr>
                    <a:lnR w="28575" cap="flat" cmpd="sng" algn="ctr">
                      <a:solidFill>
                        <a:schemeClr val="bg1"/>
                      </a:solidFill>
                      <a:prstDash val="solid"/>
                      <a:round/>
                      <a:headEnd type="none" w="med" len="med"/>
                      <a:tailEnd type="none" w="med" len="med"/>
                    </a:lnR>
                  </a:tcPr>
                </a:tc>
                <a:tc>
                  <a:txBody>
                    <a:bodyPr/>
                    <a:lstStyle/>
                    <a:p>
                      <a:pPr algn="ctr"/>
                      <a:r>
                        <a:rPr lang="en-US" sz="2000" b="1" dirty="0"/>
                        <a:t>33.2</a:t>
                      </a:r>
                    </a:p>
                  </a:txBody>
                  <a:tcPr>
                    <a:lnL w="28575" cap="flat" cmpd="sng" algn="ctr">
                      <a:solidFill>
                        <a:schemeClr val="bg1"/>
                      </a:solidFill>
                      <a:prstDash val="solid"/>
                      <a:round/>
                      <a:headEnd type="none" w="med" len="med"/>
                      <a:tailEnd type="none" w="med" len="med"/>
                    </a:lnL>
                  </a:tcPr>
                </a:tc>
                <a:tc>
                  <a:txBody>
                    <a:bodyPr/>
                    <a:lstStyle/>
                    <a:p>
                      <a:pPr algn="ctr"/>
                      <a:r>
                        <a:rPr lang="en-US" sz="2000" dirty="0"/>
                        <a:t>21.3</a:t>
                      </a:r>
                    </a:p>
                  </a:txBody>
                  <a:tcPr>
                    <a:lnR w="28575" cap="flat" cmpd="sng" algn="ctr">
                      <a:solidFill>
                        <a:schemeClr val="bg1"/>
                      </a:solidFill>
                      <a:prstDash val="solid"/>
                      <a:round/>
                      <a:headEnd type="none" w="med" len="med"/>
                      <a:tailEnd type="none" w="med" len="med"/>
                    </a:lnR>
                  </a:tcPr>
                </a:tc>
                <a:tc>
                  <a:txBody>
                    <a:bodyPr/>
                    <a:lstStyle/>
                    <a:p>
                      <a:pPr algn="ctr"/>
                      <a:r>
                        <a:rPr lang="en-US" sz="2000" dirty="0"/>
                        <a:t>36.0</a:t>
                      </a:r>
                    </a:p>
                  </a:txBody>
                  <a:tcPr>
                    <a:lnL w="28575" cap="flat" cmpd="sng" algn="ctr">
                      <a:solidFill>
                        <a:schemeClr val="bg1"/>
                      </a:solidFill>
                      <a:prstDash val="solid"/>
                      <a:round/>
                      <a:headEnd type="none" w="med" len="med"/>
                      <a:tailEnd type="none" w="med" len="med"/>
                    </a:lnL>
                  </a:tcPr>
                </a:tc>
                <a:tc>
                  <a:txBody>
                    <a:bodyPr/>
                    <a:lstStyle/>
                    <a:p>
                      <a:pPr algn="ctr"/>
                      <a:r>
                        <a:rPr lang="en-US" sz="2000" dirty="0"/>
                        <a:t>51.2</a:t>
                      </a:r>
                    </a:p>
                  </a:txBody>
                  <a:tcPr/>
                </a:tc>
                <a:tc>
                  <a:txBody>
                    <a:bodyPr/>
                    <a:lstStyle/>
                    <a:p>
                      <a:pPr algn="ctr"/>
                      <a:r>
                        <a:rPr lang="en-US" sz="2000" dirty="0"/>
                        <a:t>57.8</a:t>
                      </a:r>
                    </a:p>
                  </a:txBody>
                  <a:tcPr/>
                </a:tc>
                <a:extLst>
                  <a:ext uri="{0D108BD9-81ED-4DB2-BD59-A6C34878D82A}">
                    <a16:rowId xmlns:a16="http://schemas.microsoft.com/office/drawing/2014/main" val="10003"/>
                  </a:ext>
                </a:extLst>
              </a:tr>
              <a:tr h="370840">
                <a:tc>
                  <a:txBody>
                    <a:bodyPr/>
                    <a:lstStyle/>
                    <a:p>
                      <a:pPr algn="l"/>
                      <a:r>
                        <a:rPr lang="en-US" sz="2000" dirty="0" err="1"/>
                        <a:t>ImageNet</a:t>
                      </a:r>
                      <a:r>
                        <a:rPr lang="en-US" sz="2000" baseline="0" dirty="0"/>
                        <a:t> Labels</a:t>
                      </a:r>
                      <a:endParaRPr lang="en-US" sz="2000" dirty="0"/>
                    </a:p>
                  </a:txBody>
                  <a:tcP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ctr"/>
                      <a:r>
                        <a:rPr lang="en-US" sz="2000" dirty="0"/>
                        <a:t>33.3</a:t>
                      </a:r>
                    </a:p>
                  </a:txBody>
                  <a:tcPr>
                    <a:lnL w="28575" cap="flat" cmpd="sng" algn="ctr">
                      <a:solidFill>
                        <a:schemeClr val="bg1"/>
                      </a:solidFill>
                      <a:prstDash val="solid"/>
                      <a:round/>
                      <a:headEnd type="none" w="med" len="med"/>
                      <a:tailEnd type="none" w="med" len="med"/>
                    </a:lnL>
                  </a:tcPr>
                </a:tc>
                <a:tc>
                  <a:txBody>
                    <a:bodyPr/>
                    <a:lstStyle/>
                    <a:p>
                      <a:pPr algn="ctr"/>
                      <a:r>
                        <a:rPr lang="en-US" sz="2000" b="1" dirty="0"/>
                        <a:t>20.8</a:t>
                      </a:r>
                    </a:p>
                  </a:txBody>
                  <a:tcPr>
                    <a:lnR w="28575" cap="flat" cmpd="sng" algn="ctr">
                      <a:solidFill>
                        <a:schemeClr val="bg1"/>
                      </a:solidFill>
                      <a:prstDash val="solid"/>
                      <a:round/>
                      <a:headEnd type="none" w="med" len="med"/>
                      <a:tailEnd type="none" w="med" len="med"/>
                    </a:lnR>
                  </a:tcPr>
                </a:tc>
                <a:tc>
                  <a:txBody>
                    <a:bodyPr/>
                    <a:lstStyle/>
                    <a:p>
                      <a:pPr algn="ctr"/>
                      <a:r>
                        <a:rPr lang="en-US" sz="2000" b="1" dirty="0"/>
                        <a:t>36.7</a:t>
                      </a:r>
                    </a:p>
                  </a:txBody>
                  <a:tcPr>
                    <a:lnL w="28575" cap="flat" cmpd="sng" algn="ctr">
                      <a:solidFill>
                        <a:schemeClr val="bg1"/>
                      </a:solidFill>
                      <a:prstDash val="solid"/>
                      <a:round/>
                      <a:headEnd type="none" w="med" len="med"/>
                      <a:tailEnd type="none" w="med" len="med"/>
                    </a:lnL>
                  </a:tcPr>
                </a:tc>
                <a:tc>
                  <a:txBody>
                    <a:bodyPr/>
                    <a:lstStyle/>
                    <a:p>
                      <a:pPr algn="ctr"/>
                      <a:r>
                        <a:rPr lang="en-US" sz="2000" b="1" dirty="0"/>
                        <a:t>51.7</a:t>
                      </a:r>
                    </a:p>
                  </a:txBody>
                  <a:tcPr/>
                </a:tc>
                <a:tc>
                  <a:txBody>
                    <a:bodyPr/>
                    <a:lstStyle/>
                    <a:p>
                      <a:pPr algn="ctr"/>
                      <a:r>
                        <a:rPr lang="en-US" sz="2000" b="1" dirty="0"/>
                        <a:t>58.1</a:t>
                      </a:r>
                    </a:p>
                  </a:txBody>
                  <a:tcPr/>
                </a:tc>
                <a:extLst>
                  <a:ext uri="{0D108BD9-81ED-4DB2-BD59-A6C34878D82A}">
                    <a16:rowId xmlns:a16="http://schemas.microsoft.com/office/drawing/2014/main" val="10004"/>
                  </a:ext>
                </a:extLst>
              </a:tr>
            </a:tbl>
          </a:graphicData>
        </a:graphic>
      </p:graphicFrame>
    </p:spTree>
    <p:custDataLst>
      <p:tags r:id="rId1"/>
    </p:custDataLst>
    <p:extLst>
      <p:ext uri="{BB962C8B-B14F-4D97-AF65-F5344CB8AC3E}">
        <p14:creationId xmlns:p14="http://schemas.microsoft.com/office/powerpoint/2010/main" val="3069478324"/>
      </p:ext>
    </p:extLst>
  </p:cSld>
  <p:clrMapOvr>
    <a:masterClrMapping/>
  </p:clrMapOvr>
  <mc:AlternateContent xmlns:mc="http://schemas.openxmlformats.org/markup-compatibility/2006" xmlns:p14="http://schemas.microsoft.com/office/powerpoint/2010/main">
    <mc:Choice Requires="p14">
      <p:transition spd="med" p14:dur="700" advTm="26695">
        <p:fade/>
      </p:transition>
    </mc:Choice>
    <mc:Fallback xmlns="">
      <p:transition spd="med" advTm="2669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73E0E-4F60-F09B-E99D-18247727C897}"/>
              </a:ext>
            </a:extLst>
          </p:cNvPr>
          <p:cNvSpPr>
            <a:spLocks noGrp="1"/>
          </p:cNvSpPr>
          <p:nvPr>
            <p:ph type="title"/>
          </p:nvPr>
        </p:nvSpPr>
        <p:spPr/>
        <p:txBody>
          <a:bodyPr/>
          <a:lstStyle/>
          <a:p>
            <a:r>
              <a:rPr lang="en-US" dirty="0"/>
              <a:t>Clever ideas to keep in mind</a:t>
            </a:r>
          </a:p>
        </p:txBody>
      </p:sp>
      <p:sp>
        <p:nvSpPr>
          <p:cNvPr id="3" name="Content Placeholder 2">
            <a:extLst>
              <a:ext uri="{FF2B5EF4-FFF2-40B4-BE49-F238E27FC236}">
                <a16:creationId xmlns:a16="http://schemas.microsoft.com/office/drawing/2014/main" id="{4F30E669-4893-C3DB-71A3-9DBFE950BCF8}"/>
              </a:ext>
            </a:extLst>
          </p:cNvPr>
          <p:cNvSpPr>
            <a:spLocks noGrp="1"/>
          </p:cNvSpPr>
          <p:nvPr>
            <p:ph idx="1"/>
          </p:nvPr>
        </p:nvSpPr>
        <p:spPr/>
        <p:txBody>
          <a:bodyPr/>
          <a:lstStyle/>
          <a:p>
            <a:r>
              <a:rPr lang="en-US" dirty="0"/>
              <a:t>“Pretext” tasks to train networks</a:t>
            </a:r>
          </a:p>
          <a:p>
            <a:r>
              <a:rPr lang="en-US" dirty="0"/>
              <a:t>Avoiding shortcuts in learning by</a:t>
            </a:r>
          </a:p>
          <a:p>
            <a:pPr lvl="1"/>
            <a:r>
              <a:rPr lang="en-US" dirty="0"/>
              <a:t>Dropping out modalities</a:t>
            </a:r>
          </a:p>
          <a:p>
            <a:pPr lvl="1"/>
            <a:r>
              <a:rPr lang="en-US" dirty="0"/>
              <a:t>Randomizing patch offsets</a:t>
            </a:r>
          </a:p>
          <a:p>
            <a:pPr lvl="1"/>
            <a:r>
              <a:rPr lang="en-US" dirty="0"/>
              <a:t>Including gaps in patch offsets</a:t>
            </a:r>
          </a:p>
          <a:p>
            <a:pPr lvl="1"/>
            <a:endParaRPr lang="en-US" dirty="0"/>
          </a:p>
        </p:txBody>
      </p:sp>
    </p:spTree>
    <p:extLst>
      <p:ext uri="{BB962C8B-B14F-4D97-AF65-F5344CB8AC3E}">
        <p14:creationId xmlns:p14="http://schemas.microsoft.com/office/powerpoint/2010/main" val="7432086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857500"/>
            <a:ext cx="8229600" cy="1143000"/>
          </a:xfrm>
        </p:spPr>
        <p:txBody>
          <a:bodyPr/>
          <a:lstStyle/>
          <a:p>
            <a:r>
              <a:rPr lang="en-US" i="1" dirty="0"/>
              <a:t>So, do we need semantic labels?</a:t>
            </a:r>
          </a:p>
        </p:txBody>
      </p:sp>
    </p:spTree>
    <p:extLst>
      <p:ext uri="{BB962C8B-B14F-4D97-AF65-F5344CB8AC3E}">
        <p14:creationId xmlns:p14="http://schemas.microsoft.com/office/powerpoint/2010/main" val="2777134792"/>
      </p:ext>
    </p:extLst>
  </p:cSld>
  <p:clrMapOvr>
    <a:masterClrMapping/>
  </p:clrMapOvr>
  <mc:AlternateContent xmlns:mc="http://schemas.openxmlformats.org/markup-compatibility/2006" xmlns:p14="http://schemas.microsoft.com/office/powerpoint/2010/main">
    <mc:Choice Requires="p14">
      <p:transition spd="med" p14:dur="700" advTm="7984">
        <p:fade/>
      </p:transition>
    </mc:Choice>
    <mc:Fallback xmlns="">
      <p:transition spd="med" advTm="7984">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7" name="Group 26"/>
          <p:cNvGrpSpPr/>
          <p:nvPr/>
        </p:nvGrpSpPr>
        <p:grpSpPr>
          <a:xfrm>
            <a:off x="1702220" y="1219200"/>
            <a:ext cx="4266104" cy="2523700"/>
            <a:chOff x="4818877" y="1219200"/>
            <a:chExt cx="4266104" cy="2523700"/>
          </a:xfrm>
        </p:grpSpPr>
        <p:sp>
          <p:nvSpPr>
            <p:cNvPr id="10" name="TextBox 9"/>
            <p:cNvSpPr txBox="1"/>
            <p:nvPr/>
          </p:nvSpPr>
          <p:spPr>
            <a:xfrm>
              <a:off x="5883135" y="1219200"/>
              <a:ext cx="2393669" cy="646331"/>
            </a:xfrm>
            <a:prstGeom prst="rect">
              <a:avLst/>
            </a:prstGeom>
            <a:noFill/>
          </p:spPr>
          <p:txBody>
            <a:bodyPr wrap="none" rtlCol="0">
              <a:spAutoFit/>
            </a:bodyPr>
            <a:lstStyle/>
            <a:p>
              <a:r>
                <a:rPr lang="en-US" sz="3600" dirty="0"/>
                <a:t>Ego-Motion</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4534" y="1781394"/>
              <a:ext cx="2850869" cy="1588543"/>
            </a:xfrm>
            <a:prstGeom prst="rect">
              <a:avLst/>
            </a:prstGeom>
          </p:spPr>
        </p:pic>
        <p:sp>
          <p:nvSpPr>
            <p:cNvPr id="12" name="TextBox 11"/>
            <p:cNvSpPr txBox="1"/>
            <p:nvPr/>
          </p:nvSpPr>
          <p:spPr>
            <a:xfrm>
              <a:off x="4818877" y="3373568"/>
              <a:ext cx="4266104" cy="369332"/>
            </a:xfrm>
            <a:prstGeom prst="rect">
              <a:avLst/>
            </a:prstGeom>
            <a:noFill/>
          </p:spPr>
          <p:txBody>
            <a:bodyPr wrap="none" rtlCol="0">
              <a:spAutoFit/>
            </a:bodyPr>
            <a:lstStyle/>
            <a:p>
              <a:pPr algn="ctr"/>
              <a:r>
                <a:rPr lang="en-US" dirty="0"/>
                <a:t>[</a:t>
              </a:r>
              <a:r>
                <a:rPr lang="en-US" dirty="0" err="1"/>
                <a:t>Agrawal</a:t>
              </a:r>
              <a:r>
                <a:rPr lang="en-US" dirty="0"/>
                <a:t> et al. 2015; </a:t>
              </a:r>
              <a:r>
                <a:rPr lang="en-US" dirty="0" err="1"/>
                <a:t>Jayaraman</a:t>
              </a:r>
              <a:r>
                <a:rPr lang="en-US" dirty="0"/>
                <a:t> et al. 2015]</a:t>
              </a:r>
            </a:p>
          </p:txBody>
        </p:sp>
      </p:grpSp>
      <p:grpSp>
        <p:nvGrpSpPr>
          <p:cNvPr id="3" name="Group 2"/>
          <p:cNvGrpSpPr/>
          <p:nvPr/>
        </p:nvGrpSpPr>
        <p:grpSpPr>
          <a:xfrm>
            <a:off x="6210299" y="1219200"/>
            <a:ext cx="4208974" cy="2523700"/>
            <a:chOff x="175701" y="1219200"/>
            <a:chExt cx="4208974" cy="2523700"/>
          </a:xfrm>
        </p:grpSpPr>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r="51310" b="68431"/>
            <a:stretch/>
          </p:blipFill>
          <p:spPr>
            <a:xfrm>
              <a:off x="297224" y="1882948"/>
              <a:ext cx="2634659" cy="1524000"/>
            </a:xfrm>
            <a:prstGeom prst="rect">
              <a:avLst/>
            </a:prstGeom>
          </p:spPr>
        </p:pic>
        <p:grpSp>
          <p:nvGrpSpPr>
            <p:cNvPr id="17" name="Group 16"/>
            <p:cNvGrpSpPr/>
            <p:nvPr/>
          </p:nvGrpSpPr>
          <p:grpSpPr>
            <a:xfrm>
              <a:off x="3214146" y="1896071"/>
              <a:ext cx="1075870" cy="1456729"/>
              <a:chOff x="2971800" y="1896071"/>
              <a:chExt cx="1318216" cy="1784865"/>
            </a:xfrm>
          </p:grpSpPr>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3269" t="44470" r="73729" b="26095"/>
              <a:stretch/>
            </p:blipFill>
            <p:spPr>
              <a:xfrm>
                <a:off x="2971800" y="2175987"/>
                <a:ext cx="1318216" cy="1504949"/>
              </a:xfrm>
              <a:prstGeom prst="rect">
                <a:avLst/>
              </a:prstGeom>
            </p:spPr>
          </p:pic>
          <p:sp>
            <p:nvSpPr>
              <p:cNvPr id="7" name="TextBox 6"/>
              <p:cNvSpPr txBox="1"/>
              <p:nvPr/>
            </p:nvSpPr>
            <p:spPr>
              <a:xfrm>
                <a:off x="3138489" y="1896071"/>
                <a:ext cx="990600" cy="339395"/>
              </a:xfrm>
              <a:prstGeom prst="rect">
                <a:avLst/>
              </a:prstGeom>
              <a:solidFill>
                <a:schemeClr val="accent3">
                  <a:lumMod val="60000"/>
                  <a:lumOff val="40000"/>
                </a:schemeClr>
              </a:solidFill>
              <a:ln>
                <a:solidFill>
                  <a:srgbClr val="008000"/>
                </a:solidFill>
              </a:ln>
            </p:spPr>
            <p:txBody>
              <a:bodyPr wrap="square" rtlCol="0">
                <a:spAutoFit/>
              </a:bodyPr>
              <a:lstStyle/>
              <a:p>
                <a:pPr algn="ctr"/>
                <a:r>
                  <a:rPr lang="en-US" sz="1200" b="1" dirty="0"/>
                  <a:t>Similar</a:t>
                </a:r>
              </a:p>
            </p:txBody>
          </p:sp>
        </p:grpSp>
        <p:sp>
          <p:nvSpPr>
            <p:cNvPr id="8" name="TextBox 7"/>
            <p:cNvSpPr txBox="1"/>
            <p:nvPr/>
          </p:nvSpPr>
          <p:spPr>
            <a:xfrm>
              <a:off x="175701" y="3373568"/>
              <a:ext cx="4208974" cy="369332"/>
            </a:xfrm>
            <a:prstGeom prst="rect">
              <a:avLst/>
            </a:prstGeom>
            <a:noFill/>
          </p:spPr>
          <p:txBody>
            <a:bodyPr wrap="none" rtlCol="0">
              <a:spAutoFit/>
            </a:bodyPr>
            <a:lstStyle/>
            <a:p>
              <a:pPr algn="ctr"/>
              <a:r>
                <a:rPr lang="en-US" dirty="0"/>
                <a:t>[Wang et al. 2015; </a:t>
              </a:r>
              <a:r>
                <a:rPr lang="en-US" dirty="0" err="1"/>
                <a:t>Srivastava</a:t>
              </a:r>
              <a:r>
                <a:rPr lang="en-US" dirty="0"/>
                <a:t> et al 2015; …]</a:t>
              </a:r>
            </a:p>
          </p:txBody>
        </p:sp>
        <p:sp>
          <p:nvSpPr>
            <p:cNvPr id="9" name="TextBox 8"/>
            <p:cNvSpPr txBox="1"/>
            <p:nvPr/>
          </p:nvSpPr>
          <p:spPr>
            <a:xfrm>
              <a:off x="1628179" y="1219200"/>
              <a:ext cx="1266693" cy="646331"/>
            </a:xfrm>
            <a:prstGeom prst="rect">
              <a:avLst/>
            </a:prstGeom>
            <a:noFill/>
          </p:spPr>
          <p:txBody>
            <a:bodyPr wrap="none" rtlCol="0">
              <a:spAutoFit/>
            </a:bodyPr>
            <a:lstStyle/>
            <a:p>
              <a:r>
                <a:rPr lang="en-US" sz="3600" dirty="0"/>
                <a:t>Video</a:t>
              </a:r>
            </a:p>
          </p:txBody>
        </p:sp>
      </p:grpSp>
      <p:sp>
        <p:nvSpPr>
          <p:cNvPr id="2" name="Title 1"/>
          <p:cNvSpPr>
            <a:spLocks noGrp="1"/>
          </p:cNvSpPr>
          <p:nvPr>
            <p:ph type="title"/>
          </p:nvPr>
        </p:nvSpPr>
        <p:spPr/>
        <p:txBody>
          <a:bodyPr/>
          <a:lstStyle/>
          <a:p>
            <a:r>
              <a:rPr lang="en-US" dirty="0"/>
              <a:t>“Self-Supervision” and the Future</a:t>
            </a:r>
          </a:p>
        </p:txBody>
      </p:sp>
      <p:grpSp>
        <p:nvGrpSpPr>
          <p:cNvPr id="28" name="Group 27"/>
          <p:cNvGrpSpPr/>
          <p:nvPr/>
        </p:nvGrpSpPr>
        <p:grpSpPr>
          <a:xfrm>
            <a:off x="3303551" y="3798102"/>
            <a:ext cx="5584927" cy="2983699"/>
            <a:chOff x="1779550" y="3798101"/>
            <a:chExt cx="5584927" cy="2983699"/>
          </a:xfrm>
        </p:grpSpPr>
        <p:sp>
          <p:nvSpPr>
            <p:cNvPr id="13" name="TextBox 12"/>
            <p:cNvSpPr txBox="1"/>
            <p:nvPr/>
          </p:nvSpPr>
          <p:spPr>
            <a:xfrm>
              <a:off x="1779550" y="6412468"/>
              <a:ext cx="5584927" cy="369332"/>
            </a:xfrm>
            <a:prstGeom prst="rect">
              <a:avLst/>
            </a:prstGeom>
            <a:noFill/>
          </p:spPr>
          <p:txBody>
            <a:bodyPr wrap="none" rtlCol="0">
              <a:spAutoFit/>
            </a:bodyPr>
            <a:lstStyle/>
            <a:p>
              <a:pPr algn="ctr"/>
              <a:r>
                <a:rPr lang="en-US" dirty="0"/>
                <a:t>[</a:t>
              </a:r>
              <a:r>
                <a:rPr lang="en-US" dirty="0" err="1"/>
                <a:t>Doersch</a:t>
              </a:r>
              <a:r>
                <a:rPr lang="en-US" dirty="0"/>
                <a:t> et al. 2014; </a:t>
              </a:r>
              <a:r>
                <a:rPr lang="en-US" dirty="0" err="1"/>
                <a:t>Pathak</a:t>
              </a:r>
              <a:r>
                <a:rPr lang="en-US" dirty="0"/>
                <a:t> et al. 2015; </a:t>
              </a:r>
              <a:r>
                <a:rPr lang="en-US" dirty="0" err="1"/>
                <a:t>Isola</a:t>
              </a:r>
              <a:r>
                <a:rPr lang="en-US" dirty="0"/>
                <a:t> et al. 2015]</a:t>
              </a:r>
            </a:p>
          </p:txBody>
        </p:sp>
        <p:sp>
          <p:nvSpPr>
            <p:cNvPr id="14" name="TextBox 13"/>
            <p:cNvSpPr txBox="1"/>
            <p:nvPr/>
          </p:nvSpPr>
          <p:spPr>
            <a:xfrm>
              <a:off x="3752131" y="3798101"/>
              <a:ext cx="1639744" cy="646331"/>
            </a:xfrm>
            <a:prstGeom prst="rect">
              <a:avLst/>
            </a:prstGeom>
            <a:noFill/>
          </p:spPr>
          <p:txBody>
            <a:bodyPr wrap="none" rtlCol="0">
              <a:spAutoFit/>
            </a:bodyPr>
            <a:lstStyle/>
            <a:p>
              <a:pPr algn="ctr"/>
              <a:r>
                <a:rPr lang="en-US" sz="3600" dirty="0"/>
                <a:t>Context</a:t>
              </a:r>
            </a:p>
          </p:txBody>
        </p:sp>
        <p:grpSp>
          <p:nvGrpSpPr>
            <p:cNvPr id="26" name="Group 25"/>
            <p:cNvGrpSpPr/>
            <p:nvPr/>
          </p:nvGrpSpPr>
          <p:grpSpPr>
            <a:xfrm>
              <a:off x="1927367" y="4420144"/>
              <a:ext cx="5289267" cy="1992324"/>
              <a:chOff x="1714500" y="4420144"/>
              <a:chExt cx="5289267" cy="1992324"/>
            </a:xfrm>
          </p:grpSpPr>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29200" y="4437901"/>
                <a:ext cx="1974567" cy="1974567"/>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14500" y="4420144"/>
                <a:ext cx="1974567" cy="1974567"/>
              </a:xfrm>
              <a:prstGeom prst="rect">
                <a:avLst/>
              </a:prstGeom>
            </p:spPr>
          </p:pic>
          <p:sp>
            <p:nvSpPr>
              <p:cNvPr id="19" name="Isosceles Triangle 18"/>
              <p:cNvSpPr/>
              <p:nvPr/>
            </p:nvSpPr>
            <p:spPr>
              <a:xfrm rot="5400000">
                <a:off x="4592317" y="5370144"/>
                <a:ext cx="490818" cy="94428"/>
              </a:xfrm>
              <a:prstGeom prst="triangl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 name="Isosceles Triangle 19"/>
              <p:cNvSpPr/>
              <p:nvPr/>
            </p:nvSpPr>
            <p:spPr>
              <a:xfrm rot="5400000">
                <a:off x="3635131" y="5359735"/>
                <a:ext cx="490818" cy="94428"/>
              </a:xfrm>
              <a:prstGeom prst="triangl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21" name="Group 20"/>
              <p:cNvGrpSpPr/>
              <p:nvPr/>
            </p:nvGrpSpPr>
            <p:grpSpPr>
              <a:xfrm>
                <a:off x="4072013" y="4861326"/>
                <a:ext cx="574240" cy="1092202"/>
                <a:chOff x="4792324" y="3914452"/>
                <a:chExt cx="574240" cy="1524000"/>
              </a:xfrm>
            </p:grpSpPr>
            <p:sp>
              <p:nvSpPr>
                <p:cNvPr id="22" name="Rectangle 21"/>
                <p:cNvSpPr/>
                <p:nvPr/>
              </p:nvSpPr>
              <p:spPr>
                <a:xfrm>
                  <a:off x="4792324" y="3914452"/>
                  <a:ext cx="574240" cy="15240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rot="5400000">
                  <a:off x="4317444" y="4414842"/>
                  <a:ext cx="1524000" cy="523220"/>
                </a:xfrm>
                <a:prstGeom prst="rect">
                  <a:avLst/>
                </a:prstGeom>
                <a:noFill/>
              </p:spPr>
              <p:txBody>
                <a:bodyPr wrap="square" rtlCol="0">
                  <a:spAutoFit/>
                </a:bodyPr>
                <a:lstStyle/>
                <a:p>
                  <a:pPr algn="ctr"/>
                  <a:r>
                    <a:rPr lang="en-US" sz="2800" dirty="0"/>
                    <a:t>CNN</a:t>
                  </a:r>
                </a:p>
              </p:txBody>
            </p:sp>
          </p:grpSp>
        </p:grpSp>
      </p:grpSp>
    </p:spTree>
    <p:custDataLst>
      <p:tags r:id="rId1"/>
    </p:custDataLst>
    <p:extLst>
      <p:ext uri="{BB962C8B-B14F-4D97-AF65-F5344CB8AC3E}">
        <p14:creationId xmlns:p14="http://schemas.microsoft.com/office/powerpoint/2010/main" val="2982025646"/>
      </p:ext>
    </p:extLst>
  </p:cSld>
  <p:clrMapOvr>
    <a:masterClrMapping/>
  </p:clrMapOvr>
  <mc:AlternateContent xmlns:mc="http://schemas.openxmlformats.org/markup-compatibility/2006" xmlns:p14="http://schemas.microsoft.com/office/powerpoint/2010/main">
    <mc:Choice Requires="p14">
      <p:transition spd="med" p14:dur="700" advTm="47795">
        <p:fade/>
      </p:transition>
    </mc:Choice>
    <mc:Fallback xmlns="">
      <p:transition spd="med" advTm="47795">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67000" y="4711168"/>
            <a:ext cx="6858000" cy="607059"/>
          </a:xfrm>
        </p:spPr>
        <p:txBody>
          <a:bodyPr>
            <a:normAutofit/>
          </a:bodyPr>
          <a:lstStyle/>
          <a:p>
            <a:r>
              <a:rPr lang="en-US" sz="3150" dirty="0"/>
              <a:t>Colorful Image Colorization</a:t>
            </a:r>
          </a:p>
        </p:txBody>
      </p:sp>
      <p:sp>
        <p:nvSpPr>
          <p:cNvPr id="3" name="Subtitle 2"/>
          <p:cNvSpPr>
            <a:spLocks noGrp="1"/>
          </p:cNvSpPr>
          <p:nvPr>
            <p:ph type="subTitle" idx="1"/>
          </p:nvPr>
        </p:nvSpPr>
        <p:spPr>
          <a:xfrm>
            <a:off x="2667000" y="5256810"/>
            <a:ext cx="6858000" cy="1296390"/>
          </a:xfrm>
        </p:spPr>
        <p:txBody>
          <a:bodyPr>
            <a:normAutofit/>
          </a:bodyPr>
          <a:lstStyle/>
          <a:p>
            <a:pPr>
              <a:spcBef>
                <a:spcPts val="300"/>
              </a:spcBef>
              <a:tabLst>
                <a:tab pos="2055019" algn="ctr"/>
                <a:tab pos="3346847" algn="ctr"/>
                <a:tab pos="4795838" algn="ctr"/>
              </a:tabLst>
            </a:pPr>
            <a:r>
              <a:rPr lang="en-US" sz="1650" dirty="0"/>
              <a:t>Richard Zhang, Phillip Isola, Alexei (Alyosha) Efros</a:t>
            </a:r>
          </a:p>
          <a:p>
            <a:pPr>
              <a:spcBef>
                <a:spcPts val="300"/>
              </a:spcBef>
              <a:tabLst>
                <a:tab pos="1371600" algn="ctr"/>
                <a:tab pos="3346847" algn="ctr"/>
                <a:tab pos="5404247" algn="ctr"/>
              </a:tabLst>
            </a:pPr>
            <a:r>
              <a:rPr lang="en-US" sz="1650" dirty="0">
                <a:hlinkClick r:id="rId3"/>
              </a:rPr>
              <a:t>richzhang.github.io/colorization</a:t>
            </a:r>
            <a:endParaRPr lang="en-US" sz="1650" dirty="0"/>
          </a:p>
          <a:p>
            <a:pPr>
              <a:spcBef>
                <a:spcPts val="300"/>
              </a:spcBef>
              <a:tabLst>
                <a:tab pos="1371600" algn="ctr"/>
                <a:tab pos="3346847" algn="ctr"/>
                <a:tab pos="5404247" algn="ctr"/>
              </a:tabLst>
            </a:pPr>
            <a:r>
              <a:rPr lang="en-US" sz="1650" dirty="0"/>
              <a:t>ECCV 2016</a:t>
            </a:r>
          </a:p>
        </p:txBody>
      </p:sp>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50981" y="1038620"/>
            <a:ext cx="8890038" cy="3728760"/>
          </a:xfrm>
          <a:prstGeom prst="rect">
            <a:avLst/>
          </a:prstGeom>
        </p:spPr>
      </p:pic>
    </p:spTree>
    <p:extLst>
      <p:ext uri="{BB962C8B-B14F-4D97-AF65-F5344CB8AC3E}">
        <p14:creationId xmlns:p14="http://schemas.microsoft.com/office/powerpoint/2010/main" val="2261045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lstStyle/>
          <a:p>
            <a:r>
              <a:rPr lang="en-US" dirty="0"/>
              <a:t>Recap</a:t>
            </a:r>
          </a:p>
        </p:txBody>
      </p:sp>
      <p:sp>
        <p:nvSpPr>
          <p:cNvPr id="5" name="Content Placeholder 2"/>
          <p:cNvSpPr txBox="1">
            <a:spLocks/>
          </p:cNvSpPr>
          <p:nvPr/>
        </p:nvSpPr>
        <p:spPr>
          <a:xfrm>
            <a:off x="2133600" y="990600"/>
            <a:ext cx="7924800" cy="541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altLang="en-US" dirty="0"/>
              <a:t>Big Data</a:t>
            </a:r>
          </a:p>
          <a:p>
            <a:pPr lvl="1">
              <a:defRPr/>
            </a:pPr>
            <a:r>
              <a:rPr lang="en-US" altLang="en-US" dirty="0"/>
              <a:t>The Unreasonable Effectiveness of Data</a:t>
            </a:r>
          </a:p>
          <a:p>
            <a:pPr lvl="1">
              <a:defRPr/>
            </a:pPr>
            <a:r>
              <a:rPr lang="en-US" altLang="en-US" dirty="0"/>
              <a:t>Scene Completion</a:t>
            </a:r>
          </a:p>
          <a:p>
            <a:pPr lvl="1">
              <a:defRPr/>
            </a:pPr>
            <a:r>
              <a:rPr lang="en-US" altLang="en-US" dirty="0"/>
              <a:t>Im2gps</a:t>
            </a:r>
          </a:p>
          <a:p>
            <a:pPr marL="0" indent="0">
              <a:buNone/>
              <a:defRPr/>
            </a:pPr>
            <a:r>
              <a:rPr lang="en-US" altLang="en-US" dirty="0"/>
              <a:t>Crowdsourcing</a:t>
            </a:r>
          </a:p>
          <a:p>
            <a:pPr lvl="1">
              <a:defRPr/>
            </a:pPr>
            <a:r>
              <a:rPr lang="en-US" altLang="en-US" dirty="0"/>
              <a:t>“Wisdom of the Crowds” / consensus</a:t>
            </a:r>
          </a:p>
          <a:p>
            <a:pPr lvl="1">
              <a:defRPr/>
            </a:pPr>
            <a:r>
              <a:rPr lang="en-US" altLang="en-US" dirty="0"/>
              <a:t>Find good annotators through grading</a:t>
            </a:r>
          </a:p>
          <a:p>
            <a:pPr lvl="1">
              <a:defRPr/>
            </a:pPr>
            <a:r>
              <a:rPr lang="en-US" altLang="en-US" dirty="0"/>
              <a:t>Pricing affects throughput but not quality</a:t>
            </a:r>
          </a:p>
          <a:p>
            <a:pPr lvl="1">
              <a:defRPr/>
            </a:pPr>
            <a:r>
              <a:rPr lang="en-US" altLang="en-US" dirty="0"/>
              <a:t>User interface and instructions matter a lot</a:t>
            </a:r>
          </a:p>
          <a:p>
            <a:pPr marL="0" indent="0">
              <a:buNone/>
              <a:defRPr/>
            </a:pPr>
            <a:endParaRPr lang="en-US" altLang="en-US" dirty="0"/>
          </a:p>
        </p:txBody>
      </p:sp>
    </p:spTree>
    <p:extLst>
      <p:ext uri="{BB962C8B-B14F-4D97-AF65-F5344CB8AC3E}">
        <p14:creationId xmlns:p14="http://schemas.microsoft.com/office/powerpoint/2010/main" val="30877375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878793" y="1016094"/>
            <a:ext cx="6434417" cy="4825812"/>
          </a:xfrm>
          <a:prstGeom prst="rect">
            <a:avLst/>
          </a:prstGeom>
          <a:ln>
            <a:solidFill>
              <a:schemeClr val="tx1"/>
            </a:solidFill>
          </a:ln>
        </p:spPr>
      </p:pic>
      <p:sp>
        <p:nvSpPr>
          <p:cNvPr id="6" name="Title 1"/>
          <p:cNvSpPr>
            <a:spLocks noGrp="1"/>
          </p:cNvSpPr>
          <p:nvPr>
            <p:ph type="title"/>
          </p:nvPr>
        </p:nvSpPr>
        <p:spPr>
          <a:xfrm>
            <a:off x="5673091" y="5463540"/>
            <a:ext cx="3640118" cy="378366"/>
          </a:xfrm>
        </p:spPr>
        <p:txBody>
          <a:bodyPr>
            <a:noAutofit/>
          </a:bodyPr>
          <a:lstStyle/>
          <a:p>
            <a:pPr algn="r"/>
            <a:r>
              <a:rPr lang="en-US" sz="1800" b="1" dirty="0">
                <a:solidFill>
                  <a:schemeClr val="bg1"/>
                </a:solidFill>
              </a:rPr>
              <a:t>Ansel Adams, Yosemite Valley Bridge</a:t>
            </a:r>
          </a:p>
        </p:txBody>
      </p:sp>
    </p:spTree>
    <p:extLst>
      <p:ext uri="{BB962C8B-B14F-4D97-AF65-F5344CB8AC3E}">
        <p14:creationId xmlns:p14="http://schemas.microsoft.com/office/powerpoint/2010/main" val="463463675"/>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878793" y="1016095"/>
            <a:ext cx="6434417" cy="4825817"/>
          </a:xfrm>
          <a:prstGeom prst="rect">
            <a:avLst/>
          </a:prstGeom>
          <a:ln>
            <a:solidFill>
              <a:schemeClr val="tx1"/>
            </a:solidFill>
          </a:ln>
        </p:spPr>
      </p:pic>
      <p:sp>
        <p:nvSpPr>
          <p:cNvPr id="6" name="Title 1"/>
          <p:cNvSpPr txBox="1">
            <a:spLocks/>
          </p:cNvSpPr>
          <p:nvPr/>
        </p:nvSpPr>
        <p:spPr>
          <a:xfrm>
            <a:off x="4358641" y="5463545"/>
            <a:ext cx="4954568" cy="378366"/>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1800" b="1" dirty="0">
                <a:solidFill>
                  <a:schemeClr val="bg1"/>
                </a:solidFill>
              </a:rPr>
              <a:t>Ansel Adams, Yosemite Valley Bridge </a:t>
            </a:r>
            <a:r>
              <a:rPr lang="en-US" sz="1800" b="1">
                <a:solidFill>
                  <a:schemeClr val="bg1"/>
                </a:solidFill>
              </a:rPr>
              <a:t>– Our Result</a:t>
            </a:r>
            <a:endParaRPr lang="en-US" sz="1800" b="1" dirty="0">
              <a:solidFill>
                <a:schemeClr val="bg1"/>
              </a:solidFill>
            </a:endParaRPr>
          </a:p>
        </p:txBody>
      </p:sp>
    </p:spTree>
    <p:extLst>
      <p:ext uri="{BB962C8B-B14F-4D97-AF65-F5344CB8AC3E}">
        <p14:creationId xmlns:p14="http://schemas.microsoft.com/office/powerpoint/2010/main" val="4233124883"/>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a:blip r:embed="rId3"/>
          <a:stretch>
            <a:fillRect/>
          </a:stretch>
        </p:blipFill>
        <p:spPr>
          <a:xfrm>
            <a:off x="1717970" y="1202028"/>
            <a:ext cx="3840480" cy="2880360"/>
          </a:xfrm>
          <a:prstGeom prst="rect">
            <a:avLst/>
          </a:prstGeom>
        </p:spPr>
      </p:pic>
      <p:pic>
        <p:nvPicPr>
          <p:cNvPr id="35" name="Picture 34"/>
          <p:cNvPicPr>
            <a:picLocks noChangeAspect="1"/>
          </p:cNvPicPr>
          <p:nvPr/>
        </p:nvPicPr>
        <p:blipFill>
          <a:blip r:embed="rId4"/>
          <a:stretch>
            <a:fillRect/>
          </a:stretch>
        </p:blipFill>
        <p:spPr>
          <a:xfrm>
            <a:off x="6673600" y="1202028"/>
            <a:ext cx="3827847" cy="2880360"/>
          </a:xfrm>
          <a:prstGeom prst="rect">
            <a:avLst/>
          </a:prstGeom>
        </p:spPr>
      </p:pic>
      <p:sp>
        <p:nvSpPr>
          <p:cNvPr id="36" name="Right Arrow 35"/>
          <p:cNvSpPr/>
          <p:nvPr/>
        </p:nvSpPr>
        <p:spPr>
          <a:xfrm>
            <a:off x="5682305" y="2004489"/>
            <a:ext cx="916896" cy="1305054"/>
          </a:xfrm>
          <a:prstGeom prst="rightArrow">
            <a:avLst>
              <a:gd name="adj1" fmla="val 50000"/>
              <a:gd name="adj2" fmla="val 53373"/>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p>
        </p:txBody>
      </p:sp>
      <p:sp>
        <p:nvSpPr>
          <p:cNvPr id="38" name="TextBox 37"/>
          <p:cNvSpPr txBox="1"/>
          <p:nvPr/>
        </p:nvSpPr>
        <p:spPr>
          <a:xfrm>
            <a:off x="1858481" y="4140951"/>
            <a:ext cx="3542188" cy="461665"/>
          </a:xfrm>
          <a:prstGeom prst="rect">
            <a:avLst/>
          </a:prstGeom>
          <a:noFill/>
        </p:spPr>
        <p:txBody>
          <a:bodyPr wrap="none" rtlCol="0">
            <a:spAutoFit/>
          </a:bodyPr>
          <a:lstStyle/>
          <a:p>
            <a:r>
              <a:rPr lang="en-US" sz="2400" dirty="0"/>
              <a:t>Grayscale image: </a:t>
            </a:r>
            <a:r>
              <a:rPr lang="en-US" sz="2400" i="1" dirty="0"/>
              <a:t>L</a:t>
            </a:r>
            <a:r>
              <a:rPr lang="en-US" sz="2400" dirty="0"/>
              <a:t> channel</a:t>
            </a:r>
          </a:p>
        </p:txBody>
      </p:sp>
      <p:sp>
        <p:nvSpPr>
          <p:cNvPr id="39" name="TextBox 38"/>
          <p:cNvSpPr txBox="1"/>
          <p:nvPr/>
        </p:nvSpPr>
        <p:spPr>
          <a:xfrm>
            <a:off x="6557710" y="4140951"/>
            <a:ext cx="4038350" cy="461665"/>
          </a:xfrm>
          <a:prstGeom prst="rect">
            <a:avLst/>
          </a:prstGeom>
          <a:noFill/>
        </p:spPr>
        <p:txBody>
          <a:bodyPr wrap="none" rtlCol="0">
            <a:spAutoFit/>
          </a:bodyPr>
          <a:lstStyle/>
          <a:p>
            <a:r>
              <a:rPr lang="en-US" sz="2400" dirty="0"/>
              <a:t>Color information: </a:t>
            </a:r>
            <a:r>
              <a:rPr lang="en-US" sz="2400" i="1" dirty="0"/>
              <a:t>ab</a:t>
            </a:r>
            <a:r>
              <a:rPr lang="en-US" sz="2400" dirty="0"/>
              <a:t> channels</a:t>
            </a:r>
          </a:p>
        </p:txBody>
      </p:sp>
      <p:pic>
        <p:nvPicPr>
          <p:cNvPr id="44" name="Picture 4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909264" y="2479466"/>
            <a:ext cx="360453" cy="325484"/>
          </a:xfrm>
          <a:prstGeom prst="rect">
            <a:avLst/>
          </a:prstGeom>
        </p:spPr>
      </p:pic>
      <p:grpSp>
        <p:nvGrpSpPr>
          <p:cNvPr id="45" name="Group 44"/>
          <p:cNvGrpSpPr/>
          <p:nvPr/>
        </p:nvGrpSpPr>
        <p:grpSpPr>
          <a:xfrm>
            <a:off x="7579702" y="4521258"/>
            <a:ext cx="2011373" cy="392793"/>
            <a:chOff x="8639851" y="4754611"/>
            <a:chExt cx="1871295" cy="365438"/>
          </a:xfrm>
        </p:grpSpPr>
        <p:pic>
          <p:nvPicPr>
            <p:cNvPr id="46" name="Picture 45"/>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639851" y="4754611"/>
              <a:ext cx="295487" cy="335418"/>
            </a:xfrm>
            <a:prstGeom prst="rect">
              <a:avLst/>
            </a:prstGeom>
          </p:spPr>
        </p:pic>
        <p:pic>
          <p:nvPicPr>
            <p:cNvPr id="47" name="Picture 46"/>
            <p:cNvPicPr>
              <a:picLocks noChangeAspect="1"/>
            </p:cNvPicPr>
            <p:nvPr/>
          </p:nvPicPr>
          <p:blipFill rotWithShape="1">
            <a:blip r:embed="rId7">
              <a:extLst>
                <a:ext uri="{28A0092B-C50C-407E-A947-70E740481C1C}">
                  <a14:useLocalDpi xmlns:a14="http://schemas.microsoft.com/office/drawing/2010/main"/>
                </a:ext>
              </a:extLst>
            </a:blip>
            <a:srcRect/>
            <a:stretch/>
          </p:blipFill>
          <p:spPr>
            <a:xfrm>
              <a:off x="9001004" y="4809153"/>
              <a:ext cx="1510142" cy="310896"/>
            </a:xfrm>
            <a:prstGeom prst="rect">
              <a:avLst/>
            </a:prstGeom>
          </p:spPr>
        </p:pic>
      </p:grpSp>
      <p:pic>
        <p:nvPicPr>
          <p:cNvPr id="48" name="Picture 47"/>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536079" y="4554091"/>
            <a:ext cx="2203457" cy="316338"/>
          </a:xfrm>
          <a:prstGeom prst="rect">
            <a:avLst/>
          </a:prstGeom>
        </p:spPr>
      </p:pic>
      <p:sp>
        <p:nvSpPr>
          <p:cNvPr id="13" name="Rectangle 12"/>
          <p:cNvSpPr/>
          <p:nvPr/>
        </p:nvSpPr>
        <p:spPr>
          <a:xfrm>
            <a:off x="7387195" y="5056498"/>
            <a:ext cx="987106" cy="63123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a:solidFill>
                  <a:schemeClr val="tx1"/>
                </a:solidFill>
              </a:rPr>
              <a:t>ab</a:t>
            </a:r>
            <a:endParaRPr lang="en-US" sz="3000" b="1" i="1" baseline="-25000" dirty="0">
              <a:solidFill>
                <a:schemeClr val="tx1"/>
              </a:solidFill>
            </a:endParaRPr>
          </a:p>
        </p:txBody>
      </p:sp>
      <p:sp>
        <p:nvSpPr>
          <p:cNvPr id="14" name="Rectangle 13"/>
          <p:cNvSpPr/>
          <p:nvPr/>
        </p:nvSpPr>
        <p:spPr>
          <a:xfrm>
            <a:off x="3817700" y="5056498"/>
            <a:ext cx="987106" cy="63123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a:solidFill>
                  <a:schemeClr val="tx1"/>
                </a:solidFill>
              </a:rPr>
              <a:t>L</a:t>
            </a:r>
            <a:endParaRPr lang="en-US" sz="3000" b="1" i="1" baseline="-25000" dirty="0">
              <a:solidFill>
                <a:schemeClr val="tx1"/>
              </a:solidFill>
            </a:endParaRPr>
          </a:p>
        </p:txBody>
      </p:sp>
      <p:cxnSp>
        <p:nvCxnSpPr>
          <p:cNvPr id="15" name="Straight Arrow Connector 14"/>
          <p:cNvCxnSpPr/>
          <p:nvPr/>
        </p:nvCxnSpPr>
        <p:spPr>
          <a:xfrm>
            <a:off x="4899761" y="5372114"/>
            <a:ext cx="312221"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7008029" y="5372114"/>
            <a:ext cx="30775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16"/>
          <p:cNvGrpSpPr/>
          <p:nvPr/>
        </p:nvGrpSpPr>
        <p:grpSpPr>
          <a:xfrm>
            <a:off x="5272553" y="5169895"/>
            <a:ext cx="1644140" cy="404441"/>
            <a:chOff x="5024635" y="5926595"/>
            <a:chExt cx="2192186" cy="539255"/>
          </a:xfrm>
        </p:grpSpPr>
        <p:sp>
          <p:nvSpPr>
            <p:cNvPr id="18" name="Cube 17"/>
            <p:cNvSpPr/>
            <p:nvPr/>
          </p:nvSpPr>
          <p:spPr>
            <a:xfrm>
              <a:off x="5024635" y="5926595"/>
              <a:ext cx="235665" cy="539255"/>
            </a:xfrm>
            <a:prstGeom prst="cube">
              <a:avLst>
                <a:gd name="adj" fmla="val 6388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9" name="Cube 18"/>
            <p:cNvSpPr>
              <a:spLocks/>
            </p:cNvSpPr>
            <p:nvPr/>
          </p:nvSpPr>
          <p:spPr>
            <a:xfrm>
              <a:off x="5212406" y="6046007"/>
              <a:ext cx="237266" cy="300431"/>
            </a:xfrm>
            <a:prstGeom prst="cube">
              <a:avLst>
                <a:gd name="adj" fmla="val 33339"/>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20" name="Cube 19"/>
            <p:cNvSpPr>
              <a:spLocks/>
            </p:cNvSpPr>
            <p:nvPr/>
          </p:nvSpPr>
          <p:spPr>
            <a:xfrm>
              <a:off x="5686096" y="6164401"/>
              <a:ext cx="249141" cy="6364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21" name="Cube 20"/>
            <p:cNvSpPr>
              <a:spLocks/>
            </p:cNvSpPr>
            <p:nvPr/>
          </p:nvSpPr>
          <p:spPr>
            <a:xfrm>
              <a:off x="6750332" y="6130880"/>
              <a:ext cx="254140" cy="130685"/>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22" name="Cube 21"/>
            <p:cNvSpPr>
              <a:spLocks/>
            </p:cNvSpPr>
            <p:nvPr/>
          </p:nvSpPr>
          <p:spPr>
            <a:xfrm>
              <a:off x="5419838" y="6130880"/>
              <a:ext cx="257683" cy="130685"/>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23" name="Cube 22"/>
            <p:cNvSpPr>
              <a:spLocks/>
            </p:cNvSpPr>
            <p:nvPr/>
          </p:nvSpPr>
          <p:spPr>
            <a:xfrm>
              <a:off x="5948937" y="6164401"/>
              <a:ext cx="249141" cy="6364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24" name="Cube 23"/>
            <p:cNvSpPr>
              <a:spLocks/>
            </p:cNvSpPr>
            <p:nvPr/>
          </p:nvSpPr>
          <p:spPr>
            <a:xfrm>
              <a:off x="6211398" y="6164401"/>
              <a:ext cx="249141" cy="6364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25" name="Cube 24"/>
            <p:cNvSpPr>
              <a:spLocks/>
            </p:cNvSpPr>
            <p:nvPr/>
          </p:nvSpPr>
          <p:spPr>
            <a:xfrm>
              <a:off x="6476883" y="6164401"/>
              <a:ext cx="249141" cy="6364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27" name="Cube 26"/>
            <p:cNvSpPr/>
            <p:nvPr/>
          </p:nvSpPr>
          <p:spPr>
            <a:xfrm>
              <a:off x="6981156" y="5926595"/>
              <a:ext cx="235665" cy="539255"/>
            </a:xfrm>
            <a:prstGeom prst="cube">
              <a:avLst>
                <a:gd name="adj" fmla="val 6388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grpSp>
      <p:pic>
        <p:nvPicPr>
          <p:cNvPr id="28" name="Picture 27"/>
          <p:cNvPicPr>
            <a:picLocks noChangeAspect="1"/>
          </p:cNvPicPr>
          <p:nvPr/>
        </p:nvPicPr>
        <p:blipFill>
          <a:blip r:embed="rId3"/>
          <a:stretch>
            <a:fillRect/>
          </a:stretch>
        </p:blipFill>
        <p:spPr>
          <a:xfrm>
            <a:off x="1717970" y="1202028"/>
            <a:ext cx="3840480" cy="2880360"/>
          </a:xfrm>
          <a:prstGeom prst="rect">
            <a:avLst/>
          </a:prstGeom>
        </p:spPr>
      </p:pic>
      <p:pic>
        <p:nvPicPr>
          <p:cNvPr id="29" name="Picture 28"/>
          <p:cNvPicPr>
            <a:picLocks noChangeAspect="1"/>
          </p:cNvPicPr>
          <p:nvPr/>
        </p:nvPicPr>
        <p:blipFill>
          <a:blip r:embed="rId4">
            <a:alphaModFix amt="50000"/>
          </a:blip>
          <a:stretch>
            <a:fillRect/>
          </a:stretch>
        </p:blipFill>
        <p:spPr>
          <a:xfrm>
            <a:off x="6673600" y="1202028"/>
            <a:ext cx="3827847" cy="2880360"/>
          </a:xfrm>
          <a:prstGeom prst="rect">
            <a:avLst/>
          </a:prstGeom>
        </p:spPr>
      </p:pic>
    </p:spTree>
    <p:extLst>
      <p:ext uri="{BB962C8B-B14F-4D97-AF65-F5344CB8AC3E}">
        <p14:creationId xmlns:p14="http://schemas.microsoft.com/office/powerpoint/2010/main" val="398394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fade">
                                      <p:cBhvr>
                                        <p:cTn id="10" dur="500"/>
                                        <p:tgtEl>
                                          <p:spTgt spid="4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500"/>
                                        <p:tgtEl>
                                          <p:spTgt spid="39"/>
                                        </p:tgtEl>
                                      </p:cBhvr>
                                    </p:animEffect>
                                  </p:childTnLst>
                                </p:cTn>
                              </p:par>
                              <p:par>
                                <p:cTn id="14" presetID="10" presetClass="entr" presetSubtype="0"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par>
                                <p:cTn id="22" presetID="10"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10"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0" presetClass="entr" presetSubtype="0"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nodeType="with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fade">
                                      <p:cBhvr>
                                        <p:cTn id="33" dur="500"/>
                                        <p:tgtEl>
                                          <p:spTgt spid="4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childTnLst>
                                </p:cTn>
                              </p:par>
                              <p:par>
                                <p:cTn id="39" presetID="10" presetClass="exit" presetSubtype="0" fill="hold" nodeType="withEffect">
                                  <p:stCondLst>
                                    <p:cond delay="0"/>
                                  </p:stCondLst>
                                  <p:childTnLst>
                                    <p:animEffect transition="out" filter="fade">
                                      <p:cBhvr>
                                        <p:cTn id="40" dur="2000"/>
                                        <p:tgtEl>
                                          <p:spTgt spid="35"/>
                                        </p:tgtEl>
                                      </p:cBhvr>
                                    </p:animEffect>
                                    <p:set>
                                      <p:cBhvr>
                                        <p:cTn id="41" dur="1" fill="hold">
                                          <p:stCondLst>
                                            <p:cond delay="1999"/>
                                          </p:stCondLst>
                                        </p:cTn>
                                        <p:tgtEl>
                                          <p:spTgt spid="35"/>
                                        </p:tgtEl>
                                        <p:attrNameLst>
                                          <p:attrName>style.visibility</p:attrName>
                                        </p:attrNameLst>
                                      </p:cBhvr>
                                      <p:to>
                                        <p:strVal val="hidden"/>
                                      </p:to>
                                    </p:set>
                                  </p:childTnLst>
                                </p:cTn>
                              </p:par>
                              <p:par>
                                <p:cTn id="42" presetID="42" presetClass="path" presetSubtype="0" accel="50000" decel="50000" fill="hold" nodeType="withEffect">
                                  <p:stCondLst>
                                    <p:cond delay="0"/>
                                  </p:stCondLst>
                                  <p:childTnLst>
                                    <p:animMotion origin="layout" path="M 2.70833E-6 4.81481E-6 L 0.40703 -0.00209 " pathEditMode="relative" rAng="0" ptsTypes="AA">
                                      <p:cBhvr>
                                        <p:cTn id="43" dur="2000" fill="hold"/>
                                        <p:tgtEl>
                                          <p:spTgt spid="26"/>
                                        </p:tgtEl>
                                        <p:attrNameLst>
                                          <p:attrName>ppt_x</p:attrName>
                                          <p:attrName>ppt_y</p:attrName>
                                        </p:attrNameLst>
                                      </p:cBhvr>
                                      <p:rCtr x="20352" y="-116"/>
                                    </p:animMotion>
                                  </p:childTnLst>
                                </p:cTn>
                              </p:par>
                              <p:par>
                                <p:cTn id="44" presetID="10" presetClass="exit" presetSubtype="0" fill="hold" grpId="1" nodeType="withEffect">
                                  <p:stCondLst>
                                    <p:cond delay="0"/>
                                  </p:stCondLst>
                                  <p:childTnLst>
                                    <p:animEffect transition="out" filter="fade">
                                      <p:cBhvr>
                                        <p:cTn id="45" dur="500"/>
                                        <p:tgtEl>
                                          <p:spTgt spid="39"/>
                                        </p:tgtEl>
                                      </p:cBhvr>
                                    </p:animEffect>
                                    <p:set>
                                      <p:cBhvr>
                                        <p:cTn id="46" dur="1" fill="hold">
                                          <p:stCondLst>
                                            <p:cond delay="499"/>
                                          </p:stCondLst>
                                        </p:cTn>
                                        <p:tgtEl>
                                          <p:spTgt spid="39"/>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
                                        <p:tgtEl>
                                          <p:spTgt spid="45"/>
                                        </p:tgtEl>
                                      </p:cBhvr>
                                    </p:animEffect>
                                    <p:set>
                                      <p:cBhvr>
                                        <p:cTn id="49" dur="1" fill="hold">
                                          <p:stCondLst>
                                            <p:cond delay="499"/>
                                          </p:stCondLst>
                                        </p:cTn>
                                        <p:tgtEl>
                                          <p:spTgt spid="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9" grpId="0"/>
      <p:bldP spid="39" grpId="1"/>
      <p:bldP spid="1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a:blip r:embed="rId3"/>
          <a:stretch>
            <a:fillRect/>
          </a:stretch>
        </p:blipFill>
        <p:spPr>
          <a:xfrm>
            <a:off x="1717970" y="1202028"/>
            <a:ext cx="3840480" cy="2880360"/>
          </a:xfrm>
          <a:prstGeom prst="rect">
            <a:avLst/>
          </a:prstGeom>
        </p:spPr>
      </p:pic>
      <p:pic>
        <p:nvPicPr>
          <p:cNvPr id="35" name="Picture 34"/>
          <p:cNvPicPr>
            <a:picLocks noChangeAspect="1"/>
          </p:cNvPicPr>
          <p:nvPr/>
        </p:nvPicPr>
        <p:blipFill>
          <a:blip r:embed="rId4"/>
          <a:stretch>
            <a:fillRect/>
          </a:stretch>
        </p:blipFill>
        <p:spPr>
          <a:xfrm>
            <a:off x="6683798" y="1202028"/>
            <a:ext cx="3826765" cy="2880360"/>
          </a:xfrm>
          <a:prstGeom prst="rect">
            <a:avLst/>
          </a:prstGeom>
          <a:ln>
            <a:noFill/>
          </a:ln>
        </p:spPr>
      </p:pic>
      <p:sp>
        <p:nvSpPr>
          <p:cNvPr id="42" name="Right Arrow 41"/>
          <p:cNvSpPr/>
          <p:nvPr/>
        </p:nvSpPr>
        <p:spPr>
          <a:xfrm>
            <a:off x="5682305" y="2004489"/>
            <a:ext cx="916896" cy="1305054"/>
          </a:xfrm>
          <a:prstGeom prst="rightArrow">
            <a:avLst>
              <a:gd name="adj1" fmla="val 50000"/>
              <a:gd name="adj2" fmla="val 53373"/>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p>
        </p:txBody>
      </p:sp>
      <p:pic>
        <p:nvPicPr>
          <p:cNvPr id="43" name="Picture 4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909264" y="2479466"/>
            <a:ext cx="360453" cy="325484"/>
          </a:xfrm>
          <a:prstGeom prst="rect">
            <a:avLst/>
          </a:prstGeom>
        </p:spPr>
      </p:pic>
      <p:grpSp>
        <p:nvGrpSpPr>
          <p:cNvPr id="44" name="Group 43"/>
          <p:cNvGrpSpPr/>
          <p:nvPr/>
        </p:nvGrpSpPr>
        <p:grpSpPr>
          <a:xfrm>
            <a:off x="3817701" y="5056498"/>
            <a:ext cx="4556601" cy="631232"/>
            <a:chOff x="2932738" y="2178583"/>
            <a:chExt cx="3156859" cy="576942"/>
          </a:xfrm>
        </p:grpSpPr>
        <p:sp>
          <p:nvSpPr>
            <p:cNvPr id="45" name="Rectangle 44"/>
            <p:cNvSpPr/>
            <p:nvPr/>
          </p:nvSpPr>
          <p:spPr>
            <a:xfrm>
              <a:off x="5405720" y="2178583"/>
              <a:ext cx="683877" cy="57694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a:solidFill>
                    <a:schemeClr val="tx1"/>
                  </a:solidFill>
                </a:rPr>
                <a:t>ab</a:t>
              </a:r>
              <a:endParaRPr lang="en-US" sz="3000" b="1" i="1" baseline="-25000" dirty="0">
                <a:solidFill>
                  <a:schemeClr val="tx1"/>
                </a:solidFill>
              </a:endParaRPr>
            </a:p>
          </p:txBody>
        </p:sp>
        <p:sp>
          <p:nvSpPr>
            <p:cNvPr id="46" name="Rectangle 45"/>
            <p:cNvSpPr/>
            <p:nvPr/>
          </p:nvSpPr>
          <p:spPr>
            <a:xfrm>
              <a:off x="2932738" y="2178583"/>
              <a:ext cx="683877" cy="57694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1" dirty="0">
                  <a:solidFill>
                    <a:schemeClr val="tx1"/>
                  </a:solidFill>
                </a:rPr>
                <a:t>L</a:t>
              </a:r>
              <a:endParaRPr lang="en-US" sz="3000" b="1" i="1" baseline="-25000" dirty="0">
                <a:solidFill>
                  <a:schemeClr val="tx1"/>
                </a:solidFill>
              </a:endParaRPr>
            </a:p>
          </p:txBody>
        </p:sp>
      </p:grpSp>
      <p:cxnSp>
        <p:nvCxnSpPr>
          <p:cNvPr id="47" name="Straight Arrow Connector 46"/>
          <p:cNvCxnSpPr/>
          <p:nvPr/>
        </p:nvCxnSpPr>
        <p:spPr>
          <a:xfrm>
            <a:off x="4899761" y="5372114"/>
            <a:ext cx="312221"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7008029" y="5372114"/>
            <a:ext cx="30775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49" name="Group 48"/>
          <p:cNvGrpSpPr/>
          <p:nvPr/>
        </p:nvGrpSpPr>
        <p:grpSpPr>
          <a:xfrm>
            <a:off x="5272553" y="5169895"/>
            <a:ext cx="1644140" cy="404441"/>
            <a:chOff x="5024635" y="5926595"/>
            <a:chExt cx="2192186" cy="539255"/>
          </a:xfrm>
        </p:grpSpPr>
        <p:sp>
          <p:nvSpPr>
            <p:cNvPr id="50" name="Cube 49"/>
            <p:cNvSpPr/>
            <p:nvPr/>
          </p:nvSpPr>
          <p:spPr>
            <a:xfrm>
              <a:off x="5024635" y="5926595"/>
              <a:ext cx="235665" cy="539255"/>
            </a:xfrm>
            <a:prstGeom prst="cube">
              <a:avLst>
                <a:gd name="adj" fmla="val 6388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51" name="Cube 50"/>
            <p:cNvSpPr>
              <a:spLocks/>
            </p:cNvSpPr>
            <p:nvPr/>
          </p:nvSpPr>
          <p:spPr>
            <a:xfrm>
              <a:off x="5212406" y="6046007"/>
              <a:ext cx="237266" cy="300431"/>
            </a:xfrm>
            <a:prstGeom prst="cube">
              <a:avLst>
                <a:gd name="adj" fmla="val 33339"/>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52" name="Cube 51"/>
            <p:cNvSpPr>
              <a:spLocks/>
            </p:cNvSpPr>
            <p:nvPr/>
          </p:nvSpPr>
          <p:spPr>
            <a:xfrm>
              <a:off x="5686096" y="6164401"/>
              <a:ext cx="249141" cy="6364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53" name="Cube 52"/>
            <p:cNvSpPr>
              <a:spLocks/>
            </p:cNvSpPr>
            <p:nvPr/>
          </p:nvSpPr>
          <p:spPr>
            <a:xfrm>
              <a:off x="6750332" y="6130880"/>
              <a:ext cx="254140" cy="130685"/>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54" name="Cube 53"/>
            <p:cNvSpPr>
              <a:spLocks/>
            </p:cNvSpPr>
            <p:nvPr/>
          </p:nvSpPr>
          <p:spPr>
            <a:xfrm>
              <a:off x="5419838" y="6130880"/>
              <a:ext cx="257683" cy="130685"/>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55" name="Cube 54"/>
            <p:cNvSpPr>
              <a:spLocks/>
            </p:cNvSpPr>
            <p:nvPr/>
          </p:nvSpPr>
          <p:spPr>
            <a:xfrm>
              <a:off x="5948937" y="6164401"/>
              <a:ext cx="249141" cy="6364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56" name="Cube 55"/>
            <p:cNvSpPr>
              <a:spLocks/>
            </p:cNvSpPr>
            <p:nvPr/>
          </p:nvSpPr>
          <p:spPr>
            <a:xfrm>
              <a:off x="6211398" y="6164401"/>
              <a:ext cx="249141" cy="6364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57" name="Cube 56"/>
            <p:cNvSpPr>
              <a:spLocks/>
            </p:cNvSpPr>
            <p:nvPr/>
          </p:nvSpPr>
          <p:spPr>
            <a:xfrm>
              <a:off x="6476883" y="6164401"/>
              <a:ext cx="249141" cy="6364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58" name="Cube 57"/>
            <p:cNvSpPr/>
            <p:nvPr/>
          </p:nvSpPr>
          <p:spPr>
            <a:xfrm>
              <a:off x="6981156" y="5926595"/>
              <a:ext cx="235665" cy="539255"/>
            </a:xfrm>
            <a:prstGeom prst="cube">
              <a:avLst>
                <a:gd name="adj" fmla="val 6388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grpSp>
      <p:grpSp>
        <p:nvGrpSpPr>
          <p:cNvPr id="19" name="Group 18"/>
          <p:cNvGrpSpPr/>
          <p:nvPr/>
        </p:nvGrpSpPr>
        <p:grpSpPr>
          <a:xfrm>
            <a:off x="7351981" y="4140951"/>
            <a:ext cx="2530244" cy="812549"/>
            <a:chOff x="7770643" y="4378266"/>
            <a:chExt cx="3373659" cy="1083399"/>
          </a:xfrm>
        </p:grpSpPr>
        <p:sp>
          <p:nvSpPr>
            <p:cNvPr id="37" name="TextBox 36"/>
            <p:cNvSpPr txBox="1"/>
            <p:nvPr/>
          </p:nvSpPr>
          <p:spPr>
            <a:xfrm>
              <a:off x="7770643" y="4378266"/>
              <a:ext cx="3373659" cy="615554"/>
            </a:xfrm>
            <a:prstGeom prst="rect">
              <a:avLst/>
            </a:prstGeom>
            <a:noFill/>
          </p:spPr>
          <p:txBody>
            <a:bodyPr wrap="none" rtlCol="0">
              <a:spAutoFit/>
            </a:bodyPr>
            <a:lstStyle/>
            <a:p>
              <a:r>
                <a:rPr lang="en-US" sz="2400" dirty="0"/>
                <a:t>Concatenate (</a:t>
              </a:r>
              <a:r>
                <a:rPr lang="en-US" sz="2400" dirty="0" err="1"/>
                <a:t>L,ab</a:t>
              </a:r>
              <a:r>
                <a:rPr lang="en-US" sz="2400" dirty="0"/>
                <a:t>)</a:t>
              </a:r>
            </a:p>
          </p:txBody>
        </p:sp>
        <p:grpSp>
          <p:nvGrpSpPr>
            <p:cNvPr id="5" name="Group 4"/>
            <p:cNvGrpSpPr/>
            <p:nvPr/>
          </p:nvGrpSpPr>
          <p:grpSpPr>
            <a:xfrm>
              <a:off x="8792798" y="4856052"/>
              <a:ext cx="1276214" cy="605613"/>
              <a:chOff x="6624465" y="4845955"/>
              <a:chExt cx="1276214" cy="605613"/>
            </a:xfrm>
          </p:grpSpPr>
          <p:pic>
            <p:nvPicPr>
              <p:cNvPr id="3" name="Picture 2"/>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624465" y="4858147"/>
                <a:ext cx="1276214" cy="593421"/>
              </a:xfrm>
              <a:prstGeom prst="rect">
                <a:avLst/>
              </a:prstGeom>
            </p:spPr>
          </p:pic>
          <p:pic>
            <p:nvPicPr>
              <p:cNvPr id="59" name="Picture 58"/>
              <p:cNvPicPr>
                <a:picLocks noChangeAspect="1"/>
              </p:cNvPicPr>
              <p:nvPr/>
            </p:nvPicPr>
            <p:blipFill rotWithShape="1">
              <a:blip r:embed="rId7">
                <a:extLst>
                  <a:ext uri="{28A0092B-C50C-407E-A947-70E740481C1C}">
                    <a14:useLocalDpi xmlns:a14="http://schemas.microsoft.com/office/drawing/2010/main"/>
                  </a:ext>
                </a:extLst>
              </a:blip>
              <a:srcRect/>
              <a:stretch/>
            </p:blipFill>
            <p:spPr>
              <a:xfrm>
                <a:off x="6756876" y="4957055"/>
                <a:ext cx="416173" cy="375895"/>
              </a:xfrm>
              <a:prstGeom prst="rect">
                <a:avLst/>
              </a:prstGeom>
            </p:spPr>
          </p:pic>
          <p:pic>
            <p:nvPicPr>
              <p:cNvPr id="39" name="Picture 38"/>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7305459" y="4845955"/>
                <a:ext cx="423475" cy="480701"/>
              </a:xfrm>
              <a:prstGeom prst="rect">
                <a:avLst/>
              </a:prstGeom>
            </p:spPr>
          </p:pic>
          <p:sp>
            <p:nvSpPr>
              <p:cNvPr id="4" name="Rectangle 3"/>
              <p:cNvSpPr/>
              <p:nvPr/>
            </p:nvSpPr>
            <p:spPr>
              <a:xfrm>
                <a:off x="6766934" y="4845955"/>
                <a:ext cx="406115" cy="111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sp>
        <p:nvSpPr>
          <p:cNvPr id="29" name="TextBox 28"/>
          <p:cNvSpPr txBox="1"/>
          <p:nvPr/>
        </p:nvSpPr>
        <p:spPr>
          <a:xfrm>
            <a:off x="1858481" y="4140951"/>
            <a:ext cx="3542188" cy="461665"/>
          </a:xfrm>
          <a:prstGeom prst="rect">
            <a:avLst/>
          </a:prstGeom>
          <a:noFill/>
        </p:spPr>
        <p:txBody>
          <a:bodyPr wrap="none" rtlCol="0">
            <a:spAutoFit/>
          </a:bodyPr>
          <a:lstStyle/>
          <a:p>
            <a:r>
              <a:rPr lang="en-US" sz="2400" dirty="0"/>
              <a:t>Grayscale image: </a:t>
            </a:r>
            <a:r>
              <a:rPr lang="en-US" sz="2400" i="1" dirty="0"/>
              <a:t>L</a:t>
            </a:r>
            <a:r>
              <a:rPr lang="en-US" sz="2400" dirty="0"/>
              <a:t> channel</a:t>
            </a:r>
          </a:p>
        </p:txBody>
      </p:sp>
      <p:pic>
        <p:nvPicPr>
          <p:cNvPr id="30" name="Picture 29"/>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536079" y="4554091"/>
            <a:ext cx="2203457" cy="316338"/>
          </a:xfrm>
          <a:prstGeom prst="rect">
            <a:avLst/>
          </a:prstGeom>
        </p:spPr>
      </p:pic>
      <p:sp>
        <p:nvSpPr>
          <p:cNvPr id="31" name="Rectangle 30"/>
          <p:cNvSpPr/>
          <p:nvPr/>
        </p:nvSpPr>
        <p:spPr>
          <a:xfrm>
            <a:off x="9189562" y="4918691"/>
            <a:ext cx="1321000" cy="923330"/>
          </a:xfrm>
          <a:prstGeom prst="rect">
            <a:avLst/>
          </a:prstGeom>
          <a:solidFill>
            <a:schemeClr val="bg1"/>
          </a:solidFill>
          <a:ln w="38100">
            <a:solidFill>
              <a:schemeClr val="tx1"/>
            </a:solidFill>
          </a:ln>
        </p:spPr>
        <p:txBody>
          <a:bodyPr wrap="square">
            <a:spAutoFit/>
          </a:bodyPr>
          <a:lstStyle/>
          <a:p>
            <a:pPr algn="ctr"/>
            <a:r>
              <a:rPr lang="en-US" dirty="0"/>
              <a:t>“Free” supervisory</a:t>
            </a:r>
          </a:p>
          <a:p>
            <a:pPr algn="ctr"/>
            <a:r>
              <a:rPr lang="en-US" dirty="0"/>
              <a:t>signal</a:t>
            </a:r>
          </a:p>
        </p:txBody>
      </p:sp>
      <p:cxnSp>
        <p:nvCxnSpPr>
          <p:cNvPr id="32" name="Straight Arrow Connector 31"/>
          <p:cNvCxnSpPr/>
          <p:nvPr/>
        </p:nvCxnSpPr>
        <p:spPr>
          <a:xfrm flipH="1" flipV="1">
            <a:off x="8488104" y="5372114"/>
            <a:ext cx="58765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4521203" y="3865783"/>
            <a:ext cx="3192041" cy="830997"/>
          </a:xfrm>
          <a:prstGeom prst="rect">
            <a:avLst/>
          </a:prstGeom>
          <a:solidFill>
            <a:schemeClr val="bg1"/>
          </a:solidFill>
          <a:ln w="38100">
            <a:solidFill>
              <a:schemeClr val="tx1"/>
            </a:solidFill>
          </a:ln>
        </p:spPr>
        <p:txBody>
          <a:bodyPr wrap="square" rtlCol="0">
            <a:spAutoFit/>
          </a:bodyPr>
          <a:lstStyle/>
          <a:p>
            <a:pPr algn="ctr"/>
            <a:r>
              <a:rPr lang="en-US" sz="2400" dirty="0"/>
              <a:t>Semantics? Higher-level abstraction?</a:t>
            </a:r>
          </a:p>
        </p:txBody>
      </p:sp>
      <p:grpSp>
        <p:nvGrpSpPr>
          <p:cNvPr id="18" name="Group 17"/>
          <p:cNvGrpSpPr/>
          <p:nvPr/>
        </p:nvGrpSpPr>
        <p:grpSpPr>
          <a:xfrm>
            <a:off x="5749018" y="4756151"/>
            <a:ext cx="698498" cy="477905"/>
            <a:chOff x="5633356" y="4614463"/>
            <a:chExt cx="931331" cy="1221276"/>
          </a:xfrm>
        </p:grpSpPr>
        <p:cxnSp>
          <p:nvCxnSpPr>
            <p:cNvPr id="65" name="Straight Arrow Connector 64"/>
            <p:cNvCxnSpPr/>
            <p:nvPr/>
          </p:nvCxnSpPr>
          <p:spPr>
            <a:xfrm>
              <a:off x="5633356" y="4614463"/>
              <a:ext cx="0" cy="12212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a:off x="5943800" y="4614463"/>
              <a:ext cx="0" cy="12212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6254244" y="4614463"/>
              <a:ext cx="0" cy="12212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6564687" y="4614463"/>
              <a:ext cx="0" cy="12212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5784345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par>
                                <p:cTn id="16" presetID="10" presetClass="entr" presetSubtype="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524000" y="857251"/>
            <a:ext cx="7886700" cy="994172"/>
          </a:xfrm>
        </p:spPr>
        <p:txBody>
          <a:bodyPr/>
          <a:lstStyle/>
          <a:p>
            <a:r>
              <a:rPr lang="en-US" dirty="0"/>
              <a:t>	Inherent Ambiguity</a:t>
            </a:r>
          </a:p>
        </p:txBody>
      </p:sp>
      <p:sp>
        <p:nvSpPr>
          <p:cNvPr id="2" name="TextBox 1"/>
          <p:cNvSpPr txBox="1"/>
          <p:nvPr/>
        </p:nvSpPr>
        <p:spPr>
          <a:xfrm>
            <a:off x="3159292" y="5145561"/>
            <a:ext cx="1377493" cy="461665"/>
          </a:xfrm>
          <a:prstGeom prst="rect">
            <a:avLst/>
          </a:prstGeom>
          <a:noFill/>
        </p:spPr>
        <p:txBody>
          <a:bodyPr wrap="none" rtlCol="0">
            <a:spAutoFit/>
          </a:bodyPr>
          <a:lstStyle/>
          <a:p>
            <a:r>
              <a:rPr lang="en-US" sz="2400"/>
              <a:t>Grayscale</a:t>
            </a:r>
          </a:p>
        </p:txBody>
      </p:sp>
      <p:pic>
        <p:nvPicPr>
          <p:cNvPr id="8" name="Picture 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640308" y="1867902"/>
            <a:ext cx="4389119" cy="3291840"/>
          </a:xfrm>
          <a:prstGeom prst="rect">
            <a:avLst/>
          </a:prstGeom>
        </p:spPr>
      </p:pic>
    </p:spTree>
    <p:extLst>
      <p:ext uri="{BB962C8B-B14F-4D97-AF65-F5344CB8AC3E}">
        <p14:creationId xmlns:p14="http://schemas.microsoft.com/office/powerpoint/2010/main" val="3111160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524000" y="857251"/>
            <a:ext cx="7886700" cy="994172"/>
          </a:xfrm>
        </p:spPr>
        <p:txBody>
          <a:bodyPr/>
          <a:lstStyle/>
          <a:p>
            <a:r>
              <a:rPr lang="en-US" dirty="0"/>
              <a:t>	Inherent Ambiguity</a:t>
            </a:r>
          </a:p>
        </p:txBody>
      </p:sp>
      <p:sp>
        <p:nvSpPr>
          <p:cNvPr id="2" name="TextBox 1"/>
          <p:cNvSpPr txBox="1"/>
          <p:nvPr/>
        </p:nvSpPr>
        <p:spPr>
          <a:xfrm>
            <a:off x="3046398" y="5162041"/>
            <a:ext cx="1620957" cy="461665"/>
          </a:xfrm>
          <a:prstGeom prst="rect">
            <a:avLst/>
          </a:prstGeom>
          <a:noFill/>
        </p:spPr>
        <p:txBody>
          <a:bodyPr wrap="none" rtlCol="0">
            <a:spAutoFit/>
          </a:bodyPr>
          <a:lstStyle/>
          <a:p>
            <a:r>
              <a:rPr lang="en-US" sz="2400"/>
              <a:t>Our Output</a:t>
            </a:r>
          </a:p>
        </p:txBody>
      </p:sp>
      <p:sp>
        <p:nvSpPr>
          <p:cNvPr id="6" name="TextBox 5"/>
          <p:cNvSpPr txBox="1"/>
          <p:nvPr/>
        </p:nvSpPr>
        <p:spPr>
          <a:xfrm>
            <a:off x="7562249" y="5164971"/>
            <a:ext cx="1863011" cy="461665"/>
          </a:xfrm>
          <a:prstGeom prst="rect">
            <a:avLst/>
          </a:prstGeom>
          <a:noFill/>
        </p:spPr>
        <p:txBody>
          <a:bodyPr wrap="none" rtlCol="0">
            <a:spAutoFit/>
          </a:bodyPr>
          <a:lstStyle/>
          <a:p>
            <a:r>
              <a:rPr lang="en-US" sz="2400" dirty="0"/>
              <a:t>Ground Truth</a:t>
            </a:r>
          </a:p>
        </p:txBody>
      </p:sp>
      <p:pic>
        <p:nvPicPr>
          <p:cNvPr id="10" name="Picture 9"/>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56158" y="1867904"/>
            <a:ext cx="4392182" cy="3294137"/>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640307" y="1867904"/>
            <a:ext cx="4392182" cy="3294137"/>
          </a:xfrm>
          <a:prstGeom prst="rect">
            <a:avLst/>
          </a:prstGeom>
        </p:spPr>
      </p:pic>
    </p:spTree>
    <p:extLst>
      <p:ext uri="{BB962C8B-B14F-4D97-AF65-F5344CB8AC3E}">
        <p14:creationId xmlns:p14="http://schemas.microsoft.com/office/powerpoint/2010/main" val="1251796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6950243" y="950379"/>
            <a:ext cx="3088022" cy="738664"/>
          </a:xfrm>
          <a:prstGeom prst="rect">
            <a:avLst/>
          </a:prstGeom>
          <a:noFill/>
        </p:spPr>
        <p:txBody>
          <a:bodyPr wrap="square" rtlCol="0">
            <a:spAutoFit/>
          </a:bodyPr>
          <a:lstStyle/>
          <a:p>
            <a:pPr algn="ctr"/>
            <a:r>
              <a:rPr lang="en-US" sz="2400" b="1" dirty="0"/>
              <a:t>Colors in </a:t>
            </a:r>
            <a:r>
              <a:rPr lang="en-US" sz="2400" b="1" i="1" dirty="0"/>
              <a:t>ab</a:t>
            </a:r>
            <a:r>
              <a:rPr lang="en-US" sz="2400" b="1" dirty="0"/>
              <a:t> space</a:t>
            </a:r>
          </a:p>
          <a:p>
            <a:pPr algn="ctr"/>
            <a:r>
              <a:rPr lang="en-US" dirty="0"/>
              <a:t>(continuous)</a:t>
            </a:r>
          </a:p>
        </p:txBody>
      </p:sp>
      <p:sp>
        <p:nvSpPr>
          <p:cNvPr id="31" name="Rectangle 30"/>
          <p:cNvSpPr/>
          <p:nvPr/>
        </p:nvSpPr>
        <p:spPr>
          <a:xfrm>
            <a:off x="1940689" y="4209930"/>
            <a:ext cx="4375230" cy="551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ectangle 20"/>
          <p:cNvSpPr/>
          <p:nvPr/>
        </p:nvSpPr>
        <p:spPr>
          <a:xfrm>
            <a:off x="1940689" y="4209930"/>
            <a:ext cx="4375230" cy="551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7" name="Picture 26"/>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966546" y="1662041"/>
            <a:ext cx="4663440" cy="4181381"/>
          </a:xfrm>
          <a:prstGeom prst="rect">
            <a:avLst/>
          </a:prstGeom>
        </p:spPr>
      </p:pic>
      <p:sp>
        <p:nvSpPr>
          <p:cNvPr id="12" name="Title 1"/>
          <p:cNvSpPr>
            <a:spLocks noGrp="1"/>
          </p:cNvSpPr>
          <p:nvPr>
            <p:ph type="title"/>
          </p:nvPr>
        </p:nvSpPr>
        <p:spPr>
          <a:xfrm>
            <a:off x="644624" y="67124"/>
            <a:ext cx="7886700" cy="994172"/>
          </a:xfrm>
        </p:spPr>
        <p:txBody>
          <a:bodyPr/>
          <a:lstStyle/>
          <a:p>
            <a:pPr>
              <a:tabLst>
                <a:tab pos="333375" algn="l"/>
              </a:tabLst>
            </a:pPr>
            <a:r>
              <a:rPr lang="en-US" dirty="0"/>
              <a:t>	Better Loss Function</a:t>
            </a:r>
          </a:p>
        </p:txBody>
      </p:sp>
      <p:sp>
        <p:nvSpPr>
          <p:cNvPr id="13" name="Content Placeholder 2"/>
          <p:cNvSpPr txBox="1">
            <a:spLocks/>
          </p:cNvSpPr>
          <p:nvPr/>
        </p:nvSpPr>
        <p:spPr>
          <a:xfrm>
            <a:off x="1625601" y="1806689"/>
            <a:ext cx="4470400" cy="301825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50" dirty="0"/>
              <a:t>Regression with L2 loss inadequate</a:t>
            </a:r>
          </a:p>
          <a:p>
            <a:endParaRPr lang="en-US" sz="2250" dirty="0"/>
          </a:p>
          <a:p>
            <a:endParaRPr lang="en-US" sz="2250" dirty="0"/>
          </a:p>
          <a:p>
            <a:r>
              <a:rPr lang="en-US" sz="2250" dirty="0"/>
              <a:t>Use </a:t>
            </a:r>
            <a:r>
              <a:rPr lang="en-US" sz="2250" b="1" dirty="0"/>
              <a:t>multinomial classification</a:t>
            </a:r>
            <a:endParaRPr lang="en-US" sz="2250" dirty="0"/>
          </a:p>
          <a:p>
            <a:endParaRPr lang="en-US" sz="2250" b="1" dirty="0"/>
          </a:p>
          <a:p>
            <a:endParaRPr lang="en-US" sz="2250" b="1" dirty="0"/>
          </a:p>
          <a:p>
            <a:r>
              <a:rPr lang="en-US" sz="2250" b="1" dirty="0"/>
              <a:t>Class rebalancing </a:t>
            </a:r>
            <a:r>
              <a:rPr lang="en-US" sz="2250" dirty="0"/>
              <a:t>to encourage learning of </a:t>
            </a:r>
            <a:r>
              <a:rPr lang="en-US" sz="2250" i="1" dirty="0"/>
              <a:t>rare</a:t>
            </a:r>
            <a:r>
              <a:rPr lang="en-US" sz="2250" dirty="0"/>
              <a:t> colors</a:t>
            </a:r>
          </a:p>
          <a:p>
            <a:endParaRPr lang="en-US" sz="2250" dirty="0"/>
          </a:p>
        </p:txBody>
      </p:sp>
      <p:pic>
        <p:nvPicPr>
          <p:cNvPr id="14" name="Picture 13"/>
          <p:cNvPicPr>
            <a:picLocks noChangeAspect="1"/>
          </p:cNvPicPr>
          <p:nvPr/>
        </p:nvPicPr>
        <p:blipFill>
          <a:blip r:embed="rId4"/>
          <a:stretch>
            <a:fillRect/>
          </a:stretch>
        </p:blipFill>
        <p:spPr>
          <a:xfrm>
            <a:off x="1625602" y="4886273"/>
            <a:ext cx="4521437" cy="586854"/>
          </a:xfrm>
          <a:prstGeom prst="rect">
            <a:avLst/>
          </a:prstGeom>
        </p:spPr>
      </p:pic>
      <p:sp>
        <p:nvSpPr>
          <p:cNvPr id="15" name="Rectangle 14"/>
          <p:cNvSpPr/>
          <p:nvPr/>
        </p:nvSpPr>
        <p:spPr>
          <a:xfrm>
            <a:off x="1773771" y="3371850"/>
            <a:ext cx="3236495" cy="5775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6" name="Picture 15"/>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1673807" y="3409949"/>
            <a:ext cx="2062949" cy="628650"/>
          </a:xfrm>
          <a:prstGeom prst="rect">
            <a:avLst/>
          </a:prstGeom>
        </p:spPr>
      </p:pic>
      <p:pic>
        <p:nvPicPr>
          <p:cNvPr id="17" name="Picture 16"/>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3736756" y="3409949"/>
            <a:ext cx="2046425" cy="628650"/>
          </a:xfrm>
          <a:prstGeom prst="rect">
            <a:avLst/>
          </a:prstGeom>
        </p:spPr>
      </p:pic>
      <p:sp>
        <p:nvSpPr>
          <p:cNvPr id="18" name="Rectangle 17"/>
          <p:cNvSpPr/>
          <p:nvPr/>
        </p:nvSpPr>
        <p:spPr>
          <a:xfrm>
            <a:off x="1549400" y="2800861"/>
            <a:ext cx="4572000" cy="2920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9" name="Picture 18"/>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270943" y="2127793"/>
            <a:ext cx="3230753" cy="637831"/>
          </a:xfrm>
          <a:prstGeom prst="rect">
            <a:avLst/>
          </a:prstGeom>
        </p:spPr>
      </p:pic>
    </p:spTree>
    <p:extLst>
      <p:ext uri="{BB962C8B-B14F-4D97-AF65-F5344CB8AC3E}">
        <p14:creationId xmlns:p14="http://schemas.microsoft.com/office/powerpoint/2010/main" val="30369080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966546" y="1662040"/>
            <a:ext cx="4663440" cy="4181382"/>
          </a:xfrm>
          <a:prstGeom prst="rect">
            <a:avLst/>
          </a:prstGeom>
        </p:spPr>
      </p:pic>
      <p:sp>
        <p:nvSpPr>
          <p:cNvPr id="22" name="TextBox 21"/>
          <p:cNvSpPr txBox="1"/>
          <p:nvPr/>
        </p:nvSpPr>
        <p:spPr>
          <a:xfrm>
            <a:off x="6950243" y="950379"/>
            <a:ext cx="3088022" cy="738664"/>
          </a:xfrm>
          <a:prstGeom prst="rect">
            <a:avLst/>
          </a:prstGeom>
          <a:noFill/>
        </p:spPr>
        <p:txBody>
          <a:bodyPr wrap="square" rtlCol="0">
            <a:spAutoFit/>
          </a:bodyPr>
          <a:lstStyle/>
          <a:p>
            <a:pPr algn="ctr"/>
            <a:r>
              <a:rPr lang="en-US" sz="2400" b="1" dirty="0"/>
              <a:t>Colors in </a:t>
            </a:r>
            <a:r>
              <a:rPr lang="en-US" sz="2400" b="1" i="1" dirty="0"/>
              <a:t>ab</a:t>
            </a:r>
            <a:r>
              <a:rPr lang="en-US" sz="2400" b="1" dirty="0"/>
              <a:t> space</a:t>
            </a:r>
          </a:p>
          <a:p>
            <a:pPr algn="ctr"/>
            <a:r>
              <a:rPr lang="en-US" dirty="0"/>
              <a:t>(discrete)</a:t>
            </a:r>
          </a:p>
        </p:txBody>
      </p:sp>
      <p:sp>
        <p:nvSpPr>
          <p:cNvPr id="11" name="Content Placeholder 2"/>
          <p:cNvSpPr txBox="1">
            <a:spLocks/>
          </p:cNvSpPr>
          <p:nvPr/>
        </p:nvSpPr>
        <p:spPr>
          <a:xfrm>
            <a:off x="1625601" y="1806689"/>
            <a:ext cx="4470400" cy="301825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50" dirty="0"/>
              <a:t>Regression with L2 loss inadequate</a:t>
            </a:r>
          </a:p>
          <a:p>
            <a:endParaRPr lang="en-US" sz="2250" dirty="0"/>
          </a:p>
          <a:p>
            <a:endParaRPr lang="en-US" sz="2250" dirty="0"/>
          </a:p>
          <a:p>
            <a:r>
              <a:rPr lang="en-US" sz="2250" dirty="0"/>
              <a:t>Use </a:t>
            </a:r>
            <a:r>
              <a:rPr lang="en-US" sz="2250" b="1" dirty="0"/>
              <a:t>multinomial classification</a:t>
            </a:r>
            <a:endParaRPr lang="en-US" sz="2250" dirty="0"/>
          </a:p>
          <a:p>
            <a:endParaRPr lang="en-US" sz="2250" b="1" dirty="0"/>
          </a:p>
          <a:p>
            <a:endParaRPr lang="en-US" sz="2250" b="1" dirty="0"/>
          </a:p>
          <a:p>
            <a:r>
              <a:rPr lang="en-US" sz="2250" b="1" dirty="0"/>
              <a:t>Class rebalancing </a:t>
            </a:r>
            <a:r>
              <a:rPr lang="en-US" sz="2250" dirty="0"/>
              <a:t>to encourage learning of </a:t>
            </a:r>
            <a:r>
              <a:rPr lang="en-US" sz="2250" i="1" dirty="0"/>
              <a:t>rare</a:t>
            </a:r>
            <a:r>
              <a:rPr lang="en-US" sz="2250" dirty="0"/>
              <a:t> colors</a:t>
            </a:r>
          </a:p>
          <a:p>
            <a:endParaRPr lang="en-US" sz="2250" dirty="0"/>
          </a:p>
        </p:txBody>
      </p:sp>
      <p:pic>
        <p:nvPicPr>
          <p:cNvPr id="12" name="Picture 11"/>
          <p:cNvPicPr>
            <a:picLocks noChangeAspect="1"/>
          </p:cNvPicPr>
          <p:nvPr/>
        </p:nvPicPr>
        <p:blipFill>
          <a:blip r:embed="rId4"/>
          <a:stretch>
            <a:fillRect/>
          </a:stretch>
        </p:blipFill>
        <p:spPr>
          <a:xfrm>
            <a:off x="1625602" y="4886273"/>
            <a:ext cx="4521437" cy="586854"/>
          </a:xfrm>
          <a:prstGeom prst="rect">
            <a:avLst/>
          </a:prstGeom>
        </p:spPr>
      </p:pic>
      <p:sp>
        <p:nvSpPr>
          <p:cNvPr id="13" name="Rectangle 12"/>
          <p:cNvSpPr/>
          <p:nvPr/>
        </p:nvSpPr>
        <p:spPr>
          <a:xfrm>
            <a:off x="1773771" y="3505200"/>
            <a:ext cx="3236495" cy="5775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1673807" y="3486150"/>
            <a:ext cx="2062949" cy="628650"/>
          </a:xfrm>
          <a:prstGeom prst="rect">
            <a:avLst/>
          </a:prstGeom>
        </p:spPr>
      </p:pic>
      <p:pic>
        <p:nvPicPr>
          <p:cNvPr id="16" name="Picture 15"/>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3736756" y="3486150"/>
            <a:ext cx="2046425" cy="628650"/>
          </a:xfrm>
          <a:prstGeom prst="rect">
            <a:avLst/>
          </a:prstGeom>
        </p:spPr>
      </p:pic>
      <p:sp>
        <p:nvSpPr>
          <p:cNvPr id="17" name="Rectangle 16"/>
          <p:cNvSpPr/>
          <p:nvPr/>
        </p:nvSpPr>
        <p:spPr>
          <a:xfrm>
            <a:off x="1552592" y="4076699"/>
            <a:ext cx="4572000" cy="16700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8" name="Picture 17"/>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270943" y="2127793"/>
            <a:ext cx="3230753" cy="637831"/>
          </a:xfrm>
          <a:prstGeom prst="rect">
            <a:avLst/>
          </a:prstGeom>
        </p:spPr>
      </p:pic>
      <p:sp>
        <p:nvSpPr>
          <p:cNvPr id="19" name="Title 1"/>
          <p:cNvSpPr>
            <a:spLocks noGrp="1"/>
          </p:cNvSpPr>
          <p:nvPr>
            <p:ph type="title"/>
          </p:nvPr>
        </p:nvSpPr>
        <p:spPr>
          <a:xfrm>
            <a:off x="644624" y="67124"/>
            <a:ext cx="7886700" cy="994172"/>
          </a:xfrm>
        </p:spPr>
        <p:txBody>
          <a:bodyPr/>
          <a:lstStyle/>
          <a:p>
            <a:pPr>
              <a:tabLst>
                <a:tab pos="333375" algn="l"/>
              </a:tabLst>
            </a:pPr>
            <a:r>
              <a:rPr lang="en-US" dirty="0"/>
              <a:t>	Better Loss Function</a:t>
            </a:r>
          </a:p>
        </p:txBody>
      </p:sp>
    </p:spTree>
    <p:extLst>
      <p:ext uri="{BB962C8B-B14F-4D97-AF65-F5344CB8AC3E}">
        <p14:creationId xmlns:p14="http://schemas.microsoft.com/office/powerpoint/2010/main" val="3749439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357683" y="857250"/>
            <a:ext cx="5476637" cy="5143500"/>
            <a:chOff x="2444909" y="0"/>
            <a:chExt cx="7302182" cy="6858000"/>
          </a:xfrm>
        </p:grpSpPr>
        <p:pic>
          <p:nvPicPr>
            <p:cNvPr id="11" name="Picture 10"/>
            <p:cNvPicPr>
              <a:picLocks noChangeAspect="1"/>
            </p:cNvPicPr>
            <p:nvPr/>
          </p:nvPicPr>
          <p:blipFill rotWithShape="1">
            <a:blip r:embed="rId3">
              <a:extLst>
                <a:ext uri="{28A0092B-C50C-407E-A947-70E740481C1C}">
                  <a14:useLocalDpi xmlns:a14="http://schemas.microsoft.com/office/drawing/2010/main"/>
                </a:ext>
              </a:extLst>
            </a:blip>
            <a:srcRect l="13587" t="7962" r="14870" b="2451"/>
            <a:stretch/>
          </p:blipFill>
          <p:spPr>
            <a:xfrm>
              <a:off x="2444909" y="0"/>
              <a:ext cx="7302182" cy="6858000"/>
            </a:xfrm>
            <a:prstGeom prst="rect">
              <a:avLst/>
            </a:prstGeom>
          </p:spPr>
        </p:pic>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2444909" y="0"/>
              <a:ext cx="2505592" cy="2085474"/>
            </a:xfrm>
            <a:prstGeom prst="rect">
              <a:avLst/>
            </a:prstGeom>
          </p:spPr>
        </p:pic>
      </p:grpSp>
    </p:spTree>
    <p:extLst>
      <p:ext uri="{BB962C8B-B14F-4D97-AF65-F5344CB8AC3E}">
        <p14:creationId xmlns:p14="http://schemas.microsoft.com/office/powerpoint/2010/main" val="2246145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250000" y="250000"/>
                                    </p:animScale>
                                  </p:child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0 0 L -0.13477 -0.12708 " pathEditMode="relative" rAng="0" ptsTypes="AA">
                                      <p:cBhvr>
                                        <p:cTn id="9" dur="2000" fill="hold"/>
                                        <p:tgtEl>
                                          <p:spTgt spid="7"/>
                                        </p:tgtEl>
                                        <p:attrNameLst>
                                          <p:attrName>ppt_x</p:attrName>
                                          <p:attrName>ppt_y</p:attrName>
                                        </p:attrNameLst>
                                      </p:cBhvr>
                                      <p:rCtr x="-6745" y="-6366"/>
                                    </p:animMotion>
                                  </p:childTnLst>
                                </p:cTn>
                              </p:par>
                            </p:childTnLst>
                          </p:cTn>
                        </p:par>
                      </p:childTnLst>
                    </p:cTn>
                  </p:par>
                  <p:par>
                    <p:cTn id="10" fill="hold">
                      <p:stCondLst>
                        <p:cond delay="indefinite"/>
                      </p:stCondLst>
                      <p:childTnLst>
                        <p:par>
                          <p:cTn id="11" fill="hold">
                            <p:stCondLst>
                              <p:cond delay="0"/>
                            </p:stCondLst>
                            <p:childTnLst>
                              <p:par>
                                <p:cTn id="12" presetID="0" presetClass="path" presetSubtype="0" accel="50000" decel="50000" fill="hold" nodeType="clickEffect">
                                  <p:stCondLst>
                                    <p:cond delay="0"/>
                                  </p:stCondLst>
                                  <p:childTnLst>
                                    <p:animMotion origin="layout" path="M -0.13477 -0.12708 L -0.3431 0.26042 " pathEditMode="relative" rAng="0" ptsTypes="AA">
                                      <p:cBhvr>
                                        <p:cTn id="13" dur="2000" fill="hold"/>
                                        <p:tgtEl>
                                          <p:spTgt spid="7"/>
                                        </p:tgtEl>
                                        <p:attrNameLst>
                                          <p:attrName>ppt_x</p:attrName>
                                          <p:attrName>ppt_y</p:attrName>
                                        </p:attrNameLst>
                                      </p:cBhvr>
                                      <p:rCtr x="-10417" y="193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195243" y="1981910"/>
            <a:ext cx="3710527" cy="4009406"/>
          </a:xfrm>
          <a:prstGeom prst="rect">
            <a:avLst/>
          </a:prstGeom>
        </p:spPr>
      </p:pic>
      <p:pic>
        <p:nvPicPr>
          <p:cNvPr id="14" name="Content Placeholder 3"/>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984641" y="2033028"/>
            <a:ext cx="519191" cy="3274286"/>
          </a:xfrm>
          <a:prstGeom prst="rect">
            <a:avLst/>
          </a:prstGeom>
        </p:spPr>
      </p:pic>
      <p:pic>
        <p:nvPicPr>
          <p:cNvPr id="17" name="Picture 16"/>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5987512" y="3409949"/>
            <a:ext cx="256658" cy="388104"/>
          </a:xfrm>
          <a:prstGeom prst="rect">
            <a:avLst/>
          </a:prstGeom>
        </p:spPr>
      </p:pic>
      <p:sp>
        <p:nvSpPr>
          <p:cNvPr id="10" name="TextBox 9"/>
          <p:cNvSpPr txBox="1"/>
          <p:nvPr/>
        </p:nvSpPr>
        <p:spPr>
          <a:xfrm>
            <a:off x="6605648" y="1616131"/>
            <a:ext cx="3277147" cy="830997"/>
          </a:xfrm>
          <a:prstGeom prst="rect">
            <a:avLst/>
          </a:prstGeom>
          <a:noFill/>
        </p:spPr>
        <p:txBody>
          <a:bodyPr wrap="square" rtlCol="0">
            <a:spAutoFit/>
          </a:bodyPr>
          <a:lstStyle/>
          <a:p>
            <a:pPr algn="ctr"/>
            <a:r>
              <a:rPr lang="en-US" sz="2400" b="1" dirty="0"/>
              <a:t>Histogram over </a:t>
            </a:r>
            <a:r>
              <a:rPr lang="en-US" sz="2400" b="1" i="1" dirty="0"/>
              <a:t>ab</a:t>
            </a:r>
            <a:r>
              <a:rPr lang="en-US" sz="2400" b="1" dirty="0"/>
              <a:t> space</a:t>
            </a:r>
          </a:p>
        </p:txBody>
      </p:sp>
      <p:sp>
        <p:nvSpPr>
          <p:cNvPr id="11" name="TextBox 10"/>
          <p:cNvSpPr txBox="1"/>
          <p:nvPr/>
        </p:nvSpPr>
        <p:spPr>
          <a:xfrm>
            <a:off x="8086839" y="1287618"/>
            <a:ext cx="2416992" cy="369332"/>
          </a:xfrm>
          <a:prstGeom prst="rect">
            <a:avLst/>
          </a:prstGeom>
          <a:noFill/>
        </p:spPr>
        <p:txBody>
          <a:bodyPr wrap="square" rtlCol="0">
            <a:spAutoFit/>
          </a:bodyPr>
          <a:lstStyle/>
          <a:p>
            <a:pPr algn="ctr"/>
            <a:r>
              <a:rPr lang="en-US" dirty="0"/>
              <a:t>log</a:t>
            </a:r>
            <a:r>
              <a:rPr lang="en-US" baseline="-25000" dirty="0"/>
              <a:t>10</a:t>
            </a:r>
            <a:r>
              <a:rPr lang="en-US" dirty="0"/>
              <a:t> probability</a:t>
            </a:r>
          </a:p>
        </p:txBody>
      </p:sp>
      <p:cxnSp>
        <p:nvCxnSpPr>
          <p:cNvPr id="13" name="Straight Arrow Connector 12"/>
          <p:cNvCxnSpPr/>
          <p:nvPr/>
        </p:nvCxnSpPr>
        <p:spPr>
          <a:xfrm>
            <a:off x="9984641" y="1665371"/>
            <a:ext cx="124998" cy="3329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Content Placeholder 2"/>
          <p:cNvSpPr txBox="1">
            <a:spLocks/>
          </p:cNvSpPr>
          <p:nvPr/>
        </p:nvSpPr>
        <p:spPr>
          <a:xfrm>
            <a:off x="1625601" y="1806689"/>
            <a:ext cx="4470400" cy="301825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50" dirty="0"/>
              <a:t>Regression with L2 loss inadequate</a:t>
            </a:r>
          </a:p>
          <a:p>
            <a:endParaRPr lang="en-US" sz="2250" dirty="0"/>
          </a:p>
          <a:p>
            <a:endParaRPr lang="en-US" sz="2250" dirty="0"/>
          </a:p>
          <a:p>
            <a:r>
              <a:rPr lang="en-US" sz="2250" dirty="0"/>
              <a:t>Use </a:t>
            </a:r>
            <a:r>
              <a:rPr lang="en-US" sz="2250" b="1" dirty="0"/>
              <a:t>multinomial classification</a:t>
            </a:r>
            <a:endParaRPr lang="en-US" sz="2250" dirty="0"/>
          </a:p>
          <a:p>
            <a:endParaRPr lang="en-US" sz="2250" b="1" dirty="0"/>
          </a:p>
          <a:p>
            <a:endParaRPr lang="en-US" sz="2250" b="1" dirty="0"/>
          </a:p>
          <a:p>
            <a:r>
              <a:rPr lang="en-US" sz="2250" b="1" dirty="0"/>
              <a:t>Class rebalancing </a:t>
            </a:r>
            <a:r>
              <a:rPr lang="en-US" sz="2250" dirty="0"/>
              <a:t>to encourage learning of </a:t>
            </a:r>
            <a:r>
              <a:rPr lang="en-US" sz="2250" i="1" dirty="0"/>
              <a:t>rare</a:t>
            </a:r>
            <a:r>
              <a:rPr lang="en-US" sz="2250" dirty="0"/>
              <a:t> colors</a:t>
            </a:r>
          </a:p>
          <a:p>
            <a:endParaRPr lang="en-US" sz="2250" dirty="0"/>
          </a:p>
        </p:txBody>
      </p:sp>
      <p:pic>
        <p:nvPicPr>
          <p:cNvPr id="16" name="Picture 15"/>
          <p:cNvPicPr>
            <a:picLocks noChangeAspect="1"/>
          </p:cNvPicPr>
          <p:nvPr/>
        </p:nvPicPr>
        <p:blipFill>
          <a:blip r:embed="rId6"/>
          <a:stretch>
            <a:fillRect/>
          </a:stretch>
        </p:blipFill>
        <p:spPr>
          <a:xfrm>
            <a:off x="1625602" y="4886273"/>
            <a:ext cx="4521437" cy="586854"/>
          </a:xfrm>
          <a:prstGeom prst="rect">
            <a:avLst/>
          </a:prstGeom>
        </p:spPr>
      </p:pic>
      <p:sp>
        <p:nvSpPr>
          <p:cNvPr id="19" name="Title 1"/>
          <p:cNvSpPr>
            <a:spLocks noGrp="1"/>
          </p:cNvSpPr>
          <p:nvPr>
            <p:ph type="title"/>
          </p:nvPr>
        </p:nvSpPr>
        <p:spPr>
          <a:xfrm>
            <a:off x="533400" y="191160"/>
            <a:ext cx="7886700" cy="994172"/>
          </a:xfrm>
        </p:spPr>
        <p:txBody>
          <a:bodyPr/>
          <a:lstStyle/>
          <a:p>
            <a:pPr>
              <a:tabLst>
                <a:tab pos="333375" algn="l"/>
              </a:tabLst>
            </a:pPr>
            <a:r>
              <a:rPr lang="en-US" dirty="0"/>
              <a:t>	Better Loss Function</a:t>
            </a:r>
          </a:p>
        </p:txBody>
      </p:sp>
      <p:sp>
        <p:nvSpPr>
          <p:cNvPr id="12" name="Rectangle 11"/>
          <p:cNvSpPr/>
          <p:nvPr/>
        </p:nvSpPr>
        <p:spPr>
          <a:xfrm>
            <a:off x="1707626" y="3549155"/>
            <a:ext cx="3236495" cy="5775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8" name="Picture 17"/>
          <p:cNvPicPr>
            <a:picLocks noChangeAspect="1"/>
          </p:cNvPicPr>
          <p:nvPr/>
        </p:nvPicPr>
        <p:blipFill rotWithShape="1">
          <a:blip r:embed="rId7">
            <a:extLst>
              <a:ext uri="{28A0092B-C50C-407E-A947-70E740481C1C}">
                <a14:useLocalDpi xmlns:a14="http://schemas.microsoft.com/office/drawing/2010/main"/>
              </a:ext>
            </a:extLst>
          </a:blip>
          <a:srcRect/>
          <a:stretch/>
        </p:blipFill>
        <p:spPr>
          <a:xfrm>
            <a:off x="1634371" y="3660608"/>
            <a:ext cx="2062949" cy="628650"/>
          </a:xfrm>
          <a:prstGeom prst="rect">
            <a:avLst/>
          </a:prstGeom>
        </p:spPr>
      </p:pic>
      <p:pic>
        <p:nvPicPr>
          <p:cNvPr id="20" name="Picture 19"/>
          <p:cNvPicPr>
            <a:picLocks noChangeAspect="1"/>
          </p:cNvPicPr>
          <p:nvPr/>
        </p:nvPicPr>
        <p:blipFill rotWithShape="1">
          <a:blip r:embed="rId8">
            <a:extLst>
              <a:ext uri="{28A0092B-C50C-407E-A947-70E740481C1C}">
                <a14:useLocalDpi xmlns:a14="http://schemas.microsoft.com/office/drawing/2010/main"/>
              </a:ext>
            </a:extLst>
          </a:blip>
          <a:srcRect/>
          <a:stretch/>
        </p:blipFill>
        <p:spPr>
          <a:xfrm>
            <a:off x="3835520" y="3696375"/>
            <a:ext cx="2046425" cy="628650"/>
          </a:xfrm>
          <a:prstGeom prst="rect">
            <a:avLst/>
          </a:prstGeom>
        </p:spPr>
      </p:pic>
      <p:sp>
        <p:nvSpPr>
          <p:cNvPr id="2" name="Rectangle 1"/>
          <p:cNvSpPr/>
          <p:nvPr/>
        </p:nvSpPr>
        <p:spPr>
          <a:xfrm>
            <a:off x="1524000" y="4381500"/>
            <a:ext cx="4623038" cy="1485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1" name="Picture 20"/>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270943" y="2127793"/>
            <a:ext cx="3230753" cy="637831"/>
          </a:xfrm>
          <a:prstGeom prst="rect">
            <a:avLst/>
          </a:prstGeom>
        </p:spPr>
      </p:pic>
    </p:spTree>
    <p:extLst>
      <p:ext uri="{BB962C8B-B14F-4D97-AF65-F5344CB8AC3E}">
        <p14:creationId xmlns:p14="http://schemas.microsoft.com/office/powerpoint/2010/main" val="810499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Today’s Lecture</a:t>
            </a:r>
          </a:p>
        </p:txBody>
      </p:sp>
      <p:sp>
        <p:nvSpPr>
          <p:cNvPr id="3" name="Content Placeholder 2"/>
          <p:cNvSpPr>
            <a:spLocks noGrp="1"/>
          </p:cNvSpPr>
          <p:nvPr>
            <p:ph idx="1"/>
          </p:nvPr>
        </p:nvSpPr>
        <p:spPr>
          <a:xfrm>
            <a:off x="609600" y="1600201"/>
            <a:ext cx="10972800" cy="4800599"/>
          </a:xfrm>
        </p:spPr>
        <p:txBody>
          <a:bodyPr/>
          <a:lstStyle/>
          <a:p>
            <a:r>
              <a:rPr lang="en-US" dirty="0"/>
              <a:t>Four methods for “unsupervised” deep learning</a:t>
            </a:r>
          </a:p>
          <a:p>
            <a:pPr lvl="1"/>
            <a:r>
              <a:rPr lang="en-US" dirty="0"/>
              <a:t>Context Prediction. </a:t>
            </a:r>
            <a:r>
              <a:rPr lang="en-US" dirty="0" err="1"/>
              <a:t>Doersch</a:t>
            </a:r>
            <a:r>
              <a:rPr lang="en-US" dirty="0"/>
              <a:t> et al. ICCV 2015</a:t>
            </a:r>
          </a:p>
          <a:p>
            <a:pPr lvl="1"/>
            <a:r>
              <a:rPr lang="en-US" dirty="0"/>
              <a:t>Colorful Image Colorization. Zhang et al. ECCV 2016</a:t>
            </a:r>
          </a:p>
          <a:p>
            <a:pPr lvl="1"/>
            <a:r>
              <a:rPr lang="en-US" dirty="0" err="1"/>
              <a:t>SimCLR</a:t>
            </a:r>
            <a:r>
              <a:rPr lang="en-US" dirty="0"/>
              <a:t>. Chen et al. ICML 2020</a:t>
            </a:r>
          </a:p>
          <a:p>
            <a:pPr lvl="1"/>
            <a:r>
              <a:rPr lang="en-US" dirty="0"/>
              <a:t>Masked </a:t>
            </a:r>
            <a:r>
              <a:rPr lang="en-US" dirty="0" err="1"/>
              <a:t>Autoencoders</a:t>
            </a:r>
            <a:r>
              <a:rPr lang="en-US" dirty="0"/>
              <a:t>. He et al. CVPR 2022</a:t>
            </a:r>
          </a:p>
          <a:p>
            <a:r>
              <a:rPr lang="en-US" dirty="0"/>
              <a:t>Big picture: do we need big, labeled datasets like ImageNet to make deep learning worthwhile? Can we learn from something else?</a:t>
            </a:r>
          </a:p>
        </p:txBody>
      </p:sp>
    </p:spTree>
    <p:extLst>
      <p:ext uri="{BB962C8B-B14F-4D97-AF65-F5344CB8AC3E}">
        <p14:creationId xmlns:p14="http://schemas.microsoft.com/office/powerpoint/2010/main" val="3461991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195243" y="1981910"/>
            <a:ext cx="3710527" cy="4009406"/>
          </a:xfrm>
          <a:prstGeom prst="rect">
            <a:avLst/>
          </a:prstGeom>
        </p:spPr>
      </p:pic>
      <p:sp>
        <p:nvSpPr>
          <p:cNvPr id="15" name="Content Placeholder 2"/>
          <p:cNvSpPr txBox="1">
            <a:spLocks/>
          </p:cNvSpPr>
          <p:nvPr/>
        </p:nvSpPr>
        <p:spPr>
          <a:xfrm>
            <a:off x="1625601" y="1806689"/>
            <a:ext cx="4470400" cy="301825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50" dirty="0"/>
              <a:t>Regression with L2 loss inadequate</a:t>
            </a:r>
          </a:p>
          <a:p>
            <a:endParaRPr lang="en-US" sz="2250" dirty="0"/>
          </a:p>
          <a:p>
            <a:endParaRPr lang="en-US" sz="2250" dirty="0"/>
          </a:p>
          <a:p>
            <a:r>
              <a:rPr lang="en-US" sz="2250" dirty="0"/>
              <a:t>Use </a:t>
            </a:r>
            <a:r>
              <a:rPr lang="en-US" sz="2250" b="1" dirty="0"/>
              <a:t>multinomial classification</a:t>
            </a:r>
            <a:endParaRPr lang="en-US" sz="2250" dirty="0"/>
          </a:p>
          <a:p>
            <a:endParaRPr lang="en-US" sz="2250" b="1" dirty="0"/>
          </a:p>
          <a:p>
            <a:endParaRPr lang="en-US" sz="2250" b="1" dirty="0"/>
          </a:p>
          <a:p>
            <a:r>
              <a:rPr lang="en-US" sz="2250" b="1" dirty="0"/>
              <a:t>Class rebalancing </a:t>
            </a:r>
            <a:r>
              <a:rPr lang="en-US" sz="2250" dirty="0"/>
              <a:t>to encourage learning of </a:t>
            </a:r>
            <a:r>
              <a:rPr lang="en-US" sz="2250" i="1" dirty="0"/>
              <a:t>rare</a:t>
            </a:r>
            <a:r>
              <a:rPr lang="en-US" sz="2250" dirty="0"/>
              <a:t> colors</a:t>
            </a:r>
          </a:p>
          <a:p>
            <a:endParaRPr lang="en-US" sz="2250" dirty="0"/>
          </a:p>
        </p:txBody>
      </p:sp>
      <p:pic>
        <p:nvPicPr>
          <p:cNvPr id="16" name="Picture 15"/>
          <p:cNvPicPr>
            <a:picLocks noChangeAspect="1"/>
          </p:cNvPicPr>
          <p:nvPr/>
        </p:nvPicPr>
        <p:blipFill>
          <a:blip r:embed="rId4"/>
          <a:stretch>
            <a:fillRect/>
          </a:stretch>
        </p:blipFill>
        <p:spPr>
          <a:xfrm>
            <a:off x="1624185" y="5173211"/>
            <a:ext cx="4521437" cy="586854"/>
          </a:xfrm>
          <a:prstGeom prst="rect">
            <a:avLst/>
          </a:prstGeom>
        </p:spPr>
      </p:pic>
      <p:sp>
        <p:nvSpPr>
          <p:cNvPr id="12" name="Rectangle 11"/>
          <p:cNvSpPr/>
          <p:nvPr/>
        </p:nvSpPr>
        <p:spPr>
          <a:xfrm>
            <a:off x="1439049" y="3697855"/>
            <a:ext cx="3236495" cy="5775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8" name="Picture 17"/>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1673807" y="3635041"/>
            <a:ext cx="2062949" cy="628650"/>
          </a:xfrm>
          <a:prstGeom prst="rect">
            <a:avLst/>
          </a:prstGeom>
        </p:spPr>
      </p:pic>
      <p:pic>
        <p:nvPicPr>
          <p:cNvPr id="20" name="Picture 19"/>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3764735" y="3640785"/>
            <a:ext cx="2046425" cy="628650"/>
          </a:xfrm>
          <a:prstGeom prst="rect">
            <a:avLst/>
          </a:prstGeom>
        </p:spPr>
      </p:pic>
      <p:pic>
        <p:nvPicPr>
          <p:cNvPr id="21" name="Picture 20"/>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270943" y="2127793"/>
            <a:ext cx="3230753" cy="637831"/>
          </a:xfrm>
          <a:prstGeom prst="rect">
            <a:avLst/>
          </a:prstGeom>
        </p:spPr>
      </p:pic>
      <p:pic>
        <p:nvPicPr>
          <p:cNvPr id="23" name="Content Placeholder 3"/>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9984641" y="2033028"/>
            <a:ext cx="519191" cy="3274286"/>
          </a:xfrm>
          <a:prstGeom prst="rect">
            <a:avLst/>
          </a:prstGeom>
        </p:spPr>
      </p:pic>
      <p:pic>
        <p:nvPicPr>
          <p:cNvPr id="24" name="Picture 23"/>
          <p:cNvPicPr>
            <a:picLocks noChangeAspect="1"/>
          </p:cNvPicPr>
          <p:nvPr/>
        </p:nvPicPr>
        <p:blipFill rotWithShape="1">
          <a:blip r:embed="rId9">
            <a:extLst>
              <a:ext uri="{28A0092B-C50C-407E-A947-70E740481C1C}">
                <a14:useLocalDpi xmlns:a14="http://schemas.microsoft.com/office/drawing/2010/main"/>
              </a:ext>
            </a:extLst>
          </a:blip>
          <a:srcRect/>
          <a:stretch/>
        </p:blipFill>
        <p:spPr>
          <a:xfrm>
            <a:off x="5987512" y="3409949"/>
            <a:ext cx="256658" cy="388104"/>
          </a:xfrm>
          <a:prstGeom prst="rect">
            <a:avLst/>
          </a:prstGeom>
        </p:spPr>
      </p:pic>
      <p:sp>
        <p:nvSpPr>
          <p:cNvPr id="25" name="TextBox 24"/>
          <p:cNvSpPr txBox="1"/>
          <p:nvPr/>
        </p:nvSpPr>
        <p:spPr>
          <a:xfrm>
            <a:off x="6605648" y="1616131"/>
            <a:ext cx="3277147" cy="830997"/>
          </a:xfrm>
          <a:prstGeom prst="rect">
            <a:avLst/>
          </a:prstGeom>
          <a:noFill/>
        </p:spPr>
        <p:txBody>
          <a:bodyPr wrap="square" rtlCol="0">
            <a:spAutoFit/>
          </a:bodyPr>
          <a:lstStyle/>
          <a:p>
            <a:pPr algn="ctr"/>
            <a:r>
              <a:rPr lang="en-US" sz="2400" b="1" dirty="0"/>
              <a:t>Histogram over </a:t>
            </a:r>
            <a:r>
              <a:rPr lang="en-US" sz="2400" b="1" i="1" dirty="0"/>
              <a:t>ab</a:t>
            </a:r>
            <a:r>
              <a:rPr lang="en-US" sz="2400" b="1" dirty="0"/>
              <a:t> space</a:t>
            </a:r>
          </a:p>
        </p:txBody>
      </p:sp>
      <p:sp>
        <p:nvSpPr>
          <p:cNvPr id="26" name="TextBox 25"/>
          <p:cNvSpPr txBox="1"/>
          <p:nvPr/>
        </p:nvSpPr>
        <p:spPr>
          <a:xfrm>
            <a:off x="8086839" y="1287618"/>
            <a:ext cx="2416992" cy="369332"/>
          </a:xfrm>
          <a:prstGeom prst="rect">
            <a:avLst/>
          </a:prstGeom>
          <a:noFill/>
        </p:spPr>
        <p:txBody>
          <a:bodyPr wrap="square" rtlCol="0">
            <a:spAutoFit/>
          </a:bodyPr>
          <a:lstStyle/>
          <a:p>
            <a:pPr algn="ctr"/>
            <a:r>
              <a:rPr lang="en-US" dirty="0"/>
              <a:t>log</a:t>
            </a:r>
            <a:r>
              <a:rPr lang="en-US" baseline="-25000" dirty="0"/>
              <a:t>10</a:t>
            </a:r>
            <a:r>
              <a:rPr lang="en-US" dirty="0"/>
              <a:t> probability</a:t>
            </a:r>
          </a:p>
        </p:txBody>
      </p:sp>
      <p:cxnSp>
        <p:nvCxnSpPr>
          <p:cNvPr id="27" name="Straight Arrow Connector 26"/>
          <p:cNvCxnSpPr/>
          <p:nvPr/>
        </p:nvCxnSpPr>
        <p:spPr>
          <a:xfrm>
            <a:off x="9984641" y="1665371"/>
            <a:ext cx="124998" cy="3329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endParaRPr lang="en-US" dirty="0"/>
          </a:p>
        </p:txBody>
      </p:sp>
      <p:sp>
        <p:nvSpPr>
          <p:cNvPr id="17" name="Title 1"/>
          <p:cNvSpPr txBox="1">
            <a:spLocks/>
          </p:cNvSpPr>
          <p:nvPr/>
        </p:nvSpPr>
        <p:spPr>
          <a:xfrm>
            <a:off x="533400" y="191160"/>
            <a:ext cx="7886700" cy="99417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tabLst>
                <a:tab pos="333375" algn="l"/>
              </a:tabLst>
            </a:pPr>
            <a:r>
              <a:rPr lang="en-US"/>
              <a:t>	Better Loss Function</a:t>
            </a:r>
            <a:endParaRPr lang="en-US" dirty="0"/>
          </a:p>
        </p:txBody>
      </p:sp>
    </p:spTree>
    <p:extLst>
      <p:ext uri="{BB962C8B-B14F-4D97-AF65-F5344CB8AC3E}">
        <p14:creationId xmlns:p14="http://schemas.microsoft.com/office/powerpoint/2010/main" val="6138320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11289" y="951511"/>
            <a:ext cx="5645562" cy="1075790"/>
          </a:xfrm>
          <a:prstGeom prst="rect">
            <a:avLst/>
          </a:prstGeom>
        </p:spPr>
      </p:pic>
      <p:pic>
        <p:nvPicPr>
          <p:cNvPr id="45" name="Picture 44"/>
          <p:cNvPicPr>
            <a:picLocks noChangeAspect="1"/>
          </p:cNvPicPr>
          <p:nvPr/>
        </p:nvPicPr>
        <p:blipFill>
          <a:blip r:embed="rId4"/>
          <a:stretch>
            <a:fillRect/>
          </a:stretch>
        </p:blipFill>
        <p:spPr>
          <a:xfrm>
            <a:off x="7146762" y="2631709"/>
            <a:ext cx="3014510" cy="1186737"/>
          </a:xfrm>
          <a:prstGeom prst="rect">
            <a:avLst/>
          </a:prstGeom>
        </p:spPr>
      </p:pic>
      <p:pic>
        <p:nvPicPr>
          <p:cNvPr id="46" name="Picture 45"/>
          <p:cNvPicPr>
            <a:picLocks noChangeAspect="1"/>
          </p:cNvPicPr>
          <p:nvPr/>
        </p:nvPicPr>
        <p:blipFill>
          <a:blip r:embed="rId5"/>
          <a:stretch>
            <a:fillRect/>
          </a:stretch>
        </p:blipFill>
        <p:spPr>
          <a:xfrm>
            <a:off x="7035537" y="4272137"/>
            <a:ext cx="3236960" cy="1431398"/>
          </a:xfrm>
          <a:prstGeom prst="rect">
            <a:avLst/>
          </a:prstGeom>
        </p:spPr>
      </p:pic>
      <p:sp>
        <p:nvSpPr>
          <p:cNvPr id="47" name="Rectangle 46"/>
          <p:cNvSpPr/>
          <p:nvPr/>
        </p:nvSpPr>
        <p:spPr>
          <a:xfrm>
            <a:off x="1981200" y="894750"/>
            <a:ext cx="2990210" cy="1338828"/>
          </a:xfrm>
          <a:prstGeom prst="rect">
            <a:avLst/>
          </a:prstGeom>
        </p:spPr>
        <p:txBody>
          <a:bodyPr wrap="square">
            <a:spAutoFit/>
          </a:bodyPr>
          <a:lstStyle/>
          <a:p>
            <a:pPr algn="ctr"/>
            <a:r>
              <a:rPr lang="en-US" sz="1350" dirty="0" err="1"/>
              <a:t>Hertzmann</a:t>
            </a:r>
            <a:r>
              <a:rPr lang="en-US" sz="1350" dirty="0"/>
              <a:t> et al. In SIGGRAPH, 2001.</a:t>
            </a:r>
          </a:p>
          <a:p>
            <a:pPr algn="ctr"/>
            <a:r>
              <a:rPr lang="en-US" sz="1350" dirty="0"/>
              <a:t>Welsh et al. In TOG, 2002.</a:t>
            </a:r>
          </a:p>
          <a:p>
            <a:pPr algn="ctr"/>
            <a:r>
              <a:rPr lang="en-US" sz="1350" dirty="0"/>
              <a:t>Irony et al. In </a:t>
            </a:r>
            <a:r>
              <a:rPr lang="en-US" sz="1350" dirty="0" err="1"/>
              <a:t>Eurographics</a:t>
            </a:r>
            <a:r>
              <a:rPr lang="en-US" sz="1350" dirty="0"/>
              <a:t>, 2005.</a:t>
            </a:r>
          </a:p>
          <a:p>
            <a:pPr algn="ctr"/>
            <a:r>
              <a:rPr lang="en-US" sz="1350" dirty="0"/>
              <a:t>Liu et al. In TOG, 2008.</a:t>
            </a:r>
          </a:p>
          <a:p>
            <a:pPr algn="ctr"/>
            <a:r>
              <a:rPr lang="en-US" sz="1350" dirty="0"/>
              <a:t>Chia et al. In ACM 2011.</a:t>
            </a:r>
          </a:p>
          <a:p>
            <a:pPr algn="ctr"/>
            <a:r>
              <a:rPr lang="en-US" sz="1350" dirty="0"/>
              <a:t>Gupta et al. In ACM, 2012.</a:t>
            </a:r>
          </a:p>
        </p:txBody>
      </p:sp>
      <p:sp>
        <p:nvSpPr>
          <p:cNvPr id="48" name="Rectangle 47"/>
          <p:cNvSpPr/>
          <p:nvPr/>
        </p:nvSpPr>
        <p:spPr>
          <a:xfrm>
            <a:off x="6882090" y="5663380"/>
            <a:ext cx="3643140" cy="323165"/>
          </a:xfrm>
          <a:prstGeom prst="rect">
            <a:avLst/>
          </a:prstGeom>
        </p:spPr>
        <p:txBody>
          <a:bodyPr wrap="square">
            <a:spAutoFit/>
          </a:bodyPr>
          <a:lstStyle/>
          <a:p>
            <a:pPr algn="ctr"/>
            <a:r>
              <a:rPr lang="en-US" sz="1500" dirty="0"/>
              <a:t>Larsson et al. In ECCV 2016. [Concurrent]</a:t>
            </a:r>
          </a:p>
        </p:txBody>
      </p:sp>
      <p:sp>
        <p:nvSpPr>
          <p:cNvPr id="49" name="Rectangle 48"/>
          <p:cNvSpPr/>
          <p:nvPr/>
        </p:nvSpPr>
        <p:spPr>
          <a:xfrm>
            <a:off x="6643021" y="3810756"/>
            <a:ext cx="4091336" cy="323165"/>
          </a:xfrm>
          <a:prstGeom prst="rect">
            <a:avLst/>
          </a:prstGeom>
        </p:spPr>
        <p:txBody>
          <a:bodyPr wrap="square">
            <a:spAutoFit/>
          </a:bodyPr>
          <a:lstStyle/>
          <a:p>
            <a:pPr algn="ctr"/>
            <a:r>
              <a:rPr lang="en-US" sz="1500" dirty="0"/>
              <a:t>Dahl. Jan 2016.  </a:t>
            </a:r>
            <a:r>
              <a:rPr lang="en-US" sz="1500" dirty="0" err="1"/>
              <a:t>Iizuka</a:t>
            </a:r>
            <a:r>
              <a:rPr lang="en-US" sz="1500" dirty="0"/>
              <a:t> et al. In SIGGRAPH, 2016.</a:t>
            </a:r>
          </a:p>
        </p:txBody>
      </p:sp>
      <p:sp>
        <p:nvSpPr>
          <p:cNvPr id="50" name="Rectangle 49"/>
          <p:cNvSpPr/>
          <p:nvPr/>
        </p:nvSpPr>
        <p:spPr>
          <a:xfrm>
            <a:off x="2873606" y="3810756"/>
            <a:ext cx="3697568" cy="323165"/>
          </a:xfrm>
          <a:prstGeom prst="rect">
            <a:avLst/>
          </a:prstGeom>
        </p:spPr>
        <p:txBody>
          <a:bodyPr wrap="square">
            <a:spAutoFit/>
          </a:bodyPr>
          <a:lstStyle/>
          <a:p>
            <a:pPr algn="ctr"/>
            <a:r>
              <a:rPr lang="en-US" sz="1500" dirty="0"/>
              <a:t>Deshpande et al.    Cheng et al. In ICCV 2015.</a:t>
            </a:r>
          </a:p>
        </p:txBody>
      </p:sp>
      <p:sp>
        <p:nvSpPr>
          <p:cNvPr id="51" name="Rectangle 50"/>
          <p:cNvSpPr/>
          <p:nvPr/>
        </p:nvSpPr>
        <p:spPr>
          <a:xfrm>
            <a:off x="3369493" y="5663380"/>
            <a:ext cx="2668708" cy="323165"/>
          </a:xfrm>
          <a:prstGeom prst="rect">
            <a:avLst/>
          </a:prstGeom>
        </p:spPr>
        <p:txBody>
          <a:bodyPr wrap="square">
            <a:spAutoFit/>
          </a:bodyPr>
          <a:lstStyle/>
          <a:p>
            <a:pPr algn="ctr"/>
            <a:r>
              <a:rPr lang="en-US" sz="1500" dirty="0" err="1"/>
              <a:t>Charpiat</a:t>
            </a:r>
            <a:r>
              <a:rPr lang="en-US" sz="1500" dirty="0"/>
              <a:t> et al. In ECCV 2008.</a:t>
            </a:r>
          </a:p>
        </p:txBody>
      </p:sp>
      <p:pic>
        <p:nvPicPr>
          <p:cNvPr id="4" name="Picture 3"/>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984596" y="4321483"/>
            <a:ext cx="3479553" cy="1356221"/>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082741" y="2628517"/>
            <a:ext cx="3336398" cy="1186154"/>
          </a:xfrm>
          <a:prstGeom prst="rect">
            <a:avLst/>
          </a:prstGeom>
        </p:spPr>
      </p:pic>
      <p:sp>
        <p:nvSpPr>
          <p:cNvPr id="57" name="TextBox 56"/>
          <p:cNvSpPr txBox="1"/>
          <p:nvPr/>
        </p:nvSpPr>
        <p:spPr>
          <a:xfrm>
            <a:off x="3505696" y="2243629"/>
            <a:ext cx="2709974" cy="369332"/>
          </a:xfrm>
          <a:prstGeom prst="rect">
            <a:avLst/>
          </a:prstGeom>
          <a:noFill/>
        </p:spPr>
        <p:txBody>
          <a:bodyPr wrap="none" rtlCol="0">
            <a:spAutoFit/>
          </a:bodyPr>
          <a:lstStyle/>
          <a:p>
            <a:pPr algn="ctr"/>
            <a:r>
              <a:rPr lang="en-US" b="1" dirty="0"/>
              <a:t>Hand-engineered Features</a:t>
            </a:r>
          </a:p>
        </p:txBody>
      </p:sp>
      <p:sp>
        <p:nvSpPr>
          <p:cNvPr id="58" name="TextBox 57"/>
          <p:cNvSpPr txBox="1"/>
          <p:nvPr/>
        </p:nvSpPr>
        <p:spPr>
          <a:xfrm>
            <a:off x="7878500" y="2243629"/>
            <a:ext cx="1658788" cy="369332"/>
          </a:xfrm>
          <a:prstGeom prst="rect">
            <a:avLst/>
          </a:prstGeom>
          <a:noFill/>
        </p:spPr>
        <p:txBody>
          <a:bodyPr wrap="none" rtlCol="0">
            <a:spAutoFit/>
          </a:bodyPr>
          <a:lstStyle/>
          <a:p>
            <a:pPr algn="ctr"/>
            <a:r>
              <a:rPr lang="en-US" b="1" dirty="0"/>
              <a:t>Deep Networks</a:t>
            </a:r>
          </a:p>
        </p:txBody>
      </p:sp>
      <p:sp>
        <p:nvSpPr>
          <p:cNvPr id="24" name="Rectangle 23"/>
          <p:cNvSpPr/>
          <p:nvPr/>
        </p:nvSpPr>
        <p:spPr>
          <a:xfrm rot="16200000">
            <a:off x="1781869" y="3139342"/>
            <a:ext cx="1483548" cy="369332"/>
          </a:xfrm>
          <a:prstGeom prst="rect">
            <a:avLst/>
          </a:prstGeom>
        </p:spPr>
        <p:txBody>
          <a:bodyPr wrap="none">
            <a:spAutoFit/>
          </a:bodyPr>
          <a:lstStyle/>
          <a:p>
            <a:pPr algn="ctr"/>
            <a:r>
              <a:rPr lang="en-US" b="1" dirty="0"/>
              <a:t>L2 Regression</a:t>
            </a:r>
          </a:p>
        </p:txBody>
      </p:sp>
      <p:sp>
        <p:nvSpPr>
          <p:cNvPr id="25" name="Rectangle 24"/>
          <p:cNvSpPr/>
          <p:nvPr/>
        </p:nvSpPr>
        <p:spPr>
          <a:xfrm rot="16200000">
            <a:off x="1801034" y="4908052"/>
            <a:ext cx="1434753" cy="369332"/>
          </a:xfrm>
          <a:prstGeom prst="rect">
            <a:avLst/>
          </a:prstGeom>
        </p:spPr>
        <p:txBody>
          <a:bodyPr wrap="none">
            <a:spAutoFit/>
          </a:bodyPr>
          <a:lstStyle/>
          <a:p>
            <a:pPr algn="ctr"/>
            <a:r>
              <a:rPr lang="en-US" b="1" dirty="0"/>
              <a:t>Classification</a:t>
            </a:r>
          </a:p>
        </p:txBody>
      </p:sp>
      <p:sp>
        <p:nvSpPr>
          <p:cNvPr id="7" name="Rectangle 6"/>
          <p:cNvSpPr/>
          <p:nvPr/>
        </p:nvSpPr>
        <p:spPr>
          <a:xfrm rot="16200000">
            <a:off x="1264173" y="1205620"/>
            <a:ext cx="1406411" cy="738664"/>
          </a:xfrm>
          <a:prstGeom prst="rect">
            <a:avLst/>
          </a:prstGeom>
        </p:spPr>
        <p:txBody>
          <a:bodyPr wrap="none">
            <a:spAutoFit/>
          </a:bodyPr>
          <a:lstStyle/>
          <a:p>
            <a:pPr algn="ctr"/>
            <a:r>
              <a:rPr lang="en-US" sz="2100" b="1" dirty="0"/>
              <a:t>Non-</a:t>
            </a:r>
          </a:p>
          <a:p>
            <a:pPr algn="ctr"/>
            <a:r>
              <a:rPr lang="en-US" sz="2100" b="1" dirty="0"/>
              <a:t>parametric</a:t>
            </a:r>
          </a:p>
        </p:txBody>
      </p:sp>
      <p:sp>
        <p:nvSpPr>
          <p:cNvPr id="30" name="Rectangle 29"/>
          <p:cNvSpPr/>
          <p:nvPr/>
        </p:nvSpPr>
        <p:spPr>
          <a:xfrm rot="16200000">
            <a:off x="1267603" y="3985637"/>
            <a:ext cx="1399550" cy="415498"/>
          </a:xfrm>
          <a:prstGeom prst="rect">
            <a:avLst/>
          </a:prstGeom>
        </p:spPr>
        <p:txBody>
          <a:bodyPr wrap="none">
            <a:spAutoFit/>
          </a:bodyPr>
          <a:lstStyle/>
          <a:p>
            <a:pPr algn="ctr"/>
            <a:r>
              <a:rPr lang="en-US" sz="2100" b="1" dirty="0"/>
              <a:t>Parametric</a:t>
            </a:r>
          </a:p>
        </p:txBody>
      </p:sp>
      <p:cxnSp>
        <p:nvCxnSpPr>
          <p:cNvPr id="33" name="Straight Connector 32"/>
          <p:cNvCxnSpPr/>
          <p:nvPr/>
        </p:nvCxnSpPr>
        <p:spPr>
          <a:xfrm>
            <a:off x="6650614" y="2416753"/>
            <a:ext cx="0" cy="3510184"/>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587390" y="2231378"/>
            <a:ext cx="892603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317103" y="4168200"/>
            <a:ext cx="8119988"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29401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Arrow Connector 55"/>
          <p:cNvCxnSpPr/>
          <p:nvPr/>
        </p:nvCxnSpPr>
        <p:spPr>
          <a:xfrm>
            <a:off x="9723991" y="3097448"/>
            <a:ext cx="189928"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8" name="Cube 67"/>
          <p:cNvSpPr/>
          <p:nvPr/>
        </p:nvSpPr>
        <p:spPr>
          <a:xfrm>
            <a:off x="2065597" y="2242327"/>
            <a:ext cx="506408" cy="1674824"/>
          </a:xfrm>
          <a:prstGeom prst="cube">
            <a:avLst>
              <a:gd name="adj" fmla="val 88797"/>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pic>
        <p:nvPicPr>
          <p:cNvPr id="69" name="Screen Shot 2016-03-14 at 1.49.43 PM.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2133139" y="2247081"/>
            <a:ext cx="446552" cy="165449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0807" y="2880"/>
                </a:lnTo>
                <a:lnTo>
                  <a:pt x="26" y="5756"/>
                </a:lnTo>
                <a:lnTo>
                  <a:pt x="13" y="13680"/>
                </a:lnTo>
                <a:lnTo>
                  <a:pt x="0" y="21600"/>
                </a:lnTo>
                <a:lnTo>
                  <a:pt x="10793" y="18755"/>
                </a:lnTo>
                <a:lnTo>
                  <a:pt x="21600" y="15909"/>
                </a:lnTo>
                <a:lnTo>
                  <a:pt x="21600" y="7955"/>
                </a:lnTo>
                <a:lnTo>
                  <a:pt x="21600" y="0"/>
                </a:lnTo>
                <a:close/>
              </a:path>
            </a:pathLst>
          </a:custGeom>
          <a:ln w="12700">
            <a:miter lim="400000"/>
          </a:ln>
        </p:spPr>
      </p:pic>
      <p:sp>
        <p:nvSpPr>
          <p:cNvPr id="75" name="TextBox 74"/>
          <p:cNvSpPr txBox="1"/>
          <p:nvPr/>
        </p:nvSpPr>
        <p:spPr>
          <a:xfrm>
            <a:off x="2144759" y="3859760"/>
            <a:ext cx="420308" cy="276999"/>
          </a:xfrm>
          <a:prstGeom prst="rect">
            <a:avLst/>
          </a:prstGeom>
          <a:noFill/>
        </p:spPr>
        <p:txBody>
          <a:bodyPr wrap="none" rtlCol="0">
            <a:spAutoFit/>
          </a:bodyPr>
          <a:lstStyle/>
          <a:p>
            <a:r>
              <a:rPr lang="en-US" sz="1200" b="1" dirty="0">
                <a:latin typeface="+mj-lt"/>
                <a:cs typeface="Arial"/>
              </a:rPr>
              <a:t>224</a:t>
            </a:r>
          </a:p>
        </p:txBody>
      </p:sp>
      <p:sp>
        <p:nvSpPr>
          <p:cNvPr id="85" name="TextBox 84"/>
          <p:cNvSpPr txBox="1"/>
          <p:nvPr/>
        </p:nvSpPr>
        <p:spPr>
          <a:xfrm>
            <a:off x="2023601" y="1950974"/>
            <a:ext cx="752322" cy="276999"/>
          </a:xfrm>
          <a:prstGeom prst="rect">
            <a:avLst/>
          </a:prstGeom>
          <a:noFill/>
        </p:spPr>
        <p:txBody>
          <a:bodyPr wrap="none" rtlCol="0">
            <a:spAutoFit/>
          </a:bodyPr>
          <a:lstStyle/>
          <a:p>
            <a:r>
              <a:rPr lang="en-US" sz="1200" b="1" dirty="0">
                <a:latin typeface="+mj-lt"/>
                <a:cs typeface="Arial"/>
              </a:rPr>
              <a:t>lightness</a:t>
            </a:r>
          </a:p>
        </p:txBody>
      </p:sp>
      <p:sp>
        <p:nvSpPr>
          <p:cNvPr id="87" name="TextBox 86"/>
          <p:cNvSpPr txBox="1"/>
          <p:nvPr/>
        </p:nvSpPr>
        <p:spPr>
          <a:xfrm>
            <a:off x="9056880" y="1950974"/>
            <a:ext cx="706475" cy="276999"/>
          </a:xfrm>
          <a:prstGeom prst="rect">
            <a:avLst/>
          </a:prstGeom>
          <a:noFill/>
        </p:spPr>
        <p:txBody>
          <a:bodyPr wrap="none" rtlCol="0">
            <a:spAutoFit/>
          </a:bodyPr>
          <a:lstStyle/>
          <a:p>
            <a:r>
              <a:rPr lang="en-US" sz="1200" b="1" i="1" dirty="0">
                <a:latin typeface="+mj-lt"/>
                <a:cs typeface="Arial"/>
              </a:rPr>
              <a:t>ab</a:t>
            </a:r>
            <a:r>
              <a:rPr lang="en-US" sz="1200" b="1" dirty="0">
                <a:latin typeface="+mj-lt"/>
                <a:cs typeface="Arial"/>
              </a:rPr>
              <a:t> color</a:t>
            </a:r>
          </a:p>
        </p:txBody>
      </p:sp>
      <p:pic>
        <p:nvPicPr>
          <p:cNvPr id="88" name="Screen Shot 2016-03-14 at 1.56.54 PM.png"/>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9960047" y="2250342"/>
            <a:ext cx="470136" cy="1656806"/>
          </a:xfrm>
          <a:custGeom>
            <a:avLst/>
            <a:gdLst/>
            <a:ahLst/>
            <a:cxnLst>
              <a:cxn ang="0">
                <a:pos x="wd2" y="hd2"/>
              </a:cxn>
              <a:cxn ang="5400000">
                <a:pos x="wd2" y="hd2"/>
              </a:cxn>
              <a:cxn ang="10800000">
                <a:pos x="wd2" y="hd2"/>
              </a:cxn>
              <a:cxn ang="16200000">
                <a:pos x="wd2" y="hd2"/>
              </a:cxn>
            </a:cxnLst>
            <a:rect l="0" t="0" r="r" b="b"/>
            <a:pathLst>
              <a:path w="21600" h="21600" extrusionOk="0">
                <a:moveTo>
                  <a:pt x="20975" y="0"/>
                </a:moveTo>
                <a:lnTo>
                  <a:pt x="15425" y="1637"/>
                </a:lnTo>
                <a:cubicBezTo>
                  <a:pt x="12286" y="2562"/>
                  <a:pt x="7531" y="3948"/>
                  <a:pt x="4864" y="4721"/>
                </a:cubicBezTo>
                <a:lnTo>
                  <a:pt x="12" y="6126"/>
                </a:lnTo>
                <a:lnTo>
                  <a:pt x="12" y="13868"/>
                </a:lnTo>
                <a:lnTo>
                  <a:pt x="0" y="21600"/>
                </a:lnTo>
                <a:lnTo>
                  <a:pt x="135" y="21600"/>
                </a:lnTo>
                <a:lnTo>
                  <a:pt x="10867" y="18596"/>
                </a:lnTo>
                <a:lnTo>
                  <a:pt x="21600" y="15589"/>
                </a:lnTo>
                <a:lnTo>
                  <a:pt x="21441" y="8928"/>
                </a:lnTo>
                <a:cubicBezTo>
                  <a:pt x="21352" y="5264"/>
                  <a:pt x="21207" y="1744"/>
                  <a:pt x="21122" y="1109"/>
                </a:cubicBezTo>
                <a:lnTo>
                  <a:pt x="20975" y="0"/>
                </a:lnTo>
                <a:close/>
              </a:path>
            </a:pathLst>
          </a:custGeom>
          <a:ln w="12700">
            <a:solidFill>
              <a:srgbClr val="000000"/>
            </a:solidFill>
            <a:miter lim="400000"/>
          </a:ln>
        </p:spPr>
      </p:pic>
      <p:sp>
        <p:nvSpPr>
          <p:cNvPr id="91" name="TextBox 90"/>
          <p:cNvSpPr txBox="1"/>
          <p:nvPr/>
        </p:nvSpPr>
        <p:spPr>
          <a:xfrm>
            <a:off x="9680085" y="2771218"/>
            <a:ext cx="327334" cy="276999"/>
          </a:xfrm>
          <a:prstGeom prst="rect">
            <a:avLst/>
          </a:prstGeom>
          <a:noFill/>
        </p:spPr>
        <p:txBody>
          <a:bodyPr wrap="none" rtlCol="0">
            <a:spAutoFit/>
          </a:bodyPr>
          <a:lstStyle/>
          <a:p>
            <a:r>
              <a:rPr lang="en-US" sz="1200" b="1" i="1" dirty="0">
                <a:latin typeface="+mj-lt"/>
                <a:cs typeface="Arial"/>
              </a:rPr>
              <a:t>+L</a:t>
            </a:r>
          </a:p>
        </p:txBody>
      </p:sp>
      <p:sp>
        <p:nvSpPr>
          <p:cNvPr id="92" name="TextBox 91"/>
          <p:cNvSpPr txBox="1"/>
          <p:nvPr/>
        </p:nvSpPr>
        <p:spPr>
          <a:xfrm>
            <a:off x="8134202" y="3816122"/>
            <a:ext cx="420308" cy="276999"/>
          </a:xfrm>
          <a:prstGeom prst="rect">
            <a:avLst/>
          </a:prstGeom>
          <a:noFill/>
        </p:spPr>
        <p:txBody>
          <a:bodyPr wrap="none" rtlCol="0">
            <a:spAutoFit/>
          </a:bodyPr>
          <a:lstStyle/>
          <a:p>
            <a:r>
              <a:rPr lang="en-US" sz="1200" b="1" dirty="0">
                <a:latin typeface="+mj-lt"/>
                <a:cs typeface="Arial"/>
              </a:rPr>
              <a:t>313</a:t>
            </a:r>
          </a:p>
        </p:txBody>
      </p:sp>
      <p:pic>
        <p:nvPicPr>
          <p:cNvPr id="93" name="Picture 92"/>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2152650" y="4199366"/>
            <a:ext cx="235682" cy="238521"/>
          </a:xfrm>
          <a:prstGeom prst="rect">
            <a:avLst/>
          </a:prstGeom>
        </p:spPr>
      </p:pic>
      <p:pic>
        <p:nvPicPr>
          <p:cNvPr id="94" name="Picture 93"/>
          <p:cNvPicPr>
            <a:picLocks noChangeAspect="1"/>
          </p:cNvPicPr>
          <p:nvPr/>
        </p:nvPicPr>
        <p:blipFill>
          <a:blip r:embed="rId6"/>
          <a:stretch>
            <a:fillRect/>
          </a:stretch>
        </p:blipFill>
        <p:spPr>
          <a:xfrm>
            <a:off x="9544794" y="4206045"/>
            <a:ext cx="200025" cy="235744"/>
          </a:xfrm>
          <a:prstGeom prst="rect">
            <a:avLst/>
          </a:prstGeom>
        </p:spPr>
      </p:pic>
      <p:cxnSp>
        <p:nvCxnSpPr>
          <p:cNvPr id="95" name="Straight Arrow Connector 94"/>
          <p:cNvCxnSpPr/>
          <p:nvPr/>
        </p:nvCxnSpPr>
        <p:spPr>
          <a:xfrm flipH="1" flipV="1">
            <a:off x="9423669" y="3737273"/>
            <a:ext cx="121124" cy="40281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23" name="Group 22"/>
          <p:cNvGrpSpPr/>
          <p:nvPr/>
        </p:nvGrpSpPr>
        <p:grpSpPr>
          <a:xfrm>
            <a:off x="2512501" y="1719701"/>
            <a:ext cx="3879703" cy="2273100"/>
            <a:chOff x="1317999" y="1149934"/>
            <a:chExt cx="5172937" cy="3030800"/>
          </a:xfrm>
        </p:grpSpPr>
        <p:sp>
          <p:nvSpPr>
            <p:cNvPr id="70" name="Cube 69"/>
            <p:cNvSpPr/>
            <p:nvPr/>
          </p:nvSpPr>
          <p:spPr>
            <a:xfrm>
              <a:off x="1317999" y="1857455"/>
              <a:ext cx="960261" cy="2197292"/>
            </a:xfrm>
            <a:prstGeom prst="cube">
              <a:avLst>
                <a:gd name="adj" fmla="val 6388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grpSp>
          <p:nvGrpSpPr>
            <p:cNvPr id="22" name="Group 21"/>
            <p:cNvGrpSpPr/>
            <p:nvPr/>
          </p:nvGrpSpPr>
          <p:grpSpPr>
            <a:xfrm>
              <a:off x="1650057" y="1149934"/>
              <a:ext cx="4840879" cy="3030800"/>
              <a:chOff x="1650057" y="1149934"/>
              <a:chExt cx="4840879" cy="3030800"/>
            </a:xfrm>
          </p:grpSpPr>
          <p:sp>
            <p:nvSpPr>
              <p:cNvPr id="71" name="Cube 70"/>
              <p:cNvSpPr>
                <a:spLocks/>
              </p:cNvSpPr>
              <p:nvPr/>
            </p:nvSpPr>
            <p:spPr>
              <a:xfrm>
                <a:off x="2083108" y="2344020"/>
                <a:ext cx="966784" cy="1224162"/>
              </a:xfrm>
              <a:prstGeom prst="cube">
                <a:avLst>
                  <a:gd name="adj" fmla="val 33339"/>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73" name="Cube 72"/>
              <p:cNvSpPr>
                <a:spLocks/>
              </p:cNvSpPr>
              <p:nvPr/>
            </p:nvSpPr>
            <p:spPr>
              <a:xfrm>
                <a:off x="4013244" y="2826440"/>
                <a:ext cx="1015170" cy="25932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76" name="TextBox 75"/>
              <p:cNvSpPr txBox="1"/>
              <p:nvPr/>
            </p:nvSpPr>
            <p:spPr>
              <a:xfrm>
                <a:off x="1959950" y="3811402"/>
                <a:ext cx="560411" cy="369332"/>
              </a:xfrm>
              <a:prstGeom prst="rect">
                <a:avLst/>
              </a:prstGeom>
              <a:noFill/>
            </p:spPr>
            <p:txBody>
              <a:bodyPr wrap="none" rtlCol="0">
                <a:spAutoFit/>
              </a:bodyPr>
              <a:lstStyle/>
              <a:p>
                <a:r>
                  <a:rPr lang="en-US" sz="1200" b="1" dirty="0">
                    <a:latin typeface="+mj-lt"/>
                    <a:cs typeface="Arial"/>
                  </a:rPr>
                  <a:t>224</a:t>
                </a:r>
              </a:p>
            </p:txBody>
          </p:sp>
          <p:sp>
            <p:nvSpPr>
              <p:cNvPr id="77" name="TextBox 76"/>
              <p:cNvSpPr txBox="1"/>
              <p:nvPr/>
            </p:nvSpPr>
            <p:spPr>
              <a:xfrm>
                <a:off x="2849798" y="3424255"/>
                <a:ext cx="560411" cy="369332"/>
              </a:xfrm>
              <a:prstGeom prst="rect">
                <a:avLst/>
              </a:prstGeom>
              <a:noFill/>
            </p:spPr>
            <p:txBody>
              <a:bodyPr wrap="none" rtlCol="0">
                <a:spAutoFit/>
              </a:bodyPr>
              <a:lstStyle/>
              <a:p>
                <a:r>
                  <a:rPr lang="en-US" sz="1200" b="1" dirty="0">
                    <a:latin typeface="+mj-lt"/>
                    <a:cs typeface="Arial"/>
                  </a:rPr>
                  <a:t>112</a:t>
                </a:r>
              </a:p>
            </p:txBody>
          </p:sp>
          <p:sp>
            <p:nvSpPr>
              <p:cNvPr id="78" name="TextBox 77"/>
              <p:cNvSpPr txBox="1"/>
              <p:nvPr/>
            </p:nvSpPr>
            <p:spPr>
              <a:xfrm>
                <a:off x="3686538" y="3175845"/>
                <a:ext cx="455680" cy="369332"/>
              </a:xfrm>
              <a:prstGeom prst="rect">
                <a:avLst/>
              </a:prstGeom>
              <a:noFill/>
            </p:spPr>
            <p:txBody>
              <a:bodyPr wrap="none" rtlCol="0">
                <a:spAutoFit/>
              </a:bodyPr>
              <a:lstStyle/>
              <a:p>
                <a:r>
                  <a:rPr lang="en-US" sz="1200" b="1" dirty="0">
                    <a:latin typeface="+mj-lt"/>
                    <a:cs typeface="Arial"/>
                  </a:rPr>
                  <a:t>56</a:t>
                </a:r>
              </a:p>
            </p:txBody>
          </p:sp>
          <p:sp>
            <p:nvSpPr>
              <p:cNvPr id="79" name="TextBox 78"/>
              <p:cNvSpPr txBox="1"/>
              <p:nvPr/>
            </p:nvSpPr>
            <p:spPr>
              <a:xfrm>
                <a:off x="4746289" y="3096922"/>
                <a:ext cx="455680" cy="369332"/>
              </a:xfrm>
              <a:prstGeom prst="rect">
                <a:avLst/>
              </a:prstGeom>
              <a:noFill/>
            </p:spPr>
            <p:txBody>
              <a:bodyPr wrap="none" rtlCol="0">
                <a:spAutoFit/>
              </a:bodyPr>
              <a:lstStyle/>
              <a:p>
                <a:r>
                  <a:rPr lang="en-US" sz="1200" b="1" dirty="0">
                    <a:latin typeface="+mj-lt"/>
                    <a:cs typeface="Arial"/>
                  </a:rPr>
                  <a:t>28</a:t>
                </a:r>
              </a:p>
            </p:txBody>
          </p:sp>
          <p:sp>
            <p:nvSpPr>
              <p:cNvPr id="80" name="TextBox 79"/>
              <p:cNvSpPr txBox="1"/>
              <p:nvPr/>
            </p:nvSpPr>
            <p:spPr>
              <a:xfrm>
                <a:off x="1943505" y="1562766"/>
                <a:ext cx="455680" cy="369332"/>
              </a:xfrm>
              <a:prstGeom prst="rect">
                <a:avLst/>
              </a:prstGeom>
              <a:noFill/>
            </p:spPr>
            <p:txBody>
              <a:bodyPr wrap="none" rtlCol="0">
                <a:spAutoFit/>
              </a:bodyPr>
              <a:lstStyle/>
              <a:p>
                <a:r>
                  <a:rPr lang="en-US" sz="1200" b="1" dirty="0">
                    <a:latin typeface="+mj-lt"/>
                    <a:cs typeface="Arial"/>
                  </a:rPr>
                  <a:t>64</a:t>
                </a:r>
              </a:p>
            </p:txBody>
          </p:sp>
          <p:sp>
            <p:nvSpPr>
              <p:cNvPr id="81" name="TextBox 80"/>
              <p:cNvSpPr txBox="1"/>
              <p:nvPr/>
            </p:nvSpPr>
            <p:spPr>
              <a:xfrm>
                <a:off x="2490086" y="2035957"/>
                <a:ext cx="560411" cy="369332"/>
              </a:xfrm>
              <a:prstGeom prst="rect">
                <a:avLst/>
              </a:prstGeom>
              <a:noFill/>
            </p:spPr>
            <p:txBody>
              <a:bodyPr wrap="none" rtlCol="0">
                <a:spAutoFit/>
              </a:bodyPr>
              <a:lstStyle/>
              <a:p>
                <a:r>
                  <a:rPr lang="en-US" sz="1200" b="1" dirty="0">
                    <a:latin typeface="+mj-lt"/>
                    <a:cs typeface="Arial"/>
                  </a:rPr>
                  <a:t>128</a:t>
                </a:r>
              </a:p>
            </p:txBody>
          </p:sp>
          <p:sp>
            <p:nvSpPr>
              <p:cNvPr id="82" name="TextBox 81"/>
              <p:cNvSpPr txBox="1"/>
              <p:nvPr/>
            </p:nvSpPr>
            <p:spPr>
              <a:xfrm>
                <a:off x="3285477" y="2380971"/>
                <a:ext cx="560411" cy="369332"/>
              </a:xfrm>
              <a:prstGeom prst="rect">
                <a:avLst/>
              </a:prstGeom>
              <a:noFill/>
            </p:spPr>
            <p:txBody>
              <a:bodyPr wrap="none" rtlCol="0">
                <a:spAutoFit/>
              </a:bodyPr>
              <a:lstStyle/>
              <a:p>
                <a:r>
                  <a:rPr lang="en-US" sz="1200" b="1" dirty="0">
                    <a:latin typeface="+mj-lt"/>
                    <a:cs typeface="Arial"/>
                  </a:rPr>
                  <a:t>256</a:t>
                </a:r>
              </a:p>
            </p:txBody>
          </p:sp>
          <p:sp>
            <p:nvSpPr>
              <p:cNvPr id="83" name="TextBox 82"/>
              <p:cNvSpPr txBox="1"/>
              <p:nvPr/>
            </p:nvSpPr>
            <p:spPr>
              <a:xfrm>
                <a:off x="4361911" y="2520189"/>
                <a:ext cx="560411" cy="369332"/>
              </a:xfrm>
              <a:prstGeom prst="rect">
                <a:avLst/>
              </a:prstGeom>
              <a:noFill/>
            </p:spPr>
            <p:txBody>
              <a:bodyPr wrap="none" rtlCol="0">
                <a:spAutoFit/>
              </a:bodyPr>
              <a:lstStyle/>
              <a:p>
                <a:r>
                  <a:rPr lang="en-US" sz="1200" b="1" dirty="0">
                    <a:latin typeface="+mj-lt"/>
                    <a:cs typeface="Arial"/>
                  </a:rPr>
                  <a:t>512</a:t>
                </a:r>
              </a:p>
            </p:txBody>
          </p:sp>
          <p:sp>
            <p:nvSpPr>
              <p:cNvPr id="84" name="TextBox 83"/>
              <p:cNvSpPr txBox="1"/>
              <p:nvPr/>
            </p:nvSpPr>
            <p:spPr>
              <a:xfrm>
                <a:off x="5427832" y="2583689"/>
                <a:ext cx="560411" cy="369332"/>
              </a:xfrm>
              <a:prstGeom prst="rect">
                <a:avLst/>
              </a:prstGeom>
              <a:noFill/>
            </p:spPr>
            <p:txBody>
              <a:bodyPr wrap="none" rtlCol="0">
                <a:spAutoFit/>
              </a:bodyPr>
              <a:lstStyle/>
              <a:p>
                <a:r>
                  <a:rPr lang="en-US" sz="1200" b="1" dirty="0">
                    <a:latin typeface="+mj-lt"/>
                    <a:cs typeface="Arial"/>
                  </a:rPr>
                  <a:t>512</a:t>
                </a:r>
              </a:p>
            </p:txBody>
          </p:sp>
          <p:sp>
            <p:nvSpPr>
              <p:cNvPr id="90" name="Cube 89"/>
              <p:cNvSpPr>
                <a:spLocks/>
              </p:cNvSpPr>
              <p:nvPr/>
            </p:nvSpPr>
            <p:spPr>
              <a:xfrm>
                <a:off x="2928325" y="2689851"/>
                <a:ext cx="1049975" cy="532499"/>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96" name="Cube 95"/>
              <p:cNvSpPr>
                <a:spLocks/>
              </p:cNvSpPr>
              <p:nvPr/>
            </p:nvSpPr>
            <p:spPr>
              <a:xfrm>
                <a:off x="5084238" y="2902640"/>
                <a:ext cx="1015170" cy="104408"/>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00" name="TextBox 99"/>
              <p:cNvSpPr txBox="1"/>
              <p:nvPr/>
            </p:nvSpPr>
            <p:spPr>
              <a:xfrm>
                <a:off x="5839020" y="2985670"/>
                <a:ext cx="455680" cy="369332"/>
              </a:xfrm>
              <a:prstGeom prst="rect">
                <a:avLst/>
              </a:prstGeom>
              <a:noFill/>
            </p:spPr>
            <p:txBody>
              <a:bodyPr wrap="none" rtlCol="0">
                <a:spAutoFit/>
              </a:bodyPr>
              <a:lstStyle/>
              <a:p>
                <a:r>
                  <a:rPr lang="en-US" sz="1200" b="1" dirty="0">
                    <a:latin typeface="+mj-lt"/>
                    <a:cs typeface="Arial"/>
                  </a:rPr>
                  <a:t>14</a:t>
                </a:r>
              </a:p>
            </p:txBody>
          </p:sp>
          <p:sp>
            <p:nvSpPr>
              <p:cNvPr id="101" name="TextBox 100"/>
              <p:cNvSpPr txBox="1"/>
              <p:nvPr/>
            </p:nvSpPr>
            <p:spPr>
              <a:xfrm>
                <a:off x="1650057" y="1149934"/>
                <a:ext cx="750975" cy="369332"/>
              </a:xfrm>
              <a:prstGeom prst="rect">
                <a:avLst/>
              </a:prstGeom>
              <a:noFill/>
            </p:spPr>
            <p:txBody>
              <a:bodyPr wrap="none" rtlCol="0">
                <a:spAutoFit/>
              </a:bodyPr>
              <a:lstStyle/>
              <a:p>
                <a:r>
                  <a:rPr lang="en-US" sz="1200" b="1" dirty="0">
                    <a:latin typeface="+mj-lt"/>
                    <a:cs typeface="Arial"/>
                  </a:rPr>
                  <a:t>conv1</a:t>
                </a:r>
              </a:p>
            </p:txBody>
          </p:sp>
          <p:sp>
            <p:nvSpPr>
              <p:cNvPr id="102" name="TextBox 101"/>
              <p:cNvSpPr txBox="1"/>
              <p:nvPr/>
            </p:nvSpPr>
            <p:spPr>
              <a:xfrm>
                <a:off x="2480074" y="1149934"/>
                <a:ext cx="750975" cy="369332"/>
              </a:xfrm>
              <a:prstGeom prst="rect">
                <a:avLst/>
              </a:prstGeom>
              <a:noFill/>
            </p:spPr>
            <p:txBody>
              <a:bodyPr wrap="none" rtlCol="0">
                <a:spAutoFit/>
              </a:bodyPr>
              <a:lstStyle/>
              <a:p>
                <a:r>
                  <a:rPr lang="en-US" sz="1200" b="1" dirty="0">
                    <a:latin typeface="+mj-lt"/>
                    <a:cs typeface="Arial"/>
                  </a:rPr>
                  <a:t>conv2</a:t>
                </a:r>
              </a:p>
            </p:txBody>
          </p:sp>
          <p:sp>
            <p:nvSpPr>
              <p:cNvPr id="103" name="TextBox 102"/>
              <p:cNvSpPr txBox="1"/>
              <p:nvPr/>
            </p:nvSpPr>
            <p:spPr>
              <a:xfrm>
                <a:off x="3228046" y="1149934"/>
                <a:ext cx="750975" cy="369332"/>
              </a:xfrm>
              <a:prstGeom prst="rect">
                <a:avLst/>
              </a:prstGeom>
              <a:noFill/>
            </p:spPr>
            <p:txBody>
              <a:bodyPr wrap="none" rtlCol="0">
                <a:spAutoFit/>
              </a:bodyPr>
              <a:lstStyle/>
              <a:p>
                <a:r>
                  <a:rPr lang="en-US" sz="1200" b="1" dirty="0">
                    <a:latin typeface="+mj-lt"/>
                    <a:cs typeface="Arial"/>
                  </a:rPr>
                  <a:t>conv3</a:t>
                </a:r>
              </a:p>
            </p:txBody>
          </p:sp>
          <p:sp>
            <p:nvSpPr>
              <p:cNvPr id="104" name="TextBox 103"/>
              <p:cNvSpPr txBox="1"/>
              <p:nvPr/>
            </p:nvSpPr>
            <p:spPr>
              <a:xfrm>
                <a:off x="4192536" y="1149934"/>
                <a:ext cx="750975" cy="369332"/>
              </a:xfrm>
              <a:prstGeom prst="rect">
                <a:avLst/>
              </a:prstGeom>
              <a:noFill/>
            </p:spPr>
            <p:txBody>
              <a:bodyPr wrap="none" rtlCol="0">
                <a:spAutoFit/>
              </a:bodyPr>
              <a:lstStyle/>
              <a:p>
                <a:r>
                  <a:rPr lang="en-US" sz="1200" b="1" dirty="0">
                    <a:latin typeface="+mj-lt"/>
                    <a:cs typeface="Arial"/>
                  </a:rPr>
                  <a:t>conv4</a:t>
                </a:r>
              </a:p>
            </p:txBody>
          </p:sp>
          <p:sp>
            <p:nvSpPr>
              <p:cNvPr id="105" name="TextBox 104"/>
              <p:cNvSpPr txBox="1"/>
              <p:nvPr/>
            </p:nvSpPr>
            <p:spPr>
              <a:xfrm>
                <a:off x="4663063" y="1149934"/>
                <a:ext cx="1827873" cy="369332"/>
              </a:xfrm>
              <a:prstGeom prst="rect">
                <a:avLst/>
              </a:prstGeom>
              <a:noFill/>
            </p:spPr>
            <p:txBody>
              <a:bodyPr wrap="square" rtlCol="0">
                <a:spAutoFit/>
              </a:bodyPr>
              <a:lstStyle/>
              <a:p>
                <a:pPr algn="ctr"/>
                <a:r>
                  <a:rPr lang="en-US" sz="1200" b="1" dirty="0">
                    <a:latin typeface="+mj-lt"/>
                    <a:cs typeface="Arial"/>
                  </a:rPr>
                  <a:t>conv5</a:t>
                </a:r>
              </a:p>
            </p:txBody>
          </p:sp>
        </p:grpSp>
      </p:grpSp>
      <p:grpSp>
        <p:nvGrpSpPr>
          <p:cNvPr id="15" name="Group 14"/>
          <p:cNvGrpSpPr/>
          <p:nvPr/>
        </p:nvGrpSpPr>
        <p:grpSpPr>
          <a:xfrm>
            <a:off x="1951513" y="2253602"/>
            <a:ext cx="7593281" cy="2912066"/>
            <a:chOff x="570016" y="1861802"/>
            <a:chExt cx="10124374" cy="3882755"/>
          </a:xfrm>
        </p:grpSpPr>
        <p:cxnSp>
          <p:nvCxnSpPr>
            <p:cNvPr id="57" name="Straight Connector 56"/>
            <p:cNvCxnSpPr/>
            <p:nvPr/>
          </p:nvCxnSpPr>
          <p:spPr>
            <a:xfrm flipV="1">
              <a:off x="9702320" y="1861802"/>
              <a:ext cx="938026" cy="1590437"/>
            </a:xfrm>
            <a:prstGeom prst="line">
              <a:avLst/>
            </a:prstGeom>
            <a:ln w="38100">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51" name="Cube 50"/>
            <p:cNvSpPr>
              <a:spLocks/>
            </p:cNvSpPr>
            <p:nvPr/>
          </p:nvSpPr>
          <p:spPr>
            <a:xfrm>
              <a:off x="8954378" y="3450612"/>
              <a:ext cx="780574" cy="532499"/>
            </a:xfrm>
            <a:prstGeom prst="cube">
              <a:avLst>
                <a:gd name="adj" fmla="val 27052"/>
              </a:avLst>
            </a:prstGeom>
            <a:solidFill>
              <a:schemeClr val="accent1">
                <a:lumMod val="60000"/>
                <a:lumOff val="40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cxnSp>
          <p:nvCxnSpPr>
            <p:cNvPr id="58" name="Straight Connector 57"/>
            <p:cNvCxnSpPr/>
            <p:nvPr/>
          </p:nvCxnSpPr>
          <p:spPr>
            <a:xfrm flipV="1">
              <a:off x="9575289" y="2520188"/>
              <a:ext cx="444145" cy="1094716"/>
            </a:xfrm>
            <a:prstGeom prst="line">
              <a:avLst/>
            </a:prstGeom>
            <a:ln w="38100">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flipV="1">
              <a:off x="9734952" y="3425348"/>
              <a:ext cx="959438" cy="448877"/>
            </a:xfrm>
            <a:prstGeom prst="line">
              <a:avLst/>
            </a:prstGeom>
            <a:ln w="38100">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a:off x="9575289" y="3983110"/>
              <a:ext cx="522925" cy="75983"/>
            </a:xfrm>
            <a:prstGeom prst="line">
              <a:avLst/>
            </a:prstGeom>
            <a:ln w="38100">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97" name="Left Bracket 96"/>
            <p:cNvSpPr/>
            <p:nvPr/>
          </p:nvSpPr>
          <p:spPr>
            <a:xfrm rot="16200000">
              <a:off x="5073750" y="396769"/>
              <a:ext cx="255288" cy="9262756"/>
            </a:xfrm>
            <a:prstGeom prst="leftBracket">
              <a:avLst>
                <a:gd name="adj" fmla="val 33045"/>
              </a:avLst>
            </a:prstGeom>
            <a:ln w="508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pic>
          <p:nvPicPr>
            <p:cNvPr id="98" name="Picture 97"/>
            <p:cNvPicPr>
              <a:picLocks noChangeAspect="1"/>
            </p:cNvPicPr>
            <p:nvPr/>
          </p:nvPicPr>
          <p:blipFill>
            <a:blip r:embed="rId7"/>
            <a:stretch>
              <a:fillRect/>
            </a:stretch>
          </p:blipFill>
          <p:spPr>
            <a:xfrm>
              <a:off x="4610537" y="5218518"/>
              <a:ext cx="1703364" cy="526039"/>
            </a:xfrm>
            <a:prstGeom prst="rect">
              <a:avLst/>
            </a:prstGeom>
          </p:spPr>
        </p:pic>
        <p:cxnSp>
          <p:nvCxnSpPr>
            <p:cNvPr id="99" name="Straight Arrow Connector 98"/>
            <p:cNvCxnSpPr/>
            <p:nvPr/>
          </p:nvCxnSpPr>
          <p:spPr>
            <a:xfrm flipV="1">
              <a:off x="9325154" y="4058009"/>
              <a:ext cx="169989" cy="474286"/>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106" name="Picture 105"/>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7432065" y="4520411"/>
              <a:ext cx="2255881" cy="441777"/>
            </a:xfrm>
            <a:prstGeom prst="rect">
              <a:avLst/>
            </a:prstGeom>
          </p:spPr>
        </p:pic>
      </p:grpSp>
      <p:sp>
        <p:nvSpPr>
          <p:cNvPr id="107" name="Title 1"/>
          <p:cNvSpPr>
            <a:spLocks noGrp="1"/>
          </p:cNvSpPr>
          <p:nvPr>
            <p:ph type="title"/>
          </p:nvPr>
        </p:nvSpPr>
        <p:spPr>
          <a:xfrm>
            <a:off x="2144759" y="854132"/>
            <a:ext cx="7886700" cy="994172"/>
          </a:xfrm>
        </p:spPr>
        <p:txBody>
          <a:bodyPr/>
          <a:lstStyle/>
          <a:p>
            <a:r>
              <a:rPr lang="en-US" dirty="0"/>
              <a:t>Network Architecture</a:t>
            </a:r>
          </a:p>
        </p:txBody>
      </p:sp>
      <p:grpSp>
        <p:nvGrpSpPr>
          <p:cNvPr id="4" name="Group 3"/>
          <p:cNvGrpSpPr/>
          <p:nvPr/>
        </p:nvGrpSpPr>
        <p:grpSpPr>
          <a:xfrm>
            <a:off x="6068436" y="1710918"/>
            <a:ext cx="2496243" cy="1627332"/>
            <a:chOff x="6059246" y="1138223"/>
            <a:chExt cx="3328324" cy="2169776"/>
          </a:xfrm>
        </p:grpSpPr>
        <p:sp>
          <p:nvSpPr>
            <p:cNvPr id="108" name="Cube 107"/>
            <p:cNvSpPr>
              <a:spLocks/>
            </p:cNvSpPr>
            <p:nvPr/>
          </p:nvSpPr>
          <p:spPr>
            <a:xfrm>
              <a:off x="6165592" y="2915585"/>
              <a:ext cx="1495571" cy="62520"/>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09" name="Cube 108"/>
            <p:cNvSpPr>
              <a:spLocks/>
            </p:cNvSpPr>
            <p:nvPr/>
          </p:nvSpPr>
          <p:spPr>
            <a:xfrm>
              <a:off x="7755325" y="2915585"/>
              <a:ext cx="1495571" cy="62520"/>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10" name="TextBox 109"/>
            <p:cNvSpPr txBox="1"/>
            <p:nvPr/>
          </p:nvSpPr>
          <p:spPr>
            <a:xfrm>
              <a:off x="6637126" y="2639551"/>
              <a:ext cx="665140" cy="369332"/>
            </a:xfrm>
            <a:prstGeom prst="rect">
              <a:avLst/>
            </a:prstGeom>
            <a:noFill/>
          </p:spPr>
          <p:txBody>
            <a:bodyPr wrap="none" rtlCol="0">
              <a:spAutoFit/>
            </a:bodyPr>
            <a:lstStyle/>
            <a:p>
              <a:r>
                <a:rPr lang="en-US" sz="1200" b="1" dirty="0">
                  <a:latin typeface="+mj-lt"/>
                  <a:cs typeface="Arial"/>
                </a:rPr>
                <a:t>4096</a:t>
              </a:r>
            </a:p>
          </p:txBody>
        </p:sp>
        <p:sp>
          <p:nvSpPr>
            <p:cNvPr id="111" name="TextBox 110"/>
            <p:cNvSpPr txBox="1"/>
            <p:nvPr/>
          </p:nvSpPr>
          <p:spPr>
            <a:xfrm>
              <a:off x="8132697" y="2639551"/>
              <a:ext cx="665140" cy="369332"/>
            </a:xfrm>
            <a:prstGeom prst="rect">
              <a:avLst/>
            </a:prstGeom>
            <a:noFill/>
          </p:spPr>
          <p:txBody>
            <a:bodyPr wrap="none" rtlCol="0">
              <a:spAutoFit/>
            </a:bodyPr>
            <a:lstStyle/>
            <a:p>
              <a:r>
                <a:rPr lang="en-US" sz="1200" b="1" dirty="0">
                  <a:latin typeface="+mj-lt"/>
                  <a:cs typeface="Arial"/>
                </a:rPr>
                <a:t>4096</a:t>
              </a:r>
            </a:p>
          </p:txBody>
        </p:sp>
        <p:sp>
          <p:nvSpPr>
            <p:cNvPr id="112" name="TextBox 111"/>
            <p:cNvSpPr txBox="1"/>
            <p:nvPr/>
          </p:nvSpPr>
          <p:spPr>
            <a:xfrm>
              <a:off x="7447326" y="2918819"/>
              <a:ext cx="350952" cy="369332"/>
            </a:xfrm>
            <a:prstGeom prst="rect">
              <a:avLst/>
            </a:prstGeom>
            <a:noFill/>
          </p:spPr>
          <p:txBody>
            <a:bodyPr wrap="none" rtlCol="0">
              <a:spAutoFit/>
            </a:bodyPr>
            <a:lstStyle/>
            <a:p>
              <a:r>
                <a:rPr lang="en-US" sz="1200" b="1" dirty="0">
                  <a:latin typeface="+mj-lt"/>
                  <a:cs typeface="Arial"/>
                </a:rPr>
                <a:t>1</a:t>
              </a:r>
            </a:p>
          </p:txBody>
        </p:sp>
        <p:sp>
          <p:nvSpPr>
            <p:cNvPr id="113" name="TextBox 112"/>
            <p:cNvSpPr txBox="1"/>
            <p:nvPr/>
          </p:nvSpPr>
          <p:spPr>
            <a:xfrm>
              <a:off x="9036618" y="2938667"/>
              <a:ext cx="350952" cy="369332"/>
            </a:xfrm>
            <a:prstGeom prst="rect">
              <a:avLst/>
            </a:prstGeom>
            <a:noFill/>
          </p:spPr>
          <p:txBody>
            <a:bodyPr wrap="none" rtlCol="0">
              <a:spAutoFit/>
            </a:bodyPr>
            <a:lstStyle/>
            <a:p>
              <a:r>
                <a:rPr lang="en-US" sz="1200" b="1" dirty="0">
                  <a:latin typeface="+mj-lt"/>
                  <a:cs typeface="Arial"/>
                </a:rPr>
                <a:t>1</a:t>
              </a:r>
            </a:p>
          </p:txBody>
        </p:sp>
        <p:sp>
          <p:nvSpPr>
            <p:cNvPr id="114" name="TextBox 113"/>
            <p:cNvSpPr txBox="1"/>
            <p:nvPr/>
          </p:nvSpPr>
          <p:spPr>
            <a:xfrm>
              <a:off x="7505981" y="1138223"/>
              <a:ext cx="1827873" cy="369332"/>
            </a:xfrm>
            <a:prstGeom prst="rect">
              <a:avLst/>
            </a:prstGeom>
            <a:noFill/>
          </p:spPr>
          <p:txBody>
            <a:bodyPr wrap="square" rtlCol="0">
              <a:spAutoFit/>
            </a:bodyPr>
            <a:lstStyle/>
            <a:p>
              <a:pPr algn="ctr"/>
              <a:r>
                <a:rPr lang="en-US" sz="1200" b="1" dirty="0">
                  <a:latin typeface="+mj-lt"/>
                  <a:cs typeface="Arial"/>
                </a:rPr>
                <a:t>fc7</a:t>
              </a:r>
            </a:p>
          </p:txBody>
        </p:sp>
        <p:sp>
          <p:nvSpPr>
            <p:cNvPr id="115" name="TextBox 114"/>
            <p:cNvSpPr txBox="1"/>
            <p:nvPr/>
          </p:nvSpPr>
          <p:spPr>
            <a:xfrm>
              <a:off x="6059246" y="1143018"/>
              <a:ext cx="1827873" cy="369332"/>
            </a:xfrm>
            <a:prstGeom prst="rect">
              <a:avLst/>
            </a:prstGeom>
            <a:noFill/>
          </p:spPr>
          <p:txBody>
            <a:bodyPr wrap="square" rtlCol="0">
              <a:spAutoFit/>
            </a:bodyPr>
            <a:lstStyle/>
            <a:p>
              <a:pPr algn="ctr"/>
              <a:r>
                <a:rPr lang="en-US" sz="1200" b="1">
                  <a:latin typeface="+mj-lt"/>
                  <a:cs typeface="Arial"/>
                </a:rPr>
                <a:t>fc6</a:t>
              </a:r>
              <a:endParaRPr lang="en-US" sz="1200" b="1" dirty="0">
                <a:latin typeface="+mj-lt"/>
                <a:cs typeface="Arial"/>
              </a:endParaRPr>
            </a:p>
          </p:txBody>
        </p:sp>
      </p:grpSp>
      <p:grpSp>
        <p:nvGrpSpPr>
          <p:cNvPr id="21" name="Group 20"/>
          <p:cNvGrpSpPr/>
          <p:nvPr/>
        </p:nvGrpSpPr>
        <p:grpSpPr>
          <a:xfrm>
            <a:off x="1951513" y="4464918"/>
            <a:ext cx="7772479" cy="818434"/>
            <a:chOff x="570015" y="4810223"/>
            <a:chExt cx="10363305" cy="1091245"/>
          </a:xfrm>
        </p:grpSpPr>
        <p:sp>
          <p:nvSpPr>
            <p:cNvPr id="118" name="Left Bracket 117"/>
            <p:cNvSpPr/>
            <p:nvPr/>
          </p:nvSpPr>
          <p:spPr>
            <a:xfrm rot="16200000">
              <a:off x="5585413" y="-205175"/>
              <a:ext cx="332510" cy="10363305"/>
            </a:xfrm>
            <a:prstGeom prst="leftBracket">
              <a:avLst>
                <a:gd name="adj" fmla="val 33045"/>
              </a:avLst>
            </a:prstGeom>
            <a:ln w="508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pic>
          <p:nvPicPr>
            <p:cNvPr id="119" name="Picture 118"/>
            <p:cNvPicPr>
              <a:picLocks noChangeAspect="1"/>
            </p:cNvPicPr>
            <p:nvPr/>
          </p:nvPicPr>
          <p:blipFill>
            <a:blip r:embed="rId9"/>
            <a:stretch>
              <a:fillRect/>
            </a:stretch>
          </p:blipFill>
          <p:spPr>
            <a:xfrm>
              <a:off x="4624171" y="5263849"/>
              <a:ext cx="2254994" cy="637619"/>
            </a:xfrm>
            <a:prstGeom prst="rect">
              <a:avLst/>
            </a:prstGeom>
          </p:spPr>
        </p:pic>
      </p:grpSp>
      <p:sp>
        <p:nvSpPr>
          <p:cNvPr id="120" name="Cube 119"/>
          <p:cNvSpPr/>
          <p:nvPr/>
        </p:nvSpPr>
        <p:spPr>
          <a:xfrm>
            <a:off x="9056880" y="2253603"/>
            <a:ext cx="542139" cy="1647969"/>
          </a:xfrm>
          <a:prstGeom prst="cube">
            <a:avLst>
              <a:gd name="adj" fmla="val 84955"/>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pic>
        <p:nvPicPr>
          <p:cNvPr id="89" name="Screen Shot 2016-03-14 at 2.11.12 PM.png"/>
          <p:cNvPicPr>
            <a:picLocks noChangeAspect="1"/>
          </p:cNvPicPr>
          <p:nvPr/>
        </p:nvPicPr>
        <p:blipFill>
          <a:blip r:embed="rId10">
            <a:extLst>
              <a:ext uri="{28A0092B-C50C-407E-A947-70E740481C1C}">
                <a14:useLocalDpi xmlns:a14="http://schemas.microsoft.com/office/drawing/2010/main"/>
              </a:ext>
            </a:extLst>
          </a:blip>
          <a:srcRect/>
          <a:stretch>
            <a:fillRect/>
          </a:stretch>
        </p:blipFill>
        <p:spPr>
          <a:xfrm>
            <a:off x="9138472" y="2242326"/>
            <a:ext cx="466615" cy="1670520"/>
          </a:xfrm>
          <a:custGeom>
            <a:avLst/>
            <a:gdLst/>
            <a:ahLst/>
            <a:cxnLst>
              <a:cxn ang="0">
                <a:pos x="wd2" y="hd2"/>
              </a:cxn>
              <a:cxn ang="5400000">
                <a:pos x="wd2" y="hd2"/>
              </a:cxn>
              <a:cxn ang="10800000">
                <a:pos x="wd2" y="hd2"/>
              </a:cxn>
              <a:cxn ang="16200000">
                <a:pos x="wd2" y="hd2"/>
              </a:cxn>
            </a:cxnLst>
            <a:rect l="0" t="0" r="r" b="b"/>
            <a:pathLst>
              <a:path w="19729" h="21599" extrusionOk="0">
                <a:moveTo>
                  <a:pt x="1483" y="3"/>
                </a:moveTo>
                <a:cubicBezTo>
                  <a:pt x="-1871" y="6"/>
                  <a:pt x="865" y="10"/>
                  <a:pt x="7573" y="10"/>
                </a:cubicBezTo>
                <a:cubicBezTo>
                  <a:pt x="14280" y="10"/>
                  <a:pt x="17028" y="6"/>
                  <a:pt x="13674" y="3"/>
                </a:cubicBezTo>
                <a:cubicBezTo>
                  <a:pt x="10320" y="-1"/>
                  <a:pt x="4837" y="-1"/>
                  <a:pt x="1483" y="3"/>
                </a:cubicBezTo>
                <a:close/>
                <a:moveTo>
                  <a:pt x="19433" y="97"/>
                </a:moveTo>
                <a:cubicBezTo>
                  <a:pt x="19361" y="97"/>
                  <a:pt x="19318" y="106"/>
                  <a:pt x="19341" y="118"/>
                </a:cubicBezTo>
                <a:cubicBezTo>
                  <a:pt x="19406" y="150"/>
                  <a:pt x="18882" y="290"/>
                  <a:pt x="18623" y="310"/>
                </a:cubicBezTo>
                <a:cubicBezTo>
                  <a:pt x="18497" y="319"/>
                  <a:pt x="18395" y="340"/>
                  <a:pt x="18395" y="355"/>
                </a:cubicBezTo>
                <a:cubicBezTo>
                  <a:pt x="18395" y="380"/>
                  <a:pt x="18314" y="413"/>
                  <a:pt x="17882" y="557"/>
                </a:cubicBezTo>
                <a:cubicBezTo>
                  <a:pt x="17805" y="583"/>
                  <a:pt x="17704" y="626"/>
                  <a:pt x="17654" y="655"/>
                </a:cubicBezTo>
                <a:cubicBezTo>
                  <a:pt x="17603" y="684"/>
                  <a:pt x="17525" y="711"/>
                  <a:pt x="17482" y="711"/>
                </a:cubicBezTo>
                <a:cubicBezTo>
                  <a:pt x="17440" y="711"/>
                  <a:pt x="17283" y="749"/>
                  <a:pt x="17129" y="794"/>
                </a:cubicBezTo>
                <a:cubicBezTo>
                  <a:pt x="16975" y="840"/>
                  <a:pt x="16772" y="893"/>
                  <a:pt x="16684" y="916"/>
                </a:cubicBezTo>
                <a:cubicBezTo>
                  <a:pt x="16473" y="972"/>
                  <a:pt x="16148" y="1093"/>
                  <a:pt x="16148" y="1115"/>
                </a:cubicBezTo>
                <a:cubicBezTo>
                  <a:pt x="16148" y="1138"/>
                  <a:pt x="15652" y="1272"/>
                  <a:pt x="15567" y="1272"/>
                </a:cubicBezTo>
                <a:cubicBezTo>
                  <a:pt x="15531" y="1272"/>
                  <a:pt x="15486" y="1291"/>
                  <a:pt x="15464" y="1317"/>
                </a:cubicBezTo>
                <a:cubicBezTo>
                  <a:pt x="15442" y="1343"/>
                  <a:pt x="15323" y="1374"/>
                  <a:pt x="15202" y="1384"/>
                </a:cubicBezTo>
                <a:cubicBezTo>
                  <a:pt x="14876" y="1409"/>
                  <a:pt x="14511" y="1538"/>
                  <a:pt x="14563" y="1610"/>
                </a:cubicBezTo>
                <a:cubicBezTo>
                  <a:pt x="14572" y="1622"/>
                  <a:pt x="14502" y="1638"/>
                  <a:pt x="14415" y="1645"/>
                </a:cubicBezTo>
                <a:cubicBezTo>
                  <a:pt x="14328" y="1652"/>
                  <a:pt x="14214" y="1685"/>
                  <a:pt x="14164" y="1718"/>
                </a:cubicBezTo>
                <a:cubicBezTo>
                  <a:pt x="14114" y="1752"/>
                  <a:pt x="14038" y="1781"/>
                  <a:pt x="13993" y="1781"/>
                </a:cubicBezTo>
                <a:cubicBezTo>
                  <a:pt x="13948" y="1781"/>
                  <a:pt x="13782" y="1819"/>
                  <a:pt x="13628" y="1865"/>
                </a:cubicBezTo>
                <a:cubicBezTo>
                  <a:pt x="13474" y="1910"/>
                  <a:pt x="13282" y="1967"/>
                  <a:pt x="13195" y="1990"/>
                </a:cubicBezTo>
                <a:cubicBezTo>
                  <a:pt x="12872" y="2075"/>
                  <a:pt x="12659" y="2170"/>
                  <a:pt x="12659" y="2231"/>
                </a:cubicBezTo>
                <a:cubicBezTo>
                  <a:pt x="12659" y="2274"/>
                  <a:pt x="12585" y="2301"/>
                  <a:pt x="12442" y="2318"/>
                </a:cubicBezTo>
                <a:cubicBezTo>
                  <a:pt x="12328" y="2332"/>
                  <a:pt x="12237" y="2359"/>
                  <a:pt x="12237" y="2381"/>
                </a:cubicBezTo>
                <a:cubicBezTo>
                  <a:pt x="12237" y="2403"/>
                  <a:pt x="12131" y="2433"/>
                  <a:pt x="11997" y="2447"/>
                </a:cubicBezTo>
                <a:cubicBezTo>
                  <a:pt x="11864" y="2462"/>
                  <a:pt x="11726" y="2490"/>
                  <a:pt x="11701" y="2510"/>
                </a:cubicBezTo>
                <a:cubicBezTo>
                  <a:pt x="11676" y="2530"/>
                  <a:pt x="11600" y="2545"/>
                  <a:pt x="11530" y="2545"/>
                </a:cubicBezTo>
                <a:cubicBezTo>
                  <a:pt x="11460" y="2545"/>
                  <a:pt x="11404" y="2562"/>
                  <a:pt x="11404" y="2583"/>
                </a:cubicBezTo>
                <a:cubicBezTo>
                  <a:pt x="11404" y="2605"/>
                  <a:pt x="11356" y="2631"/>
                  <a:pt x="11290" y="2639"/>
                </a:cubicBezTo>
                <a:cubicBezTo>
                  <a:pt x="11225" y="2647"/>
                  <a:pt x="11132" y="2685"/>
                  <a:pt x="11085" y="2726"/>
                </a:cubicBezTo>
                <a:cubicBezTo>
                  <a:pt x="11038" y="2767"/>
                  <a:pt x="10940" y="2799"/>
                  <a:pt x="10868" y="2799"/>
                </a:cubicBezTo>
                <a:cubicBezTo>
                  <a:pt x="10796" y="2799"/>
                  <a:pt x="10695" y="2831"/>
                  <a:pt x="10652" y="2866"/>
                </a:cubicBezTo>
                <a:cubicBezTo>
                  <a:pt x="10608" y="2901"/>
                  <a:pt x="10519" y="2928"/>
                  <a:pt x="10446" y="2928"/>
                </a:cubicBezTo>
                <a:cubicBezTo>
                  <a:pt x="10374" y="2928"/>
                  <a:pt x="10338" y="2939"/>
                  <a:pt x="10366" y="2953"/>
                </a:cubicBezTo>
                <a:cubicBezTo>
                  <a:pt x="10395" y="2967"/>
                  <a:pt x="10321" y="2992"/>
                  <a:pt x="10207" y="3005"/>
                </a:cubicBezTo>
                <a:cubicBezTo>
                  <a:pt x="10093" y="3018"/>
                  <a:pt x="9880" y="3069"/>
                  <a:pt x="9728" y="3120"/>
                </a:cubicBezTo>
                <a:cubicBezTo>
                  <a:pt x="9576" y="3172"/>
                  <a:pt x="9390" y="3236"/>
                  <a:pt x="9317" y="3260"/>
                </a:cubicBezTo>
                <a:cubicBezTo>
                  <a:pt x="9245" y="3284"/>
                  <a:pt x="9164" y="3323"/>
                  <a:pt x="9135" y="3347"/>
                </a:cubicBezTo>
                <a:cubicBezTo>
                  <a:pt x="9105" y="3370"/>
                  <a:pt x="9040" y="3389"/>
                  <a:pt x="8987" y="3389"/>
                </a:cubicBezTo>
                <a:cubicBezTo>
                  <a:pt x="8933" y="3389"/>
                  <a:pt x="8804" y="3413"/>
                  <a:pt x="8702" y="3445"/>
                </a:cubicBezTo>
                <a:cubicBezTo>
                  <a:pt x="8389" y="3541"/>
                  <a:pt x="8094" y="3619"/>
                  <a:pt x="8040" y="3619"/>
                </a:cubicBezTo>
                <a:cubicBezTo>
                  <a:pt x="7933" y="3619"/>
                  <a:pt x="7683" y="3716"/>
                  <a:pt x="7607" y="3786"/>
                </a:cubicBezTo>
                <a:cubicBezTo>
                  <a:pt x="7557" y="3832"/>
                  <a:pt x="7457" y="3861"/>
                  <a:pt x="7344" y="3867"/>
                </a:cubicBezTo>
                <a:cubicBezTo>
                  <a:pt x="7242" y="3871"/>
                  <a:pt x="7163" y="3895"/>
                  <a:pt x="7162" y="3919"/>
                </a:cubicBezTo>
                <a:cubicBezTo>
                  <a:pt x="7160" y="3965"/>
                  <a:pt x="6822" y="4076"/>
                  <a:pt x="6683" y="4076"/>
                </a:cubicBezTo>
                <a:cubicBezTo>
                  <a:pt x="6637" y="4076"/>
                  <a:pt x="6449" y="4123"/>
                  <a:pt x="6273" y="4180"/>
                </a:cubicBezTo>
                <a:cubicBezTo>
                  <a:pt x="5906" y="4300"/>
                  <a:pt x="5101" y="4546"/>
                  <a:pt x="4653" y="4676"/>
                </a:cubicBezTo>
                <a:cubicBezTo>
                  <a:pt x="4486" y="4724"/>
                  <a:pt x="4313" y="4766"/>
                  <a:pt x="4265" y="4766"/>
                </a:cubicBezTo>
                <a:cubicBezTo>
                  <a:pt x="4218" y="4766"/>
                  <a:pt x="4166" y="4801"/>
                  <a:pt x="4151" y="4846"/>
                </a:cubicBezTo>
                <a:cubicBezTo>
                  <a:pt x="4134" y="4903"/>
                  <a:pt x="4062" y="4937"/>
                  <a:pt x="3935" y="4955"/>
                </a:cubicBezTo>
                <a:cubicBezTo>
                  <a:pt x="3832" y="4968"/>
                  <a:pt x="3755" y="4993"/>
                  <a:pt x="3764" y="5007"/>
                </a:cubicBezTo>
                <a:cubicBezTo>
                  <a:pt x="3799" y="5062"/>
                  <a:pt x="3569" y="5144"/>
                  <a:pt x="3330" y="5160"/>
                </a:cubicBezTo>
                <a:cubicBezTo>
                  <a:pt x="3193" y="5170"/>
                  <a:pt x="3079" y="5188"/>
                  <a:pt x="3079" y="5202"/>
                </a:cubicBezTo>
                <a:cubicBezTo>
                  <a:pt x="3079" y="5228"/>
                  <a:pt x="2635" y="5383"/>
                  <a:pt x="2258" y="5488"/>
                </a:cubicBezTo>
                <a:cubicBezTo>
                  <a:pt x="2151" y="5518"/>
                  <a:pt x="2003" y="5566"/>
                  <a:pt x="1928" y="5593"/>
                </a:cubicBezTo>
                <a:cubicBezTo>
                  <a:pt x="1852" y="5619"/>
                  <a:pt x="1723" y="5661"/>
                  <a:pt x="1643" y="5687"/>
                </a:cubicBezTo>
                <a:cubicBezTo>
                  <a:pt x="1562" y="5713"/>
                  <a:pt x="1495" y="5743"/>
                  <a:pt x="1494" y="5753"/>
                </a:cubicBezTo>
                <a:cubicBezTo>
                  <a:pt x="1492" y="5790"/>
                  <a:pt x="1110" y="5883"/>
                  <a:pt x="890" y="5900"/>
                </a:cubicBezTo>
                <a:cubicBezTo>
                  <a:pt x="768" y="5909"/>
                  <a:pt x="662" y="5932"/>
                  <a:pt x="662" y="5948"/>
                </a:cubicBezTo>
                <a:cubicBezTo>
                  <a:pt x="662" y="5985"/>
                  <a:pt x="215" y="6116"/>
                  <a:pt x="92" y="6116"/>
                </a:cubicBezTo>
                <a:cubicBezTo>
                  <a:pt x="26" y="6116"/>
                  <a:pt x="0" y="8289"/>
                  <a:pt x="0" y="13857"/>
                </a:cubicBezTo>
                <a:lnTo>
                  <a:pt x="0" y="21599"/>
                </a:lnTo>
                <a:lnTo>
                  <a:pt x="479" y="21599"/>
                </a:lnTo>
                <a:lnTo>
                  <a:pt x="536" y="21540"/>
                </a:lnTo>
                <a:cubicBezTo>
                  <a:pt x="570" y="21508"/>
                  <a:pt x="599" y="21474"/>
                  <a:pt x="593" y="21463"/>
                </a:cubicBezTo>
                <a:cubicBezTo>
                  <a:pt x="588" y="21452"/>
                  <a:pt x="636" y="21437"/>
                  <a:pt x="707" y="21428"/>
                </a:cubicBezTo>
                <a:cubicBezTo>
                  <a:pt x="883" y="21408"/>
                  <a:pt x="1165" y="21336"/>
                  <a:pt x="1745" y="21160"/>
                </a:cubicBezTo>
                <a:cubicBezTo>
                  <a:pt x="2011" y="21079"/>
                  <a:pt x="2277" y="21013"/>
                  <a:pt x="2327" y="21013"/>
                </a:cubicBezTo>
                <a:cubicBezTo>
                  <a:pt x="2377" y="21013"/>
                  <a:pt x="2414" y="21003"/>
                  <a:pt x="2407" y="20992"/>
                </a:cubicBezTo>
                <a:cubicBezTo>
                  <a:pt x="2369" y="20939"/>
                  <a:pt x="2590" y="20836"/>
                  <a:pt x="2783" y="20821"/>
                </a:cubicBezTo>
                <a:cubicBezTo>
                  <a:pt x="3015" y="20804"/>
                  <a:pt x="3330" y="20722"/>
                  <a:pt x="3330" y="20678"/>
                </a:cubicBezTo>
                <a:cubicBezTo>
                  <a:pt x="3330" y="20664"/>
                  <a:pt x="3398" y="20646"/>
                  <a:pt x="3479" y="20637"/>
                </a:cubicBezTo>
                <a:cubicBezTo>
                  <a:pt x="3693" y="20612"/>
                  <a:pt x="3972" y="20516"/>
                  <a:pt x="4060" y="20434"/>
                </a:cubicBezTo>
                <a:cubicBezTo>
                  <a:pt x="4116" y="20383"/>
                  <a:pt x="4203" y="20360"/>
                  <a:pt x="4368" y="20354"/>
                </a:cubicBezTo>
                <a:cubicBezTo>
                  <a:pt x="4494" y="20350"/>
                  <a:pt x="4663" y="20325"/>
                  <a:pt x="4744" y="20302"/>
                </a:cubicBezTo>
                <a:cubicBezTo>
                  <a:pt x="5084" y="20204"/>
                  <a:pt x="5427" y="20120"/>
                  <a:pt x="5497" y="20120"/>
                </a:cubicBezTo>
                <a:cubicBezTo>
                  <a:pt x="5538" y="20120"/>
                  <a:pt x="5577" y="20105"/>
                  <a:pt x="5577" y="20089"/>
                </a:cubicBezTo>
                <a:cubicBezTo>
                  <a:pt x="5577" y="20043"/>
                  <a:pt x="6531" y="19737"/>
                  <a:pt x="6672" y="19737"/>
                </a:cubicBezTo>
                <a:cubicBezTo>
                  <a:pt x="6772" y="19737"/>
                  <a:pt x="7045" y="19650"/>
                  <a:pt x="7162" y="19583"/>
                </a:cubicBezTo>
                <a:cubicBezTo>
                  <a:pt x="7213" y="19554"/>
                  <a:pt x="7305" y="19531"/>
                  <a:pt x="7367" y="19531"/>
                </a:cubicBezTo>
                <a:cubicBezTo>
                  <a:pt x="7430" y="19531"/>
                  <a:pt x="7513" y="19496"/>
                  <a:pt x="7561" y="19454"/>
                </a:cubicBezTo>
                <a:cubicBezTo>
                  <a:pt x="7609" y="19412"/>
                  <a:pt x="7707" y="19378"/>
                  <a:pt x="7778" y="19378"/>
                </a:cubicBezTo>
                <a:cubicBezTo>
                  <a:pt x="7849" y="19378"/>
                  <a:pt x="7915" y="19365"/>
                  <a:pt x="7915" y="19346"/>
                </a:cubicBezTo>
                <a:cubicBezTo>
                  <a:pt x="7915" y="19328"/>
                  <a:pt x="8048" y="19279"/>
                  <a:pt x="8211" y="19238"/>
                </a:cubicBezTo>
                <a:cubicBezTo>
                  <a:pt x="8375" y="19197"/>
                  <a:pt x="8599" y="19137"/>
                  <a:pt x="8713" y="19106"/>
                </a:cubicBezTo>
                <a:cubicBezTo>
                  <a:pt x="8827" y="19074"/>
                  <a:pt x="8955" y="19046"/>
                  <a:pt x="8998" y="19046"/>
                </a:cubicBezTo>
                <a:cubicBezTo>
                  <a:pt x="9041" y="19046"/>
                  <a:pt x="9078" y="19034"/>
                  <a:pt x="9078" y="19018"/>
                </a:cubicBezTo>
                <a:cubicBezTo>
                  <a:pt x="9078" y="18973"/>
                  <a:pt x="10021" y="18666"/>
                  <a:pt x="10161" y="18666"/>
                </a:cubicBezTo>
                <a:cubicBezTo>
                  <a:pt x="10261" y="18666"/>
                  <a:pt x="10534" y="18580"/>
                  <a:pt x="10652" y="18513"/>
                </a:cubicBezTo>
                <a:cubicBezTo>
                  <a:pt x="10702" y="18484"/>
                  <a:pt x="10794" y="18461"/>
                  <a:pt x="10857" y="18461"/>
                </a:cubicBezTo>
                <a:cubicBezTo>
                  <a:pt x="10919" y="18461"/>
                  <a:pt x="11014" y="18426"/>
                  <a:pt x="11062" y="18384"/>
                </a:cubicBezTo>
                <a:cubicBezTo>
                  <a:pt x="11112" y="18340"/>
                  <a:pt x="11212" y="18307"/>
                  <a:pt x="11290" y="18307"/>
                </a:cubicBezTo>
                <a:cubicBezTo>
                  <a:pt x="11382" y="18307"/>
                  <a:pt x="11404" y="18296"/>
                  <a:pt x="11370" y="18269"/>
                </a:cubicBezTo>
                <a:cubicBezTo>
                  <a:pt x="11336" y="18242"/>
                  <a:pt x="11373" y="18222"/>
                  <a:pt x="11484" y="18213"/>
                </a:cubicBezTo>
                <a:cubicBezTo>
                  <a:pt x="11576" y="18206"/>
                  <a:pt x="11655" y="18188"/>
                  <a:pt x="11655" y="18175"/>
                </a:cubicBezTo>
                <a:cubicBezTo>
                  <a:pt x="11655" y="18161"/>
                  <a:pt x="11769" y="18140"/>
                  <a:pt x="11906" y="18126"/>
                </a:cubicBezTo>
                <a:cubicBezTo>
                  <a:pt x="12043" y="18111"/>
                  <a:pt x="12157" y="18082"/>
                  <a:pt x="12157" y="18063"/>
                </a:cubicBezTo>
                <a:cubicBezTo>
                  <a:pt x="12157" y="18044"/>
                  <a:pt x="12233" y="18016"/>
                  <a:pt x="12328" y="18000"/>
                </a:cubicBezTo>
                <a:cubicBezTo>
                  <a:pt x="12551" y="17964"/>
                  <a:pt x="12818" y="17882"/>
                  <a:pt x="12818" y="17850"/>
                </a:cubicBezTo>
                <a:cubicBezTo>
                  <a:pt x="12818" y="17810"/>
                  <a:pt x="13557" y="17592"/>
                  <a:pt x="13696" y="17592"/>
                </a:cubicBezTo>
                <a:cubicBezTo>
                  <a:pt x="13767" y="17592"/>
                  <a:pt x="13806" y="17583"/>
                  <a:pt x="13776" y="17568"/>
                </a:cubicBezTo>
                <a:cubicBezTo>
                  <a:pt x="13746" y="17553"/>
                  <a:pt x="13788" y="17533"/>
                  <a:pt x="13879" y="17526"/>
                </a:cubicBezTo>
                <a:cubicBezTo>
                  <a:pt x="13969" y="17519"/>
                  <a:pt x="14091" y="17487"/>
                  <a:pt x="14141" y="17453"/>
                </a:cubicBezTo>
                <a:cubicBezTo>
                  <a:pt x="14192" y="17419"/>
                  <a:pt x="14297" y="17390"/>
                  <a:pt x="14369" y="17390"/>
                </a:cubicBezTo>
                <a:cubicBezTo>
                  <a:pt x="14442" y="17390"/>
                  <a:pt x="14473" y="17381"/>
                  <a:pt x="14449" y="17369"/>
                </a:cubicBezTo>
                <a:cubicBezTo>
                  <a:pt x="14393" y="17341"/>
                  <a:pt x="14918" y="17160"/>
                  <a:pt x="15053" y="17160"/>
                </a:cubicBezTo>
                <a:cubicBezTo>
                  <a:pt x="15110" y="17160"/>
                  <a:pt x="15156" y="17143"/>
                  <a:pt x="15156" y="17121"/>
                </a:cubicBezTo>
                <a:cubicBezTo>
                  <a:pt x="15156" y="17100"/>
                  <a:pt x="15242" y="17071"/>
                  <a:pt x="15350" y="17059"/>
                </a:cubicBezTo>
                <a:cubicBezTo>
                  <a:pt x="15581" y="17032"/>
                  <a:pt x="16479" y="16757"/>
                  <a:pt x="16479" y="16713"/>
                </a:cubicBezTo>
                <a:cubicBezTo>
                  <a:pt x="16479" y="16697"/>
                  <a:pt x="16620" y="16650"/>
                  <a:pt x="16787" y="16609"/>
                </a:cubicBezTo>
                <a:cubicBezTo>
                  <a:pt x="16953" y="16568"/>
                  <a:pt x="17147" y="16515"/>
                  <a:pt x="17220" y="16490"/>
                </a:cubicBezTo>
                <a:cubicBezTo>
                  <a:pt x="17293" y="16466"/>
                  <a:pt x="17397" y="16445"/>
                  <a:pt x="17448" y="16445"/>
                </a:cubicBezTo>
                <a:cubicBezTo>
                  <a:pt x="17499" y="16445"/>
                  <a:pt x="17579" y="16417"/>
                  <a:pt x="17631" y="16382"/>
                </a:cubicBezTo>
                <a:cubicBezTo>
                  <a:pt x="17683" y="16347"/>
                  <a:pt x="17786" y="16319"/>
                  <a:pt x="17859" y="16319"/>
                </a:cubicBezTo>
                <a:cubicBezTo>
                  <a:pt x="17931" y="16319"/>
                  <a:pt x="17974" y="16310"/>
                  <a:pt x="17950" y="16298"/>
                </a:cubicBezTo>
                <a:cubicBezTo>
                  <a:pt x="17894" y="16271"/>
                  <a:pt x="18407" y="16089"/>
                  <a:pt x="18543" y="16089"/>
                </a:cubicBezTo>
                <a:cubicBezTo>
                  <a:pt x="18599" y="16089"/>
                  <a:pt x="18646" y="16078"/>
                  <a:pt x="18646" y="16065"/>
                </a:cubicBezTo>
                <a:cubicBezTo>
                  <a:pt x="18646" y="16052"/>
                  <a:pt x="18763" y="16019"/>
                  <a:pt x="18897" y="15995"/>
                </a:cubicBezTo>
                <a:cubicBezTo>
                  <a:pt x="19030" y="15971"/>
                  <a:pt x="19179" y="15923"/>
                  <a:pt x="19239" y="15887"/>
                </a:cubicBezTo>
                <a:cubicBezTo>
                  <a:pt x="19298" y="15851"/>
                  <a:pt x="19443" y="15795"/>
                  <a:pt x="19547" y="15761"/>
                </a:cubicBezTo>
                <a:lnTo>
                  <a:pt x="19729" y="15699"/>
                </a:lnTo>
                <a:lnTo>
                  <a:pt x="19729" y="11385"/>
                </a:lnTo>
                <a:cubicBezTo>
                  <a:pt x="19729" y="4604"/>
                  <a:pt x="19704" y="1167"/>
                  <a:pt x="19649" y="1157"/>
                </a:cubicBezTo>
                <a:cubicBezTo>
                  <a:pt x="19598" y="1147"/>
                  <a:pt x="19569" y="940"/>
                  <a:pt x="19569" y="620"/>
                </a:cubicBezTo>
                <a:cubicBezTo>
                  <a:pt x="19569" y="165"/>
                  <a:pt x="19546" y="97"/>
                  <a:pt x="19433" y="97"/>
                </a:cubicBezTo>
                <a:close/>
              </a:path>
            </a:pathLst>
          </a:custGeom>
          <a:ln w="12700">
            <a:miter lim="400000"/>
          </a:ln>
        </p:spPr>
      </p:pic>
    </p:spTree>
    <p:extLst>
      <p:ext uri="{BB962C8B-B14F-4D97-AF65-F5344CB8AC3E}">
        <p14:creationId xmlns:p14="http://schemas.microsoft.com/office/powerpoint/2010/main" val="52968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1"/>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92"/>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Cube 49"/>
          <p:cNvSpPr>
            <a:spLocks/>
          </p:cNvSpPr>
          <p:nvPr/>
        </p:nvSpPr>
        <p:spPr>
          <a:xfrm>
            <a:off x="8239784" y="3443843"/>
            <a:ext cx="585431" cy="399374"/>
          </a:xfrm>
          <a:prstGeom prst="cube">
            <a:avLst>
              <a:gd name="adj" fmla="val 27052"/>
            </a:avLst>
          </a:prstGeom>
          <a:solidFill>
            <a:schemeClr val="accent1">
              <a:lumMod val="60000"/>
              <a:lumOff val="40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2" name="Title 1"/>
          <p:cNvSpPr>
            <a:spLocks noGrp="1"/>
          </p:cNvSpPr>
          <p:nvPr>
            <p:ph type="title"/>
          </p:nvPr>
        </p:nvSpPr>
        <p:spPr>
          <a:xfrm>
            <a:off x="2144759" y="854132"/>
            <a:ext cx="7886700" cy="994172"/>
          </a:xfrm>
        </p:spPr>
        <p:txBody>
          <a:bodyPr/>
          <a:lstStyle/>
          <a:p>
            <a:r>
              <a:rPr lang="en-US" dirty="0"/>
              <a:t>Network Architecture</a:t>
            </a:r>
          </a:p>
        </p:txBody>
      </p:sp>
      <p:cxnSp>
        <p:nvCxnSpPr>
          <p:cNvPr id="5" name="Straight Arrow Connector 4"/>
          <p:cNvCxnSpPr/>
          <p:nvPr/>
        </p:nvCxnSpPr>
        <p:spPr>
          <a:xfrm>
            <a:off x="9723991" y="3096082"/>
            <a:ext cx="189928"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flipV="1">
            <a:off x="8800740" y="2252235"/>
            <a:ext cx="703520" cy="1192828"/>
          </a:xfrm>
          <a:prstGeom prst="line">
            <a:avLst/>
          </a:prstGeom>
          <a:ln w="38100">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8705468" y="2746026"/>
            <a:ext cx="333109" cy="821037"/>
          </a:xfrm>
          <a:prstGeom prst="line">
            <a:avLst/>
          </a:prstGeom>
          <a:ln w="38100">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8825215" y="3424895"/>
            <a:ext cx="719579" cy="336658"/>
          </a:xfrm>
          <a:prstGeom prst="line">
            <a:avLst/>
          </a:prstGeom>
          <a:ln w="38100">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9" name="Straight Connector 8"/>
          <p:cNvCxnSpPr>
            <a:endCxn id="42" idx="3"/>
          </p:cNvCxnSpPr>
          <p:nvPr/>
        </p:nvCxnSpPr>
        <p:spPr>
          <a:xfrm>
            <a:off x="8705467" y="3843218"/>
            <a:ext cx="392194" cy="56987"/>
          </a:xfrm>
          <a:prstGeom prst="line">
            <a:avLst/>
          </a:prstGeom>
          <a:ln w="38100">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10" name="Cube 9"/>
          <p:cNvSpPr/>
          <p:nvPr/>
        </p:nvSpPr>
        <p:spPr>
          <a:xfrm>
            <a:off x="2065597" y="2240960"/>
            <a:ext cx="506408" cy="1674824"/>
          </a:xfrm>
          <a:prstGeom prst="cube">
            <a:avLst>
              <a:gd name="adj" fmla="val 88797"/>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pic>
        <p:nvPicPr>
          <p:cNvPr id="11" name="Screen Shot 2016-03-14 at 1.49.43 PM.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2133139" y="2245714"/>
            <a:ext cx="446552" cy="165449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0807" y="2880"/>
                </a:lnTo>
                <a:lnTo>
                  <a:pt x="26" y="5756"/>
                </a:lnTo>
                <a:lnTo>
                  <a:pt x="13" y="13680"/>
                </a:lnTo>
                <a:lnTo>
                  <a:pt x="0" y="21600"/>
                </a:lnTo>
                <a:lnTo>
                  <a:pt x="10793" y="18755"/>
                </a:lnTo>
                <a:lnTo>
                  <a:pt x="21600" y="15909"/>
                </a:lnTo>
                <a:lnTo>
                  <a:pt x="21600" y="7955"/>
                </a:lnTo>
                <a:lnTo>
                  <a:pt x="21600" y="0"/>
                </a:lnTo>
                <a:close/>
              </a:path>
            </a:pathLst>
          </a:custGeom>
          <a:ln w="12700">
            <a:miter lim="400000"/>
          </a:ln>
        </p:spPr>
      </p:pic>
      <p:sp>
        <p:nvSpPr>
          <p:cNvPr id="12" name="Cube 11"/>
          <p:cNvSpPr/>
          <p:nvPr/>
        </p:nvSpPr>
        <p:spPr>
          <a:xfrm>
            <a:off x="2512500" y="2248976"/>
            <a:ext cx="720196" cy="1647969"/>
          </a:xfrm>
          <a:prstGeom prst="cube">
            <a:avLst>
              <a:gd name="adj" fmla="val 6388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3" name="Cube 12"/>
          <p:cNvSpPr>
            <a:spLocks/>
          </p:cNvSpPr>
          <p:nvPr/>
        </p:nvSpPr>
        <p:spPr>
          <a:xfrm>
            <a:off x="3086331" y="2613898"/>
            <a:ext cx="725088" cy="918122"/>
          </a:xfrm>
          <a:prstGeom prst="cube">
            <a:avLst>
              <a:gd name="adj" fmla="val 33339"/>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4" name="Cube 13"/>
          <p:cNvSpPr>
            <a:spLocks/>
          </p:cNvSpPr>
          <p:nvPr/>
        </p:nvSpPr>
        <p:spPr>
          <a:xfrm>
            <a:off x="4533933" y="2975713"/>
            <a:ext cx="761378" cy="19449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6" name="TextBox 15"/>
          <p:cNvSpPr txBox="1"/>
          <p:nvPr/>
        </p:nvSpPr>
        <p:spPr>
          <a:xfrm>
            <a:off x="2144759" y="3858393"/>
            <a:ext cx="420308" cy="276999"/>
          </a:xfrm>
          <a:prstGeom prst="rect">
            <a:avLst/>
          </a:prstGeom>
          <a:noFill/>
        </p:spPr>
        <p:txBody>
          <a:bodyPr wrap="none" rtlCol="0">
            <a:spAutoFit/>
          </a:bodyPr>
          <a:lstStyle/>
          <a:p>
            <a:r>
              <a:rPr lang="en-US" sz="1200" b="1" dirty="0">
                <a:latin typeface="+mj-lt"/>
                <a:cs typeface="Arial"/>
              </a:rPr>
              <a:t>224</a:t>
            </a:r>
          </a:p>
        </p:txBody>
      </p:sp>
      <p:sp>
        <p:nvSpPr>
          <p:cNvPr id="17" name="TextBox 16"/>
          <p:cNvSpPr txBox="1"/>
          <p:nvPr/>
        </p:nvSpPr>
        <p:spPr>
          <a:xfrm>
            <a:off x="2993963" y="3714437"/>
            <a:ext cx="420308" cy="276999"/>
          </a:xfrm>
          <a:prstGeom prst="rect">
            <a:avLst/>
          </a:prstGeom>
          <a:noFill/>
        </p:spPr>
        <p:txBody>
          <a:bodyPr wrap="none" rtlCol="0">
            <a:spAutoFit/>
          </a:bodyPr>
          <a:lstStyle/>
          <a:p>
            <a:r>
              <a:rPr lang="en-US" sz="1200" b="1" dirty="0">
                <a:latin typeface="+mj-lt"/>
                <a:cs typeface="Arial"/>
              </a:rPr>
              <a:t>224</a:t>
            </a:r>
          </a:p>
        </p:txBody>
      </p:sp>
      <p:sp>
        <p:nvSpPr>
          <p:cNvPr id="18" name="TextBox 17"/>
          <p:cNvSpPr txBox="1"/>
          <p:nvPr/>
        </p:nvSpPr>
        <p:spPr>
          <a:xfrm>
            <a:off x="3661349" y="3424076"/>
            <a:ext cx="420308" cy="276999"/>
          </a:xfrm>
          <a:prstGeom prst="rect">
            <a:avLst/>
          </a:prstGeom>
          <a:noFill/>
        </p:spPr>
        <p:txBody>
          <a:bodyPr wrap="none" rtlCol="0">
            <a:spAutoFit/>
          </a:bodyPr>
          <a:lstStyle/>
          <a:p>
            <a:r>
              <a:rPr lang="en-US" sz="1200" b="1" dirty="0">
                <a:latin typeface="+mj-lt"/>
                <a:cs typeface="Arial"/>
              </a:rPr>
              <a:t>112</a:t>
            </a:r>
          </a:p>
        </p:txBody>
      </p:sp>
      <p:sp>
        <p:nvSpPr>
          <p:cNvPr id="19" name="TextBox 18"/>
          <p:cNvSpPr txBox="1"/>
          <p:nvPr/>
        </p:nvSpPr>
        <p:spPr>
          <a:xfrm>
            <a:off x="4288904" y="3237769"/>
            <a:ext cx="341760" cy="276999"/>
          </a:xfrm>
          <a:prstGeom prst="rect">
            <a:avLst/>
          </a:prstGeom>
          <a:noFill/>
        </p:spPr>
        <p:txBody>
          <a:bodyPr wrap="none" rtlCol="0">
            <a:spAutoFit/>
          </a:bodyPr>
          <a:lstStyle/>
          <a:p>
            <a:r>
              <a:rPr lang="en-US" sz="1200" b="1" dirty="0">
                <a:latin typeface="+mj-lt"/>
                <a:cs typeface="Arial"/>
              </a:rPr>
              <a:t>56</a:t>
            </a:r>
          </a:p>
        </p:txBody>
      </p:sp>
      <p:sp>
        <p:nvSpPr>
          <p:cNvPr id="20" name="TextBox 19"/>
          <p:cNvSpPr txBox="1"/>
          <p:nvPr/>
        </p:nvSpPr>
        <p:spPr>
          <a:xfrm>
            <a:off x="5083717" y="3178577"/>
            <a:ext cx="341760" cy="276999"/>
          </a:xfrm>
          <a:prstGeom prst="rect">
            <a:avLst/>
          </a:prstGeom>
          <a:noFill/>
        </p:spPr>
        <p:txBody>
          <a:bodyPr wrap="none" rtlCol="0">
            <a:spAutoFit/>
          </a:bodyPr>
          <a:lstStyle/>
          <a:p>
            <a:r>
              <a:rPr lang="en-US" sz="1200" b="1" dirty="0">
                <a:latin typeface="+mj-lt"/>
                <a:cs typeface="Arial"/>
              </a:rPr>
              <a:t>28</a:t>
            </a:r>
          </a:p>
        </p:txBody>
      </p:sp>
      <p:sp>
        <p:nvSpPr>
          <p:cNvPr id="24" name="TextBox 23"/>
          <p:cNvSpPr txBox="1"/>
          <p:nvPr/>
        </p:nvSpPr>
        <p:spPr>
          <a:xfrm>
            <a:off x="2981629" y="2027960"/>
            <a:ext cx="341760" cy="276999"/>
          </a:xfrm>
          <a:prstGeom prst="rect">
            <a:avLst/>
          </a:prstGeom>
          <a:noFill/>
        </p:spPr>
        <p:txBody>
          <a:bodyPr wrap="none" rtlCol="0">
            <a:spAutoFit/>
          </a:bodyPr>
          <a:lstStyle/>
          <a:p>
            <a:r>
              <a:rPr lang="en-US" sz="1200" b="1" dirty="0">
                <a:latin typeface="+mj-lt"/>
                <a:cs typeface="Arial"/>
              </a:rPr>
              <a:t>64</a:t>
            </a:r>
          </a:p>
        </p:txBody>
      </p:sp>
      <p:sp>
        <p:nvSpPr>
          <p:cNvPr id="25" name="TextBox 24"/>
          <p:cNvSpPr txBox="1"/>
          <p:nvPr/>
        </p:nvSpPr>
        <p:spPr>
          <a:xfrm>
            <a:off x="3391565" y="2382852"/>
            <a:ext cx="420308" cy="276999"/>
          </a:xfrm>
          <a:prstGeom prst="rect">
            <a:avLst/>
          </a:prstGeom>
          <a:noFill/>
        </p:spPr>
        <p:txBody>
          <a:bodyPr wrap="none" rtlCol="0">
            <a:spAutoFit/>
          </a:bodyPr>
          <a:lstStyle/>
          <a:p>
            <a:r>
              <a:rPr lang="en-US" sz="1200" b="1" dirty="0">
                <a:latin typeface="+mj-lt"/>
                <a:cs typeface="Arial"/>
              </a:rPr>
              <a:t>128</a:t>
            </a:r>
          </a:p>
        </p:txBody>
      </p:sp>
      <p:sp>
        <p:nvSpPr>
          <p:cNvPr id="26" name="TextBox 25"/>
          <p:cNvSpPr txBox="1"/>
          <p:nvPr/>
        </p:nvSpPr>
        <p:spPr>
          <a:xfrm>
            <a:off x="3988108" y="2641613"/>
            <a:ext cx="420308" cy="276999"/>
          </a:xfrm>
          <a:prstGeom prst="rect">
            <a:avLst/>
          </a:prstGeom>
          <a:noFill/>
        </p:spPr>
        <p:txBody>
          <a:bodyPr wrap="none" rtlCol="0">
            <a:spAutoFit/>
          </a:bodyPr>
          <a:lstStyle/>
          <a:p>
            <a:r>
              <a:rPr lang="en-US" sz="1200" b="1" dirty="0">
                <a:latin typeface="+mj-lt"/>
                <a:cs typeface="Arial"/>
              </a:rPr>
              <a:t>256</a:t>
            </a:r>
          </a:p>
        </p:txBody>
      </p:sp>
      <p:sp>
        <p:nvSpPr>
          <p:cNvPr id="27" name="TextBox 26"/>
          <p:cNvSpPr txBox="1"/>
          <p:nvPr/>
        </p:nvSpPr>
        <p:spPr>
          <a:xfrm>
            <a:off x="4795433" y="2746026"/>
            <a:ext cx="420308" cy="276999"/>
          </a:xfrm>
          <a:prstGeom prst="rect">
            <a:avLst/>
          </a:prstGeom>
          <a:noFill/>
        </p:spPr>
        <p:txBody>
          <a:bodyPr wrap="none" rtlCol="0">
            <a:spAutoFit/>
          </a:bodyPr>
          <a:lstStyle/>
          <a:p>
            <a:r>
              <a:rPr lang="en-US" sz="1200" b="1" dirty="0">
                <a:latin typeface="+mj-lt"/>
                <a:cs typeface="Arial"/>
              </a:rPr>
              <a:t>512</a:t>
            </a:r>
          </a:p>
        </p:txBody>
      </p:sp>
      <p:sp>
        <p:nvSpPr>
          <p:cNvPr id="28" name="TextBox 27"/>
          <p:cNvSpPr txBox="1"/>
          <p:nvPr/>
        </p:nvSpPr>
        <p:spPr>
          <a:xfrm>
            <a:off x="5594874" y="2746026"/>
            <a:ext cx="420308" cy="276999"/>
          </a:xfrm>
          <a:prstGeom prst="rect">
            <a:avLst/>
          </a:prstGeom>
          <a:noFill/>
        </p:spPr>
        <p:txBody>
          <a:bodyPr wrap="none" rtlCol="0">
            <a:spAutoFit/>
          </a:bodyPr>
          <a:lstStyle/>
          <a:p>
            <a:r>
              <a:rPr lang="en-US" sz="1200" b="1" dirty="0">
                <a:latin typeface="+mj-lt"/>
                <a:cs typeface="Arial"/>
              </a:rPr>
              <a:t>512</a:t>
            </a:r>
          </a:p>
        </p:txBody>
      </p:sp>
      <p:sp>
        <p:nvSpPr>
          <p:cNvPr id="31" name="TextBox 30"/>
          <p:cNvSpPr txBox="1"/>
          <p:nvPr/>
        </p:nvSpPr>
        <p:spPr>
          <a:xfrm>
            <a:off x="2023601" y="1949608"/>
            <a:ext cx="752322" cy="276999"/>
          </a:xfrm>
          <a:prstGeom prst="rect">
            <a:avLst/>
          </a:prstGeom>
          <a:noFill/>
        </p:spPr>
        <p:txBody>
          <a:bodyPr wrap="none" rtlCol="0">
            <a:spAutoFit/>
          </a:bodyPr>
          <a:lstStyle/>
          <a:p>
            <a:r>
              <a:rPr lang="en-US" sz="1200" b="1" dirty="0">
                <a:latin typeface="+mj-lt"/>
                <a:cs typeface="Arial"/>
              </a:rPr>
              <a:t>lightness</a:t>
            </a:r>
          </a:p>
        </p:txBody>
      </p:sp>
      <p:sp>
        <p:nvSpPr>
          <p:cNvPr id="42" name="Cube 41"/>
          <p:cNvSpPr/>
          <p:nvPr/>
        </p:nvSpPr>
        <p:spPr>
          <a:xfrm>
            <a:off x="9056880" y="2252236"/>
            <a:ext cx="542139" cy="1647969"/>
          </a:xfrm>
          <a:prstGeom prst="cube">
            <a:avLst>
              <a:gd name="adj" fmla="val 84955"/>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43" name="TextBox 42"/>
          <p:cNvSpPr txBox="1"/>
          <p:nvPr/>
        </p:nvSpPr>
        <p:spPr>
          <a:xfrm>
            <a:off x="9056880" y="1949608"/>
            <a:ext cx="706475" cy="276999"/>
          </a:xfrm>
          <a:prstGeom prst="rect">
            <a:avLst/>
          </a:prstGeom>
          <a:noFill/>
        </p:spPr>
        <p:txBody>
          <a:bodyPr wrap="none" rtlCol="0">
            <a:spAutoFit/>
          </a:bodyPr>
          <a:lstStyle/>
          <a:p>
            <a:r>
              <a:rPr lang="en-US" sz="1200" b="1" i="1" dirty="0">
                <a:latin typeface="+mj-lt"/>
                <a:cs typeface="Arial"/>
              </a:rPr>
              <a:t>ab</a:t>
            </a:r>
            <a:r>
              <a:rPr lang="en-US" sz="1200" b="1" dirty="0">
                <a:latin typeface="+mj-lt"/>
                <a:cs typeface="Arial"/>
              </a:rPr>
              <a:t> color</a:t>
            </a:r>
          </a:p>
        </p:txBody>
      </p:sp>
      <p:pic>
        <p:nvPicPr>
          <p:cNvPr id="44" name="Screen Shot 2016-03-14 at 1.56.54 PM.png"/>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9960047" y="2248975"/>
            <a:ext cx="470136" cy="1656806"/>
          </a:xfrm>
          <a:custGeom>
            <a:avLst/>
            <a:gdLst/>
            <a:ahLst/>
            <a:cxnLst>
              <a:cxn ang="0">
                <a:pos x="wd2" y="hd2"/>
              </a:cxn>
              <a:cxn ang="5400000">
                <a:pos x="wd2" y="hd2"/>
              </a:cxn>
              <a:cxn ang="10800000">
                <a:pos x="wd2" y="hd2"/>
              </a:cxn>
              <a:cxn ang="16200000">
                <a:pos x="wd2" y="hd2"/>
              </a:cxn>
            </a:cxnLst>
            <a:rect l="0" t="0" r="r" b="b"/>
            <a:pathLst>
              <a:path w="21600" h="21600" extrusionOk="0">
                <a:moveTo>
                  <a:pt x="20975" y="0"/>
                </a:moveTo>
                <a:lnTo>
                  <a:pt x="15425" y="1637"/>
                </a:lnTo>
                <a:cubicBezTo>
                  <a:pt x="12286" y="2562"/>
                  <a:pt x="7531" y="3948"/>
                  <a:pt x="4864" y="4721"/>
                </a:cubicBezTo>
                <a:lnTo>
                  <a:pt x="12" y="6126"/>
                </a:lnTo>
                <a:lnTo>
                  <a:pt x="12" y="13868"/>
                </a:lnTo>
                <a:lnTo>
                  <a:pt x="0" y="21600"/>
                </a:lnTo>
                <a:lnTo>
                  <a:pt x="135" y="21600"/>
                </a:lnTo>
                <a:lnTo>
                  <a:pt x="10867" y="18596"/>
                </a:lnTo>
                <a:lnTo>
                  <a:pt x="21600" y="15589"/>
                </a:lnTo>
                <a:lnTo>
                  <a:pt x="21441" y="8928"/>
                </a:lnTo>
                <a:cubicBezTo>
                  <a:pt x="21352" y="5264"/>
                  <a:pt x="21207" y="1744"/>
                  <a:pt x="21122" y="1109"/>
                </a:cubicBezTo>
                <a:lnTo>
                  <a:pt x="20975" y="0"/>
                </a:lnTo>
                <a:close/>
              </a:path>
            </a:pathLst>
          </a:custGeom>
          <a:ln w="12700">
            <a:solidFill>
              <a:srgbClr val="000000"/>
            </a:solidFill>
            <a:miter lim="400000"/>
          </a:ln>
        </p:spPr>
      </p:pic>
      <p:pic>
        <p:nvPicPr>
          <p:cNvPr id="45" name="Screen Shot 2016-03-14 at 2.11.12 PM.png"/>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9138472" y="2240960"/>
            <a:ext cx="466615" cy="1670520"/>
          </a:xfrm>
          <a:custGeom>
            <a:avLst/>
            <a:gdLst/>
            <a:ahLst/>
            <a:cxnLst>
              <a:cxn ang="0">
                <a:pos x="wd2" y="hd2"/>
              </a:cxn>
              <a:cxn ang="5400000">
                <a:pos x="wd2" y="hd2"/>
              </a:cxn>
              <a:cxn ang="10800000">
                <a:pos x="wd2" y="hd2"/>
              </a:cxn>
              <a:cxn ang="16200000">
                <a:pos x="wd2" y="hd2"/>
              </a:cxn>
            </a:cxnLst>
            <a:rect l="0" t="0" r="r" b="b"/>
            <a:pathLst>
              <a:path w="19729" h="21599" extrusionOk="0">
                <a:moveTo>
                  <a:pt x="1483" y="3"/>
                </a:moveTo>
                <a:cubicBezTo>
                  <a:pt x="-1871" y="6"/>
                  <a:pt x="865" y="10"/>
                  <a:pt x="7573" y="10"/>
                </a:cubicBezTo>
                <a:cubicBezTo>
                  <a:pt x="14280" y="10"/>
                  <a:pt x="17028" y="6"/>
                  <a:pt x="13674" y="3"/>
                </a:cubicBezTo>
                <a:cubicBezTo>
                  <a:pt x="10320" y="-1"/>
                  <a:pt x="4837" y="-1"/>
                  <a:pt x="1483" y="3"/>
                </a:cubicBezTo>
                <a:close/>
                <a:moveTo>
                  <a:pt x="19433" y="97"/>
                </a:moveTo>
                <a:cubicBezTo>
                  <a:pt x="19361" y="97"/>
                  <a:pt x="19318" y="106"/>
                  <a:pt x="19341" y="118"/>
                </a:cubicBezTo>
                <a:cubicBezTo>
                  <a:pt x="19406" y="150"/>
                  <a:pt x="18882" y="290"/>
                  <a:pt x="18623" y="310"/>
                </a:cubicBezTo>
                <a:cubicBezTo>
                  <a:pt x="18497" y="319"/>
                  <a:pt x="18395" y="340"/>
                  <a:pt x="18395" y="355"/>
                </a:cubicBezTo>
                <a:cubicBezTo>
                  <a:pt x="18395" y="380"/>
                  <a:pt x="18314" y="413"/>
                  <a:pt x="17882" y="557"/>
                </a:cubicBezTo>
                <a:cubicBezTo>
                  <a:pt x="17805" y="583"/>
                  <a:pt x="17704" y="626"/>
                  <a:pt x="17654" y="655"/>
                </a:cubicBezTo>
                <a:cubicBezTo>
                  <a:pt x="17603" y="684"/>
                  <a:pt x="17525" y="711"/>
                  <a:pt x="17482" y="711"/>
                </a:cubicBezTo>
                <a:cubicBezTo>
                  <a:pt x="17440" y="711"/>
                  <a:pt x="17283" y="749"/>
                  <a:pt x="17129" y="794"/>
                </a:cubicBezTo>
                <a:cubicBezTo>
                  <a:pt x="16975" y="840"/>
                  <a:pt x="16772" y="893"/>
                  <a:pt x="16684" y="916"/>
                </a:cubicBezTo>
                <a:cubicBezTo>
                  <a:pt x="16473" y="972"/>
                  <a:pt x="16148" y="1093"/>
                  <a:pt x="16148" y="1115"/>
                </a:cubicBezTo>
                <a:cubicBezTo>
                  <a:pt x="16148" y="1138"/>
                  <a:pt x="15652" y="1272"/>
                  <a:pt x="15567" y="1272"/>
                </a:cubicBezTo>
                <a:cubicBezTo>
                  <a:pt x="15531" y="1272"/>
                  <a:pt x="15486" y="1291"/>
                  <a:pt x="15464" y="1317"/>
                </a:cubicBezTo>
                <a:cubicBezTo>
                  <a:pt x="15442" y="1343"/>
                  <a:pt x="15323" y="1374"/>
                  <a:pt x="15202" y="1384"/>
                </a:cubicBezTo>
                <a:cubicBezTo>
                  <a:pt x="14876" y="1409"/>
                  <a:pt x="14511" y="1538"/>
                  <a:pt x="14563" y="1610"/>
                </a:cubicBezTo>
                <a:cubicBezTo>
                  <a:pt x="14572" y="1622"/>
                  <a:pt x="14502" y="1638"/>
                  <a:pt x="14415" y="1645"/>
                </a:cubicBezTo>
                <a:cubicBezTo>
                  <a:pt x="14328" y="1652"/>
                  <a:pt x="14214" y="1685"/>
                  <a:pt x="14164" y="1718"/>
                </a:cubicBezTo>
                <a:cubicBezTo>
                  <a:pt x="14114" y="1752"/>
                  <a:pt x="14038" y="1781"/>
                  <a:pt x="13993" y="1781"/>
                </a:cubicBezTo>
                <a:cubicBezTo>
                  <a:pt x="13948" y="1781"/>
                  <a:pt x="13782" y="1819"/>
                  <a:pt x="13628" y="1865"/>
                </a:cubicBezTo>
                <a:cubicBezTo>
                  <a:pt x="13474" y="1910"/>
                  <a:pt x="13282" y="1967"/>
                  <a:pt x="13195" y="1990"/>
                </a:cubicBezTo>
                <a:cubicBezTo>
                  <a:pt x="12872" y="2075"/>
                  <a:pt x="12659" y="2170"/>
                  <a:pt x="12659" y="2231"/>
                </a:cubicBezTo>
                <a:cubicBezTo>
                  <a:pt x="12659" y="2274"/>
                  <a:pt x="12585" y="2301"/>
                  <a:pt x="12442" y="2318"/>
                </a:cubicBezTo>
                <a:cubicBezTo>
                  <a:pt x="12328" y="2332"/>
                  <a:pt x="12237" y="2359"/>
                  <a:pt x="12237" y="2381"/>
                </a:cubicBezTo>
                <a:cubicBezTo>
                  <a:pt x="12237" y="2403"/>
                  <a:pt x="12131" y="2433"/>
                  <a:pt x="11997" y="2447"/>
                </a:cubicBezTo>
                <a:cubicBezTo>
                  <a:pt x="11864" y="2462"/>
                  <a:pt x="11726" y="2490"/>
                  <a:pt x="11701" y="2510"/>
                </a:cubicBezTo>
                <a:cubicBezTo>
                  <a:pt x="11676" y="2530"/>
                  <a:pt x="11600" y="2545"/>
                  <a:pt x="11530" y="2545"/>
                </a:cubicBezTo>
                <a:cubicBezTo>
                  <a:pt x="11460" y="2545"/>
                  <a:pt x="11404" y="2562"/>
                  <a:pt x="11404" y="2583"/>
                </a:cubicBezTo>
                <a:cubicBezTo>
                  <a:pt x="11404" y="2605"/>
                  <a:pt x="11356" y="2631"/>
                  <a:pt x="11290" y="2639"/>
                </a:cubicBezTo>
                <a:cubicBezTo>
                  <a:pt x="11225" y="2647"/>
                  <a:pt x="11132" y="2685"/>
                  <a:pt x="11085" y="2726"/>
                </a:cubicBezTo>
                <a:cubicBezTo>
                  <a:pt x="11038" y="2767"/>
                  <a:pt x="10940" y="2799"/>
                  <a:pt x="10868" y="2799"/>
                </a:cubicBezTo>
                <a:cubicBezTo>
                  <a:pt x="10796" y="2799"/>
                  <a:pt x="10695" y="2831"/>
                  <a:pt x="10652" y="2866"/>
                </a:cubicBezTo>
                <a:cubicBezTo>
                  <a:pt x="10608" y="2901"/>
                  <a:pt x="10519" y="2928"/>
                  <a:pt x="10446" y="2928"/>
                </a:cubicBezTo>
                <a:cubicBezTo>
                  <a:pt x="10374" y="2928"/>
                  <a:pt x="10338" y="2939"/>
                  <a:pt x="10366" y="2953"/>
                </a:cubicBezTo>
                <a:cubicBezTo>
                  <a:pt x="10395" y="2967"/>
                  <a:pt x="10321" y="2992"/>
                  <a:pt x="10207" y="3005"/>
                </a:cubicBezTo>
                <a:cubicBezTo>
                  <a:pt x="10093" y="3018"/>
                  <a:pt x="9880" y="3069"/>
                  <a:pt x="9728" y="3120"/>
                </a:cubicBezTo>
                <a:cubicBezTo>
                  <a:pt x="9576" y="3172"/>
                  <a:pt x="9390" y="3236"/>
                  <a:pt x="9317" y="3260"/>
                </a:cubicBezTo>
                <a:cubicBezTo>
                  <a:pt x="9245" y="3284"/>
                  <a:pt x="9164" y="3323"/>
                  <a:pt x="9135" y="3347"/>
                </a:cubicBezTo>
                <a:cubicBezTo>
                  <a:pt x="9105" y="3370"/>
                  <a:pt x="9040" y="3389"/>
                  <a:pt x="8987" y="3389"/>
                </a:cubicBezTo>
                <a:cubicBezTo>
                  <a:pt x="8933" y="3389"/>
                  <a:pt x="8804" y="3413"/>
                  <a:pt x="8702" y="3445"/>
                </a:cubicBezTo>
                <a:cubicBezTo>
                  <a:pt x="8389" y="3541"/>
                  <a:pt x="8094" y="3619"/>
                  <a:pt x="8040" y="3619"/>
                </a:cubicBezTo>
                <a:cubicBezTo>
                  <a:pt x="7933" y="3619"/>
                  <a:pt x="7683" y="3716"/>
                  <a:pt x="7607" y="3786"/>
                </a:cubicBezTo>
                <a:cubicBezTo>
                  <a:pt x="7557" y="3832"/>
                  <a:pt x="7457" y="3861"/>
                  <a:pt x="7344" y="3867"/>
                </a:cubicBezTo>
                <a:cubicBezTo>
                  <a:pt x="7242" y="3871"/>
                  <a:pt x="7163" y="3895"/>
                  <a:pt x="7162" y="3919"/>
                </a:cubicBezTo>
                <a:cubicBezTo>
                  <a:pt x="7160" y="3965"/>
                  <a:pt x="6822" y="4076"/>
                  <a:pt x="6683" y="4076"/>
                </a:cubicBezTo>
                <a:cubicBezTo>
                  <a:pt x="6637" y="4076"/>
                  <a:pt x="6449" y="4123"/>
                  <a:pt x="6273" y="4180"/>
                </a:cubicBezTo>
                <a:cubicBezTo>
                  <a:pt x="5906" y="4300"/>
                  <a:pt x="5101" y="4546"/>
                  <a:pt x="4653" y="4676"/>
                </a:cubicBezTo>
                <a:cubicBezTo>
                  <a:pt x="4486" y="4724"/>
                  <a:pt x="4313" y="4766"/>
                  <a:pt x="4265" y="4766"/>
                </a:cubicBezTo>
                <a:cubicBezTo>
                  <a:pt x="4218" y="4766"/>
                  <a:pt x="4166" y="4801"/>
                  <a:pt x="4151" y="4846"/>
                </a:cubicBezTo>
                <a:cubicBezTo>
                  <a:pt x="4134" y="4903"/>
                  <a:pt x="4062" y="4937"/>
                  <a:pt x="3935" y="4955"/>
                </a:cubicBezTo>
                <a:cubicBezTo>
                  <a:pt x="3832" y="4968"/>
                  <a:pt x="3755" y="4993"/>
                  <a:pt x="3764" y="5007"/>
                </a:cubicBezTo>
                <a:cubicBezTo>
                  <a:pt x="3799" y="5062"/>
                  <a:pt x="3569" y="5144"/>
                  <a:pt x="3330" y="5160"/>
                </a:cubicBezTo>
                <a:cubicBezTo>
                  <a:pt x="3193" y="5170"/>
                  <a:pt x="3079" y="5188"/>
                  <a:pt x="3079" y="5202"/>
                </a:cubicBezTo>
                <a:cubicBezTo>
                  <a:pt x="3079" y="5228"/>
                  <a:pt x="2635" y="5383"/>
                  <a:pt x="2258" y="5488"/>
                </a:cubicBezTo>
                <a:cubicBezTo>
                  <a:pt x="2151" y="5518"/>
                  <a:pt x="2003" y="5566"/>
                  <a:pt x="1928" y="5593"/>
                </a:cubicBezTo>
                <a:cubicBezTo>
                  <a:pt x="1852" y="5619"/>
                  <a:pt x="1723" y="5661"/>
                  <a:pt x="1643" y="5687"/>
                </a:cubicBezTo>
                <a:cubicBezTo>
                  <a:pt x="1562" y="5713"/>
                  <a:pt x="1495" y="5743"/>
                  <a:pt x="1494" y="5753"/>
                </a:cubicBezTo>
                <a:cubicBezTo>
                  <a:pt x="1492" y="5790"/>
                  <a:pt x="1110" y="5883"/>
                  <a:pt x="890" y="5900"/>
                </a:cubicBezTo>
                <a:cubicBezTo>
                  <a:pt x="768" y="5909"/>
                  <a:pt x="662" y="5932"/>
                  <a:pt x="662" y="5948"/>
                </a:cubicBezTo>
                <a:cubicBezTo>
                  <a:pt x="662" y="5985"/>
                  <a:pt x="215" y="6116"/>
                  <a:pt x="92" y="6116"/>
                </a:cubicBezTo>
                <a:cubicBezTo>
                  <a:pt x="26" y="6116"/>
                  <a:pt x="0" y="8289"/>
                  <a:pt x="0" y="13857"/>
                </a:cubicBezTo>
                <a:lnTo>
                  <a:pt x="0" y="21599"/>
                </a:lnTo>
                <a:lnTo>
                  <a:pt x="479" y="21599"/>
                </a:lnTo>
                <a:lnTo>
                  <a:pt x="536" y="21540"/>
                </a:lnTo>
                <a:cubicBezTo>
                  <a:pt x="570" y="21508"/>
                  <a:pt x="599" y="21474"/>
                  <a:pt x="593" y="21463"/>
                </a:cubicBezTo>
                <a:cubicBezTo>
                  <a:pt x="588" y="21452"/>
                  <a:pt x="636" y="21437"/>
                  <a:pt x="707" y="21428"/>
                </a:cubicBezTo>
                <a:cubicBezTo>
                  <a:pt x="883" y="21408"/>
                  <a:pt x="1165" y="21336"/>
                  <a:pt x="1745" y="21160"/>
                </a:cubicBezTo>
                <a:cubicBezTo>
                  <a:pt x="2011" y="21079"/>
                  <a:pt x="2277" y="21013"/>
                  <a:pt x="2327" y="21013"/>
                </a:cubicBezTo>
                <a:cubicBezTo>
                  <a:pt x="2377" y="21013"/>
                  <a:pt x="2414" y="21003"/>
                  <a:pt x="2407" y="20992"/>
                </a:cubicBezTo>
                <a:cubicBezTo>
                  <a:pt x="2369" y="20939"/>
                  <a:pt x="2590" y="20836"/>
                  <a:pt x="2783" y="20821"/>
                </a:cubicBezTo>
                <a:cubicBezTo>
                  <a:pt x="3015" y="20804"/>
                  <a:pt x="3330" y="20722"/>
                  <a:pt x="3330" y="20678"/>
                </a:cubicBezTo>
                <a:cubicBezTo>
                  <a:pt x="3330" y="20664"/>
                  <a:pt x="3398" y="20646"/>
                  <a:pt x="3479" y="20637"/>
                </a:cubicBezTo>
                <a:cubicBezTo>
                  <a:pt x="3693" y="20612"/>
                  <a:pt x="3972" y="20516"/>
                  <a:pt x="4060" y="20434"/>
                </a:cubicBezTo>
                <a:cubicBezTo>
                  <a:pt x="4116" y="20383"/>
                  <a:pt x="4203" y="20360"/>
                  <a:pt x="4368" y="20354"/>
                </a:cubicBezTo>
                <a:cubicBezTo>
                  <a:pt x="4494" y="20350"/>
                  <a:pt x="4663" y="20325"/>
                  <a:pt x="4744" y="20302"/>
                </a:cubicBezTo>
                <a:cubicBezTo>
                  <a:pt x="5084" y="20204"/>
                  <a:pt x="5427" y="20120"/>
                  <a:pt x="5497" y="20120"/>
                </a:cubicBezTo>
                <a:cubicBezTo>
                  <a:pt x="5538" y="20120"/>
                  <a:pt x="5577" y="20105"/>
                  <a:pt x="5577" y="20089"/>
                </a:cubicBezTo>
                <a:cubicBezTo>
                  <a:pt x="5577" y="20043"/>
                  <a:pt x="6531" y="19737"/>
                  <a:pt x="6672" y="19737"/>
                </a:cubicBezTo>
                <a:cubicBezTo>
                  <a:pt x="6772" y="19737"/>
                  <a:pt x="7045" y="19650"/>
                  <a:pt x="7162" y="19583"/>
                </a:cubicBezTo>
                <a:cubicBezTo>
                  <a:pt x="7213" y="19554"/>
                  <a:pt x="7305" y="19531"/>
                  <a:pt x="7367" y="19531"/>
                </a:cubicBezTo>
                <a:cubicBezTo>
                  <a:pt x="7430" y="19531"/>
                  <a:pt x="7513" y="19496"/>
                  <a:pt x="7561" y="19454"/>
                </a:cubicBezTo>
                <a:cubicBezTo>
                  <a:pt x="7609" y="19412"/>
                  <a:pt x="7707" y="19378"/>
                  <a:pt x="7778" y="19378"/>
                </a:cubicBezTo>
                <a:cubicBezTo>
                  <a:pt x="7849" y="19378"/>
                  <a:pt x="7915" y="19365"/>
                  <a:pt x="7915" y="19346"/>
                </a:cubicBezTo>
                <a:cubicBezTo>
                  <a:pt x="7915" y="19328"/>
                  <a:pt x="8048" y="19279"/>
                  <a:pt x="8211" y="19238"/>
                </a:cubicBezTo>
                <a:cubicBezTo>
                  <a:pt x="8375" y="19197"/>
                  <a:pt x="8599" y="19137"/>
                  <a:pt x="8713" y="19106"/>
                </a:cubicBezTo>
                <a:cubicBezTo>
                  <a:pt x="8827" y="19074"/>
                  <a:pt x="8955" y="19046"/>
                  <a:pt x="8998" y="19046"/>
                </a:cubicBezTo>
                <a:cubicBezTo>
                  <a:pt x="9041" y="19046"/>
                  <a:pt x="9078" y="19034"/>
                  <a:pt x="9078" y="19018"/>
                </a:cubicBezTo>
                <a:cubicBezTo>
                  <a:pt x="9078" y="18973"/>
                  <a:pt x="10021" y="18666"/>
                  <a:pt x="10161" y="18666"/>
                </a:cubicBezTo>
                <a:cubicBezTo>
                  <a:pt x="10261" y="18666"/>
                  <a:pt x="10534" y="18580"/>
                  <a:pt x="10652" y="18513"/>
                </a:cubicBezTo>
                <a:cubicBezTo>
                  <a:pt x="10702" y="18484"/>
                  <a:pt x="10794" y="18461"/>
                  <a:pt x="10857" y="18461"/>
                </a:cubicBezTo>
                <a:cubicBezTo>
                  <a:pt x="10919" y="18461"/>
                  <a:pt x="11014" y="18426"/>
                  <a:pt x="11062" y="18384"/>
                </a:cubicBezTo>
                <a:cubicBezTo>
                  <a:pt x="11112" y="18340"/>
                  <a:pt x="11212" y="18307"/>
                  <a:pt x="11290" y="18307"/>
                </a:cubicBezTo>
                <a:cubicBezTo>
                  <a:pt x="11382" y="18307"/>
                  <a:pt x="11404" y="18296"/>
                  <a:pt x="11370" y="18269"/>
                </a:cubicBezTo>
                <a:cubicBezTo>
                  <a:pt x="11336" y="18242"/>
                  <a:pt x="11373" y="18222"/>
                  <a:pt x="11484" y="18213"/>
                </a:cubicBezTo>
                <a:cubicBezTo>
                  <a:pt x="11576" y="18206"/>
                  <a:pt x="11655" y="18188"/>
                  <a:pt x="11655" y="18175"/>
                </a:cubicBezTo>
                <a:cubicBezTo>
                  <a:pt x="11655" y="18161"/>
                  <a:pt x="11769" y="18140"/>
                  <a:pt x="11906" y="18126"/>
                </a:cubicBezTo>
                <a:cubicBezTo>
                  <a:pt x="12043" y="18111"/>
                  <a:pt x="12157" y="18082"/>
                  <a:pt x="12157" y="18063"/>
                </a:cubicBezTo>
                <a:cubicBezTo>
                  <a:pt x="12157" y="18044"/>
                  <a:pt x="12233" y="18016"/>
                  <a:pt x="12328" y="18000"/>
                </a:cubicBezTo>
                <a:cubicBezTo>
                  <a:pt x="12551" y="17964"/>
                  <a:pt x="12818" y="17882"/>
                  <a:pt x="12818" y="17850"/>
                </a:cubicBezTo>
                <a:cubicBezTo>
                  <a:pt x="12818" y="17810"/>
                  <a:pt x="13557" y="17592"/>
                  <a:pt x="13696" y="17592"/>
                </a:cubicBezTo>
                <a:cubicBezTo>
                  <a:pt x="13767" y="17592"/>
                  <a:pt x="13806" y="17583"/>
                  <a:pt x="13776" y="17568"/>
                </a:cubicBezTo>
                <a:cubicBezTo>
                  <a:pt x="13746" y="17553"/>
                  <a:pt x="13788" y="17533"/>
                  <a:pt x="13879" y="17526"/>
                </a:cubicBezTo>
                <a:cubicBezTo>
                  <a:pt x="13969" y="17519"/>
                  <a:pt x="14091" y="17487"/>
                  <a:pt x="14141" y="17453"/>
                </a:cubicBezTo>
                <a:cubicBezTo>
                  <a:pt x="14192" y="17419"/>
                  <a:pt x="14297" y="17390"/>
                  <a:pt x="14369" y="17390"/>
                </a:cubicBezTo>
                <a:cubicBezTo>
                  <a:pt x="14442" y="17390"/>
                  <a:pt x="14473" y="17381"/>
                  <a:pt x="14449" y="17369"/>
                </a:cubicBezTo>
                <a:cubicBezTo>
                  <a:pt x="14393" y="17341"/>
                  <a:pt x="14918" y="17160"/>
                  <a:pt x="15053" y="17160"/>
                </a:cubicBezTo>
                <a:cubicBezTo>
                  <a:pt x="15110" y="17160"/>
                  <a:pt x="15156" y="17143"/>
                  <a:pt x="15156" y="17121"/>
                </a:cubicBezTo>
                <a:cubicBezTo>
                  <a:pt x="15156" y="17100"/>
                  <a:pt x="15242" y="17071"/>
                  <a:pt x="15350" y="17059"/>
                </a:cubicBezTo>
                <a:cubicBezTo>
                  <a:pt x="15581" y="17032"/>
                  <a:pt x="16479" y="16757"/>
                  <a:pt x="16479" y="16713"/>
                </a:cubicBezTo>
                <a:cubicBezTo>
                  <a:pt x="16479" y="16697"/>
                  <a:pt x="16620" y="16650"/>
                  <a:pt x="16787" y="16609"/>
                </a:cubicBezTo>
                <a:cubicBezTo>
                  <a:pt x="16953" y="16568"/>
                  <a:pt x="17147" y="16515"/>
                  <a:pt x="17220" y="16490"/>
                </a:cubicBezTo>
                <a:cubicBezTo>
                  <a:pt x="17293" y="16466"/>
                  <a:pt x="17397" y="16445"/>
                  <a:pt x="17448" y="16445"/>
                </a:cubicBezTo>
                <a:cubicBezTo>
                  <a:pt x="17499" y="16445"/>
                  <a:pt x="17579" y="16417"/>
                  <a:pt x="17631" y="16382"/>
                </a:cubicBezTo>
                <a:cubicBezTo>
                  <a:pt x="17683" y="16347"/>
                  <a:pt x="17786" y="16319"/>
                  <a:pt x="17859" y="16319"/>
                </a:cubicBezTo>
                <a:cubicBezTo>
                  <a:pt x="17931" y="16319"/>
                  <a:pt x="17974" y="16310"/>
                  <a:pt x="17950" y="16298"/>
                </a:cubicBezTo>
                <a:cubicBezTo>
                  <a:pt x="17894" y="16271"/>
                  <a:pt x="18407" y="16089"/>
                  <a:pt x="18543" y="16089"/>
                </a:cubicBezTo>
                <a:cubicBezTo>
                  <a:pt x="18599" y="16089"/>
                  <a:pt x="18646" y="16078"/>
                  <a:pt x="18646" y="16065"/>
                </a:cubicBezTo>
                <a:cubicBezTo>
                  <a:pt x="18646" y="16052"/>
                  <a:pt x="18763" y="16019"/>
                  <a:pt x="18897" y="15995"/>
                </a:cubicBezTo>
                <a:cubicBezTo>
                  <a:pt x="19030" y="15971"/>
                  <a:pt x="19179" y="15923"/>
                  <a:pt x="19239" y="15887"/>
                </a:cubicBezTo>
                <a:cubicBezTo>
                  <a:pt x="19298" y="15851"/>
                  <a:pt x="19443" y="15795"/>
                  <a:pt x="19547" y="15761"/>
                </a:cubicBezTo>
                <a:lnTo>
                  <a:pt x="19729" y="15699"/>
                </a:lnTo>
                <a:lnTo>
                  <a:pt x="19729" y="11385"/>
                </a:lnTo>
                <a:cubicBezTo>
                  <a:pt x="19729" y="4604"/>
                  <a:pt x="19704" y="1167"/>
                  <a:pt x="19649" y="1157"/>
                </a:cubicBezTo>
                <a:cubicBezTo>
                  <a:pt x="19598" y="1147"/>
                  <a:pt x="19569" y="940"/>
                  <a:pt x="19569" y="620"/>
                </a:cubicBezTo>
                <a:cubicBezTo>
                  <a:pt x="19569" y="165"/>
                  <a:pt x="19546" y="97"/>
                  <a:pt x="19433" y="97"/>
                </a:cubicBezTo>
                <a:close/>
              </a:path>
            </a:pathLst>
          </a:custGeom>
          <a:ln w="12700">
            <a:miter lim="400000"/>
          </a:ln>
        </p:spPr>
      </p:pic>
      <p:sp>
        <p:nvSpPr>
          <p:cNvPr id="46" name="Cube 45"/>
          <p:cNvSpPr>
            <a:spLocks/>
          </p:cNvSpPr>
          <p:nvPr/>
        </p:nvSpPr>
        <p:spPr>
          <a:xfrm>
            <a:off x="3720245" y="2873272"/>
            <a:ext cx="787481" cy="399374"/>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53" name="TextBox 52"/>
          <p:cNvSpPr txBox="1"/>
          <p:nvPr/>
        </p:nvSpPr>
        <p:spPr>
          <a:xfrm>
            <a:off x="9680085" y="2769851"/>
            <a:ext cx="327334" cy="276999"/>
          </a:xfrm>
          <a:prstGeom prst="rect">
            <a:avLst/>
          </a:prstGeom>
          <a:noFill/>
        </p:spPr>
        <p:txBody>
          <a:bodyPr wrap="none" rtlCol="0">
            <a:spAutoFit/>
          </a:bodyPr>
          <a:lstStyle/>
          <a:p>
            <a:r>
              <a:rPr lang="en-US" sz="1200" b="1" i="1" dirty="0">
                <a:latin typeface="+mj-lt"/>
                <a:cs typeface="Arial"/>
              </a:rPr>
              <a:t>+L</a:t>
            </a:r>
          </a:p>
        </p:txBody>
      </p:sp>
      <p:sp>
        <p:nvSpPr>
          <p:cNvPr id="64" name="TextBox 63"/>
          <p:cNvSpPr txBox="1"/>
          <p:nvPr/>
        </p:nvSpPr>
        <p:spPr>
          <a:xfrm>
            <a:off x="8134202" y="3814755"/>
            <a:ext cx="420308" cy="276999"/>
          </a:xfrm>
          <a:prstGeom prst="rect">
            <a:avLst/>
          </a:prstGeom>
          <a:noFill/>
        </p:spPr>
        <p:txBody>
          <a:bodyPr wrap="none" rtlCol="0">
            <a:spAutoFit/>
          </a:bodyPr>
          <a:lstStyle/>
          <a:p>
            <a:r>
              <a:rPr lang="en-US" sz="1200" b="1" dirty="0">
                <a:latin typeface="+mj-lt"/>
                <a:cs typeface="Arial"/>
              </a:rPr>
              <a:t>313</a:t>
            </a:r>
          </a:p>
        </p:txBody>
      </p:sp>
      <p:pic>
        <p:nvPicPr>
          <p:cNvPr id="66" name="Picture 65"/>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2152650" y="4197999"/>
            <a:ext cx="235682" cy="238521"/>
          </a:xfrm>
          <a:prstGeom prst="rect">
            <a:avLst/>
          </a:prstGeom>
        </p:spPr>
      </p:pic>
      <p:pic>
        <p:nvPicPr>
          <p:cNvPr id="72" name="Picture 71"/>
          <p:cNvPicPr>
            <a:picLocks noChangeAspect="1"/>
          </p:cNvPicPr>
          <p:nvPr/>
        </p:nvPicPr>
        <p:blipFill>
          <a:blip r:embed="rId7"/>
          <a:stretch>
            <a:fillRect/>
          </a:stretch>
        </p:blipFill>
        <p:spPr>
          <a:xfrm>
            <a:off x="9544794" y="4204679"/>
            <a:ext cx="200025" cy="235744"/>
          </a:xfrm>
          <a:prstGeom prst="rect">
            <a:avLst/>
          </a:prstGeom>
        </p:spPr>
      </p:pic>
      <p:cxnSp>
        <p:nvCxnSpPr>
          <p:cNvPr id="73" name="Straight Arrow Connector 72"/>
          <p:cNvCxnSpPr/>
          <p:nvPr/>
        </p:nvCxnSpPr>
        <p:spPr>
          <a:xfrm flipV="1">
            <a:off x="8517866" y="3899391"/>
            <a:ext cx="127492" cy="35571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74" name="Straight Arrow Connector 73"/>
          <p:cNvCxnSpPr/>
          <p:nvPr/>
        </p:nvCxnSpPr>
        <p:spPr>
          <a:xfrm flipH="1" flipV="1">
            <a:off x="9423669" y="3735906"/>
            <a:ext cx="121124" cy="40281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76" name="Picture 75"/>
          <p:cNvPicPr>
            <a:picLocks noChangeAspect="1"/>
          </p:cNvPicPr>
          <p:nvPr/>
        </p:nvPicPr>
        <p:blipFill>
          <a:blip r:embed="rId8"/>
          <a:stretch>
            <a:fillRect/>
          </a:stretch>
        </p:blipFill>
        <p:spPr>
          <a:xfrm>
            <a:off x="8355332" y="4991987"/>
            <a:ext cx="1333885" cy="394529"/>
          </a:xfrm>
          <a:prstGeom prst="rect">
            <a:avLst/>
          </a:prstGeom>
        </p:spPr>
      </p:pic>
      <p:pic>
        <p:nvPicPr>
          <p:cNvPr id="78" name="Picture 77"/>
          <p:cNvPicPr>
            <a:picLocks noChangeAspect="1"/>
          </p:cNvPicPr>
          <p:nvPr/>
        </p:nvPicPr>
        <p:blipFill>
          <a:blip r:embed="rId9"/>
          <a:stretch>
            <a:fillRect/>
          </a:stretch>
        </p:blipFill>
        <p:spPr>
          <a:xfrm>
            <a:off x="4981904" y="4769774"/>
            <a:ext cx="1277523" cy="394529"/>
          </a:xfrm>
          <a:prstGeom prst="rect">
            <a:avLst/>
          </a:prstGeom>
        </p:spPr>
      </p:pic>
      <p:sp>
        <p:nvSpPr>
          <p:cNvPr id="70" name="Left Bracket 69"/>
          <p:cNvSpPr/>
          <p:nvPr/>
        </p:nvSpPr>
        <p:spPr>
          <a:xfrm rot="16200000">
            <a:off x="5329313" y="1153461"/>
            <a:ext cx="191466" cy="6947067"/>
          </a:xfrm>
          <a:prstGeom prst="leftBracket">
            <a:avLst>
              <a:gd name="adj" fmla="val 33045"/>
            </a:avLst>
          </a:prstGeom>
          <a:ln w="508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75" name="Left Bracket 74"/>
          <p:cNvSpPr/>
          <p:nvPr/>
        </p:nvSpPr>
        <p:spPr>
          <a:xfrm rot="16200000">
            <a:off x="8868502" y="4035473"/>
            <a:ext cx="181285" cy="1649884"/>
          </a:xfrm>
          <a:prstGeom prst="leftBracket">
            <a:avLst>
              <a:gd name="adj" fmla="val 33045"/>
            </a:avLst>
          </a:prstGeom>
          <a:ln w="508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63" name="TextBox 62"/>
          <p:cNvSpPr txBox="1"/>
          <p:nvPr/>
        </p:nvSpPr>
        <p:spPr>
          <a:xfrm>
            <a:off x="2761544" y="1718336"/>
            <a:ext cx="563231" cy="276999"/>
          </a:xfrm>
          <a:prstGeom prst="rect">
            <a:avLst/>
          </a:prstGeom>
          <a:noFill/>
        </p:spPr>
        <p:txBody>
          <a:bodyPr wrap="none" rtlCol="0">
            <a:spAutoFit/>
          </a:bodyPr>
          <a:lstStyle/>
          <a:p>
            <a:r>
              <a:rPr lang="en-US" sz="1200" b="1" dirty="0">
                <a:latin typeface="+mj-lt"/>
                <a:cs typeface="Arial"/>
              </a:rPr>
              <a:t>conv1</a:t>
            </a:r>
          </a:p>
        </p:txBody>
      </p:sp>
      <p:sp>
        <p:nvSpPr>
          <p:cNvPr id="65" name="TextBox 64"/>
          <p:cNvSpPr txBox="1"/>
          <p:nvPr/>
        </p:nvSpPr>
        <p:spPr>
          <a:xfrm>
            <a:off x="3384057" y="1718336"/>
            <a:ext cx="563231" cy="276999"/>
          </a:xfrm>
          <a:prstGeom prst="rect">
            <a:avLst/>
          </a:prstGeom>
          <a:noFill/>
        </p:spPr>
        <p:txBody>
          <a:bodyPr wrap="none" rtlCol="0">
            <a:spAutoFit/>
          </a:bodyPr>
          <a:lstStyle/>
          <a:p>
            <a:r>
              <a:rPr lang="en-US" sz="1200" b="1" dirty="0">
                <a:latin typeface="+mj-lt"/>
                <a:cs typeface="Arial"/>
              </a:rPr>
              <a:t>conv2</a:t>
            </a:r>
          </a:p>
        </p:txBody>
      </p:sp>
      <p:sp>
        <p:nvSpPr>
          <p:cNvPr id="67" name="TextBox 66"/>
          <p:cNvSpPr txBox="1"/>
          <p:nvPr/>
        </p:nvSpPr>
        <p:spPr>
          <a:xfrm>
            <a:off x="3945036" y="1718336"/>
            <a:ext cx="563231" cy="276999"/>
          </a:xfrm>
          <a:prstGeom prst="rect">
            <a:avLst/>
          </a:prstGeom>
          <a:noFill/>
        </p:spPr>
        <p:txBody>
          <a:bodyPr wrap="none" rtlCol="0">
            <a:spAutoFit/>
          </a:bodyPr>
          <a:lstStyle/>
          <a:p>
            <a:r>
              <a:rPr lang="en-US" sz="1200" b="1" dirty="0">
                <a:latin typeface="+mj-lt"/>
                <a:cs typeface="Arial"/>
              </a:rPr>
              <a:t>conv3</a:t>
            </a:r>
          </a:p>
        </p:txBody>
      </p:sp>
      <p:sp>
        <p:nvSpPr>
          <p:cNvPr id="68" name="TextBox 67"/>
          <p:cNvSpPr txBox="1"/>
          <p:nvPr/>
        </p:nvSpPr>
        <p:spPr>
          <a:xfrm>
            <a:off x="4668404" y="1718336"/>
            <a:ext cx="563231" cy="276999"/>
          </a:xfrm>
          <a:prstGeom prst="rect">
            <a:avLst/>
          </a:prstGeom>
          <a:noFill/>
        </p:spPr>
        <p:txBody>
          <a:bodyPr wrap="none" rtlCol="0">
            <a:spAutoFit/>
          </a:bodyPr>
          <a:lstStyle/>
          <a:p>
            <a:r>
              <a:rPr lang="en-US" sz="1200" b="1" dirty="0">
                <a:latin typeface="+mj-lt"/>
                <a:cs typeface="Arial"/>
              </a:rPr>
              <a:t>conv4</a:t>
            </a:r>
          </a:p>
        </p:txBody>
      </p:sp>
      <p:pic>
        <p:nvPicPr>
          <p:cNvPr id="61" name="Picture 60"/>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7098050" y="4246193"/>
            <a:ext cx="1691911" cy="331333"/>
          </a:xfrm>
          <a:prstGeom prst="rect">
            <a:avLst/>
          </a:prstGeom>
        </p:spPr>
      </p:pic>
      <p:grpSp>
        <p:nvGrpSpPr>
          <p:cNvPr id="32" name="Group 31"/>
          <p:cNvGrpSpPr/>
          <p:nvPr/>
        </p:nvGrpSpPr>
        <p:grpSpPr>
          <a:xfrm>
            <a:off x="5021299" y="1718334"/>
            <a:ext cx="1370905" cy="1734082"/>
            <a:chOff x="4663063" y="1148112"/>
            <a:chExt cx="1827873" cy="2312109"/>
          </a:xfrm>
        </p:grpSpPr>
        <p:sp>
          <p:nvSpPr>
            <p:cNvPr id="21" name="TextBox 20"/>
            <p:cNvSpPr txBox="1"/>
            <p:nvPr/>
          </p:nvSpPr>
          <p:spPr>
            <a:xfrm>
              <a:off x="5839020" y="3090889"/>
              <a:ext cx="455680" cy="369332"/>
            </a:xfrm>
            <a:prstGeom prst="rect">
              <a:avLst/>
            </a:prstGeom>
            <a:noFill/>
          </p:spPr>
          <p:txBody>
            <a:bodyPr wrap="none" rtlCol="0">
              <a:spAutoFit/>
            </a:bodyPr>
            <a:lstStyle/>
            <a:p>
              <a:r>
                <a:rPr lang="en-US" sz="1200" b="1" dirty="0">
                  <a:latin typeface="+mj-lt"/>
                  <a:cs typeface="Arial"/>
                </a:rPr>
                <a:t>28</a:t>
              </a:r>
            </a:p>
          </p:txBody>
        </p:sp>
        <p:sp>
          <p:nvSpPr>
            <p:cNvPr id="47" name="Cube 46"/>
            <p:cNvSpPr>
              <a:spLocks/>
            </p:cNvSpPr>
            <p:nvPr/>
          </p:nvSpPr>
          <p:spPr>
            <a:xfrm>
              <a:off x="5084238" y="2824618"/>
              <a:ext cx="1015170" cy="25932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62" name="TextBox 61"/>
            <p:cNvSpPr txBox="1"/>
            <p:nvPr/>
          </p:nvSpPr>
          <p:spPr>
            <a:xfrm>
              <a:off x="4663063" y="1148112"/>
              <a:ext cx="1827873" cy="553997"/>
            </a:xfrm>
            <a:prstGeom prst="rect">
              <a:avLst/>
            </a:prstGeom>
            <a:noFill/>
          </p:spPr>
          <p:txBody>
            <a:bodyPr wrap="square" rtlCol="0">
              <a:spAutoFit/>
            </a:bodyPr>
            <a:lstStyle/>
            <a:p>
              <a:pPr algn="ctr"/>
              <a:r>
                <a:rPr lang="en-US" sz="1200" b="1" dirty="0">
                  <a:latin typeface="+mj-lt"/>
                  <a:cs typeface="Arial"/>
                </a:rPr>
                <a:t>conv5</a:t>
              </a:r>
            </a:p>
            <a:p>
              <a:pPr algn="ctr"/>
              <a:r>
                <a:rPr lang="en-US" sz="900" i="1" dirty="0" err="1">
                  <a:cs typeface="Arial"/>
                </a:rPr>
                <a:t>à</a:t>
              </a:r>
              <a:r>
                <a:rPr lang="en-US" sz="900" i="1" dirty="0">
                  <a:cs typeface="Arial"/>
                </a:rPr>
                <a:t> </a:t>
              </a:r>
              <a:r>
                <a:rPr lang="en-US" sz="900" i="1" dirty="0" err="1">
                  <a:cs typeface="Arial"/>
                </a:rPr>
                <a:t>trous</a:t>
              </a:r>
              <a:r>
                <a:rPr lang="en-US" sz="900" i="1" dirty="0">
                  <a:cs typeface="Arial"/>
                </a:rPr>
                <a:t> </a:t>
              </a:r>
              <a:r>
                <a:rPr lang="en-US" sz="900" dirty="0">
                  <a:cs typeface="Arial"/>
                </a:rPr>
                <a:t>[1]</a:t>
              </a:r>
              <a:r>
                <a:rPr lang="en-US" sz="900" i="1" dirty="0">
                  <a:cs typeface="Arial"/>
                </a:rPr>
                <a:t>/</a:t>
              </a:r>
              <a:r>
                <a:rPr lang="en-US" sz="900" dirty="0">
                  <a:cs typeface="Arial"/>
                </a:rPr>
                <a:t>dilated [2]</a:t>
              </a:r>
            </a:p>
          </p:txBody>
        </p:sp>
      </p:grpSp>
      <p:grpSp>
        <p:nvGrpSpPr>
          <p:cNvPr id="3" name="Group 2"/>
          <p:cNvGrpSpPr/>
          <p:nvPr/>
        </p:nvGrpSpPr>
        <p:grpSpPr>
          <a:xfrm>
            <a:off x="5903266" y="1718335"/>
            <a:ext cx="2897474" cy="1760905"/>
            <a:chOff x="5839020" y="1148112"/>
            <a:chExt cx="3863299" cy="2347873"/>
          </a:xfrm>
        </p:grpSpPr>
        <p:sp>
          <p:nvSpPr>
            <p:cNvPr id="15" name="Cube 14"/>
            <p:cNvSpPr>
              <a:spLocks/>
            </p:cNvSpPr>
            <p:nvPr/>
          </p:nvSpPr>
          <p:spPr>
            <a:xfrm>
              <a:off x="8349665" y="2688029"/>
              <a:ext cx="1035541" cy="532499"/>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22" name="TextBox 21"/>
            <p:cNvSpPr txBox="1"/>
            <p:nvPr/>
          </p:nvSpPr>
          <p:spPr>
            <a:xfrm>
              <a:off x="6922049" y="3067545"/>
              <a:ext cx="455680" cy="369332"/>
            </a:xfrm>
            <a:prstGeom prst="rect">
              <a:avLst/>
            </a:prstGeom>
            <a:noFill/>
          </p:spPr>
          <p:txBody>
            <a:bodyPr wrap="none" rtlCol="0">
              <a:spAutoFit/>
            </a:bodyPr>
            <a:lstStyle/>
            <a:p>
              <a:r>
                <a:rPr lang="en-US" sz="1200" b="1" dirty="0">
                  <a:latin typeface="+mj-lt"/>
                  <a:cs typeface="Arial"/>
                </a:rPr>
                <a:t>28</a:t>
              </a:r>
            </a:p>
          </p:txBody>
        </p:sp>
        <p:sp>
          <p:nvSpPr>
            <p:cNvPr id="23" name="TextBox 22"/>
            <p:cNvSpPr txBox="1"/>
            <p:nvPr/>
          </p:nvSpPr>
          <p:spPr>
            <a:xfrm>
              <a:off x="9228826" y="3067545"/>
              <a:ext cx="473493" cy="369332"/>
            </a:xfrm>
            <a:prstGeom prst="rect">
              <a:avLst/>
            </a:prstGeom>
            <a:noFill/>
          </p:spPr>
          <p:txBody>
            <a:bodyPr wrap="square" rtlCol="0">
              <a:spAutoFit/>
            </a:bodyPr>
            <a:lstStyle/>
            <a:p>
              <a:r>
                <a:rPr lang="en-US" sz="1200" b="1" dirty="0">
                  <a:latin typeface="+mj-lt"/>
                  <a:cs typeface="Arial"/>
                </a:rPr>
                <a:t>56</a:t>
              </a:r>
            </a:p>
          </p:txBody>
        </p:sp>
        <p:sp>
          <p:nvSpPr>
            <p:cNvPr id="29" name="TextBox 28"/>
            <p:cNvSpPr txBox="1"/>
            <p:nvPr/>
          </p:nvSpPr>
          <p:spPr>
            <a:xfrm>
              <a:off x="6493753" y="2518366"/>
              <a:ext cx="560411" cy="369332"/>
            </a:xfrm>
            <a:prstGeom prst="rect">
              <a:avLst/>
            </a:prstGeom>
            <a:noFill/>
          </p:spPr>
          <p:txBody>
            <a:bodyPr wrap="none" rtlCol="0">
              <a:spAutoFit/>
            </a:bodyPr>
            <a:lstStyle/>
            <a:p>
              <a:r>
                <a:rPr lang="en-US" sz="1200" b="1" dirty="0">
                  <a:latin typeface="+mj-lt"/>
                  <a:cs typeface="Arial"/>
                </a:rPr>
                <a:t>512</a:t>
              </a:r>
            </a:p>
          </p:txBody>
        </p:sp>
        <p:sp>
          <p:nvSpPr>
            <p:cNvPr id="30" name="TextBox 29"/>
            <p:cNvSpPr txBox="1"/>
            <p:nvPr/>
          </p:nvSpPr>
          <p:spPr>
            <a:xfrm>
              <a:off x="8720191" y="2379149"/>
              <a:ext cx="560411" cy="369332"/>
            </a:xfrm>
            <a:prstGeom prst="rect">
              <a:avLst/>
            </a:prstGeom>
            <a:noFill/>
          </p:spPr>
          <p:txBody>
            <a:bodyPr wrap="none" rtlCol="0">
              <a:spAutoFit/>
            </a:bodyPr>
            <a:lstStyle/>
            <a:p>
              <a:r>
                <a:rPr lang="en-US" sz="1200" b="1" dirty="0">
                  <a:latin typeface="+mj-lt"/>
                  <a:cs typeface="Arial"/>
                </a:rPr>
                <a:t>256</a:t>
              </a:r>
            </a:p>
          </p:txBody>
        </p:sp>
        <p:sp>
          <p:nvSpPr>
            <p:cNvPr id="38" name="TextBox 37"/>
            <p:cNvSpPr txBox="1"/>
            <p:nvPr/>
          </p:nvSpPr>
          <p:spPr>
            <a:xfrm>
              <a:off x="8027526" y="3077372"/>
              <a:ext cx="455680" cy="369332"/>
            </a:xfrm>
            <a:prstGeom prst="rect">
              <a:avLst/>
            </a:prstGeom>
            <a:noFill/>
          </p:spPr>
          <p:txBody>
            <a:bodyPr wrap="none" rtlCol="0">
              <a:spAutoFit/>
            </a:bodyPr>
            <a:lstStyle/>
            <a:p>
              <a:r>
                <a:rPr lang="en-US" sz="1200" b="1" dirty="0">
                  <a:latin typeface="+mj-lt"/>
                  <a:cs typeface="Arial"/>
                </a:rPr>
                <a:t>28</a:t>
              </a:r>
            </a:p>
          </p:txBody>
        </p:sp>
        <p:sp>
          <p:nvSpPr>
            <p:cNvPr id="39" name="TextBox 38"/>
            <p:cNvSpPr txBox="1"/>
            <p:nvPr/>
          </p:nvSpPr>
          <p:spPr>
            <a:xfrm>
              <a:off x="7559675" y="2518366"/>
              <a:ext cx="560411" cy="369332"/>
            </a:xfrm>
            <a:prstGeom prst="rect">
              <a:avLst/>
            </a:prstGeom>
            <a:noFill/>
          </p:spPr>
          <p:txBody>
            <a:bodyPr wrap="none" rtlCol="0">
              <a:spAutoFit/>
            </a:bodyPr>
            <a:lstStyle/>
            <a:p>
              <a:r>
                <a:rPr lang="en-US" sz="1200" b="1" dirty="0">
                  <a:latin typeface="+mj-lt"/>
                  <a:cs typeface="Arial"/>
                </a:rPr>
                <a:t>512</a:t>
              </a:r>
            </a:p>
          </p:txBody>
        </p:sp>
        <p:sp>
          <p:nvSpPr>
            <p:cNvPr id="48" name="Cube 47"/>
            <p:cNvSpPr>
              <a:spLocks/>
            </p:cNvSpPr>
            <p:nvPr/>
          </p:nvSpPr>
          <p:spPr>
            <a:xfrm>
              <a:off x="6153680" y="2824618"/>
              <a:ext cx="1015170" cy="25932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49" name="Cube 48"/>
            <p:cNvSpPr>
              <a:spLocks/>
            </p:cNvSpPr>
            <p:nvPr/>
          </p:nvSpPr>
          <p:spPr>
            <a:xfrm>
              <a:off x="7235444" y="2824618"/>
              <a:ext cx="1015170" cy="25932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cxnSp>
          <p:nvCxnSpPr>
            <p:cNvPr id="56" name="Straight Arrow Connector 55"/>
            <p:cNvCxnSpPr/>
            <p:nvPr/>
          </p:nvCxnSpPr>
          <p:spPr>
            <a:xfrm>
              <a:off x="8985304" y="3291594"/>
              <a:ext cx="235547" cy="204391"/>
            </a:xfrm>
            <a:prstGeom prst="straightConnector1">
              <a:avLst/>
            </a:prstGeom>
            <a:ln w="28575">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69" name="TextBox 68"/>
            <p:cNvSpPr txBox="1"/>
            <p:nvPr/>
          </p:nvSpPr>
          <p:spPr>
            <a:xfrm>
              <a:off x="7430733" y="1148112"/>
              <a:ext cx="750975" cy="369332"/>
            </a:xfrm>
            <a:prstGeom prst="rect">
              <a:avLst/>
            </a:prstGeom>
            <a:noFill/>
          </p:spPr>
          <p:txBody>
            <a:bodyPr wrap="none" rtlCol="0">
              <a:spAutoFit/>
            </a:bodyPr>
            <a:lstStyle/>
            <a:p>
              <a:r>
                <a:rPr lang="en-US" sz="1200" b="1" dirty="0">
                  <a:latin typeface="+mj-lt"/>
                  <a:cs typeface="Arial"/>
                </a:rPr>
                <a:t>conv7</a:t>
              </a:r>
            </a:p>
          </p:txBody>
        </p:sp>
        <p:sp>
          <p:nvSpPr>
            <p:cNvPr id="80" name="TextBox 79"/>
            <p:cNvSpPr txBox="1"/>
            <p:nvPr/>
          </p:nvSpPr>
          <p:spPr>
            <a:xfrm>
              <a:off x="8573679" y="1148112"/>
              <a:ext cx="750975" cy="369332"/>
            </a:xfrm>
            <a:prstGeom prst="rect">
              <a:avLst/>
            </a:prstGeom>
            <a:noFill/>
          </p:spPr>
          <p:txBody>
            <a:bodyPr wrap="none" rtlCol="0">
              <a:spAutoFit/>
            </a:bodyPr>
            <a:lstStyle/>
            <a:p>
              <a:r>
                <a:rPr lang="en-US" sz="1200" b="1" dirty="0">
                  <a:latin typeface="+mj-lt"/>
                  <a:cs typeface="Arial"/>
                </a:rPr>
                <a:t>conv8</a:t>
              </a:r>
            </a:p>
          </p:txBody>
        </p:sp>
        <p:sp>
          <p:nvSpPr>
            <p:cNvPr id="71" name="TextBox 70"/>
            <p:cNvSpPr txBox="1"/>
            <p:nvPr/>
          </p:nvSpPr>
          <p:spPr>
            <a:xfrm>
              <a:off x="5839020" y="1148112"/>
              <a:ext cx="1827873" cy="553997"/>
            </a:xfrm>
            <a:prstGeom prst="rect">
              <a:avLst/>
            </a:prstGeom>
            <a:noFill/>
          </p:spPr>
          <p:txBody>
            <a:bodyPr wrap="square" rtlCol="0">
              <a:spAutoFit/>
            </a:bodyPr>
            <a:lstStyle/>
            <a:p>
              <a:pPr algn="ctr"/>
              <a:r>
                <a:rPr lang="en-US" sz="1200" b="1" dirty="0">
                  <a:latin typeface="+mj-lt"/>
                  <a:cs typeface="Arial"/>
                </a:rPr>
                <a:t>conv6</a:t>
              </a:r>
            </a:p>
            <a:p>
              <a:pPr algn="ctr"/>
              <a:r>
                <a:rPr lang="en-US" sz="900" i="1" dirty="0" err="1">
                  <a:cs typeface="Arial"/>
                </a:rPr>
                <a:t>à</a:t>
              </a:r>
              <a:r>
                <a:rPr lang="en-US" sz="900" i="1" dirty="0">
                  <a:cs typeface="Arial"/>
                </a:rPr>
                <a:t> </a:t>
              </a:r>
              <a:r>
                <a:rPr lang="en-US" sz="900" i="1" dirty="0" err="1">
                  <a:cs typeface="Arial"/>
                </a:rPr>
                <a:t>trous</a:t>
              </a:r>
              <a:r>
                <a:rPr lang="en-US" sz="900" i="1" dirty="0">
                  <a:cs typeface="Arial"/>
                </a:rPr>
                <a:t>/</a:t>
              </a:r>
              <a:r>
                <a:rPr lang="en-US" sz="900" dirty="0">
                  <a:cs typeface="Arial"/>
                </a:rPr>
                <a:t>dilated</a:t>
              </a:r>
            </a:p>
          </p:txBody>
        </p:sp>
      </p:grpSp>
      <p:sp>
        <p:nvSpPr>
          <p:cNvPr id="77" name="TextBox 76"/>
          <p:cNvSpPr txBox="1"/>
          <p:nvPr/>
        </p:nvSpPr>
        <p:spPr>
          <a:xfrm flipH="1">
            <a:off x="8239783" y="5479594"/>
            <a:ext cx="2352794" cy="715581"/>
          </a:xfrm>
          <a:prstGeom prst="rect">
            <a:avLst/>
          </a:prstGeom>
          <a:noFill/>
        </p:spPr>
        <p:txBody>
          <a:bodyPr wrap="square" rtlCol="0">
            <a:spAutoFit/>
          </a:bodyPr>
          <a:lstStyle/>
          <a:p>
            <a:r>
              <a:rPr lang="en-US" sz="1350" dirty="0"/>
              <a:t>[1] Chen </a:t>
            </a:r>
            <a:r>
              <a:rPr lang="en-US" sz="1350" i="1" dirty="0"/>
              <a:t>et al.</a:t>
            </a:r>
            <a:r>
              <a:rPr lang="en-US" sz="1350" dirty="0"/>
              <a:t> In </a:t>
            </a:r>
            <a:r>
              <a:rPr lang="en-US" sz="1350" dirty="0" err="1"/>
              <a:t>arXiv</a:t>
            </a:r>
            <a:r>
              <a:rPr lang="en-US" sz="1350" dirty="0"/>
              <a:t>, 2016.</a:t>
            </a:r>
          </a:p>
          <a:p>
            <a:r>
              <a:rPr lang="en-US" sz="1350" dirty="0"/>
              <a:t>[2] Yu and </a:t>
            </a:r>
            <a:r>
              <a:rPr lang="en-US" sz="1350" dirty="0" err="1"/>
              <a:t>Koltun</a:t>
            </a:r>
            <a:r>
              <a:rPr lang="en-US" sz="1350" dirty="0"/>
              <a:t>. In ICLR, 2016</a:t>
            </a:r>
          </a:p>
        </p:txBody>
      </p:sp>
      <p:sp>
        <p:nvSpPr>
          <p:cNvPr id="85" name="TextBox 84"/>
          <p:cNvSpPr txBox="1"/>
          <p:nvPr/>
        </p:nvSpPr>
        <p:spPr>
          <a:xfrm>
            <a:off x="5021299" y="1718334"/>
            <a:ext cx="1370905" cy="276999"/>
          </a:xfrm>
          <a:prstGeom prst="rect">
            <a:avLst/>
          </a:prstGeom>
          <a:noFill/>
        </p:spPr>
        <p:txBody>
          <a:bodyPr wrap="square" rtlCol="0">
            <a:spAutoFit/>
          </a:bodyPr>
          <a:lstStyle/>
          <a:p>
            <a:pPr algn="ctr"/>
            <a:r>
              <a:rPr lang="en-US" sz="1200" b="1" dirty="0">
                <a:latin typeface="+mj-lt"/>
                <a:cs typeface="Arial"/>
              </a:rPr>
              <a:t>conv5</a:t>
            </a:r>
          </a:p>
        </p:txBody>
      </p:sp>
    </p:spTree>
    <p:extLst>
      <p:ext uri="{BB962C8B-B14F-4D97-AF65-F5344CB8AC3E}">
        <p14:creationId xmlns:p14="http://schemas.microsoft.com/office/powerpoint/2010/main" val="1165675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afterEffect">
                                  <p:stCondLst>
                                    <p:cond delay="0"/>
                                  </p:stCondLst>
                                  <p:childTnLst>
                                    <p:set>
                                      <p:cBhvr>
                                        <p:cTn id="6" dur="1" fill="hold">
                                          <p:stCondLst>
                                            <p:cond delay="0"/>
                                          </p:stCondLst>
                                        </p:cTn>
                                        <p:tgtEl>
                                          <p:spTgt spid="8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8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881520" y="3429000"/>
            <a:ext cx="2783059" cy="2407784"/>
          </a:xfrm>
          <a:prstGeom prst="rect">
            <a:avLst/>
          </a:prstGeom>
        </p:spPr>
      </p:pic>
      <p:sp>
        <p:nvSpPr>
          <p:cNvPr id="26" name="TextBox 25"/>
          <p:cNvSpPr txBox="1"/>
          <p:nvPr/>
        </p:nvSpPr>
        <p:spPr>
          <a:xfrm>
            <a:off x="2926061" y="921697"/>
            <a:ext cx="809837" cy="438582"/>
          </a:xfrm>
          <a:prstGeom prst="rect">
            <a:avLst/>
          </a:prstGeom>
          <a:noFill/>
        </p:spPr>
        <p:txBody>
          <a:bodyPr wrap="none" rtlCol="0">
            <a:spAutoFit/>
          </a:bodyPr>
          <a:lstStyle/>
          <a:p>
            <a:r>
              <a:rPr lang="en-US" sz="2250" dirty="0"/>
              <a:t>Input</a:t>
            </a:r>
          </a:p>
        </p:txBody>
      </p:sp>
      <p:sp>
        <p:nvSpPr>
          <p:cNvPr id="27" name="TextBox 26"/>
          <p:cNvSpPr txBox="1"/>
          <p:nvPr/>
        </p:nvSpPr>
        <p:spPr>
          <a:xfrm>
            <a:off x="7559104" y="925985"/>
            <a:ext cx="2635401" cy="438582"/>
          </a:xfrm>
          <a:prstGeom prst="rect">
            <a:avLst/>
          </a:prstGeom>
          <a:noFill/>
        </p:spPr>
        <p:txBody>
          <a:bodyPr wrap="none" rtlCol="0">
            <a:spAutoFit/>
          </a:bodyPr>
          <a:lstStyle/>
          <a:p>
            <a:r>
              <a:rPr lang="en-US" sz="2250" dirty="0"/>
              <a:t>Class w/ Rebalancing</a:t>
            </a:r>
          </a:p>
        </p:txBody>
      </p:sp>
      <p:pic>
        <p:nvPicPr>
          <p:cNvPr id="29" name="Picture 2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724180" y="1355521"/>
            <a:ext cx="2715768" cy="2036826"/>
          </a:xfrm>
          <a:prstGeom prst="rect">
            <a:avLst/>
          </a:prstGeom>
        </p:spPr>
      </p:pic>
      <p:pic>
        <p:nvPicPr>
          <p:cNvPr id="30" name="Picture 29"/>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948809" y="1355521"/>
            <a:ext cx="2715768" cy="2036826"/>
          </a:xfrm>
          <a:prstGeom prst="rect">
            <a:avLst/>
          </a:prstGeom>
        </p:spPr>
      </p:pic>
      <p:pic>
        <p:nvPicPr>
          <p:cNvPr id="14" name="Picture 13"/>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7465697" y="3429000"/>
            <a:ext cx="2748941" cy="2407784"/>
          </a:xfrm>
          <a:prstGeom prst="rect">
            <a:avLst/>
          </a:prstGeom>
        </p:spPr>
      </p:pic>
      <p:sp>
        <p:nvSpPr>
          <p:cNvPr id="15" name="TextBox 14"/>
          <p:cNvSpPr txBox="1"/>
          <p:nvPr/>
        </p:nvSpPr>
        <p:spPr>
          <a:xfrm>
            <a:off x="5226772" y="912602"/>
            <a:ext cx="1786836" cy="438582"/>
          </a:xfrm>
          <a:prstGeom prst="rect">
            <a:avLst/>
          </a:prstGeom>
          <a:noFill/>
        </p:spPr>
        <p:txBody>
          <a:bodyPr wrap="none" rtlCol="0">
            <a:spAutoFit/>
          </a:bodyPr>
          <a:lstStyle/>
          <a:p>
            <a:r>
              <a:rPr lang="en-US" sz="2250" dirty="0"/>
              <a:t>L2 Regression</a:t>
            </a:r>
          </a:p>
        </p:txBody>
      </p:sp>
      <p:pic>
        <p:nvPicPr>
          <p:cNvPr id="17" name="Picture 16"/>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498868" y="1355521"/>
            <a:ext cx="2715768" cy="2036826"/>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948809" y="1355521"/>
            <a:ext cx="2715768" cy="2036826"/>
          </a:xfrm>
          <a:prstGeom prst="rect">
            <a:avLst/>
          </a:prstGeom>
        </p:spPr>
      </p:pic>
      <p:pic>
        <p:nvPicPr>
          <p:cNvPr id="11" name="Picture 10"/>
          <p:cNvPicPr>
            <a:picLocks noChangeAspect="1"/>
          </p:cNvPicPr>
          <p:nvPr/>
        </p:nvPicPr>
        <p:blipFill rotWithShape="1">
          <a:blip r:embed="rId9">
            <a:extLst>
              <a:ext uri="{28A0092B-C50C-407E-A947-70E740481C1C}">
                <a14:useLocalDpi xmlns:a14="http://schemas.microsoft.com/office/drawing/2010/main"/>
              </a:ext>
            </a:extLst>
          </a:blip>
          <a:srcRect/>
          <a:stretch/>
        </p:blipFill>
        <p:spPr>
          <a:xfrm>
            <a:off x="1930970" y="3429000"/>
            <a:ext cx="2778438" cy="2407786"/>
          </a:xfrm>
          <a:prstGeom prst="rect">
            <a:avLst/>
          </a:prstGeom>
        </p:spPr>
      </p:pic>
      <p:sp>
        <p:nvSpPr>
          <p:cNvPr id="12" name="TextBox 11"/>
          <p:cNvSpPr txBox="1"/>
          <p:nvPr/>
        </p:nvSpPr>
        <p:spPr>
          <a:xfrm>
            <a:off x="2443852" y="921697"/>
            <a:ext cx="1763496" cy="438582"/>
          </a:xfrm>
          <a:prstGeom prst="rect">
            <a:avLst/>
          </a:prstGeom>
          <a:noFill/>
        </p:spPr>
        <p:txBody>
          <a:bodyPr wrap="none" rtlCol="0">
            <a:spAutoFit/>
          </a:bodyPr>
          <a:lstStyle/>
          <a:p>
            <a:r>
              <a:rPr lang="en-US" sz="2250" dirty="0"/>
              <a:t>Ground Truth</a:t>
            </a:r>
          </a:p>
        </p:txBody>
      </p:sp>
      <p:pic>
        <p:nvPicPr>
          <p:cNvPr id="13" name="Picture 12"/>
          <p:cNvPicPr>
            <a:picLocks noChangeAspect="1"/>
          </p:cNvPicPr>
          <p:nvPr/>
        </p:nvPicPr>
        <p:blipFill rotWithShape="1">
          <a:blip r:embed="rId10">
            <a:extLst>
              <a:ext uri="{28A0092B-C50C-407E-A947-70E740481C1C}">
                <a14:useLocalDpi xmlns:a14="http://schemas.microsoft.com/office/drawing/2010/main"/>
              </a:ext>
            </a:extLst>
          </a:blip>
          <a:srcRect/>
          <a:stretch/>
        </p:blipFill>
        <p:spPr>
          <a:xfrm>
            <a:off x="4725358" y="3428999"/>
            <a:ext cx="2756287" cy="2407784"/>
          </a:xfrm>
          <a:prstGeom prst="rect">
            <a:avLst/>
          </a:prstGeom>
        </p:spPr>
      </p:pic>
    </p:spTree>
    <p:extLst>
      <p:ext uri="{BB962C8B-B14F-4D97-AF65-F5344CB8AC3E}">
        <p14:creationId xmlns:p14="http://schemas.microsoft.com/office/powerpoint/2010/main" val="3452162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0" presetClass="entr" presetSubtype="0"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par>
                                <p:cTn id="39" presetID="1" presetClass="exit"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hidden"/>
                                      </p:to>
                                    </p:se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par>
                                <p:cTn id="45" presetID="10" presetClass="entr" presetSubtype="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15" grpId="0"/>
      <p:bldP spid="1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620826" y="1671637"/>
            <a:ext cx="8864625" cy="4136232"/>
            <a:chOff x="314325" y="1343024"/>
            <a:chExt cx="10472198" cy="4886325"/>
          </a:xfrm>
        </p:grpSpPr>
        <p:pic>
          <p:nvPicPr>
            <p:cNvPr id="5" name="Picture 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14325" y="1343024"/>
              <a:ext cx="6596841" cy="4886325"/>
            </a:xfrm>
            <a:prstGeom prst="rect">
              <a:avLst/>
            </a:prstGeom>
          </p:spPr>
        </p:pic>
        <p:pic>
          <p:nvPicPr>
            <p:cNvPr id="2" name="Picture 1"/>
            <p:cNvPicPr>
              <a:picLocks noChangeAspect="1"/>
            </p:cNvPicPr>
            <p:nvPr/>
          </p:nvPicPr>
          <p:blipFill>
            <a:blip r:embed="rId4"/>
            <a:stretch>
              <a:fillRect/>
            </a:stretch>
          </p:blipFill>
          <p:spPr>
            <a:xfrm>
              <a:off x="7121779" y="1343024"/>
              <a:ext cx="3664744" cy="4886325"/>
            </a:xfrm>
            <a:prstGeom prst="rect">
              <a:avLst/>
            </a:prstGeom>
          </p:spPr>
        </p:pic>
      </p:grpSp>
      <p:sp>
        <p:nvSpPr>
          <p:cNvPr id="7" name="Title 1"/>
          <p:cNvSpPr>
            <a:spLocks noGrp="1"/>
          </p:cNvSpPr>
          <p:nvPr>
            <p:ph type="title"/>
          </p:nvPr>
        </p:nvSpPr>
        <p:spPr>
          <a:xfrm>
            <a:off x="1944624" y="857251"/>
            <a:ext cx="7466076" cy="814387"/>
          </a:xfrm>
        </p:spPr>
        <p:txBody>
          <a:bodyPr/>
          <a:lstStyle/>
          <a:p>
            <a:r>
              <a:rPr lang="en-US"/>
              <a:t>Failure Cases</a:t>
            </a:r>
          </a:p>
        </p:txBody>
      </p:sp>
    </p:spTree>
    <p:extLst>
      <p:ext uri="{BB962C8B-B14F-4D97-AF65-F5344CB8AC3E}">
        <p14:creationId xmlns:p14="http://schemas.microsoft.com/office/powerpoint/2010/main" val="36617496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684152" y="1800371"/>
            <a:ext cx="8846945" cy="3486959"/>
            <a:chOff x="268288" y="2222499"/>
            <a:chExt cx="11599862" cy="4572001"/>
          </a:xfrm>
        </p:grpSpPr>
        <p:pic>
          <p:nvPicPr>
            <p:cNvPr id="2" name="Picture 1"/>
            <p:cNvPicPr>
              <a:picLocks noChangeAspect="1"/>
            </p:cNvPicPr>
            <p:nvPr/>
          </p:nvPicPr>
          <p:blipFill>
            <a:blip r:embed="rId3"/>
            <a:stretch>
              <a:fillRect/>
            </a:stretch>
          </p:blipFill>
          <p:spPr>
            <a:xfrm>
              <a:off x="268288" y="2222499"/>
              <a:ext cx="4462272" cy="4572001"/>
            </a:xfrm>
            <a:prstGeom prst="rect">
              <a:avLst/>
            </a:prstGeom>
          </p:spPr>
        </p:pic>
        <p:pic>
          <p:nvPicPr>
            <p:cNvPr id="3" name="Picture 2"/>
            <p:cNvPicPr>
              <a:picLocks noChangeAspect="1"/>
            </p:cNvPicPr>
            <p:nvPr/>
          </p:nvPicPr>
          <p:blipFill>
            <a:blip r:embed="rId4"/>
            <a:stretch>
              <a:fillRect/>
            </a:stretch>
          </p:blipFill>
          <p:spPr>
            <a:xfrm>
              <a:off x="5010150" y="2222500"/>
              <a:ext cx="6858000" cy="4572000"/>
            </a:xfrm>
            <a:prstGeom prst="rect">
              <a:avLst/>
            </a:prstGeom>
          </p:spPr>
        </p:pic>
      </p:grpSp>
      <p:sp>
        <p:nvSpPr>
          <p:cNvPr id="7" name="Title 1"/>
          <p:cNvSpPr>
            <a:spLocks noGrp="1"/>
          </p:cNvSpPr>
          <p:nvPr>
            <p:ph type="title"/>
          </p:nvPr>
        </p:nvSpPr>
        <p:spPr>
          <a:xfrm>
            <a:off x="1944624" y="857251"/>
            <a:ext cx="7466076" cy="814387"/>
          </a:xfrm>
        </p:spPr>
        <p:txBody>
          <a:bodyPr/>
          <a:lstStyle/>
          <a:p>
            <a:r>
              <a:rPr lang="en-US" dirty="0"/>
              <a:t>Biases</a:t>
            </a:r>
          </a:p>
        </p:txBody>
      </p:sp>
    </p:spTree>
    <p:extLst>
      <p:ext uri="{BB962C8B-B14F-4D97-AF65-F5344CB8AC3E}">
        <p14:creationId xmlns:p14="http://schemas.microsoft.com/office/powerpoint/2010/main" val="19179635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Evaluation</a:t>
            </a:r>
          </a:p>
        </p:txBody>
      </p:sp>
      <p:graphicFrame>
        <p:nvGraphicFramePr>
          <p:cNvPr id="7" name="Table 6"/>
          <p:cNvGraphicFramePr>
            <a:graphicFrameLocks noGrp="1"/>
          </p:cNvGraphicFramePr>
          <p:nvPr/>
        </p:nvGraphicFramePr>
        <p:xfrm>
          <a:off x="1938987" y="2002722"/>
          <a:ext cx="8316411" cy="3542274"/>
        </p:xfrm>
        <a:graphic>
          <a:graphicData uri="http://schemas.openxmlformats.org/drawingml/2006/table">
            <a:tbl>
              <a:tblPr firstRow="1" bandRow="1">
                <a:tableStyleId>{5C22544A-7EE6-4342-B048-85BDC9FD1C3A}</a:tableStyleId>
              </a:tblPr>
              <a:tblGrid>
                <a:gridCol w="1463510">
                  <a:extLst>
                    <a:ext uri="{9D8B030D-6E8A-4147-A177-3AD203B41FA5}">
                      <a16:colId xmlns:a16="http://schemas.microsoft.com/office/drawing/2014/main" val="20000"/>
                    </a:ext>
                  </a:extLst>
                </a:gridCol>
                <a:gridCol w="3538331">
                  <a:extLst>
                    <a:ext uri="{9D8B030D-6E8A-4147-A177-3AD203B41FA5}">
                      <a16:colId xmlns:a16="http://schemas.microsoft.com/office/drawing/2014/main" val="20001"/>
                    </a:ext>
                  </a:extLst>
                </a:gridCol>
                <a:gridCol w="3314570">
                  <a:extLst>
                    <a:ext uri="{9D8B030D-6E8A-4147-A177-3AD203B41FA5}">
                      <a16:colId xmlns:a16="http://schemas.microsoft.com/office/drawing/2014/main" val="20002"/>
                    </a:ext>
                  </a:extLst>
                </a:gridCol>
              </a:tblGrid>
              <a:tr h="448249">
                <a:tc>
                  <a:txBody>
                    <a:bodyPr/>
                    <a:lstStyle/>
                    <a:p>
                      <a:pPr algn="l"/>
                      <a:endParaRPr lang="en-US" sz="1800" b="1" i="0" dirty="0">
                        <a:solidFill>
                          <a:schemeClr val="tx1"/>
                        </a:solidFill>
                      </a:endParaRPr>
                    </a:p>
                  </a:txBody>
                  <a:tcPr marL="68580" marR="68580" marT="34290" marB="34290" anchor="ctr">
                    <a:noFill/>
                  </a:tcPr>
                </a:tc>
                <a:tc>
                  <a:txBody>
                    <a:bodyPr/>
                    <a:lstStyle/>
                    <a:p>
                      <a:pPr algn="ctr"/>
                      <a:r>
                        <a:rPr lang="en-US" sz="2400" b="1" i="0" dirty="0">
                          <a:solidFill>
                            <a:schemeClr val="tx1"/>
                          </a:solidFill>
                        </a:rPr>
                        <a:t>Visual Quality</a:t>
                      </a:r>
                    </a:p>
                  </a:txBody>
                  <a:tcPr marL="68580" marR="68580" marT="34290" marB="34290" anchor="ctr">
                    <a:noFill/>
                  </a:tcPr>
                </a:tc>
                <a:tc>
                  <a:txBody>
                    <a:bodyPr/>
                    <a:lstStyle/>
                    <a:p>
                      <a:pPr algn="ctr"/>
                      <a:r>
                        <a:rPr lang="en-US" sz="2400" b="1" i="0" dirty="0">
                          <a:solidFill>
                            <a:schemeClr val="tx1"/>
                          </a:solidFill>
                        </a:rPr>
                        <a:t>Representation Learning</a:t>
                      </a:r>
                    </a:p>
                  </a:txBody>
                  <a:tcPr marL="68580" marR="68580" marT="34290" marB="34290" anchor="ctr">
                    <a:noFill/>
                  </a:tcPr>
                </a:tc>
                <a:extLst>
                  <a:ext uri="{0D108BD9-81ED-4DB2-BD59-A6C34878D82A}">
                    <a16:rowId xmlns:a16="http://schemas.microsoft.com/office/drawing/2014/main" val="10000"/>
                  </a:ext>
                </a:extLst>
              </a:tr>
              <a:tr h="1734707">
                <a:tc>
                  <a:txBody>
                    <a:bodyPr/>
                    <a:lstStyle/>
                    <a:p>
                      <a:pPr algn="ctr"/>
                      <a:r>
                        <a:rPr lang="en-US" sz="1800" b="1" i="0" dirty="0">
                          <a:solidFill>
                            <a:schemeClr val="tx1"/>
                          </a:solidFill>
                        </a:rPr>
                        <a:t>Quantitative</a:t>
                      </a:r>
                    </a:p>
                  </a:txBody>
                  <a:tcPr marL="68580" marR="68580" marT="34290" marB="34290" anchor="ctr">
                    <a:noFill/>
                  </a:tcPr>
                </a:tc>
                <a:tc>
                  <a:txBody>
                    <a:bodyPr/>
                    <a:lstStyle/>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800" dirty="0">
                        <a:solidFill>
                          <a:schemeClr val="tx1"/>
                        </a:solidFill>
                      </a:endParaRP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tx1"/>
                          </a:solidFill>
                        </a:rPr>
                        <a:t>Per-pixel accuracy</a:t>
                      </a: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800" dirty="0">
                        <a:solidFill>
                          <a:schemeClr val="tx1"/>
                        </a:solidFill>
                      </a:endParaRP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tx1"/>
                          </a:solidFill>
                        </a:rPr>
                        <a:t>Perceptual realism</a:t>
                      </a: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800" dirty="0">
                        <a:solidFill>
                          <a:schemeClr val="tx1"/>
                        </a:solidFill>
                      </a:endParaRP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tx1"/>
                          </a:solidFill>
                        </a:rPr>
                        <a:t>Semantic interpretability</a:t>
                      </a:r>
                    </a:p>
                  </a:txBody>
                  <a:tcPr marL="68580" marR="68580" marT="34290" marB="34290" anchor="ctr">
                    <a:noFill/>
                  </a:tcPr>
                </a:tc>
                <a:tc>
                  <a:txBody>
                    <a:bodyPr/>
                    <a:lstStyle/>
                    <a:p>
                      <a:pPr marL="11113" lvl="1" indent="0" algn="ctr">
                        <a:buFont typeface="Arial" charset="0"/>
                        <a:buNone/>
                        <a:tabLst/>
                      </a:pPr>
                      <a:endParaRPr lang="en-US" sz="1800" dirty="0">
                        <a:solidFill>
                          <a:schemeClr val="tx1"/>
                        </a:solidFill>
                      </a:endParaRPr>
                    </a:p>
                    <a:p>
                      <a:pPr marL="11113" lvl="1" indent="0" algn="ctr">
                        <a:buFont typeface="Arial" charset="0"/>
                        <a:buNone/>
                        <a:tabLst/>
                      </a:pPr>
                      <a:r>
                        <a:rPr lang="en-US" sz="1800" dirty="0">
                          <a:solidFill>
                            <a:schemeClr val="tx1"/>
                          </a:solidFill>
                        </a:rPr>
                        <a:t>Task generalization</a:t>
                      </a:r>
                    </a:p>
                    <a:p>
                      <a:pPr marL="11113" lvl="1" indent="0" algn="ctr">
                        <a:buFont typeface="Arial" charset="0"/>
                        <a:buNone/>
                        <a:tabLst/>
                      </a:pPr>
                      <a:r>
                        <a:rPr lang="en-US" sz="1200" dirty="0">
                          <a:solidFill>
                            <a:schemeClr val="tx1"/>
                          </a:solidFill>
                        </a:rPr>
                        <a:t>ImageNet classification</a:t>
                      </a:r>
                    </a:p>
                    <a:p>
                      <a:pPr marL="11113" lvl="1" indent="0" algn="ctr">
                        <a:buFont typeface="Arial" charset="0"/>
                        <a:buNone/>
                        <a:tabLst/>
                      </a:pPr>
                      <a:endParaRPr lang="en-US" sz="1800" dirty="0">
                        <a:solidFill>
                          <a:schemeClr val="tx1"/>
                        </a:solidFill>
                      </a:endParaRPr>
                    </a:p>
                    <a:p>
                      <a:pPr marL="11113" lvl="1" indent="0" algn="ctr">
                        <a:buFont typeface="Arial" charset="0"/>
                        <a:buNone/>
                        <a:tabLst/>
                      </a:pPr>
                      <a:r>
                        <a:rPr lang="en-US" sz="1800" dirty="0">
                          <a:solidFill>
                            <a:schemeClr val="tx1"/>
                          </a:solidFill>
                        </a:rPr>
                        <a:t>Task &amp; dataset generalization</a:t>
                      </a:r>
                    </a:p>
                    <a:p>
                      <a:pPr marL="11113" lvl="1" indent="0" algn="ctr">
                        <a:buFont typeface="Arial" charset="0"/>
                        <a:buNone/>
                        <a:tabLst/>
                      </a:pPr>
                      <a:r>
                        <a:rPr lang="en-US" sz="1200" dirty="0">
                          <a:solidFill>
                            <a:schemeClr val="tx1"/>
                          </a:solidFill>
                        </a:rPr>
                        <a:t>PASCAL classification, detection, segmentation</a:t>
                      </a:r>
                    </a:p>
                  </a:txBody>
                  <a:tcPr marL="68580" marR="68580" marT="34290" marB="34290" anchor="ctr">
                    <a:noFill/>
                  </a:tcPr>
                </a:tc>
                <a:extLst>
                  <a:ext uri="{0D108BD9-81ED-4DB2-BD59-A6C34878D82A}">
                    <a16:rowId xmlns:a16="http://schemas.microsoft.com/office/drawing/2014/main" val="10001"/>
                  </a:ext>
                </a:extLst>
              </a:tr>
              <a:tr h="1359318">
                <a:tc>
                  <a:txBody>
                    <a:bodyPr/>
                    <a:lstStyle/>
                    <a:p>
                      <a:pPr algn="ctr"/>
                      <a:r>
                        <a:rPr lang="en-US" sz="1800" b="1" i="0" dirty="0">
                          <a:solidFill>
                            <a:schemeClr val="tx1"/>
                          </a:solidFill>
                        </a:rPr>
                        <a:t>Qualitative</a:t>
                      </a:r>
                    </a:p>
                  </a:txBody>
                  <a:tcPr marL="68580" marR="68580" marT="34290" marB="34290" anchor="ctr">
                    <a:noFill/>
                  </a:tcPr>
                </a:tc>
                <a:tc>
                  <a:txBody>
                    <a:bodyPr/>
                    <a:lstStyle/>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400" dirty="0">
                        <a:solidFill>
                          <a:schemeClr val="tx1"/>
                        </a:solidFill>
                      </a:endParaRP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tx1"/>
                          </a:solidFill>
                        </a:rPr>
                        <a:t>Low-level stimuli</a:t>
                      </a: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800" dirty="0">
                        <a:solidFill>
                          <a:schemeClr val="tx1"/>
                        </a:solidFill>
                      </a:endParaRP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tx1"/>
                          </a:solidFill>
                        </a:rPr>
                        <a:t>Legacy grayscale photos</a:t>
                      </a: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400" dirty="0">
                        <a:solidFill>
                          <a:schemeClr val="tx1"/>
                        </a:solidFill>
                      </a:endParaRPr>
                    </a:p>
                  </a:txBody>
                  <a:tcPr marL="68580" marR="68580" marT="34290" marB="34290" anchor="ctr">
                    <a:noFill/>
                  </a:tcPr>
                </a:tc>
                <a:tc>
                  <a:txBody>
                    <a:bodyPr/>
                    <a:lstStyle/>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tx1"/>
                          </a:solidFill>
                        </a:rPr>
                        <a:t>Hidden unit activations</a:t>
                      </a:r>
                    </a:p>
                  </a:txBody>
                  <a:tcPr marL="68580" marR="68580" marT="34290" marB="34290" anchor="ctr">
                    <a:noFill/>
                  </a:tcPr>
                </a:tc>
                <a:extLst>
                  <a:ext uri="{0D108BD9-81ED-4DB2-BD59-A6C34878D82A}">
                    <a16:rowId xmlns:a16="http://schemas.microsoft.com/office/drawing/2014/main" val="10002"/>
                  </a:ext>
                </a:extLst>
              </a:tr>
            </a:tbl>
          </a:graphicData>
        </a:graphic>
      </p:graphicFrame>
      <p:cxnSp>
        <p:nvCxnSpPr>
          <p:cNvPr id="4" name="Straight Connector 3"/>
          <p:cNvCxnSpPr/>
          <p:nvPr/>
        </p:nvCxnSpPr>
        <p:spPr>
          <a:xfrm>
            <a:off x="1998620" y="2586658"/>
            <a:ext cx="831641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998620" y="4321036"/>
            <a:ext cx="831641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684545" y="2002723"/>
            <a:ext cx="0" cy="351742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6675395" y="2002723"/>
            <a:ext cx="0" cy="351742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998620" y="5520149"/>
            <a:ext cx="831641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722298" y="4310321"/>
            <a:ext cx="5180947" cy="13539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p:cNvSpPr/>
          <p:nvPr/>
        </p:nvSpPr>
        <p:spPr>
          <a:xfrm>
            <a:off x="3652399" y="3175497"/>
            <a:ext cx="2714527" cy="20555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p:cNvSpPr/>
          <p:nvPr/>
        </p:nvSpPr>
        <p:spPr>
          <a:xfrm>
            <a:off x="6664680" y="1872762"/>
            <a:ext cx="3856324" cy="38642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90770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2"/>
                                        </p:tgtEl>
                                      </p:cBhvr>
                                    </p:animEffect>
                                    <p:set>
                                      <p:cBhvr>
                                        <p:cTn id="10" dur="1" fill="hold">
                                          <p:stCondLst>
                                            <p:cond delay="499"/>
                                          </p:stCondLst>
                                        </p:cTn>
                                        <p:tgtEl>
                                          <p:spTgt spid="1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14"/>
                                        </p:tgtEl>
                                      </p:cBhvr>
                                    </p:animEffect>
                                    <p:set>
                                      <p:cBhvr>
                                        <p:cTn id="15"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Evaluation</a:t>
            </a:r>
          </a:p>
        </p:txBody>
      </p:sp>
      <p:graphicFrame>
        <p:nvGraphicFramePr>
          <p:cNvPr id="7" name="Table 6"/>
          <p:cNvGraphicFramePr>
            <a:graphicFrameLocks noGrp="1"/>
          </p:cNvGraphicFramePr>
          <p:nvPr/>
        </p:nvGraphicFramePr>
        <p:xfrm>
          <a:off x="1938987" y="2002722"/>
          <a:ext cx="8316411" cy="3542274"/>
        </p:xfrm>
        <a:graphic>
          <a:graphicData uri="http://schemas.openxmlformats.org/drawingml/2006/table">
            <a:tbl>
              <a:tblPr firstRow="1" bandRow="1">
                <a:tableStyleId>{5C22544A-7EE6-4342-B048-85BDC9FD1C3A}</a:tableStyleId>
              </a:tblPr>
              <a:tblGrid>
                <a:gridCol w="1463510">
                  <a:extLst>
                    <a:ext uri="{9D8B030D-6E8A-4147-A177-3AD203B41FA5}">
                      <a16:colId xmlns:a16="http://schemas.microsoft.com/office/drawing/2014/main" val="20000"/>
                    </a:ext>
                  </a:extLst>
                </a:gridCol>
                <a:gridCol w="3538331">
                  <a:extLst>
                    <a:ext uri="{9D8B030D-6E8A-4147-A177-3AD203B41FA5}">
                      <a16:colId xmlns:a16="http://schemas.microsoft.com/office/drawing/2014/main" val="20001"/>
                    </a:ext>
                  </a:extLst>
                </a:gridCol>
                <a:gridCol w="3314570">
                  <a:extLst>
                    <a:ext uri="{9D8B030D-6E8A-4147-A177-3AD203B41FA5}">
                      <a16:colId xmlns:a16="http://schemas.microsoft.com/office/drawing/2014/main" val="20002"/>
                    </a:ext>
                  </a:extLst>
                </a:gridCol>
              </a:tblGrid>
              <a:tr h="448249">
                <a:tc>
                  <a:txBody>
                    <a:bodyPr/>
                    <a:lstStyle/>
                    <a:p>
                      <a:pPr algn="l"/>
                      <a:endParaRPr lang="en-US" sz="1800" b="1" i="0" dirty="0">
                        <a:solidFill>
                          <a:schemeClr val="tx1"/>
                        </a:solidFill>
                      </a:endParaRPr>
                    </a:p>
                  </a:txBody>
                  <a:tcPr marL="68580" marR="68580" marT="34290" marB="34290" anchor="c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i="0" dirty="0">
                          <a:solidFill>
                            <a:schemeClr val="tx1"/>
                          </a:solidFill>
                        </a:rPr>
                        <a:t>Visual Quality</a:t>
                      </a:r>
                    </a:p>
                  </a:txBody>
                  <a:tcPr marL="68580" marR="68580" marT="34290" marB="34290" anchor="ctr">
                    <a:noFill/>
                  </a:tcPr>
                </a:tc>
                <a:tc>
                  <a:txBody>
                    <a:bodyPr/>
                    <a:lstStyle/>
                    <a:p>
                      <a:pPr algn="ctr"/>
                      <a:r>
                        <a:rPr lang="en-US" sz="2400" b="1" i="0" dirty="0">
                          <a:solidFill>
                            <a:schemeClr val="tx1"/>
                          </a:solidFill>
                        </a:rPr>
                        <a:t>Representation Learning</a:t>
                      </a:r>
                    </a:p>
                  </a:txBody>
                  <a:tcPr marL="68580" marR="68580" marT="34290" marB="34290" anchor="ctr">
                    <a:noFill/>
                  </a:tcPr>
                </a:tc>
                <a:extLst>
                  <a:ext uri="{0D108BD9-81ED-4DB2-BD59-A6C34878D82A}">
                    <a16:rowId xmlns:a16="http://schemas.microsoft.com/office/drawing/2014/main" val="10000"/>
                  </a:ext>
                </a:extLst>
              </a:tr>
              <a:tr h="1734707">
                <a:tc>
                  <a:txBody>
                    <a:bodyPr/>
                    <a:lstStyle/>
                    <a:p>
                      <a:pPr algn="ctr"/>
                      <a:r>
                        <a:rPr lang="en-US" sz="1800" b="1" i="0" dirty="0">
                          <a:solidFill>
                            <a:schemeClr val="tx1"/>
                          </a:solidFill>
                        </a:rPr>
                        <a:t>Quantitative</a:t>
                      </a:r>
                    </a:p>
                  </a:txBody>
                  <a:tcPr marL="68580" marR="68580" marT="34290" marB="34290" anchor="ctr">
                    <a:noFill/>
                  </a:tcPr>
                </a:tc>
                <a:tc>
                  <a:txBody>
                    <a:bodyPr/>
                    <a:lstStyle/>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800" dirty="0">
                        <a:solidFill>
                          <a:schemeClr val="tx1"/>
                        </a:solidFill>
                      </a:endParaRP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bg1">
                              <a:lumMod val="75000"/>
                            </a:schemeClr>
                          </a:solidFill>
                        </a:rPr>
                        <a:t>Per-pixel accuracy</a:t>
                      </a: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800" dirty="0">
                        <a:solidFill>
                          <a:schemeClr val="tx1"/>
                        </a:solidFill>
                      </a:endParaRP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tx1"/>
                          </a:solidFill>
                        </a:rPr>
                        <a:t>Perceptual realism</a:t>
                      </a: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800" dirty="0">
                        <a:solidFill>
                          <a:schemeClr val="tx1"/>
                        </a:solidFill>
                      </a:endParaRP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bg1">
                              <a:lumMod val="75000"/>
                            </a:schemeClr>
                          </a:solidFill>
                        </a:rPr>
                        <a:t>Semantic interpretability</a:t>
                      </a:r>
                    </a:p>
                  </a:txBody>
                  <a:tcPr marL="68580" marR="68580" marT="34290" marB="34290" anchor="ctr">
                    <a:noFill/>
                  </a:tcPr>
                </a:tc>
                <a:tc>
                  <a:txBody>
                    <a:bodyPr/>
                    <a:lstStyle/>
                    <a:p>
                      <a:pPr marL="11113" lvl="1" indent="0" algn="ctr">
                        <a:buFont typeface="Arial" charset="0"/>
                        <a:buNone/>
                        <a:tabLst/>
                      </a:pPr>
                      <a:endParaRPr lang="en-US" sz="1800" dirty="0">
                        <a:solidFill>
                          <a:schemeClr val="tx1"/>
                        </a:solidFill>
                      </a:endParaRPr>
                    </a:p>
                    <a:p>
                      <a:pPr marL="11113" lvl="1" indent="0" algn="ctr">
                        <a:buFont typeface="Arial" charset="0"/>
                        <a:buNone/>
                        <a:tabLst/>
                      </a:pPr>
                      <a:r>
                        <a:rPr lang="en-US" sz="1800" dirty="0">
                          <a:solidFill>
                            <a:schemeClr val="bg1">
                              <a:lumMod val="75000"/>
                            </a:schemeClr>
                          </a:solidFill>
                        </a:rPr>
                        <a:t>Task generalization</a:t>
                      </a:r>
                    </a:p>
                    <a:p>
                      <a:pPr marL="11113" lvl="1" indent="0" algn="ctr">
                        <a:buFont typeface="Arial" charset="0"/>
                        <a:buNone/>
                        <a:tabLst/>
                      </a:pPr>
                      <a:r>
                        <a:rPr lang="en-US" sz="1200" dirty="0">
                          <a:solidFill>
                            <a:schemeClr val="bg1">
                              <a:lumMod val="75000"/>
                            </a:schemeClr>
                          </a:solidFill>
                        </a:rPr>
                        <a:t>ImageNet classification</a:t>
                      </a:r>
                    </a:p>
                    <a:p>
                      <a:pPr marL="11113" lvl="1" indent="0" algn="ctr">
                        <a:buFont typeface="Arial" charset="0"/>
                        <a:buNone/>
                        <a:tabLst/>
                      </a:pPr>
                      <a:endParaRPr lang="en-US" sz="1800" dirty="0">
                        <a:solidFill>
                          <a:schemeClr val="tx1"/>
                        </a:solidFill>
                      </a:endParaRPr>
                    </a:p>
                    <a:p>
                      <a:pPr marL="11113" lvl="1" indent="0" algn="ctr">
                        <a:buFont typeface="Arial" charset="0"/>
                        <a:buNone/>
                        <a:tabLst/>
                      </a:pPr>
                      <a:r>
                        <a:rPr lang="en-US" sz="1800" dirty="0">
                          <a:solidFill>
                            <a:schemeClr val="tx1"/>
                          </a:solidFill>
                        </a:rPr>
                        <a:t>Task &amp; dataset generalization</a:t>
                      </a:r>
                    </a:p>
                    <a:p>
                      <a:pPr marL="11113" lvl="1" indent="0" algn="ctr">
                        <a:buFont typeface="Arial" charset="0"/>
                        <a:buNone/>
                        <a:tabLst/>
                      </a:pPr>
                      <a:r>
                        <a:rPr lang="en-US" sz="1200" dirty="0">
                          <a:solidFill>
                            <a:schemeClr val="tx1"/>
                          </a:solidFill>
                        </a:rPr>
                        <a:t>PASCAL classification, detection, segmentation</a:t>
                      </a:r>
                    </a:p>
                  </a:txBody>
                  <a:tcPr marL="68580" marR="68580" marT="34290" marB="34290" anchor="ctr">
                    <a:noFill/>
                  </a:tcPr>
                </a:tc>
                <a:extLst>
                  <a:ext uri="{0D108BD9-81ED-4DB2-BD59-A6C34878D82A}">
                    <a16:rowId xmlns:a16="http://schemas.microsoft.com/office/drawing/2014/main" val="10001"/>
                  </a:ext>
                </a:extLst>
              </a:tr>
              <a:tr h="1359318">
                <a:tc>
                  <a:txBody>
                    <a:bodyPr/>
                    <a:lstStyle/>
                    <a:p>
                      <a:pPr algn="ctr"/>
                      <a:r>
                        <a:rPr lang="en-US" sz="1800" b="1" i="0" dirty="0">
                          <a:solidFill>
                            <a:schemeClr val="tx1"/>
                          </a:solidFill>
                        </a:rPr>
                        <a:t>Qualitative</a:t>
                      </a:r>
                    </a:p>
                  </a:txBody>
                  <a:tcPr marL="68580" marR="68580" marT="34290" marB="34290" anchor="ctr">
                    <a:noFill/>
                  </a:tcPr>
                </a:tc>
                <a:tc>
                  <a:txBody>
                    <a:bodyPr/>
                    <a:lstStyle/>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400" dirty="0">
                        <a:solidFill>
                          <a:schemeClr val="tx1"/>
                        </a:solidFill>
                      </a:endParaRP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bg1">
                              <a:lumMod val="75000"/>
                            </a:schemeClr>
                          </a:solidFill>
                        </a:rPr>
                        <a:t>Low-level stimuli</a:t>
                      </a: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800" dirty="0">
                        <a:solidFill>
                          <a:schemeClr val="tx1"/>
                        </a:solidFill>
                      </a:endParaRP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tx1"/>
                          </a:solidFill>
                        </a:rPr>
                        <a:t>Legacy grayscale photos</a:t>
                      </a: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400" dirty="0">
                        <a:solidFill>
                          <a:schemeClr val="tx1"/>
                        </a:solidFill>
                      </a:endParaRPr>
                    </a:p>
                  </a:txBody>
                  <a:tcPr marL="68580" marR="68580" marT="34290" marB="34290" anchor="ctr">
                    <a:noFill/>
                  </a:tcPr>
                </a:tc>
                <a:tc>
                  <a:txBody>
                    <a:bodyPr/>
                    <a:lstStyle/>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tx1"/>
                          </a:solidFill>
                        </a:rPr>
                        <a:t>Hidden unit activations</a:t>
                      </a:r>
                    </a:p>
                  </a:txBody>
                  <a:tcPr marL="68580" marR="68580" marT="34290" marB="34290" anchor="ctr">
                    <a:noFill/>
                  </a:tcPr>
                </a:tc>
                <a:extLst>
                  <a:ext uri="{0D108BD9-81ED-4DB2-BD59-A6C34878D82A}">
                    <a16:rowId xmlns:a16="http://schemas.microsoft.com/office/drawing/2014/main" val="10002"/>
                  </a:ext>
                </a:extLst>
              </a:tr>
            </a:tbl>
          </a:graphicData>
        </a:graphic>
      </p:graphicFrame>
      <p:cxnSp>
        <p:nvCxnSpPr>
          <p:cNvPr id="4" name="Straight Connector 3"/>
          <p:cNvCxnSpPr/>
          <p:nvPr/>
        </p:nvCxnSpPr>
        <p:spPr>
          <a:xfrm>
            <a:off x="1998620" y="2586658"/>
            <a:ext cx="831641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998620" y="5520149"/>
            <a:ext cx="831641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684545" y="2002723"/>
            <a:ext cx="0" cy="351742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6675395" y="2002723"/>
            <a:ext cx="0" cy="351742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998620" y="4321036"/>
            <a:ext cx="831641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87474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Evaluation</a:t>
            </a:r>
          </a:p>
        </p:txBody>
      </p:sp>
      <p:graphicFrame>
        <p:nvGraphicFramePr>
          <p:cNvPr id="7" name="Table 6"/>
          <p:cNvGraphicFramePr>
            <a:graphicFrameLocks noGrp="1"/>
          </p:cNvGraphicFramePr>
          <p:nvPr/>
        </p:nvGraphicFramePr>
        <p:xfrm>
          <a:off x="1938987" y="2002722"/>
          <a:ext cx="8316411" cy="3542274"/>
        </p:xfrm>
        <a:graphic>
          <a:graphicData uri="http://schemas.openxmlformats.org/drawingml/2006/table">
            <a:tbl>
              <a:tblPr firstRow="1" bandRow="1">
                <a:tableStyleId>{5C22544A-7EE6-4342-B048-85BDC9FD1C3A}</a:tableStyleId>
              </a:tblPr>
              <a:tblGrid>
                <a:gridCol w="1463510">
                  <a:extLst>
                    <a:ext uri="{9D8B030D-6E8A-4147-A177-3AD203B41FA5}">
                      <a16:colId xmlns:a16="http://schemas.microsoft.com/office/drawing/2014/main" val="20000"/>
                    </a:ext>
                  </a:extLst>
                </a:gridCol>
                <a:gridCol w="3538331">
                  <a:extLst>
                    <a:ext uri="{9D8B030D-6E8A-4147-A177-3AD203B41FA5}">
                      <a16:colId xmlns:a16="http://schemas.microsoft.com/office/drawing/2014/main" val="20001"/>
                    </a:ext>
                  </a:extLst>
                </a:gridCol>
                <a:gridCol w="3314570">
                  <a:extLst>
                    <a:ext uri="{9D8B030D-6E8A-4147-A177-3AD203B41FA5}">
                      <a16:colId xmlns:a16="http://schemas.microsoft.com/office/drawing/2014/main" val="20002"/>
                    </a:ext>
                  </a:extLst>
                </a:gridCol>
              </a:tblGrid>
              <a:tr h="448249">
                <a:tc>
                  <a:txBody>
                    <a:bodyPr/>
                    <a:lstStyle/>
                    <a:p>
                      <a:pPr algn="l"/>
                      <a:endParaRPr lang="en-US" sz="1800" b="1" i="0" dirty="0">
                        <a:solidFill>
                          <a:schemeClr val="tx1"/>
                        </a:solidFill>
                      </a:endParaRPr>
                    </a:p>
                  </a:txBody>
                  <a:tcPr marL="68580" marR="68580" marT="34290" marB="34290" anchor="c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i="0" dirty="0">
                          <a:solidFill>
                            <a:schemeClr val="tx1"/>
                          </a:solidFill>
                        </a:rPr>
                        <a:t>Visual Quality</a:t>
                      </a:r>
                    </a:p>
                  </a:txBody>
                  <a:tcPr marL="68580" marR="68580" marT="34290" marB="34290" anchor="ctr">
                    <a:noFill/>
                  </a:tcPr>
                </a:tc>
                <a:tc>
                  <a:txBody>
                    <a:bodyPr/>
                    <a:lstStyle/>
                    <a:p>
                      <a:pPr algn="ctr"/>
                      <a:r>
                        <a:rPr lang="en-US" sz="2400" b="1" i="0" dirty="0">
                          <a:solidFill>
                            <a:schemeClr val="tx1"/>
                          </a:solidFill>
                        </a:rPr>
                        <a:t>Representation Learning</a:t>
                      </a:r>
                    </a:p>
                  </a:txBody>
                  <a:tcPr marL="68580" marR="68580" marT="34290" marB="34290" anchor="ctr">
                    <a:noFill/>
                  </a:tcPr>
                </a:tc>
                <a:extLst>
                  <a:ext uri="{0D108BD9-81ED-4DB2-BD59-A6C34878D82A}">
                    <a16:rowId xmlns:a16="http://schemas.microsoft.com/office/drawing/2014/main" val="10000"/>
                  </a:ext>
                </a:extLst>
              </a:tr>
              <a:tr h="1734707">
                <a:tc>
                  <a:txBody>
                    <a:bodyPr/>
                    <a:lstStyle/>
                    <a:p>
                      <a:pPr algn="ctr"/>
                      <a:r>
                        <a:rPr lang="en-US" sz="1800" b="1" i="0" dirty="0">
                          <a:solidFill>
                            <a:schemeClr val="tx1"/>
                          </a:solidFill>
                        </a:rPr>
                        <a:t>Quantitative</a:t>
                      </a:r>
                    </a:p>
                  </a:txBody>
                  <a:tcPr marL="68580" marR="68580" marT="34290" marB="34290" anchor="ctr">
                    <a:noFill/>
                  </a:tcPr>
                </a:tc>
                <a:tc>
                  <a:txBody>
                    <a:bodyPr/>
                    <a:lstStyle/>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800" dirty="0">
                        <a:solidFill>
                          <a:schemeClr val="tx1"/>
                        </a:solidFill>
                      </a:endParaRP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bg1">
                              <a:lumMod val="75000"/>
                            </a:schemeClr>
                          </a:solidFill>
                        </a:rPr>
                        <a:t>Per-pixel accuracy</a:t>
                      </a: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500" dirty="0">
                        <a:solidFill>
                          <a:schemeClr val="tx1"/>
                        </a:solidFill>
                      </a:endParaRP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2400" b="1" dirty="0">
                          <a:solidFill>
                            <a:schemeClr val="accent1">
                              <a:lumMod val="50000"/>
                            </a:schemeClr>
                          </a:solidFill>
                        </a:rPr>
                        <a:t>Perceptual realism</a:t>
                      </a: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500" dirty="0">
                        <a:solidFill>
                          <a:schemeClr val="tx1"/>
                        </a:solidFill>
                      </a:endParaRP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bg1">
                              <a:lumMod val="75000"/>
                            </a:schemeClr>
                          </a:solidFill>
                        </a:rPr>
                        <a:t>Semantic interpretability</a:t>
                      </a:r>
                    </a:p>
                  </a:txBody>
                  <a:tcPr marL="68580" marR="68580" marT="34290" marB="34290" anchor="ctr">
                    <a:noFill/>
                  </a:tcPr>
                </a:tc>
                <a:tc>
                  <a:txBody>
                    <a:bodyPr/>
                    <a:lstStyle/>
                    <a:p>
                      <a:pPr marL="11113" lvl="1" indent="0" algn="ctr">
                        <a:buFont typeface="Arial" charset="0"/>
                        <a:buNone/>
                        <a:tabLst/>
                      </a:pPr>
                      <a:endParaRPr lang="en-US" sz="1800" dirty="0">
                        <a:solidFill>
                          <a:schemeClr val="tx1"/>
                        </a:solidFill>
                      </a:endParaRPr>
                    </a:p>
                    <a:p>
                      <a:pPr marL="11113" lvl="1" indent="0" algn="ctr">
                        <a:buFont typeface="Arial" charset="0"/>
                        <a:buNone/>
                        <a:tabLst/>
                      </a:pPr>
                      <a:r>
                        <a:rPr lang="en-US" sz="1800" dirty="0">
                          <a:solidFill>
                            <a:schemeClr val="bg1">
                              <a:lumMod val="75000"/>
                            </a:schemeClr>
                          </a:solidFill>
                        </a:rPr>
                        <a:t>Task generalization</a:t>
                      </a:r>
                    </a:p>
                    <a:p>
                      <a:pPr marL="11113" lvl="1" indent="0" algn="ctr">
                        <a:buFont typeface="Arial" charset="0"/>
                        <a:buNone/>
                        <a:tabLst/>
                      </a:pPr>
                      <a:r>
                        <a:rPr lang="en-US" sz="1200" dirty="0">
                          <a:solidFill>
                            <a:schemeClr val="bg1">
                              <a:lumMod val="75000"/>
                            </a:schemeClr>
                          </a:solidFill>
                        </a:rPr>
                        <a:t>ImageNet classification</a:t>
                      </a:r>
                    </a:p>
                    <a:p>
                      <a:pPr marL="11113" lvl="1" indent="0" algn="ctr">
                        <a:buFont typeface="Arial" charset="0"/>
                        <a:buNone/>
                        <a:tabLst/>
                      </a:pPr>
                      <a:endParaRPr lang="en-US" sz="1800" dirty="0">
                        <a:solidFill>
                          <a:schemeClr val="tx1"/>
                        </a:solidFill>
                      </a:endParaRPr>
                    </a:p>
                    <a:p>
                      <a:pPr marL="11113" lvl="1" indent="0" algn="ctr">
                        <a:buFont typeface="Arial" charset="0"/>
                        <a:buNone/>
                        <a:tabLst/>
                      </a:pPr>
                      <a:r>
                        <a:rPr lang="en-US" sz="1800" dirty="0">
                          <a:solidFill>
                            <a:schemeClr val="tx1"/>
                          </a:solidFill>
                        </a:rPr>
                        <a:t>Task &amp; dataset generalization</a:t>
                      </a:r>
                    </a:p>
                    <a:p>
                      <a:pPr marL="11113" lvl="1" indent="0" algn="ctr">
                        <a:buFont typeface="Arial" charset="0"/>
                        <a:buNone/>
                        <a:tabLst/>
                      </a:pPr>
                      <a:r>
                        <a:rPr lang="en-US" sz="1200" dirty="0">
                          <a:solidFill>
                            <a:schemeClr val="tx1"/>
                          </a:solidFill>
                        </a:rPr>
                        <a:t>PASCAL classification, detection, segmentation</a:t>
                      </a:r>
                    </a:p>
                  </a:txBody>
                  <a:tcPr marL="68580" marR="68580" marT="34290" marB="34290" anchor="ctr">
                    <a:noFill/>
                  </a:tcPr>
                </a:tc>
                <a:extLst>
                  <a:ext uri="{0D108BD9-81ED-4DB2-BD59-A6C34878D82A}">
                    <a16:rowId xmlns:a16="http://schemas.microsoft.com/office/drawing/2014/main" val="10001"/>
                  </a:ext>
                </a:extLst>
              </a:tr>
              <a:tr h="1359318">
                <a:tc>
                  <a:txBody>
                    <a:bodyPr/>
                    <a:lstStyle/>
                    <a:p>
                      <a:pPr algn="ctr"/>
                      <a:r>
                        <a:rPr lang="en-US" sz="1800" b="1" i="0" dirty="0">
                          <a:solidFill>
                            <a:schemeClr val="tx1"/>
                          </a:solidFill>
                        </a:rPr>
                        <a:t>Qualitative</a:t>
                      </a:r>
                    </a:p>
                  </a:txBody>
                  <a:tcPr marL="68580" marR="68580" marT="34290" marB="34290" anchor="ctr">
                    <a:noFill/>
                  </a:tcPr>
                </a:tc>
                <a:tc>
                  <a:txBody>
                    <a:bodyPr/>
                    <a:lstStyle/>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400" dirty="0">
                        <a:solidFill>
                          <a:schemeClr val="tx1"/>
                        </a:solidFill>
                      </a:endParaRP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bg1">
                              <a:lumMod val="75000"/>
                            </a:schemeClr>
                          </a:solidFill>
                        </a:rPr>
                        <a:t>Low-level stimuli</a:t>
                      </a: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800" dirty="0">
                        <a:solidFill>
                          <a:schemeClr val="tx1"/>
                        </a:solidFill>
                      </a:endParaRP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tx1"/>
                          </a:solidFill>
                        </a:rPr>
                        <a:t>Legacy grayscale photos</a:t>
                      </a:r>
                    </a:p>
                    <a:p>
                      <a:pPr marL="0" marR="0" lvl="1" indent="0" algn="ctr" defTabSz="914400" rtl="0" eaLnBrk="1" fontAlgn="auto" latinLnBrk="0" hangingPunct="1">
                        <a:lnSpc>
                          <a:spcPct val="100000"/>
                        </a:lnSpc>
                        <a:spcBef>
                          <a:spcPts val="0"/>
                        </a:spcBef>
                        <a:spcAft>
                          <a:spcPts val="0"/>
                        </a:spcAft>
                        <a:buClrTx/>
                        <a:buSzTx/>
                        <a:buFont typeface="Arial" charset="0"/>
                        <a:buNone/>
                        <a:tabLst/>
                        <a:defRPr/>
                      </a:pPr>
                      <a:endParaRPr lang="en-US" sz="1400" dirty="0">
                        <a:solidFill>
                          <a:schemeClr val="tx1"/>
                        </a:solidFill>
                      </a:endParaRPr>
                    </a:p>
                  </a:txBody>
                  <a:tcPr marL="68580" marR="68580" marT="34290" marB="34290" anchor="ctr">
                    <a:noFill/>
                  </a:tcPr>
                </a:tc>
                <a:tc>
                  <a:txBody>
                    <a:bodyPr/>
                    <a:lstStyle/>
                    <a:p>
                      <a:pPr marL="0" marR="0" lvl="1" indent="0" algn="ctr" defTabSz="914400" rtl="0" eaLnBrk="1" fontAlgn="auto" latinLnBrk="0" hangingPunct="1">
                        <a:lnSpc>
                          <a:spcPct val="100000"/>
                        </a:lnSpc>
                        <a:spcBef>
                          <a:spcPts val="0"/>
                        </a:spcBef>
                        <a:spcAft>
                          <a:spcPts val="0"/>
                        </a:spcAft>
                        <a:buClrTx/>
                        <a:buSzTx/>
                        <a:buFont typeface="Arial" charset="0"/>
                        <a:buNone/>
                        <a:tabLst/>
                        <a:defRPr/>
                      </a:pPr>
                      <a:r>
                        <a:rPr lang="en-US" sz="1800" dirty="0">
                          <a:solidFill>
                            <a:schemeClr val="tx1"/>
                          </a:solidFill>
                        </a:rPr>
                        <a:t>Hidden unit activations</a:t>
                      </a:r>
                    </a:p>
                  </a:txBody>
                  <a:tcPr marL="68580" marR="68580" marT="34290" marB="34290" anchor="ctr">
                    <a:noFill/>
                  </a:tcPr>
                </a:tc>
                <a:extLst>
                  <a:ext uri="{0D108BD9-81ED-4DB2-BD59-A6C34878D82A}">
                    <a16:rowId xmlns:a16="http://schemas.microsoft.com/office/drawing/2014/main" val="10002"/>
                  </a:ext>
                </a:extLst>
              </a:tr>
            </a:tbl>
          </a:graphicData>
        </a:graphic>
      </p:graphicFrame>
      <p:cxnSp>
        <p:nvCxnSpPr>
          <p:cNvPr id="4" name="Straight Connector 3"/>
          <p:cNvCxnSpPr/>
          <p:nvPr/>
        </p:nvCxnSpPr>
        <p:spPr>
          <a:xfrm>
            <a:off x="1998620" y="2586658"/>
            <a:ext cx="831641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998620" y="5520149"/>
            <a:ext cx="831641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684545" y="2002723"/>
            <a:ext cx="0" cy="351742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6675395" y="2002723"/>
            <a:ext cx="0" cy="351742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998620" y="4321036"/>
            <a:ext cx="831641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4368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19400" y="381000"/>
            <a:ext cx="6072981" cy="6072981"/>
          </a:xfrm>
        </p:spPr>
      </p:pic>
    </p:spTree>
    <p:extLst>
      <p:ext uri="{BB962C8B-B14F-4D97-AF65-F5344CB8AC3E}">
        <p14:creationId xmlns:p14="http://schemas.microsoft.com/office/powerpoint/2010/main" val="11220232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3184" y="1131094"/>
            <a:ext cx="8650224" cy="994172"/>
          </a:xfrm>
        </p:spPr>
        <p:txBody>
          <a:bodyPr>
            <a:normAutofit fontScale="90000"/>
          </a:bodyPr>
          <a:lstStyle/>
          <a:p>
            <a:r>
              <a:rPr lang="en-US" dirty="0"/>
              <a:t>Perceptual Realism / </a:t>
            </a:r>
            <a:r>
              <a:rPr lang="en-US"/>
              <a:t>Amazon Mechanical Turk </a:t>
            </a:r>
            <a:r>
              <a:rPr lang="en-US" dirty="0"/>
              <a:t>Test</a:t>
            </a:r>
          </a:p>
        </p:txBody>
      </p:sp>
    </p:spTree>
    <p:extLst>
      <p:ext uri="{BB962C8B-B14F-4D97-AF65-F5344CB8AC3E}">
        <p14:creationId xmlns:p14="http://schemas.microsoft.com/office/powerpoint/2010/main" val="30363568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7073" y="1575983"/>
            <a:ext cx="4118660" cy="410948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7145" y="1566809"/>
            <a:ext cx="4137005" cy="4127832"/>
          </a:xfrm>
          <a:prstGeom prst="rect">
            <a:avLst/>
          </a:prstGeom>
        </p:spPr>
      </p:pic>
    </p:spTree>
    <p:extLst>
      <p:ext uri="{BB962C8B-B14F-4D97-AF65-F5344CB8AC3E}">
        <p14:creationId xmlns:p14="http://schemas.microsoft.com/office/powerpoint/2010/main" val="241807566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xit" presetSubtype="0" fill="hold" nodeType="afterEffect">
                                  <p:stCondLst>
                                    <p:cond delay="1000"/>
                                  </p:stCondLst>
                                  <p:childTnLst>
                                    <p:set>
                                      <p:cBhvr>
                                        <p:cTn id="9" dur="1" fill="hold">
                                          <p:stCondLst>
                                            <p:cond delay="0"/>
                                          </p:stCondLst>
                                        </p:cTn>
                                        <p:tgtEl>
                                          <p:spTgt spid="7"/>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par>
                          <p:cTn id="14" fill="hold">
                            <p:stCondLst>
                              <p:cond delay="0"/>
                            </p:stCondLst>
                            <p:childTnLst>
                              <p:par>
                                <p:cTn id="15" presetID="1" presetClass="exit" presetSubtype="0" fill="hold" nodeType="afterEffect">
                                  <p:stCondLst>
                                    <p:cond delay="1000"/>
                                  </p:stCondLst>
                                  <p:childTnLst>
                                    <p:set>
                                      <p:cBhvr>
                                        <p:cTn id="16"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1774241" y="1493270"/>
            <a:ext cx="4178175" cy="422079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100" dirty="0"/>
              <a:t>clap if “fake”</a:t>
            </a:r>
          </a:p>
        </p:txBody>
      </p:sp>
      <p:sp>
        <p:nvSpPr>
          <p:cNvPr id="5" name="Rectangle 4"/>
          <p:cNvSpPr/>
          <p:nvPr/>
        </p:nvSpPr>
        <p:spPr>
          <a:xfrm>
            <a:off x="6229351" y="1493270"/>
            <a:ext cx="4178175" cy="422079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100" dirty="0"/>
              <a:t>clap if “fake”</a:t>
            </a:r>
          </a:p>
        </p:txBody>
      </p:sp>
    </p:spTree>
    <p:extLst>
      <p:ext uri="{BB962C8B-B14F-4D97-AF65-F5344CB8AC3E}">
        <p14:creationId xmlns:p14="http://schemas.microsoft.com/office/powerpoint/2010/main" val="376741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7073" y="1575983"/>
            <a:ext cx="4118660" cy="4109486"/>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7145" y="1566809"/>
            <a:ext cx="4137005" cy="4127832"/>
          </a:xfrm>
          <a:prstGeom prst="rect">
            <a:avLst/>
          </a:prstGeom>
        </p:spPr>
      </p:pic>
      <p:sp>
        <p:nvSpPr>
          <p:cNvPr id="4" name="Rectangle 3"/>
          <p:cNvSpPr/>
          <p:nvPr/>
        </p:nvSpPr>
        <p:spPr>
          <a:xfrm>
            <a:off x="6257145" y="1560726"/>
            <a:ext cx="4139138" cy="4119611"/>
          </a:xfrm>
          <a:prstGeom prst="rect">
            <a:avLst/>
          </a:prstGeom>
          <a:noFill/>
          <a:ln w="127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Title 1"/>
          <p:cNvSpPr txBox="1">
            <a:spLocks/>
          </p:cNvSpPr>
          <p:nvPr/>
        </p:nvSpPr>
        <p:spPr>
          <a:xfrm>
            <a:off x="6495320" y="985277"/>
            <a:ext cx="3572960" cy="57544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b="1" dirty="0"/>
              <a:t>Fake, 0% fooled</a:t>
            </a:r>
          </a:p>
        </p:txBody>
      </p:sp>
    </p:spTree>
    <p:extLst>
      <p:ext uri="{BB962C8B-B14F-4D97-AF65-F5344CB8AC3E}">
        <p14:creationId xmlns:p14="http://schemas.microsoft.com/office/powerpoint/2010/main" val="154141240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87054" y="1548551"/>
            <a:ext cx="4182835" cy="4172137"/>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181392" y="1521808"/>
            <a:ext cx="4236324" cy="4182835"/>
          </a:xfrm>
          <a:prstGeom prst="rect">
            <a:avLst/>
          </a:prstGeom>
        </p:spPr>
      </p:pic>
    </p:spTree>
    <p:extLst>
      <p:ext uri="{BB962C8B-B14F-4D97-AF65-F5344CB8AC3E}">
        <p14:creationId xmlns:p14="http://schemas.microsoft.com/office/powerpoint/2010/main" val="3517161613"/>
      </p:ext>
    </p:extLst>
  </p:cSld>
  <p:clrMapOvr>
    <a:masterClrMapping/>
  </p:clrMapOvr>
  <mc:AlternateContent xmlns:mc="http://schemas.openxmlformats.org/markup-compatibility/2006" xmlns:p14="http://schemas.microsoft.com/office/powerpoint/2010/main">
    <mc:Choice Requires="p14">
      <p:transition p14:dur="0" advClick="0" advTm="1000"/>
    </mc:Choice>
    <mc:Fallback xmlns="">
      <p:transition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par>
                          <p:cTn id="7" fill="hold">
                            <p:stCondLst>
                              <p:cond delay="0"/>
                            </p:stCondLst>
                            <p:childTnLst>
                              <p:par>
                                <p:cTn id="8" presetID="1" presetClass="exit" presetSubtype="0" fill="hold" nodeType="afterEffect">
                                  <p:stCondLst>
                                    <p:cond delay="1000"/>
                                  </p:stCondLst>
                                  <p:childTnLst>
                                    <p:set>
                                      <p:cBhvr>
                                        <p:cTn id="9" dur="1" fill="hold">
                                          <p:stCondLst>
                                            <p:cond delay="0"/>
                                          </p:stCondLst>
                                        </p:cTn>
                                        <p:tgtEl>
                                          <p:spTgt spid="15"/>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par>
                          <p:cTn id="14" fill="hold">
                            <p:stCondLst>
                              <p:cond delay="0"/>
                            </p:stCondLst>
                            <p:childTnLst>
                              <p:par>
                                <p:cTn id="15" presetID="1" presetClass="exit" presetSubtype="0" fill="hold" nodeType="afterEffect">
                                  <p:stCondLst>
                                    <p:cond delay="1000"/>
                                  </p:stCondLst>
                                  <p:childTnLst>
                                    <p:set>
                                      <p:cBhvr>
                                        <p:cTn id="16"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1774241" y="1493270"/>
            <a:ext cx="4178175" cy="422079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100" dirty="0"/>
              <a:t>clap if “fake”</a:t>
            </a:r>
          </a:p>
        </p:txBody>
      </p:sp>
      <p:sp>
        <p:nvSpPr>
          <p:cNvPr id="5" name="Rectangle 4"/>
          <p:cNvSpPr/>
          <p:nvPr/>
        </p:nvSpPr>
        <p:spPr>
          <a:xfrm>
            <a:off x="6229351" y="1493270"/>
            <a:ext cx="4178175" cy="422079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100" dirty="0"/>
              <a:t>clap if “fake”</a:t>
            </a:r>
          </a:p>
        </p:txBody>
      </p:sp>
    </p:spTree>
    <p:extLst>
      <p:ext uri="{BB962C8B-B14F-4D97-AF65-F5344CB8AC3E}">
        <p14:creationId xmlns:p14="http://schemas.microsoft.com/office/powerpoint/2010/main" val="32878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87054" y="1548551"/>
            <a:ext cx="4182835" cy="4172137"/>
          </a:xfrm>
          <a:prstGeom prst="rect">
            <a:avLst/>
          </a:prstGeom>
        </p:spPr>
      </p:pic>
      <p:sp>
        <p:nvSpPr>
          <p:cNvPr id="6" name="Rectangle 5"/>
          <p:cNvSpPr/>
          <p:nvPr/>
        </p:nvSpPr>
        <p:spPr>
          <a:xfrm>
            <a:off x="1913166" y="1556978"/>
            <a:ext cx="4139138" cy="4119611"/>
          </a:xfrm>
          <a:prstGeom prst="rect">
            <a:avLst/>
          </a:prstGeom>
          <a:noFill/>
          <a:ln w="127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itle 1"/>
          <p:cNvSpPr txBox="1">
            <a:spLocks/>
          </p:cNvSpPr>
          <p:nvPr/>
        </p:nvSpPr>
        <p:spPr>
          <a:xfrm>
            <a:off x="2191990" y="981529"/>
            <a:ext cx="3572960" cy="57544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b="1" dirty="0"/>
              <a:t>Fake, 55% fooled</a:t>
            </a:r>
          </a:p>
        </p:txBody>
      </p:sp>
      <p:pic>
        <p:nvPicPr>
          <p:cNvPr id="10" name="Picture 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181392" y="1521808"/>
            <a:ext cx="4236324" cy="4182835"/>
          </a:xfrm>
          <a:prstGeom prst="rect">
            <a:avLst/>
          </a:prstGeom>
        </p:spPr>
      </p:pic>
    </p:spTree>
    <p:extLst>
      <p:ext uri="{BB962C8B-B14F-4D97-AF65-F5344CB8AC3E}">
        <p14:creationId xmlns:p14="http://schemas.microsoft.com/office/powerpoint/2010/main" val="6961283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1209" y="1557099"/>
            <a:ext cx="4130843" cy="4158443"/>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371" y="1566299"/>
            <a:ext cx="4149243" cy="4149243"/>
          </a:xfrm>
          <a:prstGeom prst="rect">
            <a:avLst/>
          </a:prstGeom>
        </p:spPr>
      </p:pic>
    </p:spTree>
    <p:extLst>
      <p:ext uri="{BB962C8B-B14F-4D97-AF65-F5344CB8AC3E}">
        <p14:creationId xmlns:p14="http://schemas.microsoft.com/office/powerpoint/2010/main" val="4281257567"/>
      </p:ext>
    </p:extLst>
  </p:cSld>
  <p:clrMapOvr>
    <a:masterClrMapping/>
  </p:clrMapOvr>
  <mc:AlternateContent xmlns:mc="http://schemas.openxmlformats.org/markup-compatibility/2006" xmlns:p14="http://schemas.microsoft.com/office/powerpoint/2010/main">
    <mc:Choice Requires="p14">
      <p:transition p14:dur="0" advClick="0" advTm="1000"/>
    </mc:Choice>
    <mc:Fallback xmlns="">
      <p:transition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p:stCondLst>
                              <p:cond delay="0"/>
                            </p:stCondLst>
                            <p:childTnLst>
                              <p:par>
                                <p:cTn id="8" presetID="1" presetClass="exit" presetSubtype="0" fill="hold" nodeType="afterEffect">
                                  <p:stCondLst>
                                    <p:cond delay="1000"/>
                                  </p:stCondLst>
                                  <p:childTnLst>
                                    <p:set>
                                      <p:cBhvr>
                                        <p:cTn id="9" dur="1" fill="hold">
                                          <p:stCondLst>
                                            <p:cond delay="0"/>
                                          </p:stCondLst>
                                        </p:cTn>
                                        <p:tgtEl>
                                          <p:spTgt spid="1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childTnLst>
                          </p:cTn>
                        </p:par>
                        <p:par>
                          <p:cTn id="14" fill="hold">
                            <p:stCondLst>
                              <p:cond delay="0"/>
                            </p:stCondLst>
                            <p:childTnLst>
                              <p:par>
                                <p:cTn id="15" presetID="1" presetClass="exit" presetSubtype="0" fill="hold" nodeType="afterEffect">
                                  <p:stCondLst>
                                    <p:cond delay="1000"/>
                                  </p:stCondLst>
                                  <p:childTnLst>
                                    <p:set>
                                      <p:cBhvr>
                                        <p:cTn id="16"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1774241" y="1493270"/>
            <a:ext cx="4178175" cy="422079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100" dirty="0"/>
              <a:t>clap if “fake”</a:t>
            </a:r>
          </a:p>
        </p:txBody>
      </p:sp>
      <p:sp>
        <p:nvSpPr>
          <p:cNvPr id="5" name="Rectangle 4"/>
          <p:cNvSpPr/>
          <p:nvPr/>
        </p:nvSpPr>
        <p:spPr>
          <a:xfrm>
            <a:off x="6229351" y="1493270"/>
            <a:ext cx="4178175" cy="422079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100" dirty="0"/>
              <a:t>clap if “fake”</a:t>
            </a:r>
          </a:p>
        </p:txBody>
      </p:sp>
    </p:spTree>
    <p:extLst>
      <p:ext uri="{BB962C8B-B14F-4D97-AF65-F5344CB8AC3E}">
        <p14:creationId xmlns:p14="http://schemas.microsoft.com/office/powerpoint/2010/main" val="576286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1209" y="1557099"/>
            <a:ext cx="4130843" cy="4158443"/>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371" y="1566299"/>
            <a:ext cx="4149243" cy="4149243"/>
          </a:xfrm>
          <a:prstGeom prst="rect">
            <a:avLst/>
          </a:prstGeom>
        </p:spPr>
      </p:pic>
      <p:sp>
        <p:nvSpPr>
          <p:cNvPr id="6" name="Rectangle 5"/>
          <p:cNvSpPr/>
          <p:nvPr/>
        </p:nvSpPr>
        <p:spPr>
          <a:xfrm>
            <a:off x="1945620" y="1563836"/>
            <a:ext cx="4139138" cy="4119611"/>
          </a:xfrm>
          <a:prstGeom prst="rect">
            <a:avLst/>
          </a:prstGeom>
          <a:noFill/>
          <a:ln w="127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itle 1"/>
          <p:cNvSpPr txBox="1">
            <a:spLocks/>
          </p:cNvSpPr>
          <p:nvPr/>
        </p:nvSpPr>
        <p:spPr>
          <a:xfrm>
            <a:off x="2228708" y="993618"/>
            <a:ext cx="3572960" cy="57544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b="1"/>
              <a:t>Fake, 58% </a:t>
            </a:r>
            <a:r>
              <a:rPr lang="en-US" sz="3300" b="1" dirty="0"/>
              <a:t>fooled</a:t>
            </a:r>
          </a:p>
        </p:txBody>
      </p:sp>
    </p:spTree>
    <p:extLst>
      <p:ext uri="{BB962C8B-B14F-4D97-AF65-F5344CB8AC3E}">
        <p14:creationId xmlns:p14="http://schemas.microsoft.com/office/powerpoint/2010/main" val="30852715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9329E-FF95-3091-3426-1492DC386D51}"/>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A9D7CDF-6ACD-104B-CB34-1BE24FEDCD5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19400" y="381000"/>
            <a:ext cx="6072981" cy="6072981"/>
          </a:xfrm>
        </p:spPr>
      </p:pic>
      <p:sp>
        <p:nvSpPr>
          <p:cNvPr id="2" name="TextBox 1">
            <a:extLst>
              <a:ext uri="{FF2B5EF4-FFF2-40B4-BE49-F238E27FC236}">
                <a16:creationId xmlns:a16="http://schemas.microsoft.com/office/drawing/2014/main" id="{F28C9C2A-DF2F-3EC5-A7BF-AA1996EDEC52}"/>
              </a:ext>
            </a:extLst>
          </p:cNvPr>
          <p:cNvSpPr txBox="1"/>
          <p:nvPr/>
        </p:nvSpPr>
        <p:spPr>
          <a:xfrm>
            <a:off x="2848510" y="2819400"/>
            <a:ext cx="2561690" cy="369332"/>
          </a:xfrm>
          <a:prstGeom prst="rect">
            <a:avLst/>
          </a:prstGeom>
          <a:solidFill>
            <a:schemeClr val="bg1"/>
          </a:solidFill>
        </p:spPr>
        <p:txBody>
          <a:bodyPr wrap="square" rtlCol="0">
            <a:spAutoFit/>
          </a:bodyPr>
          <a:lstStyle/>
          <a:p>
            <a:r>
              <a:rPr lang="en-US" b="1" dirty="0">
                <a:solidFill>
                  <a:srgbClr val="FF0000"/>
                </a:solidFill>
              </a:rPr>
              <a:t>Large Pretrained Model?</a:t>
            </a:r>
          </a:p>
        </p:txBody>
      </p:sp>
    </p:spTree>
    <p:extLst>
      <p:ext uri="{BB962C8B-B14F-4D97-AF65-F5344CB8AC3E}">
        <p14:creationId xmlns:p14="http://schemas.microsoft.com/office/powerpoint/2010/main" val="11469002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450761" y="1022962"/>
            <a:ext cx="5290479" cy="4402340"/>
          </a:xfrm>
          <a:prstGeom prst="rect">
            <a:avLst/>
          </a:prstGeom>
        </p:spPr>
      </p:pic>
      <p:sp>
        <p:nvSpPr>
          <p:cNvPr id="3" name="Title 1"/>
          <p:cNvSpPr txBox="1">
            <a:spLocks/>
          </p:cNvSpPr>
          <p:nvPr/>
        </p:nvSpPr>
        <p:spPr>
          <a:xfrm>
            <a:off x="1523999" y="5425303"/>
            <a:ext cx="9144000" cy="57544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b="1" dirty="0"/>
              <a:t>from Reddit /u/</a:t>
            </a:r>
            <a:r>
              <a:rPr lang="en-US" sz="3300" b="1" dirty="0" err="1"/>
              <a:t>SherySantucci</a:t>
            </a:r>
            <a:endParaRPr lang="en-US" sz="3300" b="1" dirty="0"/>
          </a:p>
        </p:txBody>
      </p:sp>
    </p:spTree>
    <p:extLst>
      <p:ext uri="{BB962C8B-B14F-4D97-AF65-F5344CB8AC3E}">
        <p14:creationId xmlns:p14="http://schemas.microsoft.com/office/powerpoint/2010/main" val="12704217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24000" y="5425303"/>
            <a:ext cx="9144000" cy="57544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b="1" dirty="0" err="1"/>
              <a:t>Recolorized</a:t>
            </a:r>
            <a:r>
              <a:rPr lang="en-US" sz="3300" b="1" dirty="0"/>
              <a:t> by Reddit </a:t>
            </a:r>
            <a:r>
              <a:rPr lang="en-US" sz="3300" b="1" dirty="0" err="1"/>
              <a:t>ColorizeBot</a:t>
            </a:r>
            <a:endParaRPr lang="en-US" sz="3300" b="1" dirty="0"/>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450761" y="1022961"/>
            <a:ext cx="5290479" cy="4402340"/>
          </a:xfrm>
          <a:prstGeom prst="rect">
            <a:avLst/>
          </a:prstGeom>
        </p:spPr>
      </p:pic>
    </p:spTree>
    <p:extLst>
      <p:ext uri="{BB962C8B-B14F-4D97-AF65-F5344CB8AC3E}">
        <p14:creationId xmlns:p14="http://schemas.microsoft.com/office/powerpoint/2010/main" val="132673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67189" y="857250"/>
            <a:ext cx="3857625" cy="5143500"/>
          </a:xfrm>
          <a:prstGeom prst="rect">
            <a:avLst/>
          </a:prstGeom>
        </p:spPr>
      </p:pic>
      <p:sp>
        <p:nvSpPr>
          <p:cNvPr id="3" name="Title 1"/>
          <p:cNvSpPr txBox="1">
            <a:spLocks/>
          </p:cNvSpPr>
          <p:nvPr/>
        </p:nvSpPr>
        <p:spPr>
          <a:xfrm>
            <a:off x="8024812" y="4390864"/>
            <a:ext cx="2643188" cy="1609886"/>
          </a:xfrm>
          <a:prstGeom prst="rect">
            <a:avLst/>
          </a:prstGeom>
        </p:spPr>
        <p:txBody>
          <a:bodyPr vert="horz" lIns="68580" tIns="34290" rIns="68580" bIns="3429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b="1" dirty="0"/>
              <a:t>Photo taken by Reddit /u/</a:t>
            </a:r>
            <a:r>
              <a:rPr lang="en-US" sz="3300" b="1" dirty="0" err="1"/>
              <a:t>Timteroo</a:t>
            </a:r>
            <a:r>
              <a:rPr lang="en-US" sz="3300" b="1" dirty="0"/>
              <a:t>,</a:t>
            </a:r>
          </a:p>
          <a:p>
            <a:pPr algn="ctr"/>
            <a:r>
              <a:rPr lang="en-US" sz="3300" b="1" dirty="0"/>
              <a:t>Mural from street artist Eduardo </a:t>
            </a:r>
            <a:r>
              <a:rPr lang="en-US" sz="3300" b="1" dirty="0" err="1"/>
              <a:t>Kobra</a:t>
            </a:r>
            <a:endParaRPr lang="en-US" sz="3300" b="1" dirty="0"/>
          </a:p>
        </p:txBody>
      </p:sp>
    </p:spTree>
    <p:extLst>
      <p:ext uri="{BB962C8B-B14F-4D97-AF65-F5344CB8AC3E}">
        <p14:creationId xmlns:p14="http://schemas.microsoft.com/office/powerpoint/2010/main" val="52848785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67625" y="857250"/>
            <a:ext cx="3856750" cy="5143500"/>
          </a:xfrm>
          <a:prstGeom prst="rect">
            <a:avLst/>
          </a:prstGeom>
        </p:spPr>
      </p:pic>
      <p:sp>
        <p:nvSpPr>
          <p:cNvPr id="4" name="Title 1"/>
          <p:cNvSpPr txBox="1">
            <a:spLocks/>
          </p:cNvSpPr>
          <p:nvPr/>
        </p:nvSpPr>
        <p:spPr>
          <a:xfrm>
            <a:off x="8024812" y="4204885"/>
            <a:ext cx="2643188" cy="1795866"/>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b="1" dirty="0" err="1"/>
              <a:t>Recolorized</a:t>
            </a:r>
            <a:r>
              <a:rPr lang="en-US" sz="3300" b="1" dirty="0"/>
              <a:t> by Reddit </a:t>
            </a:r>
            <a:r>
              <a:rPr lang="en-US" sz="3300" b="1" dirty="0" err="1"/>
              <a:t>ColorizeBot</a:t>
            </a:r>
            <a:endParaRPr lang="en-US" sz="3300" b="1" dirty="0"/>
          </a:p>
        </p:txBody>
      </p:sp>
    </p:spTree>
    <p:extLst>
      <p:ext uri="{BB962C8B-B14F-4D97-AF65-F5344CB8AC3E}">
        <p14:creationId xmlns:p14="http://schemas.microsoft.com/office/powerpoint/2010/main" val="1982014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3511680" y="1862618"/>
            <a:ext cx="2650451" cy="750800"/>
          </a:xfrm>
          <a:prstGeom prst="rect">
            <a:avLst/>
          </a:prstGeom>
          <a:solidFill>
            <a:srgbClr val="FFFFFF">
              <a:alpha val="50196"/>
            </a:srgb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cxnSp>
        <p:nvCxnSpPr>
          <p:cNvPr id="6" name="Straight Connector 5"/>
          <p:cNvCxnSpPr/>
          <p:nvPr/>
        </p:nvCxnSpPr>
        <p:spPr>
          <a:xfrm>
            <a:off x="3082433" y="1833084"/>
            <a:ext cx="0" cy="3429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580584" y="3069596"/>
            <a:ext cx="1551384" cy="646331"/>
          </a:xfrm>
          <a:prstGeom prst="rect">
            <a:avLst/>
          </a:prstGeom>
          <a:noFill/>
        </p:spPr>
        <p:txBody>
          <a:bodyPr wrap="square" rtlCol="0">
            <a:spAutoFit/>
          </a:bodyPr>
          <a:lstStyle/>
          <a:p>
            <a:pPr algn="ctr"/>
            <a:r>
              <a:rPr lang="en-US"/>
              <a:t>AMT Labeled Real [%]</a:t>
            </a:r>
            <a:endParaRPr lang="en-US" dirty="0"/>
          </a:p>
        </p:txBody>
      </p:sp>
      <p:sp>
        <p:nvSpPr>
          <p:cNvPr id="43" name="TextBox 42"/>
          <p:cNvSpPr txBox="1"/>
          <p:nvPr/>
        </p:nvSpPr>
        <p:spPr>
          <a:xfrm>
            <a:off x="2266912" y="1693120"/>
            <a:ext cx="970091" cy="369332"/>
          </a:xfrm>
          <a:prstGeom prst="rect">
            <a:avLst/>
          </a:prstGeom>
          <a:noFill/>
        </p:spPr>
        <p:txBody>
          <a:bodyPr wrap="square" rtlCol="0">
            <a:spAutoFit/>
          </a:bodyPr>
          <a:lstStyle/>
          <a:p>
            <a:pPr algn="ctr"/>
            <a:r>
              <a:rPr lang="en-US" dirty="0"/>
              <a:t>50%</a:t>
            </a:r>
          </a:p>
        </p:txBody>
      </p:sp>
      <p:sp>
        <p:nvSpPr>
          <p:cNvPr id="44" name="TextBox 43"/>
          <p:cNvSpPr txBox="1"/>
          <p:nvPr/>
        </p:nvSpPr>
        <p:spPr>
          <a:xfrm>
            <a:off x="2356277" y="5083633"/>
            <a:ext cx="970091" cy="369332"/>
          </a:xfrm>
          <a:prstGeom prst="rect">
            <a:avLst/>
          </a:prstGeom>
          <a:noFill/>
        </p:spPr>
        <p:txBody>
          <a:bodyPr wrap="square" rtlCol="0">
            <a:spAutoFit/>
          </a:bodyPr>
          <a:lstStyle/>
          <a:p>
            <a:pPr algn="ctr"/>
            <a:r>
              <a:rPr lang="en-US"/>
              <a:t>0%</a:t>
            </a:r>
            <a:endParaRPr lang="en-US" dirty="0"/>
          </a:p>
        </p:txBody>
      </p:sp>
      <p:sp>
        <p:nvSpPr>
          <p:cNvPr id="59" name="Title 1"/>
          <p:cNvSpPr>
            <a:spLocks noGrp="1"/>
          </p:cNvSpPr>
          <p:nvPr>
            <p:ph type="title"/>
          </p:nvPr>
        </p:nvSpPr>
        <p:spPr>
          <a:xfrm>
            <a:off x="2144766" y="387591"/>
            <a:ext cx="4240800" cy="994172"/>
          </a:xfrm>
        </p:spPr>
        <p:txBody>
          <a:bodyPr>
            <a:normAutofit fontScale="90000"/>
          </a:bodyPr>
          <a:lstStyle/>
          <a:p>
            <a:r>
              <a:rPr lang="en-US" dirty="0"/>
              <a:t>Perceptual Realism Test</a:t>
            </a:r>
          </a:p>
        </p:txBody>
      </p:sp>
      <p:grpSp>
        <p:nvGrpSpPr>
          <p:cNvPr id="24" name="Group 23"/>
          <p:cNvGrpSpPr/>
          <p:nvPr/>
        </p:nvGrpSpPr>
        <p:grpSpPr>
          <a:xfrm>
            <a:off x="4987501" y="2339993"/>
            <a:ext cx="1656355" cy="3421672"/>
            <a:chOff x="5471440" y="1976990"/>
            <a:chExt cx="2208473" cy="4562229"/>
          </a:xfrm>
        </p:grpSpPr>
        <p:sp>
          <p:nvSpPr>
            <p:cNvPr id="57" name="Rectangle 56"/>
            <p:cNvSpPr/>
            <p:nvPr/>
          </p:nvSpPr>
          <p:spPr>
            <a:xfrm>
              <a:off x="5471440" y="2052234"/>
              <a:ext cx="182880" cy="182880"/>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8" name="TextBox 57"/>
            <p:cNvSpPr txBox="1"/>
            <p:nvPr/>
          </p:nvSpPr>
          <p:spPr>
            <a:xfrm>
              <a:off x="5711635" y="1976990"/>
              <a:ext cx="1180580" cy="400109"/>
            </a:xfrm>
            <a:prstGeom prst="rect">
              <a:avLst/>
            </a:prstGeom>
            <a:noFill/>
          </p:spPr>
          <p:txBody>
            <a:bodyPr wrap="none" rtlCol="0">
              <a:spAutoFit/>
            </a:bodyPr>
            <a:lstStyle/>
            <a:p>
              <a:r>
                <a:rPr lang="en-US" sz="1350" dirty="0"/>
                <a:t>Ours </a:t>
              </a:r>
              <a:r>
                <a:rPr lang="en-US" sz="1350"/>
                <a:t>(full)</a:t>
              </a:r>
              <a:endParaRPr lang="en-US" sz="1350" dirty="0"/>
            </a:p>
          </p:txBody>
        </p:sp>
        <p:grpSp>
          <p:nvGrpSpPr>
            <p:cNvPr id="18" name="Group 17"/>
            <p:cNvGrpSpPr/>
            <p:nvPr/>
          </p:nvGrpSpPr>
          <p:grpSpPr>
            <a:xfrm>
              <a:off x="6052569" y="2384300"/>
              <a:ext cx="1627344" cy="4154919"/>
              <a:chOff x="7141914" y="2384611"/>
              <a:chExt cx="1627344" cy="4154919"/>
            </a:xfrm>
          </p:grpSpPr>
          <p:sp>
            <p:nvSpPr>
              <p:cNvPr id="16" name="Rectangle 15"/>
              <p:cNvSpPr/>
              <p:nvPr/>
            </p:nvSpPr>
            <p:spPr>
              <a:xfrm>
                <a:off x="7974400" y="2898948"/>
                <a:ext cx="762000" cy="2953512"/>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75" name="Straight Connector 74"/>
              <p:cNvCxnSpPr/>
              <p:nvPr/>
            </p:nvCxnSpPr>
            <p:spPr>
              <a:xfrm>
                <a:off x="8263960" y="2715304"/>
                <a:ext cx="182880"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8263960" y="3084966"/>
                <a:ext cx="182880"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V="1">
                <a:off x="8355400" y="2700828"/>
                <a:ext cx="0" cy="402336"/>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100" name="TextBox 99"/>
              <p:cNvSpPr txBox="1"/>
              <p:nvPr/>
            </p:nvSpPr>
            <p:spPr>
              <a:xfrm rot="20241508">
                <a:off x="7141914" y="6047087"/>
                <a:ext cx="1520587" cy="492443"/>
              </a:xfrm>
              <a:prstGeom prst="rect">
                <a:avLst/>
              </a:prstGeom>
              <a:noFill/>
            </p:spPr>
            <p:txBody>
              <a:bodyPr wrap="none" rtlCol="0">
                <a:spAutoFit/>
              </a:bodyPr>
              <a:lstStyle/>
              <a:p>
                <a:r>
                  <a:rPr lang="en-US" b="1" dirty="0"/>
                  <a:t>Ours (full)</a:t>
                </a:r>
              </a:p>
            </p:txBody>
          </p:sp>
          <p:sp>
            <p:nvSpPr>
              <p:cNvPr id="2" name="TextBox 1"/>
              <p:cNvSpPr txBox="1"/>
              <p:nvPr/>
            </p:nvSpPr>
            <p:spPr>
              <a:xfrm>
                <a:off x="7948014" y="2384611"/>
                <a:ext cx="821244" cy="400109"/>
              </a:xfrm>
              <a:prstGeom prst="rect">
                <a:avLst/>
              </a:prstGeom>
              <a:noFill/>
            </p:spPr>
            <p:txBody>
              <a:bodyPr wrap="square" rtlCol="0">
                <a:spAutoFit/>
              </a:bodyPr>
              <a:lstStyle/>
              <a:p>
                <a:pPr algn="ctr"/>
                <a:r>
                  <a:rPr lang="en-US" sz="1350" b="1" dirty="0"/>
                  <a:t>32.3</a:t>
                </a:r>
              </a:p>
            </p:txBody>
          </p:sp>
        </p:grpSp>
      </p:grpSp>
      <p:sp>
        <p:nvSpPr>
          <p:cNvPr id="46" name="TextBox 45"/>
          <p:cNvSpPr txBox="1"/>
          <p:nvPr/>
        </p:nvSpPr>
        <p:spPr>
          <a:xfrm>
            <a:off x="3808593" y="1877222"/>
            <a:ext cx="1131335" cy="300082"/>
          </a:xfrm>
          <a:prstGeom prst="rect">
            <a:avLst/>
          </a:prstGeom>
          <a:noFill/>
        </p:spPr>
        <p:txBody>
          <a:bodyPr wrap="none" rtlCol="0">
            <a:spAutoFit/>
          </a:bodyPr>
          <a:lstStyle/>
          <a:p>
            <a:r>
              <a:rPr lang="en-US" sz="1350" dirty="0"/>
              <a:t>Ground Truth</a:t>
            </a:r>
          </a:p>
        </p:txBody>
      </p:sp>
      <p:sp>
        <p:nvSpPr>
          <p:cNvPr id="47" name="Rectangle 46"/>
          <p:cNvSpPr/>
          <p:nvPr/>
        </p:nvSpPr>
        <p:spPr>
          <a:xfrm>
            <a:off x="3628445" y="1951272"/>
            <a:ext cx="137160" cy="13716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20" name="Group 19"/>
          <p:cNvGrpSpPr/>
          <p:nvPr/>
        </p:nvGrpSpPr>
        <p:grpSpPr>
          <a:xfrm>
            <a:off x="7054111" y="1556086"/>
            <a:ext cx="1468415" cy="4210563"/>
            <a:chOff x="8226919" y="931780"/>
            <a:chExt cx="1957887" cy="5614084"/>
          </a:xfrm>
        </p:grpSpPr>
        <p:sp>
          <p:nvSpPr>
            <p:cNvPr id="36" name="TextBox 35"/>
            <p:cNvSpPr txBox="1"/>
            <p:nvPr/>
          </p:nvSpPr>
          <p:spPr>
            <a:xfrm rot="20241508">
              <a:off x="8226919" y="6053421"/>
              <a:ext cx="1957887" cy="492443"/>
            </a:xfrm>
            <a:prstGeom prst="rect">
              <a:avLst/>
            </a:prstGeom>
            <a:noFill/>
          </p:spPr>
          <p:txBody>
            <a:bodyPr wrap="none" rtlCol="0">
              <a:spAutoFit/>
            </a:bodyPr>
            <a:lstStyle/>
            <a:p>
              <a:r>
                <a:rPr lang="en-US" b="1" dirty="0"/>
                <a:t>Ground Truth</a:t>
              </a:r>
            </a:p>
          </p:txBody>
        </p:sp>
        <p:sp>
          <p:nvSpPr>
            <p:cNvPr id="12" name="Rectangle 11"/>
            <p:cNvSpPr/>
            <p:nvPr/>
          </p:nvSpPr>
          <p:spPr>
            <a:xfrm>
              <a:off x="9069752" y="1280460"/>
              <a:ext cx="762000" cy="4572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9" name="TextBox 68"/>
            <p:cNvSpPr txBox="1"/>
            <p:nvPr/>
          </p:nvSpPr>
          <p:spPr>
            <a:xfrm>
              <a:off x="9040130" y="931780"/>
              <a:ext cx="821244" cy="400109"/>
            </a:xfrm>
            <a:prstGeom prst="rect">
              <a:avLst/>
            </a:prstGeom>
            <a:noFill/>
          </p:spPr>
          <p:txBody>
            <a:bodyPr wrap="square" rtlCol="0">
              <a:spAutoFit/>
            </a:bodyPr>
            <a:lstStyle/>
            <a:p>
              <a:pPr algn="ctr"/>
              <a:r>
                <a:rPr lang="en-US" sz="1350" b="1" dirty="0"/>
                <a:t>50</a:t>
              </a:r>
            </a:p>
          </p:txBody>
        </p:sp>
      </p:grpSp>
      <p:grpSp>
        <p:nvGrpSpPr>
          <p:cNvPr id="27" name="Group 26"/>
          <p:cNvGrpSpPr/>
          <p:nvPr/>
        </p:nvGrpSpPr>
        <p:grpSpPr>
          <a:xfrm>
            <a:off x="3883489" y="1879191"/>
            <a:ext cx="2105472" cy="3871270"/>
            <a:chOff x="3999426" y="1362587"/>
            <a:chExt cx="2807296" cy="5161693"/>
          </a:xfrm>
        </p:grpSpPr>
        <p:sp>
          <p:nvSpPr>
            <p:cNvPr id="54" name="TextBox 53"/>
            <p:cNvSpPr txBox="1"/>
            <p:nvPr/>
          </p:nvSpPr>
          <p:spPr>
            <a:xfrm>
              <a:off x="5711635" y="1362587"/>
              <a:ext cx="1095087" cy="400109"/>
            </a:xfrm>
            <a:prstGeom prst="rect">
              <a:avLst/>
            </a:prstGeom>
            <a:noFill/>
          </p:spPr>
          <p:txBody>
            <a:bodyPr wrap="none" rtlCol="0">
              <a:spAutoFit/>
            </a:bodyPr>
            <a:lstStyle/>
            <a:p>
              <a:r>
                <a:rPr lang="en-US" sz="1350" dirty="0"/>
                <a:t>Ours (L2)</a:t>
              </a:r>
            </a:p>
          </p:txBody>
        </p:sp>
        <p:sp>
          <p:nvSpPr>
            <p:cNvPr id="53" name="Rectangle 52"/>
            <p:cNvSpPr/>
            <p:nvPr/>
          </p:nvSpPr>
          <p:spPr>
            <a:xfrm>
              <a:off x="5471440" y="1456486"/>
              <a:ext cx="182880" cy="182880"/>
            </a:xfrm>
            <a:prstGeom prst="rect">
              <a:avLst/>
            </a:prstGeom>
            <a:gradFill flip="none" rotWithShape="1">
              <a:gsLst>
                <a:gs pos="0">
                  <a:srgbClr val="CC00CC">
                    <a:tint val="66000"/>
                    <a:satMod val="160000"/>
                  </a:srgbClr>
                </a:gs>
                <a:gs pos="50000">
                  <a:srgbClr val="CC00CC">
                    <a:tint val="44500"/>
                    <a:satMod val="160000"/>
                  </a:srgbClr>
                </a:gs>
                <a:gs pos="100000">
                  <a:srgbClr val="CC00CC">
                    <a:tint val="23500"/>
                    <a:satMod val="160000"/>
                  </a:srgbClr>
                </a:gs>
              </a:gsLst>
              <a:lin ang="5400000" scaled="1"/>
              <a:tileRect/>
            </a:gra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11" name="Group 10"/>
            <p:cNvGrpSpPr/>
            <p:nvPr/>
          </p:nvGrpSpPr>
          <p:grpSpPr>
            <a:xfrm>
              <a:off x="3999426" y="3336531"/>
              <a:ext cx="1481163" cy="3187749"/>
              <a:chOff x="5088771" y="3336842"/>
              <a:chExt cx="1481163" cy="3187749"/>
            </a:xfrm>
          </p:grpSpPr>
          <p:sp>
            <p:nvSpPr>
              <p:cNvPr id="22" name="Rectangle 21"/>
              <p:cNvSpPr/>
              <p:nvPr/>
            </p:nvSpPr>
            <p:spPr>
              <a:xfrm>
                <a:off x="5783698" y="3913932"/>
                <a:ext cx="762000" cy="1938528"/>
              </a:xfrm>
              <a:prstGeom prst="rect">
                <a:avLst/>
              </a:prstGeom>
              <a:gradFill flip="none" rotWithShape="1">
                <a:gsLst>
                  <a:gs pos="0">
                    <a:srgbClr val="CC00CC">
                      <a:tint val="66000"/>
                      <a:satMod val="160000"/>
                    </a:srgbClr>
                  </a:gs>
                  <a:gs pos="50000">
                    <a:srgbClr val="CC00CC">
                      <a:tint val="44500"/>
                      <a:satMod val="160000"/>
                    </a:srgbClr>
                  </a:gs>
                  <a:gs pos="100000">
                    <a:srgbClr val="CC00CC">
                      <a:tint val="23500"/>
                      <a:satMod val="160000"/>
                    </a:srgbClr>
                  </a:gs>
                </a:gsLst>
                <a:lin ang="5400000" scaled="1"/>
                <a:tileRect/>
              </a:gra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6" name="Straight Connector 65"/>
              <p:cNvCxnSpPr/>
              <p:nvPr/>
            </p:nvCxnSpPr>
            <p:spPr>
              <a:xfrm>
                <a:off x="6073258" y="3679888"/>
                <a:ext cx="182880" cy="0"/>
              </a:xfrm>
              <a:prstGeom prst="line">
                <a:avLst/>
              </a:prstGeom>
              <a:ln w="38100">
                <a:solidFill>
                  <a:srgbClr val="CC00CC"/>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6073258" y="4136397"/>
                <a:ext cx="182880" cy="0"/>
              </a:xfrm>
              <a:prstGeom prst="line">
                <a:avLst/>
              </a:prstGeom>
              <a:ln w="38100">
                <a:solidFill>
                  <a:srgbClr val="CC00CC"/>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V="1">
                <a:off x="6164698" y="3662472"/>
                <a:ext cx="0" cy="493776"/>
              </a:xfrm>
              <a:prstGeom prst="line">
                <a:avLst/>
              </a:prstGeom>
              <a:ln w="38100">
                <a:solidFill>
                  <a:srgbClr val="CC00CC"/>
                </a:solidFill>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rot="20241508">
                <a:off x="5088771" y="6032148"/>
                <a:ext cx="1394485" cy="492443"/>
              </a:xfrm>
              <a:prstGeom prst="rect">
                <a:avLst/>
              </a:prstGeom>
              <a:noFill/>
            </p:spPr>
            <p:txBody>
              <a:bodyPr wrap="none" rtlCol="0">
                <a:spAutoFit/>
              </a:bodyPr>
              <a:lstStyle/>
              <a:p>
                <a:r>
                  <a:rPr lang="en-US" b="1" dirty="0"/>
                  <a:t>Ours (L2)</a:t>
                </a:r>
              </a:p>
            </p:txBody>
          </p:sp>
          <p:sp>
            <p:nvSpPr>
              <p:cNvPr id="71" name="TextBox 70"/>
              <p:cNvSpPr txBox="1"/>
              <p:nvPr/>
            </p:nvSpPr>
            <p:spPr>
              <a:xfrm>
                <a:off x="5748690" y="3336842"/>
                <a:ext cx="821244" cy="400109"/>
              </a:xfrm>
              <a:prstGeom prst="rect">
                <a:avLst/>
              </a:prstGeom>
              <a:noFill/>
            </p:spPr>
            <p:txBody>
              <a:bodyPr wrap="square" rtlCol="0">
                <a:spAutoFit/>
              </a:bodyPr>
              <a:lstStyle/>
              <a:p>
                <a:pPr algn="ctr"/>
                <a:r>
                  <a:rPr lang="en-US" sz="1350" b="1" dirty="0"/>
                  <a:t>21.2</a:t>
                </a:r>
              </a:p>
            </p:txBody>
          </p:sp>
        </p:grpSp>
      </p:grpSp>
      <p:grpSp>
        <p:nvGrpSpPr>
          <p:cNvPr id="29" name="Group 28"/>
          <p:cNvGrpSpPr/>
          <p:nvPr/>
        </p:nvGrpSpPr>
        <p:grpSpPr>
          <a:xfrm>
            <a:off x="3017430" y="2109592"/>
            <a:ext cx="1565735" cy="3641102"/>
            <a:chOff x="2844677" y="1669788"/>
            <a:chExt cx="2087646" cy="4854803"/>
          </a:xfrm>
        </p:grpSpPr>
        <p:sp>
          <p:nvSpPr>
            <p:cNvPr id="50" name="TextBox 49"/>
            <p:cNvSpPr txBox="1"/>
            <p:nvPr/>
          </p:nvSpPr>
          <p:spPr>
            <a:xfrm>
              <a:off x="3899562" y="1669788"/>
              <a:ext cx="1032761" cy="400109"/>
            </a:xfrm>
            <a:prstGeom prst="rect">
              <a:avLst/>
            </a:prstGeom>
            <a:noFill/>
          </p:spPr>
          <p:txBody>
            <a:bodyPr wrap="none" rtlCol="0">
              <a:spAutoFit/>
            </a:bodyPr>
            <a:lstStyle/>
            <a:p>
              <a:r>
                <a:rPr lang="en-US" sz="1350" dirty="0"/>
                <a:t>Random</a:t>
              </a:r>
            </a:p>
          </p:txBody>
        </p:sp>
        <p:sp>
          <p:nvSpPr>
            <p:cNvPr id="48" name="Rectangle 47"/>
            <p:cNvSpPr/>
            <p:nvPr/>
          </p:nvSpPr>
          <p:spPr>
            <a:xfrm>
              <a:off x="3659367" y="1759193"/>
              <a:ext cx="182880" cy="182880"/>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Rectangle 27"/>
            <p:cNvSpPr/>
            <p:nvPr/>
          </p:nvSpPr>
          <p:spPr>
            <a:xfrm>
              <a:off x="3559525" y="4684392"/>
              <a:ext cx="795470" cy="1188720"/>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0" name="Straight Connector 59"/>
            <p:cNvCxnSpPr/>
            <p:nvPr/>
          </p:nvCxnSpPr>
          <p:spPr>
            <a:xfrm>
              <a:off x="3861804" y="4290709"/>
              <a:ext cx="190913"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3861804" y="5062938"/>
              <a:ext cx="190913"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3955409" y="4282056"/>
              <a:ext cx="0" cy="804672"/>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rot="20241508">
              <a:off x="2844677" y="6032148"/>
              <a:ext cx="1314889" cy="492443"/>
            </a:xfrm>
            <a:prstGeom prst="rect">
              <a:avLst/>
            </a:prstGeom>
            <a:noFill/>
          </p:spPr>
          <p:txBody>
            <a:bodyPr wrap="none" rtlCol="0">
              <a:spAutoFit/>
            </a:bodyPr>
            <a:lstStyle/>
            <a:p>
              <a:r>
                <a:rPr lang="en-US" b="1" dirty="0"/>
                <a:t>Random</a:t>
              </a:r>
            </a:p>
          </p:txBody>
        </p:sp>
      </p:grpSp>
      <p:sp>
        <p:nvSpPr>
          <p:cNvPr id="79" name="TextBox 78"/>
          <p:cNvSpPr txBox="1"/>
          <p:nvPr/>
        </p:nvSpPr>
        <p:spPr>
          <a:xfrm>
            <a:off x="3543728" y="3829483"/>
            <a:ext cx="615933" cy="300082"/>
          </a:xfrm>
          <a:prstGeom prst="rect">
            <a:avLst/>
          </a:prstGeom>
          <a:noFill/>
        </p:spPr>
        <p:txBody>
          <a:bodyPr wrap="square" rtlCol="0">
            <a:spAutoFit/>
          </a:bodyPr>
          <a:lstStyle/>
          <a:p>
            <a:pPr algn="ctr"/>
            <a:r>
              <a:rPr lang="en-US" sz="1350" b="1" dirty="0"/>
              <a:t>13.0</a:t>
            </a:r>
          </a:p>
        </p:txBody>
      </p:sp>
      <p:grpSp>
        <p:nvGrpSpPr>
          <p:cNvPr id="26" name="Group 25"/>
          <p:cNvGrpSpPr/>
          <p:nvPr/>
        </p:nvGrpSpPr>
        <p:grpSpPr>
          <a:xfrm>
            <a:off x="4561195" y="2109593"/>
            <a:ext cx="1599289" cy="3652073"/>
            <a:chOff x="4903031" y="1669789"/>
            <a:chExt cx="2132385" cy="4869430"/>
          </a:xfrm>
        </p:grpSpPr>
        <p:sp>
          <p:nvSpPr>
            <p:cNvPr id="56" name="TextBox 55"/>
            <p:cNvSpPr txBox="1"/>
            <p:nvPr/>
          </p:nvSpPr>
          <p:spPr>
            <a:xfrm>
              <a:off x="5711635" y="1669789"/>
              <a:ext cx="1323781" cy="400109"/>
            </a:xfrm>
            <a:prstGeom prst="rect">
              <a:avLst/>
            </a:prstGeom>
            <a:noFill/>
          </p:spPr>
          <p:txBody>
            <a:bodyPr wrap="none" rtlCol="0">
              <a:spAutoFit/>
            </a:bodyPr>
            <a:lstStyle/>
            <a:p>
              <a:r>
                <a:rPr lang="en-US" sz="1350" dirty="0"/>
                <a:t>Ours (class)</a:t>
              </a:r>
            </a:p>
          </p:txBody>
        </p:sp>
        <p:sp>
          <p:nvSpPr>
            <p:cNvPr id="55" name="Rectangle 54"/>
            <p:cNvSpPr/>
            <p:nvPr/>
          </p:nvSpPr>
          <p:spPr>
            <a:xfrm>
              <a:off x="5471440" y="1754360"/>
              <a:ext cx="182880" cy="182880"/>
            </a:xfrm>
            <a:prstGeom prst="rect">
              <a:avLst/>
            </a:prstGeom>
            <a:gradFill flip="none" rotWithShape="1">
              <a:gsLst>
                <a:gs pos="0">
                  <a:schemeClr val="accent2">
                    <a:lumMod val="40000"/>
                    <a:lumOff val="60000"/>
                  </a:schemeClr>
                </a:gs>
                <a:gs pos="50000">
                  <a:schemeClr val="accent2">
                    <a:lumMod val="20000"/>
                    <a:lumOff val="80000"/>
                  </a:schemeClr>
                </a:gs>
                <a:gs pos="100000">
                  <a:srgbClr val="F7EAE9"/>
                </a:gs>
              </a:gsLst>
              <a:lin ang="5400000" scaled="1"/>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15" name="Group 14"/>
            <p:cNvGrpSpPr/>
            <p:nvPr/>
          </p:nvGrpSpPr>
          <p:grpSpPr>
            <a:xfrm>
              <a:off x="4903031" y="2994747"/>
              <a:ext cx="1706536" cy="3544472"/>
              <a:chOff x="5992376" y="2995058"/>
              <a:chExt cx="1706536" cy="3544472"/>
            </a:xfrm>
          </p:grpSpPr>
          <p:sp>
            <p:nvSpPr>
              <p:cNvPr id="19" name="Rectangle 18"/>
              <p:cNvSpPr/>
              <p:nvPr/>
            </p:nvSpPr>
            <p:spPr>
              <a:xfrm>
                <a:off x="6879049" y="3560630"/>
                <a:ext cx="762000" cy="2304288"/>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72" name="Straight Connector 71"/>
              <p:cNvCxnSpPr/>
              <p:nvPr/>
            </p:nvCxnSpPr>
            <p:spPr>
              <a:xfrm>
                <a:off x="7168609" y="3328628"/>
                <a:ext cx="1828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7168609" y="3797162"/>
                <a:ext cx="1828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flipV="1">
                <a:off x="7260049" y="3314152"/>
                <a:ext cx="0" cy="4937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99" name="TextBox 98"/>
              <p:cNvSpPr txBox="1"/>
              <p:nvPr/>
            </p:nvSpPr>
            <p:spPr>
              <a:xfrm rot="20241508">
                <a:off x="5992376" y="6047087"/>
                <a:ext cx="1706536" cy="492443"/>
              </a:xfrm>
              <a:prstGeom prst="rect">
                <a:avLst/>
              </a:prstGeom>
              <a:noFill/>
            </p:spPr>
            <p:txBody>
              <a:bodyPr wrap="none" rtlCol="0">
                <a:spAutoFit/>
              </a:bodyPr>
              <a:lstStyle/>
              <a:p>
                <a:r>
                  <a:rPr lang="en-US" b="1" dirty="0"/>
                  <a:t>Ours (class)</a:t>
                </a:r>
              </a:p>
            </p:txBody>
          </p:sp>
          <p:sp>
            <p:nvSpPr>
              <p:cNvPr id="70" name="TextBox 69"/>
              <p:cNvSpPr txBox="1"/>
              <p:nvPr/>
            </p:nvSpPr>
            <p:spPr>
              <a:xfrm>
                <a:off x="6850500" y="2995058"/>
                <a:ext cx="821244" cy="400109"/>
              </a:xfrm>
              <a:prstGeom prst="rect">
                <a:avLst/>
              </a:prstGeom>
              <a:noFill/>
            </p:spPr>
            <p:txBody>
              <a:bodyPr wrap="square" rtlCol="0">
                <a:spAutoFit/>
              </a:bodyPr>
              <a:lstStyle/>
              <a:p>
                <a:pPr algn="ctr"/>
                <a:r>
                  <a:rPr lang="en-US" sz="1350" b="1" dirty="0"/>
                  <a:t>23.9</a:t>
                </a:r>
              </a:p>
            </p:txBody>
          </p:sp>
        </p:grpSp>
      </p:grpSp>
      <p:grpSp>
        <p:nvGrpSpPr>
          <p:cNvPr id="23" name="Group 22"/>
          <p:cNvGrpSpPr/>
          <p:nvPr/>
        </p:nvGrpSpPr>
        <p:grpSpPr>
          <a:xfrm>
            <a:off x="3628446" y="2339993"/>
            <a:ext cx="3853878" cy="3593028"/>
            <a:chOff x="3659367" y="1976990"/>
            <a:chExt cx="5138504" cy="4790704"/>
          </a:xfrm>
        </p:grpSpPr>
        <p:sp>
          <p:nvSpPr>
            <p:cNvPr id="52" name="TextBox 51"/>
            <p:cNvSpPr txBox="1"/>
            <p:nvPr/>
          </p:nvSpPr>
          <p:spPr>
            <a:xfrm>
              <a:off x="3899562" y="1976990"/>
              <a:ext cx="1474249" cy="400109"/>
            </a:xfrm>
            <a:prstGeom prst="rect">
              <a:avLst/>
            </a:prstGeom>
            <a:noFill/>
          </p:spPr>
          <p:txBody>
            <a:bodyPr wrap="none" rtlCol="0">
              <a:spAutoFit/>
            </a:bodyPr>
            <a:lstStyle/>
            <a:p>
              <a:r>
                <a:rPr lang="en-US" sz="1350" dirty="0"/>
                <a:t>Larsson </a:t>
              </a:r>
              <a:r>
                <a:rPr lang="en-US" sz="1350" i="1" dirty="0"/>
                <a:t>et al.</a:t>
              </a:r>
            </a:p>
          </p:txBody>
        </p:sp>
        <p:sp>
          <p:nvSpPr>
            <p:cNvPr id="51" name="Rectangle 50"/>
            <p:cNvSpPr/>
            <p:nvPr/>
          </p:nvSpPr>
          <p:spPr>
            <a:xfrm>
              <a:off x="3659367" y="2057067"/>
              <a:ext cx="182880" cy="182880"/>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21" name="Group 20"/>
            <p:cNvGrpSpPr/>
            <p:nvPr/>
          </p:nvGrpSpPr>
          <p:grpSpPr>
            <a:xfrm>
              <a:off x="6884013" y="2801711"/>
              <a:ext cx="1913858" cy="3965983"/>
              <a:chOff x="6884013" y="4908100"/>
              <a:chExt cx="1913858" cy="3965983"/>
            </a:xfrm>
          </p:grpSpPr>
          <p:sp>
            <p:nvSpPr>
              <p:cNvPr id="83" name="Rectangle 82"/>
              <p:cNvSpPr/>
              <p:nvPr/>
            </p:nvSpPr>
            <p:spPr>
              <a:xfrm>
                <a:off x="7975520" y="5483744"/>
                <a:ext cx="762000" cy="2487168"/>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84" name="Straight Connector 83"/>
              <p:cNvCxnSpPr/>
              <p:nvPr/>
            </p:nvCxnSpPr>
            <p:spPr>
              <a:xfrm>
                <a:off x="8265080" y="5241039"/>
                <a:ext cx="18288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8265080" y="5723081"/>
                <a:ext cx="18288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V="1">
                <a:off x="8356520" y="5227712"/>
                <a:ext cx="0" cy="51206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87" name="TextBox 86"/>
              <p:cNvSpPr txBox="1"/>
              <p:nvPr/>
            </p:nvSpPr>
            <p:spPr>
              <a:xfrm rot="20241508">
                <a:off x="6884013" y="8135419"/>
                <a:ext cx="1913858" cy="738664"/>
              </a:xfrm>
              <a:prstGeom prst="rect">
                <a:avLst/>
              </a:prstGeom>
              <a:noFill/>
            </p:spPr>
            <p:txBody>
              <a:bodyPr wrap="none" rtlCol="0">
                <a:spAutoFit/>
              </a:bodyPr>
              <a:lstStyle/>
              <a:p>
                <a:r>
                  <a:rPr lang="en-US" b="1" dirty="0"/>
                  <a:t>Larsson et al.</a:t>
                </a:r>
              </a:p>
              <a:p>
                <a:pPr algn="ctr"/>
                <a:r>
                  <a:rPr lang="en-US" sz="1200" b="1" dirty="0"/>
                  <a:t>[Concurrent]</a:t>
                </a:r>
              </a:p>
            </p:txBody>
          </p:sp>
          <p:sp>
            <p:nvSpPr>
              <p:cNvPr id="88" name="TextBox 87"/>
              <p:cNvSpPr txBox="1"/>
              <p:nvPr/>
            </p:nvSpPr>
            <p:spPr>
              <a:xfrm>
                <a:off x="7945397" y="4908100"/>
                <a:ext cx="821244" cy="400109"/>
              </a:xfrm>
              <a:prstGeom prst="rect">
                <a:avLst/>
              </a:prstGeom>
              <a:noFill/>
            </p:spPr>
            <p:txBody>
              <a:bodyPr wrap="square" rtlCol="0">
                <a:spAutoFit/>
              </a:bodyPr>
              <a:lstStyle/>
              <a:p>
                <a:pPr algn="ctr"/>
                <a:r>
                  <a:rPr lang="en-US" sz="1350" b="1" dirty="0"/>
                  <a:t>27.2</a:t>
                </a:r>
              </a:p>
            </p:txBody>
          </p:sp>
        </p:grpSp>
      </p:grpSp>
      <p:cxnSp>
        <p:nvCxnSpPr>
          <p:cNvPr id="7" name="Straight Connector 6"/>
          <p:cNvCxnSpPr/>
          <p:nvPr/>
        </p:nvCxnSpPr>
        <p:spPr>
          <a:xfrm flipH="1">
            <a:off x="3082439" y="5252118"/>
            <a:ext cx="566511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8591322" y="2109592"/>
            <a:ext cx="1887266" cy="1200329"/>
          </a:xfrm>
          <a:prstGeom prst="rect">
            <a:avLst/>
          </a:prstGeom>
          <a:noFill/>
        </p:spPr>
        <p:txBody>
          <a:bodyPr wrap="square" rtlCol="0">
            <a:spAutoFit/>
          </a:bodyPr>
          <a:lstStyle/>
          <a:p>
            <a:pPr algn="ctr"/>
            <a:r>
              <a:rPr lang="en-US" sz="2400" dirty="0"/>
              <a:t>1600 images tested per algorithm</a:t>
            </a:r>
          </a:p>
        </p:txBody>
      </p:sp>
    </p:spTree>
    <p:extLst>
      <p:ext uri="{BB962C8B-B14F-4D97-AF65-F5344CB8AC3E}">
        <p14:creationId xmlns:p14="http://schemas.microsoft.com/office/powerpoint/2010/main" val="4917899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070732" y="849019"/>
            <a:ext cx="869149" cy="461665"/>
          </a:xfrm>
          <a:prstGeom prst="rect">
            <a:avLst/>
          </a:prstGeom>
          <a:noFill/>
        </p:spPr>
        <p:txBody>
          <a:bodyPr wrap="none" rtlCol="0">
            <a:spAutoFit/>
          </a:bodyPr>
          <a:lstStyle/>
          <a:p>
            <a:pPr algn="ctr"/>
            <a:r>
              <a:rPr lang="en-US" sz="2400" b="1" dirty="0"/>
              <a:t>Input</a:t>
            </a:r>
          </a:p>
        </p:txBody>
      </p:sp>
      <p:sp>
        <p:nvSpPr>
          <p:cNvPr id="15" name="TextBox 14"/>
          <p:cNvSpPr txBox="1"/>
          <p:nvPr/>
        </p:nvSpPr>
        <p:spPr>
          <a:xfrm>
            <a:off x="5154956" y="849019"/>
            <a:ext cx="1897956" cy="461665"/>
          </a:xfrm>
          <a:prstGeom prst="rect">
            <a:avLst/>
          </a:prstGeom>
          <a:noFill/>
        </p:spPr>
        <p:txBody>
          <a:bodyPr wrap="none" rtlCol="0">
            <a:spAutoFit/>
          </a:bodyPr>
          <a:lstStyle/>
          <a:p>
            <a:pPr algn="ctr"/>
            <a:r>
              <a:rPr lang="en-US" sz="2400" b="1" dirty="0"/>
              <a:t>Ground Truth</a:t>
            </a:r>
          </a:p>
        </p:txBody>
      </p:sp>
      <p:pic>
        <p:nvPicPr>
          <p:cNvPr id="9" name="Picture 8"/>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315435" y="1295058"/>
            <a:ext cx="2308772" cy="2317213"/>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939082" y="1306027"/>
            <a:ext cx="2313836" cy="2295272"/>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7597616" y="1274806"/>
            <a:ext cx="2300334" cy="2357717"/>
          </a:xfrm>
          <a:prstGeom prst="rect">
            <a:avLst/>
          </a:prstGeom>
        </p:spPr>
      </p:pic>
      <p:pic>
        <p:nvPicPr>
          <p:cNvPr id="12" name="Picture 11"/>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2315436" y="3632522"/>
            <a:ext cx="2295272" cy="2317213"/>
          </a:xfrm>
          <a:prstGeom prst="rect">
            <a:avLst/>
          </a:prstGeom>
        </p:spPr>
      </p:pic>
      <p:pic>
        <p:nvPicPr>
          <p:cNvPr id="10" name="Picture 9"/>
          <p:cNvPicPr>
            <a:picLocks noChangeAspect="1"/>
          </p:cNvPicPr>
          <p:nvPr/>
        </p:nvPicPr>
        <p:blipFill rotWithShape="1">
          <a:blip r:embed="rId7">
            <a:extLst>
              <a:ext uri="{28A0092B-C50C-407E-A947-70E740481C1C}">
                <a14:useLocalDpi xmlns:a14="http://schemas.microsoft.com/office/drawing/2010/main"/>
              </a:ext>
            </a:extLst>
          </a:blip>
          <a:srcRect/>
          <a:stretch/>
        </p:blipFill>
        <p:spPr>
          <a:xfrm>
            <a:off x="4934865" y="3643492"/>
            <a:ext cx="2308773" cy="2295272"/>
          </a:xfrm>
          <a:prstGeom prst="rect">
            <a:avLst/>
          </a:prstGeom>
        </p:spPr>
      </p:pic>
      <p:pic>
        <p:nvPicPr>
          <p:cNvPr id="11" name="Picture 10"/>
          <p:cNvPicPr>
            <a:picLocks noChangeAspect="1"/>
          </p:cNvPicPr>
          <p:nvPr/>
        </p:nvPicPr>
        <p:blipFill rotWithShape="1">
          <a:blip r:embed="rId8">
            <a:extLst>
              <a:ext uri="{28A0092B-C50C-407E-A947-70E740481C1C}">
                <a14:useLocalDpi xmlns:a14="http://schemas.microsoft.com/office/drawing/2010/main"/>
              </a:ext>
            </a:extLst>
          </a:blip>
          <a:srcRect/>
          <a:stretch/>
        </p:blipFill>
        <p:spPr>
          <a:xfrm>
            <a:off x="7586646" y="3612270"/>
            <a:ext cx="2308773" cy="2357717"/>
          </a:xfrm>
          <a:prstGeom prst="rect">
            <a:avLst/>
          </a:prstGeom>
        </p:spPr>
      </p:pic>
      <p:sp>
        <p:nvSpPr>
          <p:cNvPr id="16" name="TextBox 15"/>
          <p:cNvSpPr txBox="1"/>
          <p:nvPr/>
        </p:nvSpPr>
        <p:spPr>
          <a:xfrm>
            <a:off x="8193262" y="849019"/>
            <a:ext cx="1103187" cy="461665"/>
          </a:xfrm>
          <a:prstGeom prst="rect">
            <a:avLst/>
          </a:prstGeom>
          <a:noFill/>
        </p:spPr>
        <p:txBody>
          <a:bodyPr wrap="none" rtlCol="0">
            <a:spAutoFit/>
          </a:bodyPr>
          <a:lstStyle/>
          <a:p>
            <a:pPr algn="ctr"/>
            <a:r>
              <a:rPr lang="en-US" sz="2400" b="1" dirty="0"/>
              <a:t>Output</a:t>
            </a:r>
          </a:p>
        </p:txBody>
      </p:sp>
    </p:spTree>
    <p:extLst>
      <p:ext uri="{BB962C8B-B14F-4D97-AF65-F5344CB8AC3E}">
        <p14:creationId xmlns:p14="http://schemas.microsoft.com/office/powerpoint/2010/main" val="80588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996951"/>
            <a:ext cx="7886700" cy="994172"/>
          </a:xfrm>
        </p:spPr>
        <p:txBody>
          <a:bodyPr/>
          <a:lstStyle/>
          <a:p>
            <a:r>
              <a:rPr lang="en-US" dirty="0"/>
              <a:t>Predicting Labels from Data</a:t>
            </a:r>
          </a:p>
        </p:txBody>
      </p:sp>
      <p:sp>
        <p:nvSpPr>
          <p:cNvPr id="25" name="Rectangle 24"/>
          <p:cNvSpPr/>
          <p:nvPr/>
        </p:nvSpPr>
        <p:spPr>
          <a:xfrm>
            <a:off x="3836744" y="2354676"/>
            <a:ext cx="1419281" cy="63325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Data </a:t>
            </a:r>
            <a:r>
              <a:rPr lang="en-US" sz="2400" b="1" i="1" dirty="0">
                <a:solidFill>
                  <a:schemeClr val="tx1"/>
                </a:solidFill>
              </a:rPr>
              <a:t>x</a:t>
            </a:r>
            <a:endParaRPr lang="en-US" sz="2400" b="1" i="1" baseline="-25000" dirty="0">
              <a:solidFill>
                <a:schemeClr val="tx1"/>
              </a:solidFill>
            </a:endParaRPr>
          </a:p>
        </p:txBody>
      </p:sp>
      <p:sp>
        <p:nvSpPr>
          <p:cNvPr id="45" name="Rectangle 44"/>
          <p:cNvSpPr/>
          <p:nvPr/>
        </p:nvSpPr>
        <p:spPr>
          <a:xfrm>
            <a:off x="9004031" y="2360964"/>
            <a:ext cx="1419281" cy="63325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Label </a:t>
            </a:r>
            <a:r>
              <a:rPr lang="en-US" sz="2400" b="1" i="1" dirty="0">
                <a:solidFill>
                  <a:schemeClr val="tx1"/>
                </a:solidFill>
              </a:rPr>
              <a:t>y</a:t>
            </a:r>
          </a:p>
        </p:txBody>
      </p:sp>
      <p:sp>
        <p:nvSpPr>
          <p:cNvPr id="46" name="Rectangle 45"/>
          <p:cNvSpPr/>
          <p:nvPr/>
        </p:nvSpPr>
        <p:spPr>
          <a:xfrm>
            <a:off x="5902802" y="2076451"/>
            <a:ext cx="2417301" cy="1202277"/>
          </a:xfrm>
          <a:prstGeom prst="rect">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Learned feature</a:t>
            </a:r>
          </a:p>
          <a:p>
            <a:pPr algn="ctr"/>
            <a:r>
              <a:rPr lang="en-US" sz="2400" dirty="0">
                <a:solidFill>
                  <a:schemeClr val="bg1"/>
                </a:solidFill>
              </a:rPr>
              <a:t>hierarchy</a:t>
            </a:r>
          </a:p>
        </p:txBody>
      </p:sp>
      <p:cxnSp>
        <p:nvCxnSpPr>
          <p:cNvPr id="47" name="Straight Arrow Connector 46"/>
          <p:cNvCxnSpPr/>
          <p:nvPr/>
        </p:nvCxnSpPr>
        <p:spPr>
          <a:xfrm>
            <a:off x="5383855" y="2677589"/>
            <a:ext cx="413947"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8435231" y="2677590"/>
            <a:ext cx="411480" cy="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2106866" y="2189734"/>
            <a:ext cx="1593193" cy="830997"/>
          </a:xfrm>
          <a:prstGeom prst="rect">
            <a:avLst/>
          </a:prstGeom>
          <a:noFill/>
        </p:spPr>
        <p:txBody>
          <a:bodyPr wrap="none" rtlCol="0">
            <a:spAutoFit/>
          </a:bodyPr>
          <a:lstStyle/>
          <a:p>
            <a:pPr algn="ctr"/>
            <a:r>
              <a:rPr lang="en-US" sz="2400" b="1" dirty="0"/>
              <a:t>Supervised</a:t>
            </a:r>
          </a:p>
          <a:p>
            <a:pPr algn="ctr"/>
            <a:r>
              <a:rPr lang="en-US" sz="2400" b="1" dirty="0"/>
              <a:t>training</a:t>
            </a:r>
          </a:p>
        </p:txBody>
      </p:sp>
      <p:sp>
        <p:nvSpPr>
          <p:cNvPr id="52" name="TextBox 51"/>
          <p:cNvSpPr txBox="1"/>
          <p:nvPr/>
        </p:nvSpPr>
        <p:spPr>
          <a:xfrm>
            <a:off x="3864950" y="3014651"/>
            <a:ext cx="1429559" cy="830997"/>
          </a:xfrm>
          <a:prstGeom prst="rect">
            <a:avLst/>
          </a:prstGeom>
          <a:noFill/>
        </p:spPr>
        <p:txBody>
          <a:bodyPr wrap="none" rtlCol="0">
            <a:spAutoFit/>
          </a:bodyPr>
          <a:lstStyle/>
          <a:p>
            <a:pPr algn="ctr"/>
            <a:r>
              <a:rPr lang="en-US" sz="2400" b="1" dirty="0"/>
              <a:t>ImageNet</a:t>
            </a:r>
          </a:p>
          <a:p>
            <a:pPr algn="ctr"/>
            <a:r>
              <a:rPr lang="en-US" sz="2400" b="1" dirty="0"/>
              <a:t>images</a:t>
            </a:r>
          </a:p>
        </p:txBody>
      </p:sp>
      <p:sp>
        <p:nvSpPr>
          <p:cNvPr id="53" name="TextBox 52"/>
          <p:cNvSpPr txBox="1"/>
          <p:nvPr/>
        </p:nvSpPr>
        <p:spPr>
          <a:xfrm>
            <a:off x="9026857" y="3014651"/>
            <a:ext cx="1429559" cy="830997"/>
          </a:xfrm>
          <a:prstGeom prst="rect">
            <a:avLst/>
          </a:prstGeom>
          <a:noFill/>
        </p:spPr>
        <p:txBody>
          <a:bodyPr wrap="none" rtlCol="0">
            <a:spAutoFit/>
          </a:bodyPr>
          <a:lstStyle/>
          <a:p>
            <a:pPr algn="ctr"/>
            <a:r>
              <a:rPr lang="en-US" sz="2400" b="1" dirty="0"/>
              <a:t>ImageNet</a:t>
            </a:r>
          </a:p>
          <a:p>
            <a:pPr algn="ctr"/>
            <a:r>
              <a:rPr lang="en-US" sz="2400" b="1" dirty="0"/>
              <a:t>labels</a:t>
            </a:r>
          </a:p>
        </p:txBody>
      </p:sp>
    </p:spTree>
    <p:extLst>
      <p:ext uri="{BB962C8B-B14F-4D97-AF65-F5344CB8AC3E}">
        <p14:creationId xmlns:p14="http://schemas.microsoft.com/office/powerpoint/2010/main" val="172492192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Manual Input 47"/>
          <p:cNvSpPr/>
          <p:nvPr/>
        </p:nvSpPr>
        <p:spPr>
          <a:xfrm rot="16200000">
            <a:off x="9730653" y="4006423"/>
            <a:ext cx="630936" cy="754380"/>
          </a:xfrm>
          <a:prstGeom prst="flowChartManualInput">
            <a:avLst/>
          </a:prstGeom>
          <a:solidFill>
            <a:schemeClr val="accent4">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4" name="Manual Input 43"/>
          <p:cNvSpPr/>
          <p:nvPr/>
        </p:nvSpPr>
        <p:spPr>
          <a:xfrm rot="5400000">
            <a:off x="3893424" y="4006422"/>
            <a:ext cx="630936" cy="754380"/>
          </a:xfrm>
          <a:prstGeom prst="flowChartManualInput">
            <a:avLst/>
          </a:prstGeom>
          <a:solidFill>
            <a:schemeClr val="accent1">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0" name="Manual Input 39"/>
          <p:cNvSpPr/>
          <p:nvPr/>
        </p:nvSpPr>
        <p:spPr>
          <a:xfrm rot="5400000">
            <a:off x="3893424" y="2300399"/>
            <a:ext cx="630936" cy="754380"/>
          </a:xfrm>
          <a:prstGeom prst="flowChartManualInput">
            <a:avLst/>
          </a:prstGeom>
          <a:solidFill>
            <a:schemeClr val="accent1">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3" name="Manual Input 42"/>
          <p:cNvSpPr/>
          <p:nvPr/>
        </p:nvSpPr>
        <p:spPr>
          <a:xfrm rot="16200000">
            <a:off x="4560786" y="2300399"/>
            <a:ext cx="630936" cy="754380"/>
          </a:xfrm>
          <a:prstGeom prst="flowChartManualInput">
            <a:avLst/>
          </a:prstGeom>
          <a:solidFill>
            <a:schemeClr val="accent4">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2152650" y="996951"/>
            <a:ext cx="7886700" cy="994172"/>
          </a:xfrm>
        </p:spPr>
        <p:txBody>
          <a:bodyPr/>
          <a:lstStyle/>
          <a:p>
            <a:r>
              <a:rPr lang="en-US" dirty="0"/>
              <a:t>Predicting Data from Data</a:t>
            </a:r>
          </a:p>
        </p:txBody>
      </p:sp>
      <p:sp>
        <p:nvSpPr>
          <p:cNvPr id="24" name="Rectangle 23"/>
          <p:cNvSpPr/>
          <p:nvPr/>
        </p:nvSpPr>
        <p:spPr>
          <a:xfrm>
            <a:off x="9004031" y="2360964"/>
            <a:ext cx="1419281" cy="63325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Label </a:t>
            </a:r>
            <a:r>
              <a:rPr lang="en-US" sz="2400" b="1" i="1" dirty="0">
                <a:solidFill>
                  <a:schemeClr val="tx1"/>
                </a:solidFill>
              </a:rPr>
              <a:t>y</a:t>
            </a:r>
          </a:p>
        </p:txBody>
      </p:sp>
      <p:sp>
        <p:nvSpPr>
          <p:cNvPr id="33" name="Rectangle 32"/>
          <p:cNvSpPr/>
          <p:nvPr/>
        </p:nvSpPr>
        <p:spPr>
          <a:xfrm>
            <a:off x="5902802" y="2076451"/>
            <a:ext cx="2417301" cy="1202277"/>
          </a:xfrm>
          <a:prstGeom prst="rect">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Learned feature</a:t>
            </a:r>
          </a:p>
          <a:p>
            <a:pPr algn="ctr"/>
            <a:r>
              <a:rPr lang="en-US" sz="2400" dirty="0">
                <a:solidFill>
                  <a:schemeClr val="bg1"/>
                </a:solidFill>
              </a:rPr>
              <a:t>hierarchy</a:t>
            </a:r>
          </a:p>
        </p:txBody>
      </p:sp>
      <p:cxnSp>
        <p:nvCxnSpPr>
          <p:cNvPr id="34" name="Straight Arrow Connector 33"/>
          <p:cNvCxnSpPr/>
          <p:nvPr/>
        </p:nvCxnSpPr>
        <p:spPr>
          <a:xfrm>
            <a:off x="5383855" y="2677589"/>
            <a:ext cx="413947"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8435231" y="2677590"/>
            <a:ext cx="411480" cy="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2106866" y="2189734"/>
            <a:ext cx="1593193" cy="830997"/>
          </a:xfrm>
          <a:prstGeom prst="rect">
            <a:avLst/>
          </a:prstGeom>
          <a:noFill/>
        </p:spPr>
        <p:txBody>
          <a:bodyPr wrap="none" rtlCol="0">
            <a:spAutoFit/>
          </a:bodyPr>
          <a:lstStyle/>
          <a:p>
            <a:pPr algn="ctr"/>
            <a:r>
              <a:rPr lang="en-US" sz="2400" b="1" dirty="0"/>
              <a:t>Supervised</a:t>
            </a:r>
          </a:p>
          <a:p>
            <a:pPr algn="ctr"/>
            <a:r>
              <a:rPr lang="en-US" sz="2400" b="1" dirty="0"/>
              <a:t>training</a:t>
            </a:r>
          </a:p>
        </p:txBody>
      </p:sp>
      <p:sp>
        <p:nvSpPr>
          <p:cNvPr id="3" name="Rectangle 2"/>
          <p:cNvSpPr/>
          <p:nvPr/>
        </p:nvSpPr>
        <p:spPr>
          <a:xfrm>
            <a:off x="3972331" y="2406681"/>
            <a:ext cx="429926" cy="461665"/>
          </a:xfrm>
          <a:prstGeom prst="rect">
            <a:avLst/>
          </a:prstGeom>
        </p:spPr>
        <p:txBody>
          <a:bodyPr wrap="none">
            <a:spAutoFit/>
          </a:bodyPr>
          <a:lstStyle/>
          <a:p>
            <a:pPr algn="ctr"/>
            <a:r>
              <a:rPr lang="en-US" sz="2400" b="1" i="1" dirty="0"/>
              <a:t>x</a:t>
            </a:r>
            <a:r>
              <a:rPr lang="en-US" sz="2400" b="1" i="1" baseline="-25000" dirty="0"/>
              <a:t>0</a:t>
            </a:r>
          </a:p>
        </p:txBody>
      </p:sp>
      <p:sp>
        <p:nvSpPr>
          <p:cNvPr id="20" name="Rectangle 19"/>
          <p:cNvSpPr/>
          <p:nvPr/>
        </p:nvSpPr>
        <p:spPr>
          <a:xfrm>
            <a:off x="4709411" y="2406681"/>
            <a:ext cx="429926" cy="461665"/>
          </a:xfrm>
          <a:prstGeom prst="rect">
            <a:avLst/>
          </a:prstGeom>
        </p:spPr>
        <p:txBody>
          <a:bodyPr wrap="none">
            <a:spAutoFit/>
          </a:bodyPr>
          <a:lstStyle/>
          <a:p>
            <a:pPr algn="ctr"/>
            <a:r>
              <a:rPr lang="en-US" sz="2400" b="1" i="1" dirty="0"/>
              <a:t>x</a:t>
            </a:r>
            <a:r>
              <a:rPr lang="en-US" sz="2400" b="1" i="1" baseline="-25000" dirty="0"/>
              <a:t>1</a:t>
            </a:r>
          </a:p>
        </p:txBody>
      </p:sp>
      <p:sp>
        <p:nvSpPr>
          <p:cNvPr id="11" name="TextBox 10"/>
          <p:cNvSpPr txBox="1"/>
          <p:nvPr/>
        </p:nvSpPr>
        <p:spPr>
          <a:xfrm>
            <a:off x="1665798" y="3732718"/>
            <a:ext cx="2139817" cy="1200329"/>
          </a:xfrm>
          <a:prstGeom prst="rect">
            <a:avLst/>
          </a:prstGeom>
          <a:noFill/>
        </p:spPr>
        <p:txBody>
          <a:bodyPr wrap="none" rtlCol="0">
            <a:spAutoFit/>
          </a:bodyPr>
          <a:lstStyle/>
          <a:p>
            <a:pPr algn="ctr"/>
            <a:r>
              <a:rPr lang="en-US" sz="2400" b="1" dirty="0"/>
              <a:t>Unsupervised/</a:t>
            </a:r>
          </a:p>
          <a:p>
            <a:pPr algn="ctr"/>
            <a:r>
              <a:rPr lang="en-US" sz="2400" b="1" dirty="0"/>
              <a:t>Self-supervised</a:t>
            </a:r>
          </a:p>
          <a:p>
            <a:pPr algn="ctr"/>
            <a:r>
              <a:rPr lang="en-US" sz="2400" b="1" dirty="0"/>
              <a:t>training</a:t>
            </a:r>
          </a:p>
        </p:txBody>
      </p:sp>
      <p:sp>
        <p:nvSpPr>
          <p:cNvPr id="27" name="Rectangle 26"/>
          <p:cNvSpPr/>
          <p:nvPr/>
        </p:nvSpPr>
        <p:spPr>
          <a:xfrm>
            <a:off x="9894475" y="4112704"/>
            <a:ext cx="429926" cy="461665"/>
          </a:xfrm>
          <a:prstGeom prst="rect">
            <a:avLst/>
          </a:prstGeom>
        </p:spPr>
        <p:txBody>
          <a:bodyPr wrap="none">
            <a:spAutoFit/>
          </a:bodyPr>
          <a:lstStyle/>
          <a:p>
            <a:pPr algn="ctr"/>
            <a:r>
              <a:rPr lang="en-US" sz="2400" b="1" i="1" dirty="0"/>
              <a:t>x</a:t>
            </a:r>
            <a:r>
              <a:rPr lang="en-US" sz="2400" b="1" i="1" baseline="-25000" dirty="0"/>
              <a:t>1</a:t>
            </a:r>
          </a:p>
        </p:txBody>
      </p:sp>
      <p:sp>
        <p:nvSpPr>
          <p:cNvPr id="29" name="Rectangle 28"/>
          <p:cNvSpPr/>
          <p:nvPr/>
        </p:nvSpPr>
        <p:spPr>
          <a:xfrm>
            <a:off x="3972331" y="4112704"/>
            <a:ext cx="429926" cy="461665"/>
          </a:xfrm>
          <a:prstGeom prst="rect">
            <a:avLst/>
          </a:prstGeom>
        </p:spPr>
        <p:txBody>
          <a:bodyPr wrap="none">
            <a:spAutoFit/>
          </a:bodyPr>
          <a:lstStyle/>
          <a:p>
            <a:pPr algn="ctr"/>
            <a:r>
              <a:rPr lang="en-US" sz="2400" b="1" i="1" dirty="0"/>
              <a:t>x</a:t>
            </a:r>
            <a:r>
              <a:rPr lang="en-US" sz="2400" b="1" i="1" baseline="-25000" dirty="0"/>
              <a:t>0</a:t>
            </a:r>
          </a:p>
        </p:txBody>
      </p:sp>
      <p:sp>
        <p:nvSpPr>
          <p:cNvPr id="30" name="Rectangle 29"/>
          <p:cNvSpPr/>
          <p:nvPr/>
        </p:nvSpPr>
        <p:spPr>
          <a:xfrm>
            <a:off x="5893833" y="3782475"/>
            <a:ext cx="2417301" cy="1202277"/>
          </a:xfrm>
          <a:prstGeom prst="rect">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Learned feature</a:t>
            </a:r>
          </a:p>
          <a:p>
            <a:pPr algn="ctr"/>
            <a:r>
              <a:rPr lang="en-US" sz="2400" dirty="0">
                <a:solidFill>
                  <a:schemeClr val="bg1"/>
                </a:solidFill>
              </a:rPr>
              <a:t>hierarchy</a:t>
            </a:r>
          </a:p>
        </p:txBody>
      </p:sp>
      <p:cxnSp>
        <p:nvCxnSpPr>
          <p:cNvPr id="31" name="Straight Arrow Connector 30"/>
          <p:cNvCxnSpPr/>
          <p:nvPr/>
        </p:nvCxnSpPr>
        <p:spPr>
          <a:xfrm>
            <a:off x="5383855" y="4383613"/>
            <a:ext cx="413947"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8435231" y="4377186"/>
            <a:ext cx="41148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864950" y="3014651"/>
            <a:ext cx="1429559" cy="830997"/>
          </a:xfrm>
          <a:prstGeom prst="rect">
            <a:avLst/>
          </a:prstGeom>
          <a:noFill/>
        </p:spPr>
        <p:txBody>
          <a:bodyPr wrap="none" rtlCol="0">
            <a:spAutoFit/>
          </a:bodyPr>
          <a:lstStyle/>
          <a:p>
            <a:pPr algn="ctr"/>
            <a:r>
              <a:rPr lang="en-US" sz="2400" b="1" dirty="0"/>
              <a:t>ImageNet</a:t>
            </a:r>
          </a:p>
          <a:p>
            <a:pPr algn="ctr"/>
            <a:r>
              <a:rPr lang="en-US" sz="2400" b="1" dirty="0"/>
              <a:t>images</a:t>
            </a:r>
          </a:p>
        </p:txBody>
      </p:sp>
      <p:sp>
        <p:nvSpPr>
          <p:cNvPr id="25" name="TextBox 24"/>
          <p:cNvSpPr txBox="1"/>
          <p:nvPr/>
        </p:nvSpPr>
        <p:spPr>
          <a:xfrm>
            <a:off x="9026857" y="3014651"/>
            <a:ext cx="1429559" cy="830997"/>
          </a:xfrm>
          <a:prstGeom prst="rect">
            <a:avLst/>
          </a:prstGeom>
          <a:noFill/>
        </p:spPr>
        <p:txBody>
          <a:bodyPr wrap="none" rtlCol="0">
            <a:spAutoFit/>
          </a:bodyPr>
          <a:lstStyle/>
          <a:p>
            <a:pPr algn="ctr"/>
            <a:r>
              <a:rPr lang="en-US" sz="2400" b="1" dirty="0"/>
              <a:t>ImageNet</a:t>
            </a:r>
          </a:p>
          <a:p>
            <a:pPr algn="ctr"/>
            <a:r>
              <a:rPr lang="en-US" sz="2400" b="1" dirty="0"/>
              <a:t>labels</a:t>
            </a:r>
          </a:p>
        </p:txBody>
      </p:sp>
      <p:sp>
        <p:nvSpPr>
          <p:cNvPr id="37" name="Rectangle 36"/>
          <p:cNvSpPr/>
          <p:nvPr/>
        </p:nvSpPr>
        <p:spPr>
          <a:xfrm>
            <a:off x="3831703" y="4066987"/>
            <a:ext cx="1419281" cy="63325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i="1" baseline="-25000" dirty="0">
              <a:solidFill>
                <a:schemeClr val="tx1"/>
              </a:solidFill>
            </a:endParaRPr>
          </a:p>
        </p:txBody>
      </p:sp>
      <p:sp>
        <p:nvSpPr>
          <p:cNvPr id="47" name="Rectangle 46"/>
          <p:cNvSpPr/>
          <p:nvPr/>
        </p:nvSpPr>
        <p:spPr>
          <a:xfrm>
            <a:off x="9004031" y="4066987"/>
            <a:ext cx="1419281" cy="63325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i="1" baseline="-25000" dirty="0">
              <a:solidFill>
                <a:schemeClr val="tx1"/>
              </a:solidFill>
            </a:endParaRPr>
          </a:p>
        </p:txBody>
      </p:sp>
    </p:spTree>
    <p:extLst>
      <p:ext uri="{BB962C8B-B14F-4D97-AF65-F5344CB8AC3E}">
        <p14:creationId xmlns:p14="http://schemas.microsoft.com/office/powerpoint/2010/main" val="20497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par>
                                <p:cTn id="23" presetID="10"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par>
                                <p:cTn id="26" presetID="10" presetClass="entr" presetSubtype="0" fill="hold"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500"/>
                                        <p:tgtEl>
                                          <p:spTgt spid="3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7"/>
                                        </p:tgtEl>
                                        <p:attrNameLst>
                                          <p:attrName>style.visibility</p:attrName>
                                        </p:attrNameLst>
                                      </p:cBhvr>
                                      <p:to>
                                        <p:strVal val="visible"/>
                                      </p:to>
                                    </p:set>
                                    <p:animEffect transition="in" filter="fade">
                                      <p:cBhvr>
                                        <p:cTn id="34"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4" grpId="0" animBg="1"/>
      <p:bldP spid="11" grpId="0"/>
      <p:bldP spid="27" grpId="0"/>
      <p:bldP spid="29" grpId="0"/>
      <p:bldP spid="30" grpId="0" animBg="1"/>
      <p:bldP spid="37" grpId="0" animBg="1"/>
      <p:bldP spid="4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rot="5400000">
            <a:off x="2467815" y="706568"/>
            <a:ext cx="799740" cy="1830851"/>
          </a:xfrm>
          <a:prstGeom prst="rect">
            <a:avLst/>
          </a:prstGeom>
        </p:spPr>
      </p:pic>
      <p:pic>
        <p:nvPicPr>
          <p:cNvPr id="16" name="Content Placeholder 15"/>
          <p:cNvPicPr>
            <a:picLocks noGrp="1" noChangeAspect="1"/>
          </p:cNvPicPr>
          <p:nvPr>
            <p:ph idx="1"/>
          </p:nvPr>
        </p:nvPicPr>
        <p:blipFill>
          <a:blip r:embed="rId4">
            <a:extLst>
              <a:ext uri="{28A0092B-C50C-407E-A947-70E740481C1C}">
                <a14:useLocalDpi xmlns:a14="http://schemas.microsoft.com/office/drawing/2010/main"/>
              </a:ext>
            </a:extLst>
          </a:blip>
          <a:stretch>
            <a:fillRect/>
          </a:stretch>
        </p:blipFill>
        <p:spPr>
          <a:xfrm>
            <a:off x="7791167" y="2769818"/>
            <a:ext cx="2617127" cy="1066343"/>
          </a:xfrm>
        </p:spPr>
      </p:pic>
      <p:pic>
        <p:nvPicPr>
          <p:cNvPr id="12" name="Picture 11"/>
          <p:cNvPicPr>
            <a:picLocks noChangeAspect="1"/>
          </p:cNvPicPr>
          <p:nvPr/>
        </p:nvPicPr>
        <p:blipFill>
          <a:blip r:embed="rId5"/>
          <a:stretch>
            <a:fillRect/>
          </a:stretch>
        </p:blipFill>
        <p:spPr>
          <a:xfrm>
            <a:off x="5843246" y="2890015"/>
            <a:ext cx="1753559" cy="977108"/>
          </a:xfrm>
          <a:prstGeom prst="rect">
            <a:avLst/>
          </a:prstGeom>
        </p:spPr>
      </p:pic>
      <p:sp>
        <p:nvSpPr>
          <p:cNvPr id="17" name="TextBox 16"/>
          <p:cNvSpPr txBox="1"/>
          <p:nvPr/>
        </p:nvSpPr>
        <p:spPr>
          <a:xfrm>
            <a:off x="5695430" y="2521240"/>
            <a:ext cx="1221168" cy="369332"/>
          </a:xfrm>
          <a:prstGeom prst="rect">
            <a:avLst/>
          </a:prstGeom>
          <a:noFill/>
        </p:spPr>
        <p:txBody>
          <a:bodyPr wrap="none" rtlCol="0">
            <a:spAutoFit/>
          </a:bodyPr>
          <a:lstStyle/>
          <a:p>
            <a:pPr algn="ctr"/>
            <a:r>
              <a:rPr lang="en-US" b="1" dirty="0"/>
              <a:t>Egomotion</a:t>
            </a:r>
          </a:p>
        </p:txBody>
      </p:sp>
      <p:sp>
        <p:nvSpPr>
          <p:cNvPr id="18" name="Rectangle 17"/>
          <p:cNvSpPr/>
          <p:nvPr/>
        </p:nvSpPr>
        <p:spPr>
          <a:xfrm>
            <a:off x="5655151" y="3857445"/>
            <a:ext cx="2555585" cy="300082"/>
          </a:xfrm>
          <a:prstGeom prst="rect">
            <a:avLst/>
          </a:prstGeom>
        </p:spPr>
        <p:txBody>
          <a:bodyPr wrap="square">
            <a:spAutoFit/>
          </a:bodyPr>
          <a:lstStyle/>
          <a:p>
            <a:pPr algn="ctr"/>
            <a:r>
              <a:rPr lang="en-US" sz="1350" dirty="0"/>
              <a:t>Agrawal </a:t>
            </a:r>
            <a:r>
              <a:rPr lang="en-US" sz="1350" i="1" dirty="0"/>
              <a:t>et al.</a:t>
            </a:r>
            <a:r>
              <a:rPr lang="en-US" sz="1350" dirty="0"/>
              <a:t> ICCV 2015</a:t>
            </a:r>
          </a:p>
        </p:txBody>
      </p:sp>
      <p:sp>
        <p:nvSpPr>
          <p:cNvPr id="19" name="Rectangle 18"/>
          <p:cNvSpPr/>
          <p:nvPr/>
        </p:nvSpPr>
        <p:spPr>
          <a:xfrm>
            <a:off x="7745398" y="3857444"/>
            <a:ext cx="2707531" cy="300082"/>
          </a:xfrm>
          <a:prstGeom prst="rect">
            <a:avLst/>
          </a:prstGeom>
        </p:spPr>
        <p:txBody>
          <a:bodyPr wrap="square">
            <a:spAutoFit/>
          </a:bodyPr>
          <a:lstStyle/>
          <a:p>
            <a:pPr algn="ctr"/>
            <a:r>
              <a:rPr lang="en-US" sz="1350" dirty="0"/>
              <a:t>Jayaraman </a:t>
            </a:r>
            <a:r>
              <a:rPr lang="en-US" sz="1350" i="1" dirty="0"/>
              <a:t>et al.</a:t>
            </a:r>
            <a:r>
              <a:rPr lang="en-US" sz="1350" dirty="0"/>
              <a:t> ICCV 2015</a:t>
            </a:r>
          </a:p>
        </p:txBody>
      </p:sp>
      <p:pic>
        <p:nvPicPr>
          <p:cNvPr id="27" name="Picture 26"/>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807680" y="2710729"/>
            <a:ext cx="3690214" cy="1227041"/>
          </a:xfrm>
          <a:prstGeom prst="rect">
            <a:avLst/>
          </a:prstGeom>
        </p:spPr>
      </p:pic>
      <p:sp>
        <p:nvSpPr>
          <p:cNvPr id="28" name="Rectangle 27"/>
          <p:cNvSpPr/>
          <p:nvPr/>
        </p:nvSpPr>
        <p:spPr>
          <a:xfrm>
            <a:off x="1952260" y="3851842"/>
            <a:ext cx="3545634" cy="300082"/>
          </a:xfrm>
          <a:prstGeom prst="rect">
            <a:avLst/>
          </a:prstGeom>
        </p:spPr>
        <p:txBody>
          <a:bodyPr wrap="square">
            <a:spAutoFit/>
          </a:bodyPr>
          <a:lstStyle/>
          <a:p>
            <a:pPr algn="ctr"/>
            <a:r>
              <a:rPr lang="en-US" sz="1350" dirty="0"/>
              <a:t>Isola </a:t>
            </a:r>
            <a:r>
              <a:rPr lang="en-US" sz="1350" i="1" dirty="0"/>
              <a:t>et al.</a:t>
            </a:r>
            <a:r>
              <a:rPr lang="en-US" sz="1350" dirty="0"/>
              <a:t> ICLR Workshop 2016.</a:t>
            </a:r>
          </a:p>
        </p:txBody>
      </p:sp>
      <p:sp>
        <p:nvSpPr>
          <p:cNvPr id="32" name="Rectangle 31"/>
          <p:cNvSpPr/>
          <p:nvPr/>
        </p:nvSpPr>
        <p:spPr>
          <a:xfrm>
            <a:off x="1770574" y="2507529"/>
            <a:ext cx="3739997" cy="1637363"/>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30" name="Rectangle 29"/>
          <p:cNvSpPr/>
          <p:nvPr/>
        </p:nvSpPr>
        <p:spPr>
          <a:xfrm>
            <a:off x="1770573" y="4219565"/>
            <a:ext cx="5826231" cy="172038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20" name="TextBox 19"/>
          <p:cNvSpPr txBox="1"/>
          <p:nvPr/>
        </p:nvSpPr>
        <p:spPr>
          <a:xfrm>
            <a:off x="1758480" y="4238189"/>
            <a:ext cx="926344" cy="369332"/>
          </a:xfrm>
          <a:prstGeom prst="rect">
            <a:avLst/>
          </a:prstGeom>
          <a:noFill/>
        </p:spPr>
        <p:txBody>
          <a:bodyPr wrap="none" rtlCol="0">
            <a:spAutoFit/>
          </a:bodyPr>
          <a:lstStyle/>
          <a:p>
            <a:pPr algn="ctr"/>
            <a:r>
              <a:rPr lang="en-US" b="1" dirty="0"/>
              <a:t>Context</a:t>
            </a:r>
          </a:p>
        </p:txBody>
      </p:sp>
      <p:pic>
        <p:nvPicPr>
          <p:cNvPr id="8" name="Picture 7"/>
          <p:cNvPicPr>
            <a:picLocks noChangeAspect="1"/>
          </p:cNvPicPr>
          <p:nvPr/>
        </p:nvPicPr>
        <p:blipFill>
          <a:blip r:embed="rId7"/>
          <a:stretch>
            <a:fillRect/>
          </a:stretch>
        </p:blipFill>
        <p:spPr>
          <a:xfrm>
            <a:off x="1869120" y="4346819"/>
            <a:ext cx="2801887" cy="1256148"/>
          </a:xfrm>
          <a:prstGeom prst="rect">
            <a:avLst/>
          </a:prstGeom>
        </p:spPr>
      </p:pic>
      <p:sp>
        <p:nvSpPr>
          <p:cNvPr id="22" name="Rectangle 21"/>
          <p:cNvSpPr/>
          <p:nvPr/>
        </p:nvSpPr>
        <p:spPr>
          <a:xfrm>
            <a:off x="1996962" y="5602967"/>
            <a:ext cx="2517496" cy="300082"/>
          </a:xfrm>
          <a:prstGeom prst="rect">
            <a:avLst/>
          </a:prstGeom>
        </p:spPr>
        <p:txBody>
          <a:bodyPr wrap="square">
            <a:spAutoFit/>
          </a:bodyPr>
          <a:lstStyle/>
          <a:p>
            <a:pPr algn="ctr"/>
            <a:r>
              <a:rPr lang="en-US" sz="1350" dirty="0"/>
              <a:t>Doersch </a:t>
            </a:r>
            <a:r>
              <a:rPr lang="en-US" sz="1350" i="1" dirty="0"/>
              <a:t>et al.</a:t>
            </a:r>
            <a:r>
              <a:rPr lang="en-US" sz="1350" dirty="0"/>
              <a:t> ICCV 2015</a:t>
            </a:r>
          </a:p>
        </p:txBody>
      </p:sp>
      <p:sp>
        <p:nvSpPr>
          <p:cNvPr id="21" name="Rectangle 20"/>
          <p:cNvSpPr/>
          <p:nvPr/>
        </p:nvSpPr>
        <p:spPr>
          <a:xfrm>
            <a:off x="4906182" y="5607191"/>
            <a:ext cx="2517496" cy="300082"/>
          </a:xfrm>
          <a:prstGeom prst="rect">
            <a:avLst/>
          </a:prstGeom>
        </p:spPr>
        <p:txBody>
          <a:bodyPr wrap="square">
            <a:spAutoFit/>
          </a:bodyPr>
          <a:lstStyle/>
          <a:p>
            <a:pPr algn="ctr"/>
            <a:r>
              <a:rPr lang="en-US" sz="1350" dirty="0"/>
              <a:t>Pathak </a:t>
            </a:r>
            <a:r>
              <a:rPr lang="en-US" sz="1350" i="1" dirty="0"/>
              <a:t>et al.</a:t>
            </a:r>
            <a:r>
              <a:rPr lang="en-US" sz="1350" dirty="0"/>
              <a:t> CVPR 2016</a:t>
            </a:r>
          </a:p>
        </p:txBody>
      </p:sp>
      <p:pic>
        <p:nvPicPr>
          <p:cNvPr id="9" name="Picture 8"/>
          <p:cNvPicPr>
            <a:picLocks noChangeAspect="1"/>
          </p:cNvPicPr>
          <p:nvPr/>
        </p:nvPicPr>
        <p:blipFill>
          <a:blip r:embed="rId8"/>
          <a:stretch>
            <a:fillRect/>
          </a:stretch>
        </p:blipFill>
        <p:spPr>
          <a:xfrm>
            <a:off x="4815090" y="4301688"/>
            <a:ext cx="2677197" cy="1331872"/>
          </a:xfrm>
          <a:prstGeom prst="rect">
            <a:avLst/>
          </a:prstGeom>
        </p:spPr>
      </p:pic>
      <p:pic>
        <p:nvPicPr>
          <p:cNvPr id="3" name="Picture 2"/>
          <p:cNvPicPr>
            <a:picLocks noChangeAspect="1"/>
          </p:cNvPicPr>
          <p:nvPr/>
        </p:nvPicPr>
        <p:blipFill>
          <a:blip r:embed="rId9"/>
          <a:stretch>
            <a:fillRect/>
          </a:stretch>
        </p:blipFill>
        <p:spPr>
          <a:xfrm>
            <a:off x="4150843" y="1338065"/>
            <a:ext cx="2778853" cy="719285"/>
          </a:xfrm>
          <a:prstGeom prst="rect">
            <a:avLst/>
          </a:prstGeom>
        </p:spPr>
      </p:pic>
      <p:sp>
        <p:nvSpPr>
          <p:cNvPr id="25" name="Rectangle 24"/>
          <p:cNvSpPr/>
          <p:nvPr/>
        </p:nvSpPr>
        <p:spPr>
          <a:xfrm>
            <a:off x="1762150" y="1963720"/>
            <a:ext cx="2171990" cy="507831"/>
          </a:xfrm>
          <a:prstGeom prst="rect">
            <a:avLst/>
          </a:prstGeom>
        </p:spPr>
        <p:txBody>
          <a:bodyPr wrap="square">
            <a:spAutoFit/>
          </a:bodyPr>
          <a:lstStyle/>
          <a:p>
            <a:pPr algn="ctr"/>
            <a:r>
              <a:rPr lang="en-US" sz="1350" dirty="0"/>
              <a:t>Hinton &amp; Salakhutdinov.</a:t>
            </a:r>
          </a:p>
          <a:p>
            <a:pPr algn="ctr"/>
            <a:r>
              <a:rPr lang="en-US" sz="1350" dirty="0"/>
              <a:t>Science 2006. </a:t>
            </a:r>
            <a:endParaRPr lang="en-US" sz="1350" i="1" dirty="0"/>
          </a:p>
        </p:txBody>
      </p:sp>
      <p:sp>
        <p:nvSpPr>
          <p:cNvPr id="34" name="Rectangle 33"/>
          <p:cNvSpPr/>
          <p:nvPr/>
        </p:nvSpPr>
        <p:spPr>
          <a:xfrm>
            <a:off x="1770573" y="934690"/>
            <a:ext cx="2152138" cy="1474907"/>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36" name="Rectangle 35"/>
          <p:cNvSpPr/>
          <p:nvPr/>
        </p:nvSpPr>
        <p:spPr>
          <a:xfrm>
            <a:off x="5692258" y="2507529"/>
            <a:ext cx="4764140" cy="1637363"/>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pic>
        <p:nvPicPr>
          <p:cNvPr id="13" name="Picture 12"/>
          <p:cNvPicPr>
            <a:picLocks noChangeAspect="1"/>
          </p:cNvPicPr>
          <p:nvPr/>
        </p:nvPicPr>
        <p:blipFill rotWithShape="1">
          <a:blip r:embed="rId10">
            <a:extLst>
              <a:ext uri="{28A0092B-C50C-407E-A947-70E740481C1C}">
                <a14:useLocalDpi xmlns:a14="http://schemas.microsoft.com/office/drawing/2010/main"/>
              </a:ext>
            </a:extLst>
          </a:blip>
          <a:srcRect t="-3"/>
          <a:stretch/>
        </p:blipFill>
        <p:spPr>
          <a:xfrm>
            <a:off x="7914340" y="4295404"/>
            <a:ext cx="2493955" cy="1423322"/>
          </a:xfrm>
          <a:prstGeom prst="rect">
            <a:avLst/>
          </a:prstGeom>
        </p:spPr>
      </p:pic>
      <p:sp>
        <p:nvSpPr>
          <p:cNvPr id="23" name="Rectangle 22"/>
          <p:cNvSpPr/>
          <p:nvPr/>
        </p:nvSpPr>
        <p:spPr>
          <a:xfrm>
            <a:off x="7942718" y="5633284"/>
            <a:ext cx="2493955" cy="300082"/>
          </a:xfrm>
          <a:prstGeom prst="rect">
            <a:avLst/>
          </a:prstGeom>
        </p:spPr>
        <p:txBody>
          <a:bodyPr wrap="square">
            <a:spAutoFit/>
          </a:bodyPr>
          <a:lstStyle/>
          <a:p>
            <a:pPr algn="ctr"/>
            <a:r>
              <a:rPr lang="en-US" sz="1350" dirty="0"/>
              <a:t>Wang </a:t>
            </a:r>
            <a:r>
              <a:rPr lang="en-US" sz="1350" i="1" dirty="0"/>
              <a:t>et al.</a:t>
            </a:r>
            <a:r>
              <a:rPr lang="en-US" sz="1350" dirty="0"/>
              <a:t> ICCV 2015</a:t>
            </a:r>
          </a:p>
        </p:txBody>
      </p:sp>
      <p:sp>
        <p:nvSpPr>
          <p:cNvPr id="40" name="Rectangle 39"/>
          <p:cNvSpPr/>
          <p:nvPr/>
        </p:nvSpPr>
        <p:spPr>
          <a:xfrm>
            <a:off x="7745398" y="4219564"/>
            <a:ext cx="2711000" cy="172039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pic>
        <p:nvPicPr>
          <p:cNvPr id="42" name="Picture 41"/>
          <p:cNvPicPr>
            <a:picLocks noChangeAspect="1"/>
          </p:cNvPicPr>
          <p:nvPr/>
        </p:nvPicPr>
        <p:blipFill>
          <a:blip r:embed="rId11"/>
          <a:stretch>
            <a:fillRect/>
          </a:stretch>
        </p:blipFill>
        <p:spPr>
          <a:xfrm>
            <a:off x="7219555" y="1001168"/>
            <a:ext cx="3188738" cy="1216170"/>
          </a:xfrm>
          <a:prstGeom prst="rect">
            <a:avLst/>
          </a:prstGeom>
        </p:spPr>
      </p:pic>
      <p:sp>
        <p:nvSpPr>
          <p:cNvPr id="38" name="Rectangle 37"/>
          <p:cNvSpPr/>
          <p:nvPr/>
        </p:nvSpPr>
        <p:spPr>
          <a:xfrm>
            <a:off x="7087594" y="937852"/>
            <a:ext cx="3349079" cy="147174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24" name="Rectangle 23"/>
          <p:cNvSpPr/>
          <p:nvPr/>
        </p:nvSpPr>
        <p:spPr>
          <a:xfrm>
            <a:off x="6925226" y="2081676"/>
            <a:ext cx="3511446" cy="300082"/>
          </a:xfrm>
          <a:prstGeom prst="rect">
            <a:avLst/>
          </a:prstGeom>
        </p:spPr>
        <p:txBody>
          <a:bodyPr wrap="square">
            <a:spAutoFit/>
          </a:bodyPr>
          <a:lstStyle/>
          <a:p>
            <a:pPr algn="ctr"/>
            <a:r>
              <a:rPr lang="en-US" sz="1350" dirty="0"/>
              <a:t>Owens </a:t>
            </a:r>
            <a:r>
              <a:rPr lang="en-US" sz="1350" i="1" dirty="0"/>
              <a:t>et al.</a:t>
            </a:r>
            <a:r>
              <a:rPr lang="en-US" sz="1350" dirty="0"/>
              <a:t> CVPR 2016, ECCV 2016</a:t>
            </a:r>
          </a:p>
        </p:txBody>
      </p:sp>
      <p:sp>
        <p:nvSpPr>
          <p:cNvPr id="77" name="Rectangle 76"/>
          <p:cNvSpPr/>
          <p:nvPr/>
        </p:nvSpPr>
        <p:spPr>
          <a:xfrm>
            <a:off x="7857047" y="4219565"/>
            <a:ext cx="739305" cy="369332"/>
          </a:xfrm>
          <a:prstGeom prst="rect">
            <a:avLst/>
          </a:prstGeom>
        </p:spPr>
        <p:txBody>
          <a:bodyPr wrap="none">
            <a:spAutoFit/>
          </a:bodyPr>
          <a:lstStyle/>
          <a:p>
            <a:pPr algn="ctr"/>
            <a:r>
              <a:rPr lang="en-US" b="1" dirty="0"/>
              <a:t>Video</a:t>
            </a:r>
          </a:p>
        </p:txBody>
      </p:sp>
      <p:sp>
        <p:nvSpPr>
          <p:cNvPr id="79" name="TextBox 78"/>
          <p:cNvSpPr txBox="1"/>
          <p:nvPr/>
        </p:nvSpPr>
        <p:spPr>
          <a:xfrm>
            <a:off x="1730451" y="2523723"/>
            <a:ext cx="1583127" cy="369332"/>
          </a:xfrm>
          <a:prstGeom prst="rect">
            <a:avLst/>
          </a:prstGeom>
          <a:noFill/>
        </p:spPr>
        <p:txBody>
          <a:bodyPr wrap="none" rtlCol="0">
            <a:spAutoFit/>
          </a:bodyPr>
          <a:lstStyle/>
          <a:p>
            <a:pPr algn="ctr"/>
            <a:r>
              <a:rPr lang="en-US" b="1" dirty="0"/>
              <a:t>Co-Occurrence</a:t>
            </a:r>
          </a:p>
        </p:txBody>
      </p:sp>
      <p:sp>
        <p:nvSpPr>
          <p:cNvPr id="80" name="TextBox 79"/>
          <p:cNvSpPr txBox="1"/>
          <p:nvPr/>
        </p:nvSpPr>
        <p:spPr>
          <a:xfrm>
            <a:off x="7065312" y="937853"/>
            <a:ext cx="750526" cy="369332"/>
          </a:xfrm>
          <a:prstGeom prst="rect">
            <a:avLst/>
          </a:prstGeom>
          <a:noFill/>
        </p:spPr>
        <p:txBody>
          <a:bodyPr wrap="none" rtlCol="0">
            <a:spAutoFit/>
          </a:bodyPr>
          <a:lstStyle/>
          <a:p>
            <a:pPr algn="ctr"/>
            <a:r>
              <a:rPr lang="en-US" b="1"/>
              <a:t>Audio</a:t>
            </a:r>
            <a:endParaRPr lang="en-US" b="1" dirty="0"/>
          </a:p>
        </p:txBody>
      </p:sp>
      <p:sp>
        <p:nvSpPr>
          <p:cNvPr id="81" name="Rectangle 80"/>
          <p:cNvSpPr/>
          <p:nvPr/>
        </p:nvSpPr>
        <p:spPr>
          <a:xfrm>
            <a:off x="1785652" y="937853"/>
            <a:ext cx="1515351" cy="369332"/>
          </a:xfrm>
          <a:prstGeom prst="rect">
            <a:avLst/>
          </a:prstGeom>
        </p:spPr>
        <p:txBody>
          <a:bodyPr wrap="none">
            <a:spAutoFit/>
          </a:bodyPr>
          <a:lstStyle/>
          <a:p>
            <a:pPr algn="ctr"/>
            <a:r>
              <a:rPr lang="en-US" b="1" dirty="0" err="1"/>
              <a:t>Autoencoders</a:t>
            </a:r>
            <a:endParaRPr lang="en-US" b="1" dirty="0"/>
          </a:p>
        </p:txBody>
      </p:sp>
      <p:sp>
        <p:nvSpPr>
          <p:cNvPr id="4" name="Rectangle 3"/>
          <p:cNvSpPr/>
          <p:nvPr/>
        </p:nvSpPr>
        <p:spPr>
          <a:xfrm>
            <a:off x="4083884" y="937853"/>
            <a:ext cx="2512419" cy="369332"/>
          </a:xfrm>
          <a:prstGeom prst="rect">
            <a:avLst/>
          </a:prstGeom>
        </p:spPr>
        <p:txBody>
          <a:bodyPr wrap="none">
            <a:spAutoFit/>
          </a:bodyPr>
          <a:lstStyle/>
          <a:p>
            <a:r>
              <a:rPr lang="en-US" b="1" dirty="0" err="1"/>
              <a:t>Denoising</a:t>
            </a:r>
            <a:r>
              <a:rPr lang="en-US" b="1" dirty="0"/>
              <a:t> </a:t>
            </a:r>
            <a:r>
              <a:rPr lang="en-US" b="1" dirty="0" err="1"/>
              <a:t>Autoencoders</a:t>
            </a:r>
            <a:endParaRPr lang="en-US" dirty="0"/>
          </a:p>
        </p:txBody>
      </p:sp>
      <p:sp>
        <p:nvSpPr>
          <p:cNvPr id="44" name="Rectangle 43"/>
          <p:cNvSpPr/>
          <p:nvPr/>
        </p:nvSpPr>
        <p:spPr>
          <a:xfrm>
            <a:off x="4067288" y="934690"/>
            <a:ext cx="2892228" cy="1474907"/>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5" name="Rectangle 4"/>
          <p:cNvSpPr/>
          <p:nvPr/>
        </p:nvSpPr>
        <p:spPr>
          <a:xfrm>
            <a:off x="4058279" y="2078839"/>
            <a:ext cx="2901236" cy="300082"/>
          </a:xfrm>
          <a:prstGeom prst="rect">
            <a:avLst/>
          </a:prstGeom>
        </p:spPr>
        <p:txBody>
          <a:bodyPr wrap="square">
            <a:spAutoFit/>
          </a:bodyPr>
          <a:lstStyle/>
          <a:p>
            <a:pPr algn="ctr"/>
            <a:r>
              <a:rPr lang="en-US" sz="1350" dirty="0"/>
              <a:t>Vincent </a:t>
            </a:r>
            <a:r>
              <a:rPr lang="en-US" sz="1350" i="1" dirty="0"/>
              <a:t>et al. </a:t>
            </a:r>
            <a:r>
              <a:rPr lang="en-US" sz="1350" dirty="0"/>
              <a:t>ICML 2008.</a:t>
            </a:r>
            <a:endParaRPr lang="en-US" sz="1350" i="1" dirty="0"/>
          </a:p>
        </p:txBody>
      </p:sp>
    </p:spTree>
    <p:extLst>
      <p:ext uri="{BB962C8B-B14F-4D97-AF65-F5344CB8AC3E}">
        <p14:creationId xmlns:p14="http://schemas.microsoft.com/office/powerpoint/2010/main" val="205070636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850835"/>
            <a:ext cx="7886700" cy="847010"/>
          </a:xfrm>
        </p:spPr>
        <p:txBody>
          <a:bodyPr>
            <a:normAutofit/>
          </a:bodyPr>
          <a:lstStyle/>
          <a:p>
            <a:r>
              <a:rPr lang="en-US"/>
              <a:t>Cross-Channel Encoder</a:t>
            </a:r>
            <a:endParaRPr lang="en-US" dirty="0"/>
          </a:p>
        </p:txBody>
      </p:sp>
      <p:sp>
        <p:nvSpPr>
          <p:cNvPr id="10" name="Cube 9"/>
          <p:cNvSpPr/>
          <p:nvPr/>
        </p:nvSpPr>
        <p:spPr>
          <a:xfrm>
            <a:off x="2065597" y="2158741"/>
            <a:ext cx="506408" cy="1674824"/>
          </a:xfrm>
          <a:prstGeom prst="cube">
            <a:avLst>
              <a:gd name="adj" fmla="val 88797"/>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pic>
        <p:nvPicPr>
          <p:cNvPr id="11" name="Screen Shot 2016-03-14 at 1.49.43 PM.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2133139" y="2163496"/>
            <a:ext cx="446552" cy="165449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0807" y="2880"/>
                </a:lnTo>
                <a:lnTo>
                  <a:pt x="26" y="5756"/>
                </a:lnTo>
                <a:lnTo>
                  <a:pt x="13" y="13680"/>
                </a:lnTo>
                <a:lnTo>
                  <a:pt x="0" y="21600"/>
                </a:lnTo>
                <a:lnTo>
                  <a:pt x="10793" y="18755"/>
                </a:lnTo>
                <a:lnTo>
                  <a:pt x="21600" y="15909"/>
                </a:lnTo>
                <a:lnTo>
                  <a:pt x="21600" y="7955"/>
                </a:lnTo>
                <a:lnTo>
                  <a:pt x="21600" y="0"/>
                </a:lnTo>
                <a:close/>
              </a:path>
            </a:pathLst>
          </a:custGeom>
          <a:ln w="12700">
            <a:miter lim="400000"/>
          </a:ln>
        </p:spPr>
      </p:pic>
      <p:sp>
        <p:nvSpPr>
          <p:cNvPr id="16" name="TextBox 15"/>
          <p:cNvSpPr txBox="1"/>
          <p:nvPr/>
        </p:nvSpPr>
        <p:spPr>
          <a:xfrm>
            <a:off x="2144759" y="3776174"/>
            <a:ext cx="420308" cy="276999"/>
          </a:xfrm>
          <a:prstGeom prst="rect">
            <a:avLst/>
          </a:prstGeom>
          <a:noFill/>
        </p:spPr>
        <p:txBody>
          <a:bodyPr wrap="none" rtlCol="0">
            <a:spAutoFit/>
          </a:bodyPr>
          <a:lstStyle/>
          <a:p>
            <a:r>
              <a:rPr lang="en-US" sz="1200" b="1" dirty="0">
                <a:latin typeface="+mj-lt"/>
                <a:cs typeface="Arial"/>
              </a:rPr>
              <a:t>256</a:t>
            </a:r>
          </a:p>
        </p:txBody>
      </p:sp>
      <p:sp>
        <p:nvSpPr>
          <p:cNvPr id="31" name="TextBox 30"/>
          <p:cNvSpPr txBox="1"/>
          <p:nvPr/>
        </p:nvSpPr>
        <p:spPr>
          <a:xfrm>
            <a:off x="2023601" y="1867389"/>
            <a:ext cx="752322" cy="276999"/>
          </a:xfrm>
          <a:prstGeom prst="rect">
            <a:avLst/>
          </a:prstGeom>
          <a:noFill/>
        </p:spPr>
        <p:txBody>
          <a:bodyPr wrap="none" rtlCol="0">
            <a:spAutoFit/>
          </a:bodyPr>
          <a:lstStyle/>
          <a:p>
            <a:r>
              <a:rPr lang="en-US" sz="1200" b="1" dirty="0">
                <a:latin typeface="+mj-lt"/>
                <a:cs typeface="Arial"/>
              </a:rPr>
              <a:t>lightness</a:t>
            </a:r>
          </a:p>
        </p:txBody>
      </p:sp>
      <p:sp>
        <p:nvSpPr>
          <p:cNvPr id="32" name="TextBox 31"/>
          <p:cNvSpPr txBox="1"/>
          <p:nvPr/>
        </p:nvSpPr>
        <p:spPr>
          <a:xfrm>
            <a:off x="2570111" y="1635335"/>
            <a:ext cx="563231" cy="276999"/>
          </a:xfrm>
          <a:prstGeom prst="rect">
            <a:avLst/>
          </a:prstGeom>
          <a:noFill/>
        </p:spPr>
        <p:txBody>
          <a:bodyPr wrap="none" rtlCol="0">
            <a:spAutoFit/>
          </a:bodyPr>
          <a:lstStyle/>
          <a:p>
            <a:r>
              <a:rPr lang="en-US" sz="1200" b="1" dirty="0">
                <a:latin typeface="+mj-lt"/>
                <a:cs typeface="Arial"/>
              </a:rPr>
              <a:t>conv1</a:t>
            </a:r>
          </a:p>
        </p:txBody>
      </p:sp>
      <p:sp>
        <p:nvSpPr>
          <p:cNvPr id="33" name="TextBox 32"/>
          <p:cNvSpPr txBox="1"/>
          <p:nvPr/>
        </p:nvSpPr>
        <p:spPr>
          <a:xfrm>
            <a:off x="2997656" y="1635581"/>
            <a:ext cx="563231" cy="276999"/>
          </a:xfrm>
          <a:prstGeom prst="rect">
            <a:avLst/>
          </a:prstGeom>
          <a:noFill/>
        </p:spPr>
        <p:txBody>
          <a:bodyPr wrap="none" rtlCol="0">
            <a:spAutoFit/>
          </a:bodyPr>
          <a:lstStyle/>
          <a:p>
            <a:r>
              <a:rPr lang="en-US" sz="1200" b="1" dirty="0">
                <a:latin typeface="+mj-lt"/>
                <a:cs typeface="Arial"/>
              </a:rPr>
              <a:t>conv2</a:t>
            </a:r>
          </a:p>
        </p:txBody>
      </p:sp>
      <p:sp>
        <p:nvSpPr>
          <p:cNvPr id="34" name="TextBox 33"/>
          <p:cNvSpPr txBox="1"/>
          <p:nvPr/>
        </p:nvSpPr>
        <p:spPr>
          <a:xfrm>
            <a:off x="3450335" y="1635581"/>
            <a:ext cx="563232" cy="276999"/>
          </a:xfrm>
          <a:prstGeom prst="rect">
            <a:avLst/>
          </a:prstGeom>
          <a:noFill/>
        </p:spPr>
        <p:txBody>
          <a:bodyPr wrap="none" rtlCol="0">
            <a:spAutoFit/>
          </a:bodyPr>
          <a:lstStyle/>
          <a:p>
            <a:pPr algn="ctr"/>
            <a:r>
              <a:rPr lang="en-US" sz="1200" b="1" dirty="0">
                <a:latin typeface="+mj-lt"/>
                <a:cs typeface="Arial"/>
              </a:rPr>
              <a:t>conv3</a:t>
            </a:r>
          </a:p>
        </p:txBody>
      </p:sp>
      <p:sp>
        <p:nvSpPr>
          <p:cNvPr id="36" name="TextBox 35"/>
          <p:cNvSpPr txBox="1"/>
          <p:nvPr/>
        </p:nvSpPr>
        <p:spPr>
          <a:xfrm>
            <a:off x="4067792" y="1635581"/>
            <a:ext cx="563231" cy="276999"/>
          </a:xfrm>
          <a:prstGeom prst="rect">
            <a:avLst/>
          </a:prstGeom>
          <a:noFill/>
        </p:spPr>
        <p:txBody>
          <a:bodyPr wrap="none" rtlCol="0">
            <a:spAutoFit/>
          </a:bodyPr>
          <a:lstStyle/>
          <a:p>
            <a:r>
              <a:rPr lang="en-US" sz="1200" b="1" dirty="0">
                <a:latin typeface="+mj-lt"/>
                <a:cs typeface="Arial"/>
              </a:rPr>
              <a:t>conv4</a:t>
            </a:r>
          </a:p>
        </p:txBody>
      </p:sp>
      <p:sp>
        <p:nvSpPr>
          <p:cNvPr id="40" name="TextBox 39"/>
          <p:cNvSpPr txBox="1"/>
          <p:nvPr/>
        </p:nvSpPr>
        <p:spPr>
          <a:xfrm>
            <a:off x="4871249" y="1642612"/>
            <a:ext cx="1872533" cy="461665"/>
          </a:xfrm>
          <a:prstGeom prst="rect">
            <a:avLst/>
          </a:prstGeom>
          <a:noFill/>
        </p:spPr>
        <p:txBody>
          <a:bodyPr wrap="square" rtlCol="0">
            <a:spAutoFit/>
          </a:bodyPr>
          <a:lstStyle/>
          <a:p>
            <a:pPr algn="ctr"/>
            <a:r>
              <a:rPr lang="en-US" sz="1200" b="1" dirty="0">
                <a:latin typeface="+mj-lt"/>
                <a:cs typeface="Arial"/>
              </a:rPr>
              <a:t>conv6</a:t>
            </a:r>
          </a:p>
          <a:p>
            <a:pPr algn="ctr"/>
            <a:r>
              <a:rPr lang="en-US" sz="1200" i="1" dirty="0" err="1">
                <a:cs typeface="Arial"/>
              </a:rPr>
              <a:t>à</a:t>
            </a:r>
            <a:r>
              <a:rPr lang="en-US" sz="1200" i="1" dirty="0">
                <a:cs typeface="Arial"/>
              </a:rPr>
              <a:t> </a:t>
            </a:r>
            <a:r>
              <a:rPr lang="en-US" sz="1200" i="1" dirty="0" err="1">
                <a:cs typeface="Arial"/>
              </a:rPr>
              <a:t>trous</a:t>
            </a:r>
            <a:r>
              <a:rPr lang="en-US" sz="1200" i="1" dirty="0">
                <a:cs typeface="Arial"/>
              </a:rPr>
              <a:t> </a:t>
            </a:r>
            <a:r>
              <a:rPr lang="en-US" sz="1200" dirty="0">
                <a:cs typeface="Arial"/>
              </a:rPr>
              <a:t>[1]</a:t>
            </a:r>
            <a:r>
              <a:rPr lang="en-US" sz="1200" i="1" dirty="0">
                <a:cs typeface="Arial"/>
              </a:rPr>
              <a:t>/</a:t>
            </a:r>
            <a:r>
              <a:rPr lang="en-US" sz="1200" dirty="0">
                <a:cs typeface="Arial"/>
              </a:rPr>
              <a:t>dilated [2]</a:t>
            </a:r>
          </a:p>
        </p:txBody>
      </p:sp>
      <p:pic>
        <p:nvPicPr>
          <p:cNvPr id="66" name="Picture 65"/>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152650" y="4115781"/>
            <a:ext cx="235682" cy="238521"/>
          </a:xfrm>
          <a:prstGeom prst="rect">
            <a:avLst/>
          </a:prstGeom>
        </p:spPr>
      </p:pic>
      <p:sp>
        <p:nvSpPr>
          <p:cNvPr id="77" name="TextBox 76"/>
          <p:cNvSpPr txBox="1"/>
          <p:nvPr/>
        </p:nvSpPr>
        <p:spPr>
          <a:xfrm>
            <a:off x="4587564" y="1635581"/>
            <a:ext cx="563232" cy="276999"/>
          </a:xfrm>
          <a:prstGeom prst="rect">
            <a:avLst/>
          </a:prstGeom>
          <a:noFill/>
        </p:spPr>
        <p:txBody>
          <a:bodyPr wrap="none" rtlCol="0">
            <a:spAutoFit/>
          </a:bodyPr>
          <a:lstStyle/>
          <a:p>
            <a:pPr algn="ctr"/>
            <a:r>
              <a:rPr lang="en-US" sz="1200" b="1" dirty="0">
                <a:latin typeface="+mj-lt"/>
                <a:cs typeface="Arial"/>
              </a:rPr>
              <a:t>conv5</a:t>
            </a:r>
            <a:endParaRPr lang="en-US" sz="1200" dirty="0">
              <a:cs typeface="Arial"/>
            </a:endParaRPr>
          </a:p>
        </p:txBody>
      </p:sp>
      <p:sp>
        <p:nvSpPr>
          <p:cNvPr id="17" name="TextBox 16"/>
          <p:cNvSpPr txBox="1"/>
          <p:nvPr/>
        </p:nvSpPr>
        <p:spPr>
          <a:xfrm>
            <a:off x="2762478" y="3415668"/>
            <a:ext cx="341760" cy="276999"/>
          </a:xfrm>
          <a:prstGeom prst="rect">
            <a:avLst/>
          </a:prstGeom>
          <a:noFill/>
        </p:spPr>
        <p:txBody>
          <a:bodyPr wrap="none" rtlCol="0">
            <a:spAutoFit/>
          </a:bodyPr>
          <a:lstStyle/>
          <a:p>
            <a:r>
              <a:rPr lang="en-US" sz="1200" b="1" dirty="0">
                <a:latin typeface="+mj-lt"/>
                <a:cs typeface="Arial"/>
              </a:rPr>
              <a:t>64</a:t>
            </a:r>
          </a:p>
        </p:txBody>
      </p:sp>
      <p:sp>
        <p:nvSpPr>
          <p:cNvPr id="18" name="TextBox 17"/>
          <p:cNvSpPr txBox="1"/>
          <p:nvPr/>
        </p:nvSpPr>
        <p:spPr>
          <a:xfrm>
            <a:off x="3287990" y="3147368"/>
            <a:ext cx="341760" cy="276999"/>
          </a:xfrm>
          <a:prstGeom prst="rect">
            <a:avLst/>
          </a:prstGeom>
          <a:noFill/>
        </p:spPr>
        <p:txBody>
          <a:bodyPr wrap="none" rtlCol="0">
            <a:spAutoFit/>
          </a:bodyPr>
          <a:lstStyle/>
          <a:p>
            <a:r>
              <a:rPr lang="en-US" sz="1200" b="1" dirty="0">
                <a:latin typeface="+mj-lt"/>
                <a:cs typeface="Arial"/>
              </a:rPr>
              <a:t>33</a:t>
            </a:r>
          </a:p>
        </p:txBody>
      </p:sp>
      <p:sp>
        <p:nvSpPr>
          <p:cNvPr id="19" name="TextBox 18"/>
          <p:cNvSpPr txBox="1"/>
          <p:nvPr/>
        </p:nvSpPr>
        <p:spPr>
          <a:xfrm>
            <a:off x="3841509" y="2999940"/>
            <a:ext cx="341760" cy="276999"/>
          </a:xfrm>
          <a:prstGeom prst="rect">
            <a:avLst/>
          </a:prstGeom>
          <a:noFill/>
        </p:spPr>
        <p:txBody>
          <a:bodyPr wrap="none" rtlCol="0">
            <a:spAutoFit/>
          </a:bodyPr>
          <a:lstStyle/>
          <a:p>
            <a:r>
              <a:rPr lang="en-US" sz="1200" b="1" dirty="0">
                <a:latin typeface="+mj-lt"/>
                <a:cs typeface="Arial"/>
              </a:rPr>
              <a:t>17</a:t>
            </a:r>
          </a:p>
        </p:txBody>
      </p:sp>
      <p:sp>
        <p:nvSpPr>
          <p:cNvPr id="24" name="TextBox 23"/>
          <p:cNvSpPr txBox="1"/>
          <p:nvPr/>
        </p:nvSpPr>
        <p:spPr>
          <a:xfrm>
            <a:off x="2653597" y="2160329"/>
            <a:ext cx="527684" cy="276999"/>
          </a:xfrm>
          <a:prstGeom prst="rect">
            <a:avLst/>
          </a:prstGeom>
          <a:noFill/>
        </p:spPr>
        <p:txBody>
          <a:bodyPr wrap="square" rtlCol="0">
            <a:spAutoFit/>
          </a:bodyPr>
          <a:lstStyle/>
          <a:p>
            <a:r>
              <a:rPr lang="en-US" sz="1200" b="1" dirty="0">
                <a:latin typeface="+mj-lt"/>
                <a:cs typeface="Arial"/>
              </a:rPr>
              <a:t>192</a:t>
            </a:r>
          </a:p>
        </p:txBody>
      </p:sp>
      <p:sp>
        <p:nvSpPr>
          <p:cNvPr id="25" name="TextBox 24"/>
          <p:cNvSpPr txBox="1"/>
          <p:nvPr/>
        </p:nvSpPr>
        <p:spPr>
          <a:xfrm>
            <a:off x="3084144" y="2433071"/>
            <a:ext cx="420308" cy="276999"/>
          </a:xfrm>
          <a:prstGeom prst="rect">
            <a:avLst/>
          </a:prstGeom>
          <a:noFill/>
        </p:spPr>
        <p:txBody>
          <a:bodyPr wrap="none" rtlCol="0">
            <a:spAutoFit/>
          </a:bodyPr>
          <a:lstStyle/>
          <a:p>
            <a:r>
              <a:rPr lang="en-US" sz="1200" b="1" dirty="0">
                <a:latin typeface="+mj-lt"/>
                <a:cs typeface="Arial"/>
              </a:rPr>
              <a:t>256</a:t>
            </a:r>
          </a:p>
        </p:txBody>
      </p:sp>
      <p:sp>
        <p:nvSpPr>
          <p:cNvPr id="26" name="TextBox 25"/>
          <p:cNvSpPr txBox="1"/>
          <p:nvPr/>
        </p:nvSpPr>
        <p:spPr>
          <a:xfrm>
            <a:off x="3547038" y="2611277"/>
            <a:ext cx="399951" cy="461665"/>
          </a:xfrm>
          <a:prstGeom prst="rect">
            <a:avLst/>
          </a:prstGeom>
          <a:noFill/>
        </p:spPr>
        <p:txBody>
          <a:bodyPr wrap="square" rtlCol="0">
            <a:spAutoFit/>
          </a:bodyPr>
          <a:lstStyle/>
          <a:p>
            <a:r>
              <a:rPr lang="en-US" sz="1200" b="1" dirty="0">
                <a:latin typeface="+mj-lt"/>
                <a:cs typeface="Arial"/>
              </a:rPr>
              <a:t>384</a:t>
            </a:r>
          </a:p>
        </p:txBody>
      </p:sp>
      <p:sp>
        <p:nvSpPr>
          <p:cNvPr id="61" name="TextBox 60"/>
          <p:cNvSpPr txBox="1"/>
          <p:nvPr/>
        </p:nvSpPr>
        <p:spPr>
          <a:xfrm>
            <a:off x="4433261" y="2999940"/>
            <a:ext cx="341760" cy="276999"/>
          </a:xfrm>
          <a:prstGeom prst="rect">
            <a:avLst/>
          </a:prstGeom>
          <a:noFill/>
        </p:spPr>
        <p:txBody>
          <a:bodyPr wrap="none" rtlCol="0">
            <a:spAutoFit/>
          </a:bodyPr>
          <a:lstStyle/>
          <a:p>
            <a:r>
              <a:rPr lang="en-US" sz="1200" b="1" dirty="0">
                <a:latin typeface="+mj-lt"/>
                <a:cs typeface="Arial"/>
              </a:rPr>
              <a:t>17</a:t>
            </a:r>
          </a:p>
        </p:txBody>
      </p:sp>
      <p:sp>
        <p:nvSpPr>
          <p:cNvPr id="62" name="TextBox 61"/>
          <p:cNvSpPr txBox="1"/>
          <p:nvPr/>
        </p:nvSpPr>
        <p:spPr>
          <a:xfrm>
            <a:off x="4114293" y="2605003"/>
            <a:ext cx="399951" cy="461665"/>
          </a:xfrm>
          <a:prstGeom prst="rect">
            <a:avLst/>
          </a:prstGeom>
          <a:noFill/>
        </p:spPr>
        <p:txBody>
          <a:bodyPr wrap="square" rtlCol="0">
            <a:spAutoFit/>
          </a:bodyPr>
          <a:lstStyle/>
          <a:p>
            <a:r>
              <a:rPr lang="en-US" sz="1200" b="1" dirty="0">
                <a:latin typeface="+mj-lt"/>
                <a:cs typeface="Arial"/>
              </a:rPr>
              <a:t>384</a:t>
            </a:r>
          </a:p>
        </p:txBody>
      </p:sp>
      <p:sp>
        <p:nvSpPr>
          <p:cNvPr id="65" name="TextBox 64"/>
          <p:cNvSpPr txBox="1"/>
          <p:nvPr/>
        </p:nvSpPr>
        <p:spPr>
          <a:xfrm>
            <a:off x="4947996" y="3025200"/>
            <a:ext cx="341760" cy="276999"/>
          </a:xfrm>
          <a:prstGeom prst="rect">
            <a:avLst/>
          </a:prstGeom>
          <a:noFill/>
        </p:spPr>
        <p:txBody>
          <a:bodyPr wrap="none" rtlCol="0">
            <a:spAutoFit/>
          </a:bodyPr>
          <a:lstStyle/>
          <a:p>
            <a:r>
              <a:rPr lang="en-US" sz="1200" b="1" dirty="0">
                <a:latin typeface="+mj-lt"/>
                <a:cs typeface="Arial"/>
              </a:rPr>
              <a:t>17</a:t>
            </a:r>
          </a:p>
        </p:txBody>
      </p:sp>
      <p:sp>
        <p:nvSpPr>
          <p:cNvPr id="67" name="TextBox 66"/>
          <p:cNvSpPr txBox="1"/>
          <p:nvPr/>
        </p:nvSpPr>
        <p:spPr>
          <a:xfrm>
            <a:off x="4669511" y="2605316"/>
            <a:ext cx="409435" cy="461665"/>
          </a:xfrm>
          <a:prstGeom prst="rect">
            <a:avLst/>
          </a:prstGeom>
          <a:noFill/>
        </p:spPr>
        <p:txBody>
          <a:bodyPr wrap="square" rtlCol="0">
            <a:spAutoFit/>
          </a:bodyPr>
          <a:lstStyle/>
          <a:p>
            <a:r>
              <a:rPr lang="en-US" sz="1200" b="1" dirty="0">
                <a:latin typeface="+mj-lt"/>
                <a:cs typeface="Arial"/>
              </a:rPr>
              <a:t>256</a:t>
            </a:r>
          </a:p>
        </p:txBody>
      </p:sp>
      <p:sp>
        <p:nvSpPr>
          <p:cNvPr id="86" name="TextBox 85"/>
          <p:cNvSpPr txBox="1"/>
          <p:nvPr/>
        </p:nvSpPr>
        <p:spPr>
          <a:xfrm>
            <a:off x="5530584" y="2619206"/>
            <a:ext cx="581679" cy="276999"/>
          </a:xfrm>
          <a:prstGeom prst="rect">
            <a:avLst/>
          </a:prstGeom>
          <a:noFill/>
        </p:spPr>
        <p:txBody>
          <a:bodyPr wrap="square" rtlCol="0">
            <a:spAutoFit/>
          </a:bodyPr>
          <a:lstStyle/>
          <a:p>
            <a:pPr algn="ctr"/>
            <a:r>
              <a:rPr lang="en-US" sz="1200" b="1" dirty="0">
                <a:latin typeface="+mj-lt"/>
                <a:cs typeface="Arial"/>
              </a:rPr>
              <a:t>4096</a:t>
            </a:r>
          </a:p>
        </p:txBody>
      </p:sp>
      <p:sp>
        <p:nvSpPr>
          <p:cNvPr id="87" name="TextBox 86"/>
          <p:cNvSpPr txBox="1"/>
          <p:nvPr/>
        </p:nvSpPr>
        <p:spPr>
          <a:xfrm>
            <a:off x="6439187" y="2999940"/>
            <a:ext cx="341760" cy="276999"/>
          </a:xfrm>
          <a:prstGeom prst="rect">
            <a:avLst/>
          </a:prstGeom>
          <a:noFill/>
        </p:spPr>
        <p:txBody>
          <a:bodyPr wrap="none" rtlCol="0">
            <a:spAutoFit/>
          </a:bodyPr>
          <a:lstStyle/>
          <a:p>
            <a:r>
              <a:rPr lang="en-US" sz="1200" b="1" dirty="0">
                <a:latin typeface="+mj-lt"/>
                <a:cs typeface="Arial"/>
              </a:rPr>
              <a:t>17</a:t>
            </a:r>
          </a:p>
        </p:txBody>
      </p:sp>
      <p:sp>
        <p:nvSpPr>
          <p:cNvPr id="12" name="Cube 11"/>
          <p:cNvSpPr/>
          <p:nvPr/>
        </p:nvSpPr>
        <p:spPr>
          <a:xfrm>
            <a:off x="2512161" y="2432629"/>
            <a:ext cx="536656" cy="1027261"/>
          </a:xfrm>
          <a:prstGeom prst="cube">
            <a:avLst>
              <a:gd name="adj" fmla="val 45027"/>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3" name="Cube 12"/>
          <p:cNvSpPr>
            <a:spLocks/>
          </p:cNvSpPr>
          <p:nvPr/>
        </p:nvSpPr>
        <p:spPr>
          <a:xfrm>
            <a:off x="2958577" y="2693500"/>
            <a:ext cx="486656" cy="487019"/>
          </a:xfrm>
          <a:prstGeom prst="cube">
            <a:avLst>
              <a:gd name="adj" fmla="val 25016"/>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46" name="Cube 45"/>
          <p:cNvSpPr>
            <a:spLocks/>
          </p:cNvSpPr>
          <p:nvPr/>
        </p:nvSpPr>
        <p:spPr>
          <a:xfrm>
            <a:off x="3435458" y="2850571"/>
            <a:ext cx="586794" cy="17433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63" name="Cube 62"/>
          <p:cNvSpPr>
            <a:spLocks/>
          </p:cNvSpPr>
          <p:nvPr/>
        </p:nvSpPr>
        <p:spPr>
          <a:xfrm>
            <a:off x="4027210" y="2850571"/>
            <a:ext cx="586794" cy="17433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68" name="Cube 67"/>
          <p:cNvSpPr>
            <a:spLocks/>
          </p:cNvSpPr>
          <p:nvPr/>
        </p:nvSpPr>
        <p:spPr>
          <a:xfrm>
            <a:off x="4638146" y="2850571"/>
            <a:ext cx="458300" cy="17433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85" name="Cube 84"/>
          <p:cNvSpPr>
            <a:spLocks/>
          </p:cNvSpPr>
          <p:nvPr/>
        </p:nvSpPr>
        <p:spPr>
          <a:xfrm>
            <a:off x="5128564" y="2850571"/>
            <a:ext cx="1459184" cy="17433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88" name="Cube 87"/>
          <p:cNvSpPr>
            <a:spLocks/>
          </p:cNvSpPr>
          <p:nvPr/>
        </p:nvSpPr>
        <p:spPr>
          <a:xfrm>
            <a:off x="6623979" y="2850571"/>
            <a:ext cx="1459184" cy="17433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89" name="TextBox 88"/>
          <p:cNvSpPr txBox="1"/>
          <p:nvPr/>
        </p:nvSpPr>
        <p:spPr>
          <a:xfrm>
            <a:off x="7048484" y="2611622"/>
            <a:ext cx="581679" cy="276999"/>
          </a:xfrm>
          <a:prstGeom prst="rect">
            <a:avLst/>
          </a:prstGeom>
          <a:noFill/>
        </p:spPr>
        <p:txBody>
          <a:bodyPr wrap="square" rtlCol="0">
            <a:spAutoFit/>
          </a:bodyPr>
          <a:lstStyle/>
          <a:p>
            <a:pPr algn="ctr"/>
            <a:r>
              <a:rPr lang="en-US" sz="1200" b="1" dirty="0">
                <a:latin typeface="+mj-lt"/>
                <a:cs typeface="Arial"/>
              </a:rPr>
              <a:t>4096</a:t>
            </a:r>
          </a:p>
        </p:txBody>
      </p:sp>
      <p:sp>
        <p:nvSpPr>
          <p:cNvPr id="90" name="TextBox 89"/>
          <p:cNvSpPr txBox="1"/>
          <p:nvPr/>
        </p:nvSpPr>
        <p:spPr>
          <a:xfrm>
            <a:off x="7833341" y="2999940"/>
            <a:ext cx="341760" cy="276999"/>
          </a:xfrm>
          <a:prstGeom prst="rect">
            <a:avLst/>
          </a:prstGeom>
          <a:noFill/>
        </p:spPr>
        <p:txBody>
          <a:bodyPr wrap="none" rtlCol="0">
            <a:spAutoFit/>
          </a:bodyPr>
          <a:lstStyle/>
          <a:p>
            <a:r>
              <a:rPr lang="en-US" sz="1200" b="1" dirty="0">
                <a:latin typeface="+mj-lt"/>
                <a:cs typeface="Arial"/>
              </a:rPr>
              <a:t>17</a:t>
            </a:r>
          </a:p>
        </p:txBody>
      </p:sp>
      <p:sp>
        <p:nvSpPr>
          <p:cNvPr id="92" name="TextBox 91"/>
          <p:cNvSpPr txBox="1"/>
          <p:nvPr/>
        </p:nvSpPr>
        <p:spPr>
          <a:xfrm>
            <a:off x="6833114" y="1642160"/>
            <a:ext cx="1012419" cy="276999"/>
          </a:xfrm>
          <a:prstGeom prst="rect">
            <a:avLst/>
          </a:prstGeom>
          <a:noFill/>
        </p:spPr>
        <p:txBody>
          <a:bodyPr wrap="square" rtlCol="0">
            <a:spAutoFit/>
          </a:bodyPr>
          <a:lstStyle/>
          <a:p>
            <a:pPr algn="ctr"/>
            <a:r>
              <a:rPr lang="en-US" sz="1200" b="1" dirty="0">
                <a:latin typeface="+mj-lt"/>
                <a:cs typeface="Arial"/>
              </a:rPr>
              <a:t>conv7</a:t>
            </a:r>
          </a:p>
        </p:txBody>
      </p:sp>
      <p:grpSp>
        <p:nvGrpSpPr>
          <p:cNvPr id="15" name="Group 14"/>
          <p:cNvGrpSpPr/>
          <p:nvPr/>
        </p:nvGrpSpPr>
        <p:grpSpPr>
          <a:xfrm>
            <a:off x="1951513" y="1642159"/>
            <a:ext cx="8478671" cy="3662138"/>
            <a:chOff x="570016" y="1046545"/>
            <a:chExt cx="11304894" cy="4882850"/>
          </a:xfrm>
        </p:grpSpPr>
        <p:cxnSp>
          <p:nvCxnSpPr>
            <p:cNvPr id="9" name="Straight Connector 8"/>
            <p:cNvCxnSpPr>
              <a:endCxn id="42" idx="3"/>
            </p:cNvCxnSpPr>
            <p:nvPr/>
          </p:nvCxnSpPr>
          <p:spPr>
            <a:xfrm>
              <a:off x="9603933" y="3736576"/>
              <a:ext cx="494282" cy="211071"/>
            </a:xfrm>
            <a:prstGeom prst="line">
              <a:avLst/>
            </a:prstGeom>
            <a:ln w="38100">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50" name="Cube 49"/>
            <p:cNvSpPr>
              <a:spLocks/>
            </p:cNvSpPr>
            <p:nvPr/>
          </p:nvSpPr>
          <p:spPr>
            <a:xfrm>
              <a:off x="8907372" y="3514186"/>
              <a:ext cx="780574" cy="224883"/>
            </a:xfrm>
            <a:prstGeom prst="cube">
              <a:avLst>
                <a:gd name="adj" fmla="val 27052"/>
              </a:avLst>
            </a:prstGeom>
            <a:solidFill>
              <a:schemeClr val="accent1">
                <a:lumMod val="60000"/>
                <a:lumOff val="40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cxnSp>
          <p:nvCxnSpPr>
            <p:cNvPr id="5" name="Straight Arrow Connector 4"/>
            <p:cNvCxnSpPr/>
            <p:nvPr/>
          </p:nvCxnSpPr>
          <p:spPr>
            <a:xfrm>
              <a:off x="10933321" y="2875484"/>
              <a:ext cx="253237"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flipV="1">
              <a:off x="9740637" y="1750356"/>
              <a:ext cx="899709" cy="1727606"/>
            </a:xfrm>
            <a:prstGeom prst="line">
              <a:avLst/>
            </a:prstGeom>
            <a:ln w="38100">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9575289" y="2408741"/>
              <a:ext cx="444145" cy="1094716"/>
            </a:xfrm>
            <a:prstGeom prst="line">
              <a:avLst/>
            </a:prstGeom>
            <a:ln w="38100">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9702320" y="3330527"/>
              <a:ext cx="856011" cy="321064"/>
            </a:xfrm>
            <a:prstGeom prst="line">
              <a:avLst/>
            </a:prstGeom>
            <a:ln w="38100">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9220851" y="3056681"/>
              <a:ext cx="559375" cy="369332"/>
            </a:xfrm>
            <a:prstGeom prst="rect">
              <a:avLst/>
            </a:prstGeom>
            <a:noFill/>
          </p:spPr>
          <p:txBody>
            <a:bodyPr wrap="square" rtlCol="0">
              <a:spAutoFit/>
            </a:bodyPr>
            <a:lstStyle/>
            <a:p>
              <a:r>
                <a:rPr lang="en-US" sz="1200" b="1" dirty="0">
                  <a:latin typeface="+mj-lt"/>
                  <a:cs typeface="Arial"/>
                </a:rPr>
                <a:t>17</a:t>
              </a:r>
            </a:p>
          </p:txBody>
        </p:sp>
        <p:sp>
          <p:nvSpPr>
            <p:cNvPr id="41" name="TextBox 40"/>
            <p:cNvSpPr txBox="1"/>
            <p:nvPr/>
          </p:nvSpPr>
          <p:spPr>
            <a:xfrm>
              <a:off x="9027840" y="1046545"/>
              <a:ext cx="750975" cy="369332"/>
            </a:xfrm>
            <a:prstGeom prst="rect">
              <a:avLst/>
            </a:prstGeom>
            <a:noFill/>
          </p:spPr>
          <p:txBody>
            <a:bodyPr wrap="none" rtlCol="0">
              <a:spAutoFit/>
            </a:bodyPr>
            <a:lstStyle/>
            <a:p>
              <a:r>
                <a:rPr lang="en-US" sz="1200" b="1" dirty="0">
                  <a:latin typeface="+mj-lt"/>
                  <a:cs typeface="Arial"/>
                </a:rPr>
                <a:t>conv8</a:t>
              </a:r>
            </a:p>
          </p:txBody>
        </p:sp>
        <p:sp>
          <p:nvSpPr>
            <p:cNvPr id="42" name="Cube 41"/>
            <p:cNvSpPr/>
            <p:nvPr/>
          </p:nvSpPr>
          <p:spPr>
            <a:xfrm>
              <a:off x="10043838" y="1750355"/>
              <a:ext cx="722852" cy="2197292"/>
            </a:xfrm>
            <a:prstGeom prst="cube">
              <a:avLst>
                <a:gd name="adj" fmla="val 84955"/>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43" name="TextBox 42"/>
            <p:cNvSpPr txBox="1"/>
            <p:nvPr/>
          </p:nvSpPr>
          <p:spPr>
            <a:xfrm>
              <a:off x="10043838" y="1346850"/>
              <a:ext cx="941967" cy="369332"/>
            </a:xfrm>
            <a:prstGeom prst="rect">
              <a:avLst/>
            </a:prstGeom>
            <a:noFill/>
          </p:spPr>
          <p:txBody>
            <a:bodyPr wrap="none" rtlCol="0">
              <a:spAutoFit/>
            </a:bodyPr>
            <a:lstStyle/>
            <a:p>
              <a:r>
                <a:rPr lang="en-US" sz="1200" b="1" i="1" dirty="0">
                  <a:latin typeface="+mj-lt"/>
                  <a:cs typeface="Arial"/>
                </a:rPr>
                <a:t>ab</a:t>
              </a:r>
              <a:r>
                <a:rPr lang="en-US" sz="1200" b="1" dirty="0">
                  <a:latin typeface="+mj-lt"/>
                  <a:cs typeface="Arial"/>
                </a:rPr>
                <a:t> color</a:t>
              </a:r>
            </a:p>
          </p:txBody>
        </p:sp>
        <p:pic>
          <p:nvPicPr>
            <p:cNvPr id="44" name="Screen Shot 2016-03-14 at 1.56.54 PM.png"/>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11248062" y="1746008"/>
              <a:ext cx="626848" cy="2209075"/>
            </a:xfrm>
            <a:custGeom>
              <a:avLst/>
              <a:gdLst/>
              <a:ahLst/>
              <a:cxnLst>
                <a:cxn ang="0">
                  <a:pos x="wd2" y="hd2"/>
                </a:cxn>
                <a:cxn ang="5400000">
                  <a:pos x="wd2" y="hd2"/>
                </a:cxn>
                <a:cxn ang="10800000">
                  <a:pos x="wd2" y="hd2"/>
                </a:cxn>
                <a:cxn ang="16200000">
                  <a:pos x="wd2" y="hd2"/>
                </a:cxn>
              </a:cxnLst>
              <a:rect l="0" t="0" r="r" b="b"/>
              <a:pathLst>
                <a:path w="21600" h="21600" extrusionOk="0">
                  <a:moveTo>
                    <a:pt x="20975" y="0"/>
                  </a:moveTo>
                  <a:lnTo>
                    <a:pt x="15425" y="1637"/>
                  </a:lnTo>
                  <a:cubicBezTo>
                    <a:pt x="12286" y="2562"/>
                    <a:pt x="7531" y="3948"/>
                    <a:pt x="4864" y="4721"/>
                  </a:cubicBezTo>
                  <a:lnTo>
                    <a:pt x="12" y="6126"/>
                  </a:lnTo>
                  <a:lnTo>
                    <a:pt x="12" y="13868"/>
                  </a:lnTo>
                  <a:lnTo>
                    <a:pt x="0" y="21600"/>
                  </a:lnTo>
                  <a:lnTo>
                    <a:pt x="135" y="21600"/>
                  </a:lnTo>
                  <a:lnTo>
                    <a:pt x="10867" y="18596"/>
                  </a:lnTo>
                  <a:lnTo>
                    <a:pt x="21600" y="15589"/>
                  </a:lnTo>
                  <a:lnTo>
                    <a:pt x="21441" y="8928"/>
                  </a:lnTo>
                  <a:cubicBezTo>
                    <a:pt x="21352" y="5264"/>
                    <a:pt x="21207" y="1744"/>
                    <a:pt x="21122" y="1109"/>
                  </a:cubicBezTo>
                  <a:lnTo>
                    <a:pt x="20975" y="0"/>
                  </a:lnTo>
                  <a:close/>
                </a:path>
              </a:pathLst>
            </a:custGeom>
            <a:ln w="12700">
              <a:solidFill>
                <a:srgbClr val="000000"/>
              </a:solidFill>
              <a:miter lim="400000"/>
            </a:ln>
          </p:spPr>
        </p:pic>
        <p:pic>
          <p:nvPicPr>
            <p:cNvPr id="45" name="Screen Shot 2016-03-14 at 2.11.12 PM.png"/>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10152628" y="1735321"/>
              <a:ext cx="622153" cy="2227360"/>
            </a:xfrm>
            <a:custGeom>
              <a:avLst/>
              <a:gdLst/>
              <a:ahLst/>
              <a:cxnLst>
                <a:cxn ang="0">
                  <a:pos x="wd2" y="hd2"/>
                </a:cxn>
                <a:cxn ang="5400000">
                  <a:pos x="wd2" y="hd2"/>
                </a:cxn>
                <a:cxn ang="10800000">
                  <a:pos x="wd2" y="hd2"/>
                </a:cxn>
                <a:cxn ang="16200000">
                  <a:pos x="wd2" y="hd2"/>
                </a:cxn>
              </a:cxnLst>
              <a:rect l="0" t="0" r="r" b="b"/>
              <a:pathLst>
                <a:path w="19729" h="21599" extrusionOk="0">
                  <a:moveTo>
                    <a:pt x="1483" y="3"/>
                  </a:moveTo>
                  <a:cubicBezTo>
                    <a:pt x="-1871" y="6"/>
                    <a:pt x="865" y="10"/>
                    <a:pt x="7573" y="10"/>
                  </a:cubicBezTo>
                  <a:cubicBezTo>
                    <a:pt x="14280" y="10"/>
                    <a:pt x="17028" y="6"/>
                    <a:pt x="13674" y="3"/>
                  </a:cubicBezTo>
                  <a:cubicBezTo>
                    <a:pt x="10320" y="-1"/>
                    <a:pt x="4837" y="-1"/>
                    <a:pt x="1483" y="3"/>
                  </a:cubicBezTo>
                  <a:close/>
                  <a:moveTo>
                    <a:pt x="19433" y="97"/>
                  </a:moveTo>
                  <a:cubicBezTo>
                    <a:pt x="19361" y="97"/>
                    <a:pt x="19318" y="106"/>
                    <a:pt x="19341" y="118"/>
                  </a:cubicBezTo>
                  <a:cubicBezTo>
                    <a:pt x="19406" y="150"/>
                    <a:pt x="18882" y="290"/>
                    <a:pt x="18623" y="310"/>
                  </a:cubicBezTo>
                  <a:cubicBezTo>
                    <a:pt x="18497" y="319"/>
                    <a:pt x="18395" y="340"/>
                    <a:pt x="18395" y="355"/>
                  </a:cubicBezTo>
                  <a:cubicBezTo>
                    <a:pt x="18395" y="380"/>
                    <a:pt x="18314" y="413"/>
                    <a:pt x="17882" y="557"/>
                  </a:cubicBezTo>
                  <a:cubicBezTo>
                    <a:pt x="17805" y="583"/>
                    <a:pt x="17704" y="626"/>
                    <a:pt x="17654" y="655"/>
                  </a:cubicBezTo>
                  <a:cubicBezTo>
                    <a:pt x="17603" y="684"/>
                    <a:pt x="17525" y="711"/>
                    <a:pt x="17482" y="711"/>
                  </a:cubicBezTo>
                  <a:cubicBezTo>
                    <a:pt x="17440" y="711"/>
                    <a:pt x="17283" y="749"/>
                    <a:pt x="17129" y="794"/>
                  </a:cubicBezTo>
                  <a:cubicBezTo>
                    <a:pt x="16975" y="840"/>
                    <a:pt x="16772" y="893"/>
                    <a:pt x="16684" y="916"/>
                  </a:cubicBezTo>
                  <a:cubicBezTo>
                    <a:pt x="16473" y="972"/>
                    <a:pt x="16148" y="1093"/>
                    <a:pt x="16148" y="1115"/>
                  </a:cubicBezTo>
                  <a:cubicBezTo>
                    <a:pt x="16148" y="1138"/>
                    <a:pt x="15652" y="1272"/>
                    <a:pt x="15567" y="1272"/>
                  </a:cubicBezTo>
                  <a:cubicBezTo>
                    <a:pt x="15531" y="1272"/>
                    <a:pt x="15486" y="1291"/>
                    <a:pt x="15464" y="1317"/>
                  </a:cubicBezTo>
                  <a:cubicBezTo>
                    <a:pt x="15442" y="1343"/>
                    <a:pt x="15323" y="1374"/>
                    <a:pt x="15202" y="1384"/>
                  </a:cubicBezTo>
                  <a:cubicBezTo>
                    <a:pt x="14876" y="1409"/>
                    <a:pt x="14511" y="1538"/>
                    <a:pt x="14563" y="1610"/>
                  </a:cubicBezTo>
                  <a:cubicBezTo>
                    <a:pt x="14572" y="1622"/>
                    <a:pt x="14502" y="1638"/>
                    <a:pt x="14415" y="1645"/>
                  </a:cubicBezTo>
                  <a:cubicBezTo>
                    <a:pt x="14328" y="1652"/>
                    <a:pt x="14214" y="1685"/>
                    <a:pt x="14164" y="1718"/>
                  </a:cubicBezTo>
                  <a:cubicBezTo>
                    <a:pt x="14114" y="1752"/>
                    <a:pt x="14038" y="1781"/>
                    <a:pt x="13993" y="1781"/>
                  </a:cubicBezTo>
                  <a:cubicBezTo>
                    <a:pt x="13948" y="1781"/>
                    <a:pt x="13782" y="1819"/>
                    <a:pt x="13628" y="1865"/>
                  </a:cubicBezTo>
                  <a:cubicBezTo>
                    <a:pt x="13474" y="1910"/>
                    <a:pt x="13282" y="1967"/>
                    <a:pt x="13195" y="1990"/>
                  </a:cubicBezTo>
                  <a:cubicBezTo>
                    <a:pt x="12872" y="2075"/>
                    <a:pt x="12659" y="2170"/>
                    <a:pt x="12659" y="2231"/>
                  </a:cubicBezTo>
                  <a:cubicBezTo>
                    <a:pt x="12659" y="2274"/>
                    <a:pt x="12585" y="2301"/>
                    <a:pt x="12442" y="2318"/>
                  </a:cubicBezTo>
                  <a:cubicBezTo>
                    <a:pt x="12328" y="2332"/>
                    <a:pt x="12237" y="2359"/>
                    <a:pt x="12237" y="2381"/>
                  </a:cubicBezTo>
                  <a:cubicBezTo>
                    <a:pt x="12237" y="2403"/>
                    <a:pt x="12131" y="2433"/>
                    <a:pt x="11997" y="2447"/>
                  </a:cubicBezTo>
                  <a:cubicBezTo>
                    <a:pt x="11864" y="2462"/>
                    <a:pt x="11726" y="2490"/>
                    <a:pt x="11701" y="2510"/>
                  </a:cubicBezTo>
                  <a:cubicBezTo>
                    <a:pt x="11676" y="2530"/>
                    <a:pt x="11600" y="2545"/>
                    <a:pt x="11530" y="2545"/>
                  </a:cubicBezTo>
                  <a:cubicBezTo>
                    <a:pt x="11460" y="2545"/>
                    <a:pt x="11404" y="2562"/>
                    <a:pt x="11404" y="2583"/>
                  </a:cubicBezTo>
                  <a:cubicBezTo>
                    <a:pt x="11404" y="2605"/>
                    <a:pt x="11356" y="2631"/>
                    <a:pt x="11290" y="2639"/>
                  </a:cubicBezTo>
                  <a:cubicBezTo>
                    <a:pt x="11225" y="2647"/>
                    <a:pt x="11132" y="2685"/>
                    <a:pt x="11085" y="2726"/>
                  </a:cubicBezTo>
                  <a:cubicBezTo>
                    <a:pt x="11038" y="2767"/>
                    <a:pt x="10940" y="2799"/>
                    <a:pt x="10868" y="2799"/>
                  </a:cubicBezTo>
                  <a:cubicBezTo>
                    <a:pt x="10796" y="2799"/>
                    <a:pt x="10695" y="2831"/>
                    <a:pt x="10652" y="2866"/>
                  </a:cubicBezTo>
                  <a:cubicBezTo>
                    <a:pt x="10608" y="2901"/>
                    <a:pt x="10519" y="2928"/>
                    <a:pt x="10446" y="2928"/>
                  </a:cubicBezTo>
                  <a:cubicBezTo>
                    <a:pt x="10374" y="2928"/>
                    <a:pt x="10338" y="2939"/>
                    <a:pt x="10366" y="2953"/>
                  </a:cubicBezTo>
                  <a:cubicBezTo>
                    <a:pt x="10395" y="2967"/>
                    <a:pt x="10321" y="2992"/>
                    <a:pt x="10207" y="3005"/>
                  </a:cubicBezTo>
                  <a:cubicBezTo>
                    <a:pt x="10093" y="3018"/>
                    <a:pt x="9880" y="3069"/>
                    <a:pt x="9728" y="3120"/>
                  </a:cubicBezTo>
                  <a:cubicBezTo>
                    <a:pt x="9576" y="3172"/>
                    <a:pt x="9390" y="3236"/>
                    <a:pt x="9317" y="3260"/>
                  </a:cubicBezTo>
                  <a:cubicBezTo>
                    <a:pt x="9245" y="3284"/>
                    <a:pt x="9164" y="3323"/>
                    <a:pt x="9135" y="3347"/>
                  </a:cubicBezTo>
                  <a:cubicBezTo>
                    <a:pt x="9105" y="3370"/>
                    <a:pt x="9040" y="3389"/>
                    <a:pt x="8987" y="3389"/>
                  </a:cubicBezTo>
                  <a:cubicBezTo>
                    <a:pt x="8933" y="3389"/>
                    <a:pt x="8804" y="3413"/>
                    <a:pt x="8702" y="3445"/>
                  </a:cubicBezTo>
                  <a:cubicBezTo>
                    <a:pt x="8389" y="3541"/>
                    <a:pt x="8094" y="3619"/>
                    <a:pt x="8040" y="3619"/>
                  </a:cubicBezTo>
                  <a:cubicBezTo>
                    <a:pt x="7933" y="3619"/>
                    <a:pt x="7683" y="3716"/>
                    <a:pt x="7607" y="3786"/>
                  </a:cubicBezTo>
                  <a:cubicBezTo>
                    <a:pt x="7557" y="3832"/>
                    <a:pt x="7457" y="3861"/>
                    <a:pt x="7344" y="3867"/>
                  </a:cubicBezTo>
                  <a:cubicBezTo>
                    <a:pt x="7242" y="3871"/>
                    <a:pt x="7163" y="3895"/>
                    <a:pt x="7162" y="3919"/>
                  </a:cubicBezTo>
                  <a:cubicBezTo>
                    <a:pt x="7160" y="3965"/>
                    <a:pt x="6822" y="4076"/>
                    <a:pt x="6683" y="4076"/>
                  </a:cubicBezTo>
                  <a:cubicBezTo>
                    <a:pt x="6637" y="4076"/>
                    <a:pt x="6449" y="4123"/>
                    <a:pt x="6273" y="4180"/>
                  </a:cubicBezTo>
                  <a:cubicBezTo>
                    <a:pt x="5906" y="4300"/>
                    <a:pt x="5101" y="4546"/>
                    <a:pt x="4653" y="4676"/>
                  </a:cubicBezTo>
                  <a:cubicBezTo>
                    <a:pt x="4486" y="4724"/>
                    <a:pt x="4313" y="4766"/>
                    <a:pt x="4265" y="4766"/>
                  </a:cubicBezTo>
                  <a:cubicBezTo>
                    <a:pt x="4218" y="4766"/>
                    <a:pt x="4166" y="4801"/>
                    <a:pt x="4151" y="4846"/>
                  </a:cubicBezTo>
                  <a:cubicBezTo>
                    <a:pt x="4134" y="4903"/>
                    <a:pt x="4062" y="4937"/>
                    <a:pt x="3935" y="4955"/>
                  </a:cubicBezTo>
                  <a:cubicBezTo>
                    <a:pt x="3832" y="4968"/>
                    <a:pt x="3755" y="4993"/>
                    <a:pt x="3764" y="5007"/>
                  </a:cubicBezTo>
                  <a:cubicBezTo>
                    <a:pt x="3799" y="5062"/>
                    <a:pt x="3569" y="5144"/>
                    <a:pt x="3330" y="5160"/>
                  </a:cubicBezTo>
                  <a:cubicBezTo>
                    <a:pt x="3193" y="5170"/>
                    <a:pt x="3079" y="5188"/>
                    <a:pt x="3079" y="5202"/>
                  </a:cubicBezTo>
                  <a:cubicBezTo>
                    <a:pt x="3079" y="5228"/>
                    <a:pt x="2635" y="5383"/>
                    <a:pt x="2258" y="5488"/>
                  </a:cubicBezTo>
                  <a:cubicBezTo>
                    <a:pt x="2151" y="5518"/>
                    <a:pt x="2003" y="5566"/>
                    <a:pt x="1928" y="5593"/>
                  </a:cubicBezTo>
                  <a:cubicBezTo>
                    <a:pt x="1852" y="5619"/>
                    <a:pt x="1723" y="5661"/>
                    <a:pt x="1643" y="5687"/>
                  </a:cubicBezTo>
                  <a:cubicBezTo>
                    <a:pt x="1562" y="5713"/>
                    <a:pt x="1495" y="5743"/>
                    <a:pt x="1494" y="5753"/>
                  </a:cubicBezTo>
                  <a:cubicBezTo>
                    <a:pt x="1492" y="5790"/>
                    <a:pt x="1110" y="5883"/>
                    <a:pt x="890" y="5900"/>
                  </a:cubicBezTo>
                  <a:cubicBezTo>
                    <a:pt x="768" y="5909"/>
                    <a:pt x="662" y="5932"/>
                    <a:pt x="662" y="5948"/>
                  </a:cubicBezTo>
                  <a:cubicBezTo>
                    <a:pt x="662" y="5985"/>
                    <a:pt x="215" y="6116"/>
                    <a:pt x="92" y="6116"/>
                  </a:cubicBezTo>
                  <a:cubicBezTo>
                    <a:pt x="26" y="6116"/>
                    <a:pt x="0" y="8289"/>
                    <a:pt x="0" y="13857"/>
                  </a:cubicBezTo>
                  <a:lnTo>
                    <a:pt x="0" y="21599"/>
                  </a:lnTo>
                  <a:lnTo>
                    <a:pt x="479" y="21599"/>
                  </a:lnTo>
                  <a:lnTo>
                    <a:pt x="536" y="21540"/>
                  </a:lnTo>
                  <a:cubicBezTo>
                    <a:pt x="570" y="21508"/>
                    <a:pt x="599" y="21474"/>
                    <a:pt x="593" y="21463"/>
                  </a:cubicBezTo>
                  <a:cubicBezTo>
                    <a:pt x="588" y="21452"/>
                    <a:pt x="636" y="21437"/>
                    <a:pt x="707" y="21428"/>
                  </a:cubicBezTo>
                  <a:cubicBezTo>
                    <a:pt x="883" y="21408"/>
                    <a:pt x="1165" y="21336"/>
                    <a:pt x="1745" y="21160"/>
                  </a:cubicBezTo>
                  <a:cubicBezTo>
                    <a:pt x="2011" y="21079"/>
                    <a:pt x="2277" y="21013"/>
                    <a:pt x="2327" y="21013"/>
                  </a:cubicBezTo>
                  <a:cubicBezTo>
                    <a:pt x="2377" y="21013"/>
                    <a:pt x="2414" y="21003"/>
                    <a:pt x="2407" y="20992"/>
                  </a:cubicBezTo>
                  <a:cubicBezTo>
                    <a:pt x="2369" y="20939"/>
                    <a:pt x="2590" y="20836"/>
                    <a:pt x="2783" y="20821"/>
                  </a:cubicBezTo>
                  <a:cubicBezTo>
                    <a:pt x="3015" y="20804"/>
                    <a:pt x="3330" y="20722"/>
                    <a:pt x="3330" y="20678"/>
                  </a:cubicBezTo>
                  <a:cubicBezTo>
                    <a:pt x="3330" y="20664"/>
                    <a:pt x="3398" y="20646"/>
                    <a:pt x="3479" y="20637"/>
                  </a:cubicBezTo>
                  <a:cubicBezTo>
                    <a:pt x="3693" y="20612"/>
                    <a:pt x="3972" y="20516"/>
                    <a:pt x="4060" y="20434"/>
                  </a:cubicBezTo>
                  <a:cubicBezTo>
                    <a:pt x="4116" y="20383"/>
                    <a:pt x="4203" y="20360"/>
                    <a:pt x="4368" y="20354"/>
                  </a:cubicBezTo>
                  <a:cubicBezTo>
                    <a:pt x="4494" y="20350"/>
                    <a:pt x="4663" y="20325"/>
                    <a:pt x="4744" y="20302"/>
                  </a:cubicBezTo>
                  <a:cubicBezTo>
                    <a:pt x="5084" y="20204"/>
                    <a:pt x="5427" y="20120"/>
                    <a:pt x="5497" y="20120"/>
                  </a:cubicBezTo>
                  <a:cubicBezTo>
                    <a:pt x="5538" y="20120"/>
                    <a:pt x="5577" y="20105"/>
                    <a:pt x="5577" y="20089"/>
                  </a:cubicBezTo>
                  <a:cubicBezTo>
                    <a:pt x="5577" y="20043"/>
                    <a:pt x="6531" y="19737"/>
                    <a:pt x="6672" y="19737"/>
                  </a:cubicBezTo>
                  <a:cubicBezTo>
                    <a:pt x="6772" y="19737"/>
                    <a:pt x="7045" y="19650"/>
                    <a:pt x="7162" y="19583"/>
                  </a:cubicBezTo>
                  <a:cubicBezTo>
                    <a:pt x="7213" y="19554"/>
                    <a:pt x="7305" y="19531"/>
                    <a:pt x="7367" y="19531"/>
                  </a:cubicBezTo>
                  <a:cubicBezTo>
                    <a:pt x="7430" y="19531"/>
                    <a:pt x="7513" y="19496"/>
                    <a:pt x="7561" y="19454"/>
                  </a:cubicBezTo>
                  <a:cubicBezTo>
                    <a:pt x="7609" y="19412"/>
                    <a:pt x="7707" y="19378"/>
                    <a:pt x="7778" y="19378"/>
                  </a:cubicBezTo>
                  <a:cubicBezTo>
                    <a:pt x="7849" y="19378"/>
                    <a:pt x="7915" y="19365"/>
                    <a:pt x="7915" y="19346"/>
                  </a:cubicBezTo>
                  <a:cubicBezTo>
                    <a:pt x="7915" y="19328"/>
                    <a:pt x="8048" y="19279"/>
                    <a:pt x="8211" y="19238"/>
                  </a:cubicBezTo>
                  <a:cubicBezTo>
                    <a:pt x="8375" y="19197"/>
                    <a:pt x="8599" y="19137"/>
                    <a:pt x="8713" y="19106"/>
                  </a:cubicBezTo>
                  <a:cubicBezTo>
                    <a:pt x="8827" y="19074"/>
                    <a:pt x="8955" y="19046"/>
                    <a:pt x="8998" y="19046"/>
                  </a:cubicBezTo>
                  <a:cubicBezTo>
                    <a:pt x="9041" y="19046"/>
                    <a:pt x="9078" y="19034"/>
                    <a:pt x="9078" y="19018"/>
                  </a:cubicBezTo>
                  <a:cubicBezTo>
                    <a:pt x="9078" y="18973"/>
                    <a:pt x="10021" y="18666"/>
                    <a:pt x="10161" y="18666"/>
                  </a:cubicBezTo>
                  <a:cubicBezTo>
                    <a:pt x="10261" y="18666"/>
                    <a:pt x="10534" y="18580"/>
                    <a:pt x="10652" y="18513"/>
                  </a:cubicBezTo>
                  <a:cubicBezTo>
                    <a:pt x="10702" y="18484"/>
                    <a:pt x="10794" y="18461"/>
                    <a:pt x="10857" y="18461"/>
                  </a:cubicBezTo>
                  <a:cubicBezTo>
                    <a:pt x="10919" y="18461"/>
                    <a:pt x="11014" y="18426"/>
                    <a:pt x="11062" y="18384"/>
                  </a:cubicBezTo>
                  <a:cubicBezTo>
                    <a:pt x="11112" y="18340"/>
                    <a:pt x="11212" y="18307"/>
                    <a:pt x="11290" y="18307"/>
                  </a:cubicBezTo>
                  <a:cubicBezTo>
                    <a:pt x="11382" y="18307"/>
                    <a:pt x="11404" y="18296"/>
                    <a:pt x="11370" y="18269"/>
                  </a:cubicBezTo>
                  <a:cubicBezTo>
                    <a:pt x="11336" y="18242"/>
                    <a:pt x="11373" y="18222"/>
                    <a:pt x="11484" y="18213"/>
                  </a:cubicBezTo>
                  <a:cubicBezTo>
                    <a:pt x="11576" y="18206"/>
                    <a:pt x="11655" y="18188"/>
                    <a:pt x="11655" y="18175"/>
                  </a:cubicBezTo>
                  <a:cubicBezTo>
                    <a:pt x="11655" y="18161"/>
                    <a:pt x="11769" y="18140"/>
                    <a:pt x="11906" y="18126"/>
                  </a:cubicBezTo>
                  <a:cubicBezTo>
                    <a:pt x="12043" y="18111"/>
                    <a:pt x="12157" y="18082"/>
                    <a:pt x="12157" y="18063"/>
                  </a:cubicBezTo>
                  <a:cubicBezTo>
                    <a:pt x="12157" y="18044"/>
                    <a:pt x="12233" y="18016"/>
                    <a:pt x="12328" y="18000"/>
                  </a:cubicBezTo>
                  <a:cubicBezTo>
                    <a:pt x="12551" y="17964"/>
                    <a:pt x="12818" y="17882"/>
                    <a:pt x="12818" y="17850"/>
                  </a:cubicBezTo>
                  <a:cubicBezTo>
                    <a:pt x="12818" y="17810"/>
                    <a:pt x="13557" y="17592"/>
                    <a:pt x="13696" y="17592"/>
                  </a:cubicBezTo>
                  <a:cubicBezTo>
                    <a:pt x="13767" y="17592"/>
                    <a:pt x="13806" y="17583"/>
                    <a:pt x="13776" y="17568"/>
                  </a:cubicBezTo>
                  <a:cubicBezTo>
                    <a:pt x="13746" y="17553"/>
                    <a:pt x="13788" y="17533"/>
                    <a:pt x="13879" y="17526"/>
                  </a:cubicBezTo>
                  <a:cubicBezTo>
                    <a:pt x="13969" y="17519"/>
                    <a:pt x="14091" y="17487"/>
                    <a:pt x="14141" y="17453"/>
                  </a:cubicBezTo>
                  <a:cubicBezTo>
                    <a:pt x="14192" y="17419"/>
                    <a:pt x="14297" y="17390"/>
                    <a:pt x="14369" y="17390"/>
                  </a:cubicBezTo>
                  <a:cubicBezTo>
                    <a:pt x="14442" y="17390"/>
                    <a:pt x="14473" y="17381"/>
                    <a:pt x="14449" y="17369"/>
                  </a:cubicBezTo>
                  <a:cubicBezTo>
                    <a:pt x="14393" y="17341"/>
                    <a:pt x="14918" y="17160"/>
                    <a:pt x="15053" y="17160"/>
                  </a:cubicBezTo>
                  <a:cubicBezTo>
                    <a:pt x="15110" y="17160"/>
                    <a:pt x="15156" y="17143"/>
                    <a:pt x="15156" y="17121"/>
                  </a:cubicBezTo>
                  <a:cubicBezTo>
                    <a:pt x="15156" y="17100"/>
                    <a:pt x="15242" y="17071"/>
                    <a:pt x="15350" y="17059"/>
                  </a:cubicBezTo>
                  <a:cubicBezTo>
                    <a:pt x="15581" y="17032"/>
                    <a:pt x="16479" y="16757"/>
                    <a:pt x="16479" y="16713"/>
                  </a:cubicBezTo>
                  <a:cubicBezTo>
                    <a:pt x="16479" y="16697"/>
                    <a:pt x="16620" y="16650"/>
                    <a:pt x="16787" y="16609"/>
                  </a:cubicBezTo>
                  <a:cubicBezTo>
                    <a:pt x="16953" y="16568"/>
                    <a:pt x="17147" y="16515"/>
                    <a:pt x="17220" y="16490"/>
                  </a:cubicBezTo>
                  <a:cubicBezTo>
                    <a:pt x="17293" y="16466"/>
                    <a:pt x="17397" y="16445"/>
                    <a:pt x="17448" y="16445"/>
                  </a:cubicBezTo>
                  <a:cubicBezTo>
                    <a:pt x="17499" y="16445"/>
                    <a:pt x="17579" y="16417"/>
                    <a:pt x="17631" y="16382"/>
                  </a:cubicBezTo>
                  <a:cubicBezTo>
                    <a:pt x="17683" y="16347"/>
                    <a:pt x="17786" y="16319"/>
                    <a:pt x="17859" y="16319"/>
                  </a:cubicBezTo>
                  <a:cubicBezTo>
                    <a:pt x="17931" y="16319"/>
                    <a:pt x="17974" y="16310"/>
                    <a:pt x="17950" y="16298"/>
                  </a:cubicBezTo>
                  <a:cubicBezTo>
                    <a:pt x="17894" y="16271"/>
                    <a:pt x="18407" y="16089"/>
                    <a:pt x="18543" y="16089"/>
                  </a:cubicBezTo>
                  <a:cubicBezTo>
                    <a:pt x="18599" y="16089"/>
                    <a:pt x="18646" y="16078"/>
                    <a:pt x="18646" y="16065"/>
                  </a:cubicBezTo>
                  <a:cubicBezTo>
                    <a:pt x="18646" y="16052"/>
                    <a:pt x="18763" y="16019"/>
                    <a:pt x="18897" y="15995"/>
                  </a:cubicBezTo>
                  <a:cubicBezTo>
                    <a:pt x="19030" y="15971"/>
                    <a:pt x="19179" y="15923"/>
                    <a:pt x="19239" y="15887"/>
                  </a:cubicBezTo>
                  <a:cubicBezTo>
                    <a:pt x="19298" y="15851"/>
                    <a:pt x="19443" y="15795"/>
                    <a:pt x="19547" y="15761"/>
                  </a:cubicBezTo>
                  <a:lnTo>
                    <a:pt x="19729" y="15699"/>
                  </a:lnTo>
                  <a:lnTo>
                    <a:pt x="19729" y="11385"/>
                  </a:lnTo>
                  <a:cubicBezTo>
                    <a:pt x="19729" y="4604"/>
                    <a:pt x="19704" y="1167"/>
                    <a:pt x="19649" y="1157"/>
                  </a:cubicBezTo>
                  <a:cubicBezTo>
                    <a:pt x="19598" y="1147"/>
                    <a:pt x="19569" y="940"/>
                    <a:pt x="19569" y="620"/>
                  </a:cubicBezTo>
                  <a:cubicBezTo>
                    <a:pt x="19569" y="165"/>
                    <a:pt x="19546" y="97"/>
                    <a:pt x="19433" y="97"/>
                  </a:cubicBezTo>
                  <a:close/>
                </a:path>
              </a:pathLst>
            </a:custGeom>
            <a:ln w="12700">
              <a:miter lim="400000"/>
            </a:ln>
          </p:spPr>
        </p:pic>
        <p:sp>
          <p:nvSpPr>
            <p:cNvPr id="53" name="TextBox 52"/>
            <p:cNvSpPr txBox="1"/>
            <p:nvPr/>
          </p:nvSpPr>
          <p:spPr>
            <a:xfrm>
              <a:off x="10874779" y="2440507"/>
              <a:ext cx="436445" cy="369332"/>
            </a:xfrm>
            <a:prstGeom prst="rect">
              <a:avLst/>
            </a:prstGeom>
            <a:noFill/>
          </p:spPr>
          <p:txBody>
            <a:bodyPr wrap="none" rtlCol="0">
              <a:spAutoFit/>
            </a:bodyPr>
            <a:lstStyle/>
            <a:p>
              <a:r>
                <a:rPr lang="en-US" sz="1200" b="1" i="1" dirty="0">
                  <a:latin typeface="+mj-lt"/>
                  <a:cs typeface="Arial"/>
                </a:rPr>
                <a:t>+L</a:t>
              </a:r>
            </a:p>
          </p:txBody>
        </p:sp>
        <p:cxnSp>
          <p:nvCxnSpPr>
            <p:cNvPr id="56" name="Straight Arrow Connector 55"/>
            <p:cNvCxnSpPr/>
            <p:nvPr/>
          </p:nvCxnSpPr>
          <p:spPr>
            <a:xfrm>
              <a:off x="8774335" y="2973151"/>
              <a:ext cx="312562" cy="443739"/>
            </a:xfrm>
            <a:prstGeom prst="straightConnector1">
              <a:avLst/>
            </a:prstGeom>
            <a:ln w="28575">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8813602" y="3833713"/>
              <a:ext cx="560411" cy="369332"/>
            </a:xfrm>
            <a:prstGeom prst="rect">
              <a:avLst/>
            </a:prstGeom>
            <a:noFill/>
          </p:spPr>
          <p:txBody>
            <a:bodyPr wrap="none" rtlCol="0">
              <a:spAutoFit/>
            </a:bodyPr>
            <a:lstStyle/>
            <a:p>
              <a:r>
                <a:rPr lang="en-US" sz="1200" b="1" dirty="0">
                  <a:latin typeface="+mj-lt"/>
                  <a:cs typeface="Arial"/>
                </a:rPr>
                <a:t>313</a:t>
              </a:r>
            </a:p>
          </p:txBody>
        </p:sp>
        <p:pic>
          <p:nvPicPr>
            <p:cNvPr id="72" name="Picture 71"/>
            <p:cNvPicPr>
              <a:picLocks noChangeAspect="1"/>
            </p:cNvPicPr>
            <p:nvPr/>
          </p:nvPicPr>
          <p:blipFill>
            <a:blip r:embed="rId7"/>
            <a:stretch>
              <a:fillRect/>
            </a:stretch>
          </p:blipFill>
          <p:spPr>
            <a:xfrm>
              <a:off x="10694390" y="4353613"/>
              <a:ext cx="266700" cy="314325"/>
            </a:xfrm>
            <a:prstGeom prst="rect">
              <a:avLst/>
            </a:prstGeom>
          </p:spPr>
        </p:pic>
        <p:cxnSp>
          <p:nvCxnSpPr>
            <p:cNvPr id="73" name="Straight Arrow Connector 72"/>
            <p:cNvCxnSpPr/>
            <p:nvPr/>
          </p:nvCxnSpPr>
          <p:spPr>
            <a:xfrm flipV="1">
              <a:off x="9325154" y="3946562"/>
              <a:ext cx="169989" cy="474286"/>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74" name="Straight Arrow Connector 73"/>
            <p:cNvCxnSpPr/>
            <p:nvPr/>
          </p:nvCxnSpPr>
          <p:spPr>
            <a:xfrm flipH="1" flipV="1">
              <a:off x="10532891" y="3728583"/>
              <a:ext cx="161499" cy="53708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76" name="Picture 75"/>
            <p:cNvPicPr>
              <a:picLocks noChangeAspect="1"/>
            </p:cNvPicPr>
            <p:nvPr/>
          </p:nvPicPr>
          <p:blipFill>
            <a:blip r:embed="rId8"/>
            <a:stretch>
              <a:fillRect/>
            </a:stretch>
          </p:blipFill>
          <p:spPr>
            <a:xfrm>
              <a:off x="9108441" y="5403356"/>
              <a:ext cx="1778513" cy="526039"/>
            </a:xfrm>
            <a:prstGeom prst="rect">
              <a:avLst/>
            </a:prstGeom>
          </p:spPr>
        </p:pic>
        <p:pic>
          <p:nvPicPr>
            <p:cNvPr id="78" name="Picture 77"/>
            <p:cNvPicPr>
              <a:picLocks noChangeAspect="1"/>
            </p:cNvPicPr>
            <p:nvPr/>
          </p:nvPicPr>
          <p:blipFill>
            <a:blip r:embed="rId9"/>
            <a:stretch>
              <a:fillRect/>
            </a:stretch>
          </p:blipFill>
          <p:spPr>
            <a:xfrm>
              <a:off x="4610537" y="5107071"/>
              <a:ext cx="1703364" cy="526039"/>
            </a:xfrm>
            <a:prstGeom prst="rect">
              <a:avLst/>
            </a:prstGeom>
          </p:spPr>
        </p:pic>
        <p:sp>
          <p:nvSpPr>
            <p:cNvPr id="70" name="Left Bracket 69"/>
            <p:cNvSpPr/>
            <p:nvPr/>
          </p:nvSpPr>
          <p:spPr>
            <a:xfrm rot="16200000">
              <a:off x="5073750" y="285322"/>
              <a:ext cx="255288" cy="9262756"/>
            </a:xfrm>
            <a:prstGeom prst="leftBracket">
              <a:avLst>
                <a:gd name="adj" fmla="val 33045"/>
              </a:avLst>
            </a:prstGeom>
            <a:ln w="508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75" name="Left Bracket 74"/>
            <p:cNvSpPr/>
            <p:nvPr/>
          </p:nvSpPr>
          <p:spPr>
            <a:xfrm rot="16200000">
              <a:off x="9792667" y="4128005"/>
              <a:ext cx="241713" cy="2199845"/>
            </a:xfrm>
            <a:prstGeom prst="leftBracket">
              <a:avLst>
                <a:gd name="adj" fmla="val 33045"/>
              </a:avLst>
            </a:prstGeom>
            <a:ln w="508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pic>
          <p:nvPicPr>
            <p:cNvPr id="59" name="Picture 58"/>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7432065" y="4408964"/>
              <a:ext cx="2255881" cy="441777"/>
            </a:xfrm>
            <a:prstGeom prst="rect">
              <a:avLst/>
            </a:prstGeom>
          </p:spPr>
        </p:pic>
      </p:grpSp>
      <p:sp>
        <p:nvSpPr>
          <p:cNvPr id="60" name="TextBox 59"/>
          <p:cNvSpPr txBox="1"/>
          <p:nvPr/>
        </p:nvSpPr>
        <p:spPr>
          <a:xfrm flipH="1">
            <a:off x="8239783" y="5479594"/>
            <a:ext cx="2352794" cy="715581"/>
          </a:xfrm>
          <a:prstGeom prst="rect">
            <a:avLst/>
          </a:prstGeom>
          <a:noFill/>
        </p:spPr>
        <p:txBody>
          <a:bodyPr wrap="square" rtlCol="0">
            <a:spAutoFit/>
          </a:bodyPr>
          <a:lstStyle/>
          <a:p>
            <a:r>
              <a:rPr lang="en-US" sz="1350" dirty="0"/>
              <a:t>[1] Chen </a:t>
            </a:r>
            <a:r>
              <a:rPr lang="en-US" sz="1350" i="1" dirty="0"/>
              <a:t>et al.</a:t>
            </a:r>
            <a:r>
              <a:rPr lang="en-US" sz="1350" dirty="0"/>
              <a:t> In </a:t>
            </a:r>
            <a:r>
              <a:rPr lang="en-US" sz="1350" dirty="0" err="1"/>
              <a:t>arXiv</a:t>
            </a:r>
            <a:r>
              <a:rPr lang="en-US" sz="1350" dirty="0"/>
              <a:t>, 2016.</a:t>
            </a:r>
          </a:p>
          <a:p>
            <a:r>
              <a:rPr lang="en-US" sz="1350" dirty="0"/>
              <a:t>[2] Yu and </a:t>
            </a:r>
            <a:r>
              <a:rPr lang="en-US" sz="1350" dirty="0" err="1"/>
              <a:t>Koltun</a:t>
            </a:r>
            <a:r>
              <a:rPr lang="en-US" sz="1350" dirty="0"/>
              <a:t>. In ICLR, 2016</a:t>
            </a:r>
          </a:p>
        </p:txBody>
      </p:sp>
      <p:cxnSp>
        <p:nvCxnSpPr>
          <p:cNvPr id="83" name="Straight Arrow Connector 82"/>
          <p:cNvCxnSpPr/>
          <p:nvPr/>
        </p:nvCxnSpPr>
        <p:spPr>
          <a:xfrm flipV="1">
            <a:off x="4874227" y="3126898"/>
            <a:ext cx="0" cy="67963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310516" y="3767647"/>
            <a:ext cx="3134833" cy="738664"/>
          </a:xfrm>
          <a:prstGeom prst="rect">
            <a:avLst/>
          </a:prstGeom>
        </p:spPr>
        <p:txBody>
          <a:bodyPr wrap="none">
            <a:spAutoFit/>
          </a:bodyPr>
          <a:lstStyle/>
          <a:p>
            <a:pPr algn="ctr"/>
            <a:r>
              <a:rPr lang="en-US" sz="2400" dirty="0"/>
              <a:t>Hidden Unit Activations</a:t>
            </a:r>
          </a:p>
          <a:p>
            <a:pPr algn="ctr"/>
            <a:r>
              <a:rPr lang="en-US" dirty="0"/>
              <a:t>Zhou et al. In ICLR, 2015.</a:t>
            </a:r>
          </a:p>
        </p:txBody>
      </p:sp>
    </p:spTree>
    <p:extLst>
      <p:ext uri="{BB962C8B-B14F-4D97-AF65-F5344CB8AC3E}">
        <p14:creationId xmlns:p14="http://schemas.microsoft.com/office/powerpoint/2010/main" val="3953558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3"/>
                                        </p:tgtEl>
                                        <p:attrNameLst>
                                          <p:attrName>style.visibility</p:attrName>
                                        </p:attrNameLst>
                                      </p:cBhvr>
                                      <p:to>
                                        <p:strVal val="visible"/>
                                      </p:to>
                                    </p:set>
                                    <p:animEffect transition="in" filter="fade">
                                      <p:cBhvr>
                                        <p:cTn id="12" dur="500"/>
                                        <p:tgtEl>
                                          <p:spTgt spid="8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127C4-50D1-2DDD-5160-C5722B3A8DDC}"/>
              </a:ext>
            </a:extLst>
          </p:cNvPr>
          <p:cNvSpPr>
            <a:spLocks noGrp="1"/>
          </p:cNvSpPr>
          <p:nvPr>
            <p:ph type="title"/>
          </p:nvPr>
        </p:nvSpPr>
        <p:spPr/>
        <p:txBody>
          <a:bodyPr/>
          <a:lstStyle/>
          <a:p>
            <a:r>
              <a:rPr lang="en-US" dirty="0"/>
              <a:t>Some of Science’s Greatest Discoveries</a:t>
            </a:r>
          </a:p>
        </p:txBody>
      </p:sp>
      <p:sp>
        <p:nvSpPr>
          <p:cNvPr id="3" name="Content Placeholder 2">
            <a:extLst>
              <a:ext uri="{FF2B5EF4-FFF2-40B4-BE49-F238E27FC236}">
                <a16:creationId xmlns:a16="http://schemas.microsoft.com/office/drawing/2014/main" id="{60B63BBE-B8D7-921A-D4AA-8E90A67860E2}"/>
              </a:ext>
            </a:extLst>
          </p:cNvPr>
          <p:cNvSpPr>
            <a:spLocks noGrp="1"/>
          </p:cNvSpPr>
          <p:nvPr>
            <p:ph idx="1"/>
          </p:nvPr>
        </p:nvSpPr>
        <p:spPr/>
        <p:txBody>
          <a:bodyPr>
            <a:normAutofit fontScale="62500" lnSpcReduction="20000"/>
          </a:bodyPr>
          <a:lstStyle/>
          <a:p>
            <a:pPr marL="0" indent="0">
              <a:buNone/>
            </a:pPr>
            <a:r>
              <a:rPr lang="en-US" b="1" dirty="0"/>
              <a:t>The Circumference of the Earth (Eratosthenes, ~240 BCE) </a:t>
            </a:r>
            <a:r>
              <a:rPr lang="en-US" dirty="0"/>
              <a:t>Calculated the Earth's circumference with remarkable accuracy using the angles of shadows in two different cities.</a:t>
            </a:r>
          </a:p>
          <a:p>
            <a:pPr marL="0" indent="0">
              <a:buNone/>
            </a:pPr>
            <a:r>
              <a:rPr lang="en-US" b="1" dirty="0"/>
              <a:t>Heliocentrism &amp; Planetary Motion (Copernicus 1543 / Kepler 1609)</a:t>
            </a:r>
            <a:r>
              <a:rPr lang="en-US" dirty="0"/>
              <a:t> The sun is the center of the solar system, and planets move in elliptical orbits.</a:t>
            </a:r>
          </a:p>
          <a:p>
            <a:pPr marL="0" indent="0">
              <a:buNone/>
            </a:pPr>
            <a:r>
              <a:rPr lang="en-US" b="1" dirty="0"/>
              <a:t>The Gravitational Constant, G (Henry Cavendish, 1798) </a:t>
            </a:r>
            <a:r>
              <a:rPr lang="en-US" dirty="0"/>
              <a:t>Measuring the incredibly weak gravitational pull between two lead spheres to find G (and thus the mass of the Earth).</a:t>
            </a:r>
          </a:p>
          <a:p>
            <a:pPr marL="0" indent="0">
              <a:buNone/>
            </a:pPr>
            <a:r>
              <a:rPr lang="en-US" b="1" dirty="0"/>
              <a:t>Electromagnetism (James Clerk Maxwell, 1861–1862) </a:t>
            </a:r>
            <a:r>
              <a:rPr lang="en-US" dirty="0"/>
              <a:t>Maxwell's equations, unifying electricity, magnetism, and light.</a:t>
            </a:r>
          </a:p>
          <a:p>
            <a:pPr marL="0" indent="0">
              <a:buNone/>
            </a:pPr>
            <a:r>
              <a:rPr lang="en-US" b="1" dirty="0"/>
              <a:t>Special Relativity (Albert Einstein, 1905) </a:t>
            </a:r>
            <a:r>
              <a:rPr lang="en-US" dirty="0"/>
              <a:t>The laws of physics are the same for all non-accelerating observers, and the speed of light in a vacuum is independent of the motion of all observers.</a:t>
            </a:r>
          </a:p>
          <a:p>
            <a:pPr marL="0" indent="0">
              <a:buNone/>
            </a:pPr>
            <a:r>
              <a:rPr lang="en-US" b="1" dirty="0"/>
              <a:t>Expansion of the Universe (Edwin Hubble, 1929) </a:t>
            </a:r>
            <a:r>
              <a:rPr lang="en-US" dirty="0"/>
              <a:t>Galaxies are moving away from us, meaning the universe is expanding.</a:t>
            </a:r>
          </a:p>
          <a:p>
            <a:pPr marL="0" indent="0">
              <a:buNone/>
            </a:pPr>
            <a:r>
              <a:rPr lang="en-US" b="1" dirty="0"/>
              <a:t>Structure of DNA (Watson, Crick, and Franklin, 1953) </a:t>
            </a:r>
            <a:r>
              <a:rPr lang="en-US" dirty="0"/>
              <a:t>The double-helix structure of DNA.</a:t>
            </a:r>
          </a:p>
          <a:p>
            <a:pPr marL="0" indent="0">
              <a:buNone/>
            </a:pPr>
            <a:r>
              <a:rPr lang="en-US" b="1" dirty="0"/>
              <a:t>Age of the Earth (Clair Patterson, 1953) </a:t>
            </a:r>
            <a:r>
              <a:rPr lang="en-US" dirty="0"/>
              <a:t>Pinning the age of the Earth at roughly 4.5 billion years using lead isotope dating on meteorites.</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10611063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144759" y="3776174"/>
            <a:ext cx="420308" cy="276999"/>
          </a:xfrm>
          <a:prstGeom prst="rect">
            <a:avLst/>
          </a:prstGeom>
          <a:noFill/>
        </p:spPr>
        <p:txBody>
          <a:bodyPr wrap="none" rtlCol="0">
            <a:spAutoFit/>
          </a:bodyPr>
          <a:lstStyle/>
          <a:p>
            <a:r>
              <a:rPr lang="en-US" sz="1200" b="1" dirty="0">
                <a:latin typeface="+mj-lt"/>
                <a:cs typeface="Arial"/>
              </a:rPr>
              <a:t>227</a:t>
            </a:r>
          </a:p>
        </p:txBody>
      </p:sp>
      <p:sp>
        <p:nvSpPr>
          <p:cNvPr id="42" name="TextBox 41"/>
          <p:cNvSpPr txBox="1"/>
          <p:nvPr/>
        </p:nvSpPr>
        <p:spPr>
          <a:xfrm>
            <a:off x="2023601" y="1867388"/>
            <a:ext cx="752322" cy="276999"/>
          </a:xfrm>
          <a:prstGeom prst="rect">
            <a:avLst/>
          </a:prstGeom>
          <a:noFill/>
        </p:spPr>
        <p:txBody>
          <a:bodyPr wrap="none" rtlCol="0">
            <a:spAutoFit/>
          </a:bodyPr>
          <a:lstStyle/>
          <a:p>
            <a:r>
              <a:rPr lang="en-US" sz="1200" b="1" dirty="0">
                <a:latin typeface="+mj-lt"/>
                <a:cs typeface="Arial"/>
              </a:rPr>
              <a:t>lightness</a:t>
            </a:r>
          </a:p>
        </p:txBody>
      </p:sp>
      <p:sp>
        <p:nvSpPr>
          <p:cNvPr id="43" name="TextBox 42"/>
          <p:cNvSpPr txBox="1"/>
          <p:nvPr/>
        </p:nvSpPr>
        <p:spPr>
          <a:xfrm>
            <a:off x="2570111" y="1635335"/>
            <a:ext cx="563231" cy="276999"/>
          </a:xfrm>
          <a:prstGeom prst="rect">
            <a:avLst/>
          </a:prstGeom>
          <a:noFill/>
        </p:spPr>
        <p:txBody>
          <a:bodyPr wrap="none" rtlCol="0">
            <a:spAutoFit/>
          </a:bodyPr>
          <a:lstStyle/>
          <a:p>
            <a:r>
              <a:rPr lang="en-US" sz="1200" b="1" dirty="0">
                <a:latin typeface="+mj-lt"/>
                <a:cs typeface="Arial"/>
              </a:rPr>
              <a:t>conv1</a:t>
            </a:r>
          </a:p>
        </p:txBody>
      </p:sp>
      <p:sp>
        <p:nvSpPr>
          <p:cNvPr id="44" name="TextBox 43"/>
          <p:cNvSpPr txBox="1"/>
          <p:nvPr/>
        </p:nvSpPr>
        <p:spPr>
          <a:xfrm>
            <a:off x="2997656" y="1635580"/>
            <a:ext cx="563231" cy="276999"/>
          </a:xfrm>
          <a:prstGeom prst="rect">
            <a:avLst/>
          </a:prstGeom>
          <a:noFill/>
        </p:spPr>
        <p:txBody>
          <a:bodyPr wrap="none" rtlCol="0">
            <a:spAutoFit/>
          </a:bodyPr>
          <a:lstStyle/>
          <a:p>
            <a:r>
              <a:rPr lang="en-US" sz="1200" b="1" dirty="0">
                <a:latin typeface="+mj-lt"/>
                <a:cs typeface="Arial"/>
              </a:rPr>
              <a:t>conv2</a:t>
            </a:r>
          </a:p>
        </p:txBody>
      </p:sp>
      <p:sp>
        <p:nvSpPr>
          <p:cNvPr id="45" name="TextBox 44"/>
          <p:cNvSpPr txBox="1"/>
          <p:nvPr/>
        </p:nvSpPr>
        <p:spPr>
          <a:xfrm>
            <a:off x="3450335" y="1635580"/>
            <a:ext cx="563232" cy="276999"/>
          </a:xfrm>
          <a:prstGeom prst="rect">
            <a:avLst/>
          </a:prstGeom>
          <a:noFill/>
        </p:spPr>
        <p:txBody>
          <a:bodyPr wrap="none" rtlCol="0">
            <a:spAutoFit/>
          </a:bodyPr>
          <a:lstStyle/>
          <a:p>
            <a:pPr algn="ctr"/>
            <a:r>
              <a:rPr lang="en-US" sz="1200" b="1" dirty="0">
                <a:latin typeface="+mj-lt"/>
                <a:cs typeface="Arial"/>
              </a:rPr>
              <a:t>conv3</a:t>
            </a:r>
          </a:p>
        </p:txBody>
      </p:sp>
      <p:sp>
        <p:nvSpPr>
          <p:cNvPr id="47" name="TextBox 46"/>
          <p:cNvSpPr txBox="1"/>
          <p:nvPr/>
        </p:nvSpPr>
        <p:spPr>
          <a:xfrm>
            <a:off x="4067792" y="1635580"/>
            <a:ext cx="563231" cy="276999"/>
          </a:xfrm>
          <a:prstGeom prst="rect">
            <a:avLst/>
          </a:prstGeom>
          <a:noFill/>
        </p:spPr>
        <p:txBody>
          <a:bodyPr wrap="none" rtlCol="0">
            <a:spAutoFit/>
          </a:bodyPr>
          <a:lstStyle/>
          <a:p>
            <a:r>
              <a:rPr lang="en-US" sz="1200" b="1" dirty="0">
                <a:latin typeface="+mj-lt"/>
                <a:cs typeface="Arial"/>
              </a:rPr>
              <a:t>conv4</a:t>
            </a:r>
          </a:p>
        </p:txBody>
      </p:sp>
      <p:sp>
        <p:nvSpPr>
          <p:cNvPr id="49" name="TextBox 48"/>
          <p:cNvSpPr txBox="1"/>
          <p:nvPr/>
        </p:nvSpPr>
        <p:spPr>
          <a:xfrm>
            <a:off x="4587564" y="1635580"/>
            <a:ext cx="563232" cy="276999"/>
          </a:xfrm>
          <a:prstGeom prst="rect">
            <a:avLst/>
          </a:prstGeom>
          <a:noFill/>
        </p:spPr>
        <p:txBody>
          <a:bodyPr wrap="none" rtlCol="0">
            <a:spAutoFit/>
          </a:bodyPr>
          <a:lstStyle/>
          <a:p>
            <a:pPr algn="ctr"/>
            <a:r>
              <a:rPr lang="en-US" sz="1200" b="1" dirty="0">
                <a:latin typeface="+mj-lt"/>
                <a:cs typeface="Arial"/>
              </a:rPr>
              <a:t>conv5</a:t>
            </a:r>
            <a:endParaRPr lang="en-US" sz="1200" dirty="0">
              <a:cs typeface="Arial"/>
            </a:endParaRPr>
          </a:p>
        </p:txBody>
      </p:sp>
      <p:sp>
        <p:nvSpPr>
          <p:cNvPr id="125" name="Cube 124"/>
          <p:cNvSpPr/>
          <p:nvPr/>
        </p:nvSpPr>
        <p:spPr>
          <a:xfrm>
            <a:off x="2065597" y="2158741"/>
            <a:ext cx="506408" cy="1674824"/>
          </a:xfrm>
          <a:prstGeom prst="cube">
            <a:avLst>
              <a:gd name="adj" fmla="val 88797"/>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pic>
        <p:nvPicPr>
          <p:cNvPr id="126" name="Screen Shot 2016-03-14 at 1.49.43 PM.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2133139" y="2163496"/>
            <a:ext cx="446552" cy="165449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0807" y="2880"/>
                </a:lnTo>
                <a:lnTo>
                  <a:pt x="26" y="5756"/>
                </a:lnTo>
                <a:lnTo>
                  <a:pt x="13" y="13680"/>
                </a:lnTo>
                <a:lnTo>
                  <a:pt x="0" y="21600"/>
                </a:lnTo>
                <a:lnTo>
                  <a:pt x="10793" y="18755"/>
                </a:lnTo>
                <a:lnTo>
                  <a:pt x="21600" y="15909"/>
                </a:lnTo>
                <a:lnTo>
                  <a:pt x="21600" y="7955"/>
                </a:lnTo>
                <a:lnTo>
                  <a:pt x="21600" y="0"/>
                </a:lnTo>
                <a:close/>
              </a:path>
            </a:pathLst>
          </a:custGeom>
          <a:ln w="12700">
            <a:miter lim="400000"/>
          </a:ln>
        </p:spPr>
      </p:pic>
      <p:sp>
        <p:nvSpPr>
          <p:cNvPr id="127" name="TextBox 126"/>
          <p:cNvSpPr txBox="1"/>
          <p:nvPr/>
        </p:nvSpPr>
        <p:spPr>
          <a:xfrm>
            <a:off x="2762478" y="3415668"/>
            <a:ext cx="341760" cy="276999"/>
          </a:xfrm>
          <a:prstGeom prst="rect">
            <a:avLst/>
          </a:prstGeom>
          <a:noFill/>
        </p:spPr>
        <p:txBody>
          <a:bodyPr wrap="none" rtlCol="0">
            <a:spAutoFit/>
          </a:bodyPr>
          <a:lstStyle/>
          <a:p>
            <a:r>
              <a:rPr lang="en-US" sz="1200" b="1" dirty="0">
                <a:latin typeface="+mj-lt"/>
                <a:cs typeface="Arial"/>
              </a:rPr>
              <a:t>55</a:t>
            </a:r>
          </a:p>
        </p:txBody>
      </p:sp>
      <p:sp>
        <p:nvSpPr>
          <p:cNvPr id="128" name="TextBox 127"/>
          <p:cNvSpPr txBox="1"/>
          <p:nvPr/>
        </p:nvSpPr>
        <p:spPr>
          <a:xfrm>
            <a:off x="3287990" y="3147368"/>
            <a:ext cx="341760" cy="276999"/>
          </a:xfrm>
          <a:prstGeom prst="rect">
            <a:avLst/>
          </a:prstGeom>
          <a:noFill/>
        </p:spPr>
        <p:txBody>
          <a:bodyPr wrap="none" rtlCol="0">
            <a:spAutoFit/>
          </a:bodyPr>
          <a:lstStyle/>
          <a:p>
            <a:r>
              <a:rPr lang="en-US" sz="1200" b="1" dirty="0">
                <a:latin typeface="+mj-lt"/>
                <a:cs typeface="Arial"/>
              </a:rPr>
              <a:t>27</a:t>
            </a:r>
          </a:p>
        </p:txBody>
      </p:sp>
      <p:sp>
        <p:nvSpPr>
          <p:cNvPr id="129" name="TextBox 128"/>
          <p:cNvSpPr txBox="1"/>
          <p:nvPr/>
        </p:nvSpPr>
        <p:spPr>
          <a:xfrm>
            <a:off x="3841509" y="2999940"/>
            <a:ext cx="341760" cy="276999"/>
          </a:xfrm>
          <a:prstGeom prst="rect">
            <a:avLst/>
          </a:prstGeom>
          <a:noFill/>
        </p:spPr>
        <p:txBody>
          <a:bodyPr wrap="none" rtlCol="0">
            <a:spAutoFit/>
          </a:bodyPr>
          <a:lstStyle/>
          <a:p>
            <a:r>
              <a:rPr lang="en-US" sz="1200" b="1" dirty="0">
                <a:latin typeface="+mj-lt"/>
                <a:cs typeface="Arial"/>
              </a:rPr>
              <a:t>13</a:t>
            </a:r>
          </a:p>
        </p:txBody>
      </p:sp>
      <p:sp>
        <p:nvSpPr>
          <p:cNvPr id="130" name="TextBox 129"/>
          <p:cNvSpPr txBox="1"/>
          <p:nvPr/>
        </p:nvSpPr>
        <p:spPr>
          <a:xfrm>
            <a:off x="2653597" y="2160329"/>
            <a:ext cx="527684" cy="276999"/>
          </a:xfrm>
          <a:prstGeom prst="rect">
            <a:avLst/>
          </a:prstGeom>
          <a:noFill/>
        </p:spPr>
        <p:txBody>
          <a:bodyPr wrap="square" rtlCol="0">
            <a:spAutoFit/>
          </a:bodyPr>
          <a:lstStyle/>
          <a:p>
            <a:r>
              <a:rPr lang="en-US" sz="1200" b="1" dirty="0">
                <a:latin typeface="+mj-lt"/>
                <a:cs typeface="Arial"/>
              </a:rPr>
              <a:t>192</a:t>
            </a:r>
          </a:p>
        </p:txBody>
      </p:sp>
      <p:sp>
        <p:nvSpPr>
          <p:cNvPr id="131" name="TextBox 130"/>
          <p:cNvSpPr txBox="1"/>
          <p:nvPr/>
        </p:nvSpPr>
        <p:spPr>
          <a:xfrm>
            <a:off x="3084144" y="2433071"/>
            <a:ext cx="420308" cy="276999"/>
          </a:xfrm>
          <a:prstGeom prst="rect">
            <a:avLst/>
          </a:prstGeom>
          <a:noFill/>
        </p:spPr>
        <p:txBody>
          <a:bodyPr wrap="none" rtlCol="0">
            <a:spAutoFit/>
          </a:bodyPr>
          <a:lstStyle/>
          <a:p>
            <a:r>
              <a:rPr lang="en-US" sz="1200" b="1" dirty="0">
                <a:latin typeface="+mj-lt"/>
                <a:cs typeface="Arial"/>
              </a:rPr>
              <a:t>256</a:t>
            </a:r>
          </a:p>
        </p:txBody>
      </p:sp>
      <p:sp>
        <p:nvSpPr>
          <p:cNvPr id="132" name="TextBox 131"/>
          <p:cNvSpPr txBox="1"/>
          <p:nvPr/>
        </p:nvSpPr>
        <p:spPr>
          <a:xfrm>
            <a:off x="3547038" y="2611277"/>
            <a:ext cx="399951" cy="461665"/>
          </a:xfrm>
          <a:prstGeom prst="rect">
            <a:avLst/>
          </a:prstGeom>
          <a:noFill/>
        </p:spPr>
        <p:txBody>
          <a:bodyPr wrap="square" rtlCol="0">
            <a:spAutoFit/>
          </a:bodyPr>
          <a:lstStyle/>
          <a:p>
            <a:r>
              <a:rPr lang="en-US" sz="1200" b="1" dirty="0">
                <a:latin typeface="+mj-lt"/>
                <a:cs typeface="Arial"/>
              </a:rPr>
              <a:t>384</a:t>
            </a:r>
          </a:p>
        </p:txBody>
      </p:sp>
      <p:sp>
        <p:nvSpPr>
          <p:cNvPr id="133" name="TextBox 132"/>
          <p:cNvSpPr txBox="1"/>
          <p:nvPr/>
        </p:nvSpPr>
        <p:spPr>
          <a:xfrm>
            <a:off x="4433261" y="2999940"/>
            <a:ext cx="341760" cy="276999"/>
          </a:xfrm>
          <a:prstGeom prst="rect">
            <a:avLst/>
          </a:prstGeom>
          <a:noFill/>
        </p:spPr>
        <p:txBody>
          <a:bodyPr wrap="none" rtlCol="0">
            <a:spAutoFit/>
          </a:bodyPr>
          <a:lstStyle/>
          <a:p>
            <a:r>
              <a:rPr lang="en-US" sz="1200" b="1" dirty="0">
                <a:latin typeface="+mj-lt"/>
                <a:cs typeface="Arial"/>
              </a:rPr>
              <a:t>13</a:t>
            </a:r>
          </a:p>
        </p:txBody>
      </p:sp>
      <p:sp>
        <p:nvSpPr>
          <p:cNvPr id="134" name="TextBox 133"/>
          <p:cNvSpPr txBox="1"/>
          <p:nvPr/>
        </p:nvSpPr>
        <p:spPr>
          <a:xfrm>
            <a:off x="4114293" y="2605003"/>
            <a:ext cx="399951" cy="461665"/>
          </a:xfrm>
          <a:prstGeom prst="rect">
            <a:avLst/>
          </a:prstGeom>
          <a:noFill/>
        </p:spPr>
        <p:txBody>
          <a:bodyPr wrap="square" rtlCol="0">
            <a:spAutoFit/>
          </a:bodyPr>
          <a:lstStyle/>
          <a:p>
            <a:r>
              <a:rPr lang="en-US" sz="1200" b="1" dirty="0">
                <a:latin typeface="+mj-lt"/>
                <a:cs typeface="Arial"/>
              </a:rPr>
              <a:t>384</a:t>
            </a:r>
          </a:p>
        </p:txBody>
      </p:sp>
      <p:sp>
        <p:nvSpPr>
          <p:cNvPr id="135" name="TextBox 134"/>
          <p:cNvSpPr txBox="1"/>
          <p:nvPr/>
        </p:nvSpPr>
        <p:spPr>
          <a:xfrm>
            <a:off x="4944790" y="2999940"/>
            <a:ext cx="341760" cy="276999"/>
          </a:xfrm>
          <a:prstGeom prst="rect">
            <a:avLst/>
          </a:prstGeom>
          <a:noFill/>
        </p:spPr>
        <p:txBody>
          <a:bodyPr wrap="none" rtlCol="0">
            <a:spAutoFit/>
          </a:bodyPr>
          <a:lstStyle/>
          <a:p>
            <a:r>
              <a:rPr lang="en-US" sz="1200" b="1" dirty="0">
                <a:latin typeface="+mj-lt"/>
                <a:cs typeface="Arial"/>
              </a:rPr>
              <a:t>13</a:t>
            </a:r>
          </a:p>
        </p:txBody>
      </p:sp>
      <p:sp>
        <p:nvSpPr>
          <p:cNvPr id="136" name="TextBox 135"/>
          <p:cNvSpPr txBox="1"/>
          <p:nvPr/>
        </p:nvSpPr>
        <p:spPr>
          <a:xfrm>
            <a:off x="4669511" y="2605316"/>
            <a:ext cx="409435" cy="461665"/>
          </a:xfrm>
          <a:prstGeom prst="rect">
            <a:avLst/>
          </a:prstGeom>
          <a:noFill/>
        </p:spPr>
        <p:txBody>
          <a:bodyPr wrap="square" rtlCol="0">
            <a:spAutoFit/>
          </a:bodyPr>
          <a:lstStyle/>
          <a:p>
            <a:r>
              <a:rPr lang="en-US" sz="1200" b="1" dirty="0">
                <a:latin typeface="+mj-lt"/>
                <a:cs typeface="Arial"/>
              </a:rPr>
              <a:t>256</a:t>
            </a:r>
          </a:p>
        </p:txBody>
      </p:sp>
      <p:sp>
        <p:nvSpPr>
          <p:cNvPr id="139" name="Cube 138"/>
          <p:cNvSpPr/>
          <p:nvPr/>
        </p:nvSpPr>
        <p:spPr>
          <a:xfrm>
            <a:off x="2512161" y="2432629"/>
            <a:ext cx="536656" cy="1027261"/>
          </a:xfrm>
          <a:prstGeom prst="cube">
            <a:avLst>
              <a:gd name="adj" fmla="val 45027"/>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40" name="Cube 139"/>
          <p:cNvSpPr>
            <a:spLocks/>
          </p:cNvSpPr>
          <p:nvPr/>
        </p:nvSpPr>
        <p:spPr>
          <a:xfrm>
            <a:off x="2958577" y="2693500"/>
            <a:ext cx="486656" cy="487019"/>
          </a:xfrm>
          <a:prstGeom prst="cube">
            <a:avLst>
              <a:gd name="adj" fmla="val 25016"/>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41" name="Cube 140"/>
          <p:cNvSpPr>
            <a:spLocks/>
          </p:cNvSpPr>
          <p:nvPr/>
        </p:nvSpPr>
        <p:spPr>
          <a:xfrm>
            <a:off x="3435458" y="2850571"/>
            <a:ext cx="586794" cy="17433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42" name="Cube 141"/>
          <p:cNvSpPr>
            <a:spLocks/>
          </p:cNvSpPr>
          <p:nvPr/>
        </p:nvSpPr>
        <p:spPr>
          <a:xfrm>
            <a:off x="4027210" y="2850571"/>
            <a:ext cx="586794" cy="17433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43" name="Cube 142"/>
          <p:cNvSpPr>
            <a:spLocks/>
          </p:cNvSpPr>
          <p:nvPr/>
        </p:nvSpPr>
        <p:spPr>
          <a:xfrm>
            <a:off x="4638146" y="2850571"/>
            <a:ext cx="458300" cy="174332"/>
          </a:xfrm>
          <a:prstGeom prst="cube">
            <a:avLst>
              <a:gd name="adj" fmla="val 27052"/>
            </a:avLst>
          </a:prstGeom>
          <a:solidFill>
            <a:schemeClr val="bg2"/>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grpSp>
        <p:nvGrpSpPr>
          <p:cNvPr id="4" name="Group 3"/>
          <p:cNvGrpSpPr/>
          <p:nvPr/>
        </p:nvGrpSpPr>
        <p:grpSpPr>
          <a:xfrm>
            <a:off x="2598953" y="2909357"/>
            <a:ext cx="2301785" cy="217540"/>
            <a:chOff x="1433269" y="2736142"/>
            <a:chExt cx="3069046" cy="290053"/>
          </a:xfrm>
        </p:grpSpPr>
        <p:pic>
          <p:nvPicPr>
            <p:cNvPr id="150" name="Picture 149"/>
            <p:cNvPicPr>
              <a:picLocks noChangeAspect="1"/>
            </p:cNvPicPr>
            <p:nvPr/>
          </p:nvPicPr>
          <p:blipFill>
            <a:blip r:embed="rId3"/>
            <a:stretch>
              <a:fillRect/>
            </a:stretch>
          </p:blipFill>
          <p:spPr>
            <a:xfrm>
              <a:off x="1433269" y="2817196"/>
              <a:ext cx="173941" cy="208999"/>
            </a:xfrm>
            <a:prstGeom prst="rect">
              <a:avLst/>
            </a:prstGeom>
          </p:spPr>
        </p:pic>
        <p:pic>
          <p:nvPicPr>
            <p:cNvPr id="151" name="Picture 150"/>
            <p:cNvPicPr>
              <a:picLocks noChangeAspect="1"/>
            </p:cNvPicPr>
            <p:nvPr/>
          </p:nvPicPr>
          <p:blipFill>
            <a:blip r:embed="rId3"/>
            <a:stretch>
              <a:fillRect/>
            </a:stretch>
          </p:blipFill>
          <p:spPr>
            <a:xfrm>
              <a:off x="2086033" y="2744128"/>
              <a:ext cx="173941" cy="208999"/>
            </a:xfrm>
            <a:prstGeom prst="rect">
              <a:avLst/>
            </a:prstGeom>
          </p:spPr>
        </p:pic>
        <p:pic>
          <p:nvPicPr>
            <p:cNvPr id="152" name="Picture 151"/>
            <p:cNvPicPr>
              <a:picLocks noChangeAspect="1"/>
            </p:cNvPicPr>
            <p:nvPr/>
          </p:nvPicPr>
          <p:blipFill>
            <a:blip r:embed="rId3"/>
            <a:stretch>
              <a:fillRect/>
            </a:stretch>
          </p:blipFill>
          <p:spPr>
            <a:xfrm>
              <a:off x="2856811" y="2736142"/>
              <a:ext cx="114153" cy="137160"/>
            </a:xfrm>
            <a:prstGeom prst="rect">
              <a:avLst/>
            </a:prstGeom>
          </p:spPr>
        </p:pic>
        <p:pic>
          <p:nvPicPr>
            <p:cNvPr id="153" name="Picture 152"/>
            <p:cNvPicPr>
              <a:picLocks noChangeAspect="1"/>
            </p:cNvPicPr>
            <p:nvPr/>
          </p:nvPicPr>
          <p:blipFill>
            <a:blip r:embed="rId3"/>
            <a:stretch>
              <a:fillRect/>
            </a:stretch>
          </p:blipFill>
          <p:spPr>
            <a:xfrm>
              <a:off x="3682010" y="2738168"/>
              <a:ext cx="114153" cy="137160"/>
            </a:xfrm>
            <a:prstGeom prst="rect">
              <a:avLst/>
            </a:prstGeom>
          </p:spPr>
        </p:pic>
        <p:pic>
          <p:nvPicPr>
            <p:cNvPr id="154" name="Picture 153"/>
            <p:cNvPicPr>
              <a:picLocks noChangeAspect="1"/>
            </p:cNvPicPr>
            <p:nvPr/>
          </p:nvPicPr>
          <p:blipFill>
            <a:blip r:embed="rId3"/>
            <a:stretch>
              <a:fillRect/>
            </a:stretch>
          </p:blipFill>
          <p:spPr>
            <a:xfrm>
              <a:off x="4388162" y="2739617"/>
              <a:ext cx="114153" cy="137160"/>
            </a:xfrm>
            <a:prstGeom prst="rect">
              <a:avLst/>
            </a:prstGeom>
          </p:spPr>
        </p:pic>
      </p:grpSp>
      <p:grpSp>
        <p:nvGrpSpPr>
          <p:cNvPr id="6" name="Group 5"/>
          <p:cNvGrpSpPr/>
          <p:nvPr/>
        </p:nvGrpSpPr>
        <p:grpSpPr>
          <a:xfrm>
            <a:off x="2450795" y="3256290"/>
            <a:ext cx="7382055" cy="1363682"/>
            <a:chOff x="1235725" y="3198720"/>
            <a:chExt cx="9842740" cy="1818242"/>
          </a:xfrm>
        </p:grpSpPr>
        <p:cxnSp>
          <p:nvCxnSpPr>
            <p:cNvPr id="180" name="Straight Arrow Connector 179"/>
            <p:cNvCxnSpPr/>
            <p:nvPr/>
          </p:nvCxnSpPr>
          <p:spPr>
            <a:xfrm>
              <a:off x="1657890" y="3631693"/>
              <a:ext cx="232845" cy="422226"/>
            </a:xfrm>
            <a:prstGeom prst="straightConnector1">
              <a:avLst/>
            </a:prstGeom>
            <a:ln w="28575">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81" name="Straight Arrow Connector 180"/>
            <p:cNvCxnSpPr/>
            <p:nvPr/>
          </p:nvCxnSpPr>
          <p:spPr>
            <a:xfrm>
              <a:off x="2315616" y="3263557"/>
              <a:ext cx="430521" cy="820868"/>
            </a:xfrm>
            <a:prstGeom prst="straightConnector1">
              <a:avLst/>
            </a:prstGeom>
            <a:ln w="28575">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82" name="Straight Arrow Connector 181"/>
            <p:cNvCxnSpPr/>
            <p:nvPr/>
          </p:nvCxnSpPr>
          <p:spPr>
            <a:xfrm>
              <a:off x="3143148" y="3230691"/>
              <a:ext cx="430521" cy="820868"/>
            </a:xfrm>
            <a:prstGeom prst="straightConnector1">
              <a:avLst/>
            </a:prstGeom>
            <a:ln w="28575">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83" name="Straight Arrow Connector 182"/>
            <p:cNvCxnSpPr/>
            <p:nvPr/>
          </p:nvCxnSpPr>
          <p:spPr>
            <a:xfrm>
              <a:off x="3908358" y="3231355"/>
              <a:ext cx="430521" cy="820868"/>
            </a:xfrm>
            <a:prstGeom prst="straightConnector1">
              <a:avLst/>
            </a:prstGeom>
            <a:ln w="28575">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84" name="Straight Arrow Connector 183"/>
            <p:cNvCxnSpPr/>
            <p:nvPr/>
          </p:nvCxnSpPr>
          <p:spPr>
            <a:xfrm>
              <a:off x="4795123" y="3198720"/>
              <a:ext cx="430521" cy="820868"/>
            </a:xfrm>
            <a:prstGeom prst="straightConnector1">
              <a:avLst/>
            </a:prstGeom>
            <a:ln w="28575">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grpSp>
          <p:nvGrpSpPr>
            <p:cNvPr id="185" name="Group 184"/>
            <p:cNvGrpSpPr/>
            <p:nvPr/>
          </p:nvGrpSpPr>
          <p:grpSpPr>
            <a:xfrm>
              <a:off x="1235725" y="4130809"/>
              <a:ext cx="9842740" cy="886153"/>
              <a:chOff x="1235725" y="5062139"/>
              <a:chExt cx="9842740" cy="886153"/>
            </a:xfrm>
          </p:grpSpPr>
          <p:sp>
            <p:nvSpPr>
              <p:cNvPr id="186" name="Cube 185"/>
              <p:cNvSpPr>
                <a:spLocks/>
              </p:cNvSpPr>
              <p:nvPr/>
            </p:nvSpPr>
            <p:spPr>
              <a:xfrm>
                <a:off x="1235725" y="5062139"/>
                <a:ext cx="791413" cy="76984"/>
              </a:xfrm>
              <a:prstGeom prst="cube">
                <a:avLst>
                  <a:gd name="adj" fmla="val 27052"/>
                </a:avLst>
              </a:prstGeom>
              <a:solidFill>
                <a:schemeClr val="accent1">
                  <a:lumMod val="60000"/>
                  <a:lumOff val="40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87" name="Cube 186"/>
              <p:cNvSpPr>
                <a:spLocks/>
              </p:cNvSpPr>
              <p:nvPr/>
            </p:nvSpPr>
            <p:spPr>
              <a:xfrm>
                <a:off x="2151257" y="5062139"/>
                <a:ext cx="791413" cy="76984"/>
              </a:xfrm>
              <a:prstGeom prst="cube">
                <a:avLst>
                  <a:gd name="adj" fmla="val 27052"/>
                </a:avLst>
              </a:prstGeom>
              <a:solidFill>
                <a:schemeClr val="accent1">
                  <a:lumMod val="60000"/>
                  <a:lumOff val="40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88" name="Cube 187"/>
              <p:cNvSpPr>
                <a:spLocks/>
              </p:cNvSpPr>
              <p:nvPr/>
            </p:nvSpPr>
            <p:spPr>
              <a:xfrm>
                <a:off x="3066789" y="5062139"/>
                <a:ext cx="791413" cy="76984"/>
              </a:xfrm>
              <a:prstGeom prst="cube">
                <a:avLst>
                  <a:gd name="adj" fmla="val 27052"/>
                </a:avLst>
              </a:prstGeom>
              <a:solidFill>
                <a:schemeClr val="accent1">
                  <a:lumMod val="60000"/>
                  <a:lumOff val="40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89" name="Cube 188"/>
              <p:cNvSpPr>
                <a:spLocks/>
              </p:cNvSpPr>
              <p:nvPr/>
            </p:nvSpPr>
            <p:spPr>
              <a:xfrm>
                <a:off x="3982321" y="5062139"/>
                <a:ext cx="791413" cy="76984"/>
              </a:xfrm>
              <a:prstGeom prst="cube">
                <a:avLst>
                  <a:gd name="adj" fmla="val 27052"/>
                </a:avLst>
              </a:prstGeom>
              <a:solidFill>
                <a:schemeClr val="accent1">
                  <a:lumMod val="60000"/>
                  <a:lumOff val="40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90" name="Cube 189"/>
              <p:cNvSpPr>
                <a:spLocks/>
              </p:cNvSpPr>
              <p:nvPr/>
            </p:nvSpPr>
            <p:spPr>
              <a:xfrm>
                <a:off x="5017595" y="5062139"/>
                <a:ext cx="791413" cy="76984"/>
              </a:xfrm>
              <a:prstGeom prst="cube">
                <a:avLst>
                  <a:gd name="adj" fmla="val 27052"/>
                </a:avLst>
              </a:prstGeom>
              <a:solidFill>
                <a:schemeClr val="accent1">
                  <a:lumMod val="60000"/>
                  <a:lumOff val="40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a:latin typeface="+mj-lt"/>
                </a:endParaRPr>
              </a:p>
            </p:txBody>
          </p:sp>
          <p:sp>
            <p:nvSpPr>
              <p:cNvPr id="191" name="TextBox 190"/>
              <p:cNvSpPr txBox="1"/>
              <p:nvPr/>
            </p:nvSpPr>
            <p:spPr>
              <a:xfrm>
                <a:off x="1683510" y="5217450"/>
                <a:ext cx="665140" cy="369332"/>
              </a:xfrm>
              <a:prstGeom prst="rect">
                <a:avLst/>
              </a:prstGeom>
              <a:noFill/>
            </p:spPr>
            <p:txBody>
              <a:bodyPr wrap="none" rtlCol="0">
                <a:spAutoFit/>
              </a:bodyPr>
              <a:lstStyle/>
              <a:p>
                <a:r>
                  <a:rPr lang="en-US" sz="1200" b="1" dirty="0">
                    <a:latin typeface="+mj-lt"/>
                    <a:cs typeface="Arial"/>
                  </a:rPr>
                  <a:t>1000</a:t>
                </a:r>
              </a:p>
            </p:txBody>
          </p:sp>
          <p:sp>
            <p:nvSpPr>
              <p:cNvPr id="192" name="TextBox 191"/>
              <p:cNvSpPr txBox="1"/>
              <p:nvPr/>
            </p:nvSpPr>
            <p:spPr>
              <a:xfrm>
                <a:off x="2596342" y="5217450"/>
                <a:ext cx="665140" cy="369332"/>
              </a:xfrm>
              <a:prstGeom prst="rect">
                <a:avLst/>
              </a:prstGeom>
              <a:noFill/>
            </p:spPr>
            <p:txBody>
              <a:bodyPr wrap="none" rtlCol="0">
                <a:spAutoFit/>
              </a:bodyPr>
              <a:lstStyle/>
              <a:p>
                <a:r>
                  <a:rPr lang="en-US" sz="1200" b="1" dirty="0">
                    <a:latin typeface="+mj-lt"/>
                    <a:cs typeface="Arial"/>
                  </a:rPr>
                  <a:t>1000</a:t>
                </a:r>
              </a:p>
            </p:txBody>
          </p:sp>
          <p:sp>
            <p:nvSpPr>
              <p:cNvPr id="193" name="TextBox 192"/>
              <p:cNvSpPr txBox="1"/>
              <p:nvPr/>
            </p:nvSpPr>
            <p:spPr>
              <a:xfrm>
                <a:off x="3487406" y="5217450"/>
                <a:ext cx="665140" cy="369332"/>
              </a:xfrm>
              <a:prstGeom prst="rect">
                <a:avLst/>
              </a:prstGeom>
              <a:noFill/>
            </p:spPr>
            <p:txBody>
              <a:bodyPr wrap="none" rtlCol="0">
                <a:spAutoFit/>
              </a:bodyPr>
              <a:lstStyle/>
              <a:p>
                <a:r>
                  <a:rPr lang="en-US" sz="1200" b="1" dirty="0">
                    <a:latin typeface="+mj-lt"/>
                    <a:cs typeface="Arial"/>
                  </a:rPr>
                  <a:t>1000</a:t>
                </a:r>
              </a:p>
            </p:txBody>
          </p:sp>
          <p:sp>
            <p:nvSpPr>
              <p:cNvPr id="194" name="TextBox 193"/>
              <p:cNvSpPr txBox="1"/>
              <p:nvPr/>
            </p:nvSpPr>
            <p:spPr>
              <a:xfrm>
                <a:off x="4389356" y="5217450"/>
                <a:ext cx="665140" cy="369332"/>
              </a:xfrm>
              <a:prstGeom prst="rect">
                <a:avLst/>
              </a:prstGeom>
              <a:noFill/>
            </p:spPr>
            <p:txBody>
              <a:bodyPr wrap="none" rtlCol="0">
                <a:spAutoFit/>
              </a:bodyPr>
              <a:lstStyle/>
              <a:p>
                <a:r>
                  <a:rPr lang="en-US" sz="1200" b="1" dirty="0">
                    <a:latin typeface="+mj-lt"/>
                    <a:cs typeface="Arial"/>
                  </a:rPr>
                  <a:t>1000</a:t>
                </a:r>
              </a:p>
            </p:txBody>
          </p:sp>
          <p:sp>
            <p:nvSpPr>
              <p:cNvPr id="195" name="TextBox 194"/>
              <p:cNvSpPr txBox="1"/>
              <p:nvPr/>
            </p:nvSpPr>
            <p:spPr>
              <a:xfrm>
                <a:off x="5411048" y="5217450"/>
                <a:ext cx="665140" cy="369332"/>
              </a:xfrm>
              <a:prstGeom prst="rect">
                <a:avLst/>
              </a:prstGeom>
              <a:noFill/>
            </p:spPr>
            <p:txBody>
              <a:bodyPr wrap="none" rtlCol="0">
                <a:spAutoFit/>
              </a:bodyPr>
              <a:lstStyle/>
              <a:p>
                <a:r>
                  <a:rPr lang="en-US" sz="1200" b="1" dirty="0">
                    <a:latin typeface="+mj-lt"/>
                    <a:cs typeface="Arial"/>
                  </a:rPr>
                  <a:t>1000</a:t>
                </a:r>
              </a:p>
            </p:txBody>
          </p:sp>
          <p:sp>
            <p:nvSpPr>
              <p:cNvPr id="197" name="Rectangle 196"/>
              <p:cNvSpPr/>
              <p:nvPr/>
            </p:nvSpPr>
            <p:spPr>
              <a:xfrm>
                <a:off x="8486790" y="5608282"/>
                <a:ext cx="2591675" cy="340010"/>
              </a:xfrm>
              <a:prstGeom prst="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solidFill>
                      <a:schemeClr val="tx1"/>
                    </a:solidFill>
                  </a:rPr>
                  <a:t>Class Supervision</a:t>
                </a:r>
              </a:p>
            </p:txBody>
          </p:sp>
          <p:cxnSp>
            <p:nvCxnSpPr>
              <p:cNvPr id="198" name="Straight Arrow Connector 197"/>
              <p:cNvCxnSpPr/>
              <p:nvPr/>
            </p:nvCxnSpPr>
            <p:spPr>
              <a:xfrm flipV="1">
                <a:off x="5406240" y="5246943"/>
                <a:ext cx="0" cy="531344"/>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99" name="Straight Arrow Connector 198"/>
              <p:cNvCxnSpPr/>
              <p:nvPr/>
            </p:nvCxnSpPr>
            <p:spPr>
              <a:xfrm flipV="1">
                <a:off x="4373043" y="5246944"/>
                <a:ext cx="0" cy="531343"/>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0" name="Straight Arrow Connector 199"/>
              <p:cNvCxnSpPr/>
              <p:nvPr/>
            </p:nvCxnSpPr>
            <p:spPr>
              <a:xfrm flipV="1">
                <a:off x="3459589" y="5246943"/>
                <a:ext cx="0" cy="531344"/>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1" name="Straight Arrow Connector 200"/>
              <p:cNvCxnSpPr/>
              <p:nvPr/>
            </p:nvCxnSpPr>
            <p:spPr>
              <a:xfrm flipV="1">
                <a:off x="2557020" y="5246944"/>
                <a:ext cx="0" cy="531343"/>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2" name="Straight Arrow Connector 201"/>
              <p:cNvCxnSpPr/>
              <p:nvPr/>
            </p:nvCxnSpPr>
            <p:spPr>
              <a:xfrm flipV="1">
                <a:off x="1632683" y="5246944"/>
                <a:ext cx="0" cy="531343"/>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1627418" y="5778287"/>
                <a:ext cx="6859372"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grpSp>
      </p:grpSp>
      <p:sp>
        <p:nvSpPr>
          <p:cNvPr id="204" name="TextBox 203"/>
          <p:cNvSpPr txBox="1"/>
          <p:nvPr/>
        </p:nvSpPr>
        <p:spPr>
          <a:xfrm>
            <a:off x="2923064" y="4592989"/>
            <a:ext cx="6368485" cy="1015663"/>
          </a:xfrm>
          <a:prstGeom prst="rect">
            <a:avLst/>
          </a:prstGeom>
          <a:noFill/>
        </p:spPr>
        <p:txBody>
          <a:bodyPr wrap="square" rtlCol="0">
            <a:spAutoFit/>
          </a:bodyPr>
          <a:lstStyle/>
          <a:p>
            <a:pPr algn="ctr"/>
            <a:r>
              <a:rPr lang="en-US" sz="3000" dirty="0"/>
              <a:t>Are semantic classes </a:t>
            </a:r>
            <a:r>
              <a:rPr lang="en-US" sz="3000" b="1" i="1" dirty="0"/>
              <a:t>linearly separable </a:t>
            </a:r>
            <a:r>
              <a:rPr lang="en-US" sz="3000" dirty="0"/>
              <a:t>in the learned feature space?</a:t>
            </a:r>
          </a:p>
        </p:txBody>
      </p:sp>
      <p:sp>
        <p:nvSpPr>
          <p:cNvPr id="2" name="Title 1"/>
          <p:cNvSpPr>
            <a:spLocks noGrp="1"/>
          </p:cNvSpPr>
          <p:nvPr>
            <p:ph type="title"/>
          </p:nvPr>
        </p:nvSpPr>
        <p:spPr/>
        <p:txBody>
          <a:bodyPr/>
          <a:lstStyle/>
          <a:p>
            <a:endParaRPr lang="en-US"/>
          </a:p>
        </p:txBody>
      </p:sp>
      <p:sp>
        <p:nvSpPr>
          <p:cNvPr id="59" name="Title 1"/>
          <p:cNvSpPr txBox="1">
            <a:spLocks/>
          </p:cNvSpPr>
          <p:nvPr/>
        </p:nvSpPr>
        <p:spPr>
          <a:xfrm>
            <a:off x="2051181" y="365045"/>
            <a:ext cx="7886700" cy="84701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t>Task</a:t>
            </a:r>
            <a:r>
              <a:rPr lang="en-US" dirty="0"/>
              <a:t> Generalization: ILSVRC linear classification</a:t>
            </a:r>
          </a:p>
        </p:txBody>
      </p:sp>
    </p:spTree>
    <p:extLst>
      <p:ext uri="{BB962C8B-B14F-4D97-AF65-F5344CB8AC3E}">
        <p14:creationId xmlns:p14="http://schemas.microsoft.com/office/powerpoint/2010/main" val="1184046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863850" y="1606550"/>
            <a:ext cx="6464300" cy="4394201"/>
          </a:xfrm>
          <a:prstGeom prst="rect">
            <a:avLst/>
          </a:prstGeom>
        </p:spPr>
      </p:pic>
      <p:sp>
        <p:nvSpPr>
          <p:cNvPr id="5" name="Title 1"/>
          <p:cNvSpPr txBox="1">
            <a:spLocks/>
          </p:cNvSpPr>
          <p:nvPr/>
        </p:nvSpPr>
        <p:spPr>
          <a:xfrm>
            <a:off x="2051181" y="365045"/>
            <a:ext cx="7886700" cy="84701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t>Task</a:t>
            </a:r>
            <a:r>
              <a:rPr lang="en-US" dirty="0"/>
              <a:t> Generalization: ILSVRC linear classification</a:t>
            </a:r>
          </a:p>
        </p:txBody>
      </p:sp>
    </p:spTree>
    <p:extLst>
      <p:ext uri="{BB962C8B-B14F-4D97-AF65-F5344CB8AC3E}">
        <p14:creationId xmlns:p14="http://schemas.microsoft.com/office/powerpoint/2010/main" val="25462190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863850" y="1606550"/>
            <a:ext cx="6464300" cy="4394201"/>
          </a:xfrm>
          <a:prstGeom prst="rect">
            <a:avLst/>
          </a:prstGeom>
        </p:spPr>
      </p:pic>
      <p:sp>
        <p:nvSpPr>
          <p:cNvPr id="2" name="Title 1"/>
          <p:cNvSpPr>
            <a:spLocks noGrp="1"/>
          </p:cNvSpPr>
          <p:nvPr>
            <p:ph type="title"/>
          </p:nvPr>
        </p:nvSpPr>
        <p:spPr/>
        <p:txBody>
          <a:bodyPr/>
          <a:lstStyle/>
          <a:p>
            <a:endParaRPr lang="en-US"/>
          </a:p>
        </p:txBody>
      </p:sp>
      <p:sp>
        <p:nvSpPr>
          <p:cNvPr id="6" name="Title 1"/>
          <p:cNvSpPr txBox="1">
            <a:spLocks/>
          </p:cNvSpPr>
          <p:nvPr/>
        </p:nvSpPr>
        <p:spPr>
          <a:xfrm>
            <a:off x="2051181" y="365045"/>
            <a:ext cx="7886700" cy="84701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t>Task</a:t>
            </a:r>
            <a:r>
              <a:rPr lang="en-US" dirty="0"/>
              <a:t> Generalization: ILSVRC linear classification</a:t>
            </a:r>
          </a:p>
        </p:txBody>
      </p:sp>
    </p:spTree>
    <p:extLst>
      <p:ext uri="{BB962C8B-B14F-4D97-AF65-F5344CB8AC3E}">
        <p14:creationId xmlns:p14="http://schemas.microsoft.com/office/powerpoint/2010/main" val="1430979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863850" y="1606550"/>
            <a:ext cx="6464300" cy="4394200"/>
          </a:xfrm>
          <a:prstGeom prst="rect">
            <a:avLst/>
          </a:prstGeom>
        </p:spPr>
      </p:pic>
      <p:sp>
        <p:nvSpPr>
          <p:cNvPr id="2" name="Title 1"/>
          <p:cNvSpPr>
            <a:spLocks noGrp="1"/>
          </p:cNvSpPr>
          <p:nvPr>
            <p:ph type="title"/>
          </p:nvPr>
        </p:nvSpPr>
        <p:spPr/>
        <p:txBody>
          <a:bodyPr/>
          <a:lstStyle/>
          <a:p>
            <a:endParaRPr lang="en-US"/>
          </a:p>
        </p:txBody>
      </p:sp>
      <p:sp>
        <p:nvSpPr>
          <p:cNvPr id="6" name="Title 1"/>
          <p:cNvSpPr txBox="1">
            <a:spLocks/>
          </p:cNvSpPr>
          <p:nvPr/>
        </p:nvSpPr>
        <p:spPr>
          <a:xfrm>
            <a:off x="2051181" y="365045"/>
            <a:ext cx="7886700" cy="84701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t>Task</a:t>
            </a:r>
            <a:r>
              <a:rPr lang="en-US" dirty="0"/>
              <a:t> Generalization: ILSVRC linear classification</a:t>
            </a:r>
          </a:p>
        </p:txBody>
      </p:sp>
    </p:spTree>
    <p:extLst>
      <p:ext uri="{BB962C8B-B14F-4D97-AF65-F5344CB8AC3E}">
        <p14:creationId xmlns:p14="http://schemas.microsoft.com/office/powerpoint/2010/main" val="3426099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976114" y="855783"/>
            <a:ext cx="7434587" cy="662795"/>
          </a:xfrm>
        </p:spPr>
        <p:txBody>
          <a:bodyPr>
            <a:normAutofit fontScale="90000"/>
          </a:bodyPr>
          <a:lstStyle/>
          <a:p>
            <a:r>
              <a:rPr lang="en-US"/>
              <a:t>Hidden Unit (conv5) </a:t>
            </a:r>
            <a:r>
              <a:rPr lang="en-US" dirty="0"/>
              <a:t>Activations</a:t>
            </a:r>
          </a:p>
        </p:txBody>
      </p:sp>
      <p:pic>
        <p:nvPicPr>
          <p:cNvPr id="83" name="Picture 82"/>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013538" y="2985723"/>
            <a:ext cx="7001443" cy="1378821"/>
          </a:xfrm>
          <a:prstGeom prst="rect">
            <a:avLst/>
          </a:prstGeom>
        </p:spPr>
      </p:pic>
      <p:pic>
        <p:nvPicPr>
          <p:cNvPr id="84" name="Picture 83"/>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3013538" y="1518577"/>
            <a:ext cx="7001443" cy="1378821"/>
          </a:xfrm>
          <a:prstGeom prst="rect">
            <a:avLst/>
          </a:prstGeom>
        </p:spPr>
      </p:pic>
      <p:pic>
        <p:nvPicPr>
          <p:cNvPr id="85" name="Picture 84"/>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3013536" y="4452867"/>
            <a:ext cx="7001444" cy="1378821"/>
          </a:xfrm>
          <a:prstGeom prst="rect">
            <a:avLst/>
          </a:prstGeom>
        </p:spPr>
      </p:pic>
      <p:sp>
        <p:nvSpPr>
          <p:cNvPr id="14" name="TextBox 13"/>
          <p:cNvSpPr txBox="1"/>
          <p:nvPr/>
        </p:nvSpPr>
        <p:spPr>
          <a:xfrm>
            <a:off x="2092540" y="1989844"/>
            <a:ext cx="583814" cy="461665"/>
          </a:xfrm>
          <a:prstGeom prst="rect">
            <a:avLst/>
          </a:prstGeom>
          <a:noFill/>
        </p:spPr>
        <p:txBody>
          <a:bodyPr wrap="none" rtlCol="0">
            <a:spAutoFit/>
          </a:bodyPr>
          <a:lstStyle/>
          <a:p>
            <a:r>
              <a:rPr lang="en-US" sz="2400" dirty="0"/>
              <a:t>sky</a:t>
            </a:r>
          </a:p>
        </p:txBody>
      </p:sp>
      <p:sp>
        <p:nvSpPr>
          <p:cNvPr id="90" name="TextBox 89"/>
          <p:cNvSpPr txBox="1"/>
          <p:nvPr/>
        </p:nvSpPr>
        <p:spPr>
          <a:xfrm>
            <a:off x="1976113" y="3455842"/>
            <a:ext cx="818622" cy="461665"/>
          </a:xfrm>
          <a:prstGeom prst="rect">
            <a:avLst/>
          </a:prstGeom>
          <a:noFill/>
        </p:spPr>
        <p:txBody>
          <a:bodyPr wrap="none" rtlCol="0">
            <a:spAutoFit/>
          </a:bodyPr>
          <a:lstStyle/>
          <a:p>
            <a:r>
              <a:rPr lang="en-US" sz="2400"/>
              <a:t>trees</a:t>
            </a:r>
          </a:p>
        </p:txBody>
      </p:sp>
      <p:sp>
        <p:nvSpPr>
          <p:cNvPr id="91" name="TextBox 90"/>
          <p:cNvSpPr txBox="1"/>
          <p:nvPr/>
        </p:nvSpPr>
        <p:spPr>
          <a:xfrm>
            <a:off x="1931244" y="4921841"/>
            <a:ext cx="905954" cy="461665"/>
          </a:xfrm>
          <a:prstGeom prst="rect">
            <a:avLst/>
          </a:prstGeom>
          <a:noFill/>
        </p:spPr>
        <p:txBody>
          <a:bodyPr wrap="none" rtlCol="0">
            <a:spAutoFit/>
          </a:bodyPr>
          <a:lstStyle/>
          <a:p>
            <a:r>
              <a:rPr lang="en-US" sz="2400" dirty="0"/>
              <a:t>water</a:t>
            </a:r>
          </a:p>
        </p:txBody>
      </p:sp>
    </p:spTree>
    <p:extLst>
      <p:ext uri="{BB962C8B-B14F-4D97-AF65-F5344CB8AC3E}">
        <p14:creationId xmlns:p14="http://schemas.microsoft.com/office/powerpoint/2010/main" val="78724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84"/>
                                        </p:tgtEl>
                                        <p:attrNameLst>
                                          <p:attrName>style.visibility</p:attrName>
                                        </p:attrNameLst>
                                      </p:cBhvr>
                                      <p:to>
                                        <p:strVal val="visible"/>
                                      </p:to>
                                    </p:set>
                                    <p:animEffect transition="in" filter="fade">
                                      <p:cBhvr>
                                        <p:cTn id="10" dur="500"/>
                                        <p:tgtEl>
                                          <p:spTgt spid="84"/>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3"/>
                                        </p:tgtEl>
                                        <p:attrNameLst>
                                          <p:attrName>style.visibility</p:attrName>
                                        </p:attrNameLst>
                                      </p:cBhvr>
                                      <p:to>
                                        <p:strVal val="visible"/>
                                      </p:to>
                                    </p:set>
                                    <p:animEffect transition="in" filter="fade">
                                      <p:cBhvr>
                                        <p:cTn id="14" dur="500"/>
                                        <p:tgtEl>
                                          <p:spTgt spid="8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0"/>
                                        </p:tgtEl>
                                        <p:attrNameLst>
                                          <p:attrName>style.visibility</p:attrName>
                                        </p:attrNameLst>
                                      </p:cBhvr>
                                      <p:to>
                                        <p:strVal val="visible"/>
                                      </p:to>
                                    </p:set>
                                    <p:animEffect transition="in" filter="fade">
                                      <p:cBhvr>
                                        <p:cTn id="17" dur="500"/>
                                        <p:tgtEl>
                                          <p:spTgt spid="90"/>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91"/>
                                        </p:tgtEl>
                                        <p:attrNameLst>
                                          <p:attrName>style.visibility</p:attrName>
                                        </p:attrNameLst>
                                      </p:cBhvr>
                                      <p:to>
                                        <p:strVal val="visible"/>
                                      </p:to>
                                    </p:set>
                                    <p:animEffect transition="in" filter="fade">
                                      <p:cBhvr>
                                        <p:cTn id="21" dur="500"/>
                                        <p:tgtEl>
                                          <p:spTgt spid="91"/>
                                        </p:tgtEl>
                                      </p:cBhvr>
                                    </p:animEffect>
                                  </p:childTnLst>
                                </p:cTn>
                              </p:par>
                              <p:par>
                                <p:cTn id="22" presetID="10" presetClass="entr" presetSubtype="0" fill="hold" nodeType="withEffect">
                                  <p:stCondLst>
                                    <p:cond delay="0"/>
                                  </p:stCondLst>
                                  <p:childTnLst>
                                    <p:set>
                                      <p:cBhvr>
                                        <p:cTn id="23" dur="1" fill="hold">
                                          <p:stCondLst>
                                            <p:cond delay="0"/>
                                          </p:stCondLst>
                                        </p:cTn>
                                        <p:tgtEl>
                                          <p:spTgt spid="85"/>
                                        </p:tgtEl>
                                        <p:attrNameLst>
                                          <p:attrName>style.visibility</p:attrName>
                                        </p:attrNameLst>
                                      </p:cBhvr>
                                      <p:to>
                                        <p:strVal val="visible"/>
                                      </p:to>
                                    </p:set>
                                    <p:animEffect transition="in" filter="fade">
                                      <p:cBhvr>
                                        <p:cTn id="24"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90" grpId="0"/>
      <p:bldP spid="91" grpId="0"/>
    </p:bldLst>
  </p:timing>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 name="TextBox 39"/>
          <p:cNvSpPr txBox="1"/>
          <p:nvPr/>
        </p:nvSpPr>
        <p:spPr>
          <a:xfrm>
            <a:off x="1978500" y="1989844"/>
            <a:ext cx="824649" cy="461665"/>
          </a:xfrm>
          <a:prstGeom prst="rect">
            <a:avLst/>
          </a:prstGeom>
          <a:noFill/>
        </p:spPr>
        <p:txBody>
          <a:bodyPr wrap="none" rtlCol="0">
            <a:spAutoFit/>
          </a:bodyPr>
          <a:lstStyle/>
          <a:p>
            <a:pPr algn="ctr"/>
            <a:r>
              <a:rPr lang="en-US" sz="2400" dirty="0"/>
              <a:t>faces</a:t>
            </a:r>
          </a:p>
        </p:txBody>
      </p:sp>
      <p:sp>
        <p:nvSpPr>
          <p:cNvPr id="41" name="TextBox 40"/>
          <p:cNvSpPr txBox="1"/>
          <p:nvPr/>
        </p:nvSpPr>
        <p:spPr>
          <a:xfrm>
            <a:off x="1978500" y="3271176"/>
            <a:ext cx="824649" cy="830997"/>
          </a:xfrm>
          <a:prstGeom prst="rect">
            <a:avLst/>
          </a:prstGeom>
          <a:noFill/>
        </p:spPr>
        <p:txBody>
          <a:bodyPr wrap="none" rtlCol="0">
            <a:spAutoFit/>
          </a:bodyPr>
          <a:lstStyle/>
          <a:p>
            <a:pPr algn="ctr"/>
            <a:r>
              <a:rPr lang="en-US" sz="2400" dirty="0"/>
              <a:t>dog</a:t>
            </a:r>
          </a:p>
          <a:p>
            <a:pPr algn="ctr"/>
            <a:r>
              <a:rPr lang="en-US" sz="2400" dirty="0"/>
              <a:t>faces</a:t>
            </a:r>
          </a:p>
        </p:txBody>
      </p:sp>
      <p:sp>
        <p:nvSpPr>
          <p:cNvPr id="42" name="TextBox 41"/>
          <p:cNvSpPr txBox="1"/>
          <p:nvPr/>
        </p:nvSpPr>
        <p:spPr>
          <a:xfrm>
            <a:off x="1910857" y="4921841"/>
            <a:ext cx="1103635" cy="461665"/>
          </a:xfrm>
          <a:prstGeom prst="rect">
            <a:avLst/>
          </a:prstGeom>
          <a:noFill/>
        </p:spPr>
        <p:txBody>
          <a:bodyPr wrap="none" rtlCol="0">
            <a:spAutoFit/>
          </a:bodyPr>
          <a:lstStyle/>
          <a:p>
            <a:r>
              <a:rPr lang="en-US" sz="2400"/>
              <a:t>flowers</a:t>
            </a:r>
            <a:endParaRPr lang="en-US" sz="2400" dirty="0"/>
          </a:p>
        </p:txBody>
      </p:sp>
      <p:pic>
        <p:nvPicPr>
          <p:cNvPr id="59" name="Picture 58"/>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013541" y="2994622"/>
            <a:ext cx="6998653" cy="1396682"/>
          </a:xfrm>
          <a:prstGeom prst="rect">
            <a:avLst/>
          </a:prstGeom>
        </p:spPr>
      </p:pic>
      <p:pic>
        <p:nvPicPr>
          <p:cNvPr id="60" name="Picture 59"/>
          <p:cNvPicPr>
            <a:picLocks noChangeAspect="1"/>
          </p:cNvPicPr>
          <p:nvPr/>
        </p:nvPicPr>
        <p:blipFill rotWithShape="1">
          <a:blip r:embed="rId4">
            <a:extLst>
              <a:ext uri="{28A0092B-C50C-407E-A947-70E740481C1C}">
                <a14:useLocalDpi xmlns:a14="http://schemas.microsoft.com/office/drawing/2010/main"/>
              </a:ext>
            </a:extLst>
          </a:blip>
          <a:srcRect l="-12"/>
          <a:stretch/>
        </p:blipFill>
        <p:spPr>
          <a:xfrm>
            <a:off x="3013537" y="1508470"/>
            <a:ext cx="6998657" cy="1396682"/>
          </a:xfrm>
          <a:prstGeom prst="rect">
            <a:avLst/>
          </a:prstGeom>
        </p:spPr>
      </p:pic>
      <p:pic>
        <p:nvPicPr>
          <p:cNvPr id="55" name="Picture 54"/>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3013537" y="4442760"/>
            <a:ext cx="6998657" cy="1399032"/>
          </a:xfrm>
          <a:prstGeom prst="rect">
            <a:avLst/>
          </a:prstGeom>
        </p:spPr>
      </p:pic>
      <p:sp>
        <p:nvSpPr>
          <p:cNvPr id="22" name="Title 1"/>
          <p:cNvSpPr>
            <a:spLocks noGrp="1"/>
          </p:cNvSpPr>
          <p:nvPr>
            <p:ph type="title"/>
          </p:nvPr>
        </p:nvSpPr>
        <p:spPr>
          <a:xfrm>
            <a:off x="1976114" y="855783"/>
            <a:ext cx="7434587" cy="662795"/>
          </a:xfrm>
        </p:spPr>
        <p:txBody>
          <a:bodyPr>
            <a:normAutofit fontScale="90000"/>
          </a:bodyPr>
          <a:lstStyle/>
          <a:p>
            <a:r>
              <a:rPr lang="en-US"/>
              <a:t>Hidden Unit (conv5) </a:t>
            </a:r>
            <a:r>
              <a:rPr lang="en-US" dirty="0"/>
              <a:t>Activations</a:t>
            </a:r>
          </a:p>
        </p:txBody>
      </p:sp>
    </p:spTree>
    <p:extLst>
      <p:ext uri="{BB962C8B-B14F-4D97-AF65-F5344CB8AC3E}">
        <p14:creationId xmlns:p14="http://schemas.microsoft.com/office/powerpoint/2010/main" val="1165328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500"/>
                                        <p:tgtEl>
                                          <p:spTgt spid="60"/>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fade">
                                      <p:cBhvr>
                                        <p:cTn id="14" dur="500"/>
                                        <p:tgtEl>
                                          <p:spTgt spid="41"/>
                                        </p:tgtEl>
                                      </p:cBhvr>
                                    </p:animEffect>
                                  </p:childTnLst>
                                </p:cTn>
                              </p:par>
                              <p:par>
                                <p:cTn id="15" presetID="10" presetClass="entr" presetSubtype="0" fill="hold" nodeType="withEffect">
                                  <p:stCondLst>
                                    <p:cond delay="0"/>
                                  </p:stCondLst>
                                  <p:childTnLst>
                                    <p:set>
                                      <p:cBhvr>
                                        <p:cTn id="16" dur="1" fill="hold">
                                          <p:stCondLst>
                                            <p:cond delay="0"/>
                                          </p:stCondLst>
                                        </p:cTn>
                                        <p:tgtEl>
                                          <p:spTgt spid="59"/>
                                        </p:tgtEl>
                                        <p:attrNameLst>
                                          <p:attrName>style.visibility</p:attrName>
                                        </p:attrNameLst>
                                      </p:cBhvr>
                                      <p:to>
                                        <p:strVal val="visible"/>
                                      </p:to>
                                    </p:set>
                                    <p:animEffect transition="in" filter="fade">
                                      <p:cBhvr>
                                        <p:cTn id="17" dur="500"/>
                                        <p:tgtEl>
                                          <p:spTgt spid="59"/>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fade">
                                      <p:cBhvr>
                                        <p:cTn id="21" dur="500"/>
                                        <p:tgtEl>
                                          <p:spTgt spid="42"/>
                                        </p:tgtEl>
                                      </p:cBhvr>
                                    </p:animEffect>
                                  </p:childTnLst>
                                </p:cTn>
                              </p:par>
                              <p:par>
                                <p:cTn id="22" presetID="10" presetClass="entr" presetSubtype="0" fill="hold"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fade">
                                      <p:cBhvr>
                                        <p:cTn id="24"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2152650" y="863734"/>
            <a:ext cx="7886700" cy="994172"/>
          </a:xfrm>
        </p:spPr>
        <p:txBody>
          <a:bodyPr>
            <a:normAutofit fontScale="90000"/>
          </a:bodyPr>
          <a:lstStyle/>
          <a:p>
            <a:r>
              <a:rPr lang="en-US" b="1" dirty="0"/>
              <a:t>Dataset</a:t>
            </a:r>
            <a:r>
              <a:rPr lang="en-US" dirty="0"/>
              <a:t> </a:t>
            </a:r>
            <a:r>
              <a:rPr lang="en-US" b="1" dirty="0"/>
              <a:t>&amp;</a:t>
            </a:r>
            <a:r>
              <a:rPr lang="en-US" dirty="0"/>
              <a:t> </a:t>
            </a:r>
            <a:r>
              <a:rPr lang="en-US" b="1" dirty="0"/>
              <a:t>Task</a:t>
            </a:r>
            <a:r>
              <a:rPr lang="en-US" dirty="0"/>
              <a:t> Generalization on PASCAL VOC</a:t>
            </a:r>
          </a:p>
        </p:txBody>
      </p:sp>
      <p:sp>
        <p:nvSpPr>
          <p:cNvPr id="34" name="TextBox 33"/>
          <p:cNvSpPr txBox="1"/>
          <p:nvPr/>
        </p:nvSpPr>
        <p:spPr>
          <a:xfrm>
            <a:off x="1782576" y="1814145"/>
            <a:ext cx="8832065" cy="1015663"/>
          </a:xfrm>
          <a:prstGeom prst="rect">
            <a:avLst/>
          </a:prstGeom>
          <a:noFill/>
        </p:spPr>
        <p:txBody>
          <a:bodyPr wrap="square" rtlCol="0">
            <a:spAutoFit/>
          </a:bodyPr>
          <a:lstStyle/>
          <a:p>
            <a:pPr algn="ctr"/>
            <a:r>
              <a:rPr lang="en-US" sz="3000" dirty="0"/>
              <a:t>Does the feature representation</a:t>
            </a:r>
          </a:p>
          <a:p>
            <a:pPr algn="ctr"/>
            <a:r>
              <a:rPr lang="en-US" sz="3000" b="1" i="1" dirty="0"/>
              <a:t>transfer </a:t>
            </a:r>
            <a:r>
              <a:rPr lang="en-US" sz="3000" dirty="0"/>
              <a:t>to other datasets and tasks?</a:t>
            </a:r>
          </a:p>
        </p:txBody>
      </p:sp>
      <p:pic>
        <p:nvPicPr>
          <p:cNvPr id="19" name="Picture 18"/>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7847631" y="2851572"/>
            <a:ext cx="2448766" cy="1266602"/>
          </a:xfrm>
          <a:prstGeom prst="rect">
            <a:avLst/>
          </a:prstGeom>
        </p:spPr>
      </p:pic>
      <p:sp>
        <p:nvSpPr>
          <p:cNvPr id="22" name="TextBox 21"/>
          <p:cNvSpPr txBox="1"/>
          <p:nvPr/>
        </p:nvSpPr>
        <p:spPr>
          <a:xfrm>
            <a:off x="4611137" y="4050988"/>
            <a:ext cx="3050280" cy="692497"/>
          </a:xfrm>
          <a:prstGeom prst="rect">
            <a:avLst/>
          </a:prstGeom>
          <a:noFill/>
        </p:spPr>
        <p:txBody>
          <a:bodyPr wrap="square" rtlCol="0">
            <a:spAutoFit/>
          </a:bodyPr>
          <a:lstStyle/>
          <a:p>
            <a:pPr algn="ctr"/>
            <a:r>
              <a:rPr lang="en-US" sz="2400" b="1" dirty="0"/>
              <a:t>Detection</a:t>
            </a:r>
          </a:p>
          <a:p>
            <a:pPr algn="ctr"/>
            <a:r>
              <a:rPr lang="en-US" sz="1500" b="1" dirty="0"/>
              <a:t>Fast R-CNN. </a:t>
            </a:r>
            <a:r>
              <a:rPr lang="en-US" sz="1500" dirty="0" err="1"/>
              <a:t>Girshick</a:t>
            </a:r>
            <a:r>
              <a:rPr lang="en-US" sz="1500" dirty="0"/>
              <a:t>. In ICCV, 2015.</a:t>
            </a:r>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661572" y="2906782"/>
            <a:ext cx="2949415" cy="1174819"/>
          </a:xfrm>
          <a:prstGeom prst="rect">
            <a:avLst/>
          </a:prstGeom>
        </p:spPr>
      </p:pic>
      <p:pic>
        <p:nvPicPr>
          <p:cNvPr id="18" name="Picture 2" descr="http://people.eecs.berkeley.edu/~shhuang/img/alexnet_small.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82576" y="3059706"/>
            <a:ext cx="2659804" cy="831794"/>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7610984" y="4120238"/>
            <a:ext cx="3050280" cy="623248"/>
          </a:xfrm>
          <a:prstGeom prst="rect">
            <a:avLst/>
          </a:prstGeom>
          <a:noFill/>
        </p:spPr>
        <p:txBody>
          <a:bodyPr wrap="square" rtlCol="0">
            <a:spAutoFit/>
          </a:bodyPr>
          <a:lstStyle/>
          <a:p>
            <a:pPr algn="ctr"/>
            <a:r>
              <a:rPr lang="en-US" sz="1950" b="1" dirty="0"/>
              <a:t>Segmentation</a:t>
            </a:r>
          </a:p>
          <a:p>
            <a:pPr algn="ctr"/>
            <a:r>
              <a:rPr lang="en-US" sz="1500" b="1" dirty="0"/>
              <a:t>FCNs.</a:t>
            </a:r>
            <a:r>
              <a:rPr lang="en-US" sz="1500" dirty="0"/>
              <a:t> Long et al. In CVPR, 2015.</a:t>
            </a:r>
          </a:p>
        </p:txBody>
      </p:sp>
      <p:sp>
        <p:nvSpPr>
          <p:cNvPr id="21" name="TextBox 20"/>
          <p:cNvSpPr txBox="1"/>
          <p:nvPr/>
        </p:nvSpPr>
        <p:spPr>
          <a:xfrm>
            <a:off x="1633595" y="4050988"/>
            <a:ext cx="2918381" cy="692497"/>
          </a:xfrm>
          <a:prstGeom prst="rect">
            <a:avLst/>
          </a:prstGeom>
          <a:noFill/>
        </p:spPr>
        <p:txBody>
          <a:bodyPr wrap="square" rtlCol="0">
            <a:spAutoFit/>
          </a:bodyPr>
          <a:lstStyle/>
          <a:p>
            <a:pPr algn="ctr"/>
            <a:r>
              <a:rPr lang="en-US" sz="2400" b="1" dirty="0"/>
              <a:t>Classification</a:t>
            </a:r>
          </a:p>
          <a:p>
            <a:pPr algn="ctr"/>
            <a:r>
              <a:rPr lang="en-US" sz="1500" dirty="0" err="1"/>
              <a:t>Krähenbühl</a:t>
            </a:r>
            <a:r>
              <a:rPr lang="en-US" sz="1500" dirty="0"/>
              <a:t> et al. In ICLR, 2016.</a:t>
            </a:r>
          </a:p>
        </p:txBody>
      </p:sp>
    </p:spTree>
    <p:extLst>
      <p:ext uri="{BB962C8B-B14F-4D97-AF65-F5344CB8AC3E}">
        <p14:creationId xmlns:p14="http://schemas.microsoft.com/office/powerpoint/2010/main" val="823008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par>
                                <p:cTn id="20" presetID="10"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22" grpId="0"/>
      <p:bldP spid="20" grpId="0"/>
      <p:bldP spid="21"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p:cNvSpPr/>
          <p:nvPr/>
        </p:nvSpPr>
        <p:spPr>
          <a:xfrm>
            <a:off x="3478624" y="5073977"/>
            <a:ext cx="274320" cy="61722"/>
          </a:xfrm>
          <a:prstGeom prst="rect">
            <a:avLst/>
          </a:prstGeom>
          <a:gradFill flip="none" rotWithShape="1">
            <a:gsLst>
              <a:gs pos="0">
                <a:schemeClr val="accent1">
                  <a:lumMod val="50000"/>
                  <a:tint val="66000"/>
                  <a:satMod val="160000"/>
                </a:schemeClr>
              </a:gs>
              <a:gs pos="50000">
                <a:schemeClr val="accent1">
                  <a:lumMod val="50000"/>
                  <a:tint val="44500"/>
                  <a:satMod val="160000"/>
                </a:schemeClr>
              </a:gs>
              <a:gs pos="100000">
                <a:schemeClr val="accent1">
                  <a:lumMod val="50000"/>
                  <a:tint val="23500"/>
                  <a:satMod val="160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3" name="Title 1"/>
          <p:cNvSpPr txBox="1">
            <a:spLocks/>
          </p:cNvSpPr>
          <p:nvPr/>
        </p:nvSpPr>
        <p:spPr>
          <a:xfrm>
            <a:off x="2152650" y="850835"/>
            <a:ext cx="7886700" cy="847010"/>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300" b="1" dirty="0"/>
              <a:t>Dataset</a:t>
            </a:r>
            <a:r>
              <a:rPr lang="en-US" sz="3300" dirty="0"/>
              <a:t> </a:t>
            </a:r>
            <a:r>
              <a:rPr lang="en-US" sz="3300" b="1" dirty="0"/>
              <a:t>&amp;</a:t>
            </a:r>
            <a:r>
              <a:rPr lang="en-US" sz="3300" dirty="0"/>
              <a:t> </a:t>
            </a:r>
            <a:r>
              <a:rPr lang="en-US" sz="3300" b="1" dirty="0"/>
              <a:t>Task</a:t>
            </a:r>
            <a:r>
              <a:rPr lang="en-US" sz="3300" dirty="0"/>
              <a:t> Generalization on PASCAL VOC</a:t>
            </a:r>
          </a:p>
        </p:txBody>
      </p:sp>
      <p:sp>
        <p:nvSpPr>
          <p:cNvPr id="24" name="Rectangle 23"/>
          <p:cNvSpPr/>
          <p:nvPr/>
        </p:nvSpPr>
        <p:spPr>
          <a:xfrm>
            <a:off x="9570090" y="3300917"/>
            <a:ext cx="274320" cy="1831086"/>
          </a:xfrm>
          <a:prstGeom prst="rect">
            <a:avLst/>
          </a:prstGeom>
          <a:gradFill flip="none" rotWithShape="1">
            <a:gsLst>
              <a:gs pos="0">
                <a:srgbClr val="CC00CC">
                  <a:tint val="66000"/>
                  <a:satMod val="160000"/>
                </a:srgbClr>
              </a:gs>
              <a:gs pos="50000">
                <a:srgbClr val="CC00CC">
                  <a:tint val="44500"/>
                  <a:satMod val="160000"/>
                </a:srgbClr>
              </a:gs>
              <a:gs pos="100000">
                <a:srgbClr val="CC00CC">
                  <a:tint val="23500"/>
                  <a:satMod val="160000"/>
                </a:srgbClr>
              </a:gs>
            </a:gsLst>
            <a:lin ang="5400000" scaled="1"/>
            <a:tileRect/>
          </a:gra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Rectangle 22"/>
          <p:cNvSpPr/>
          <p:nvPr/>
        </p:nvSpPr>
        <p:spPr>
          <a:xfrm>
            <a:off x="7484807" y="4418771"/>
            <a:ext cx="274320" cy="713232"/>
          </a:xfrm>
          <a:prstGeom prst="rect">
            <a:avLst/>
          </a:prstGeom>
          <a:gradFill flip="none" rotWithShape="1">
            <a:gsLst>
              <a:gs pos="0">
                <a:srgbClr val="CC00CC">
                  <a:tint val="66000"/>
                  <a:satMod val="160000"/>
                </a:srgbClr>
              </a:gs>
              <a:gs pos="50000">
                <a:srgbClr val="CC00CC">
                  <a:tint val="44500"/>
                  <a:satMod val="160000"/>
                </a:srgbClr>
              </a:gs>
              <a:gs pos="100000">
                <a:srgbClr val="CC00CC">
                  <a:tint val="23500"/>
                  <a:satMod val="160000"/>
                </a:srgbClr>
              </a:gs>
            </a:gsLst>
            <a:lin ang="5400000" scaled="1"/>
            <a:tileRect/>
          </a:gra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Rectangle 25"/>
          <p:cNvSpPr/>
          <p:nvPr/>
        </p:nvSpPr>
        <p:spPr>
          <a:xfrm>
            <a:off x="6929930" y="4850825"/>
            <a:ext cx="274320" cy="281178"/>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Rectangle 26"/>
          <p:cNvSpPr/>
          <p:nvPr/>
        </p:nvSpPr>
        <p:spPr>
          <a:xfrm>
            <a:off x="9295770" y="3931853"/>
            <a:ext cx="274320" cy="1200150"/>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 name="Straight Connector 5"/>
          <p:cNvCxnSpPr/>
          <p:nvPr/>
        </p:nvCxnSpPr>
        <p:spPr>
          <a:xfrm>
            <a:off x="3303807" y="1724016"/>
            <a:ext cx="0" cy="395651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rot="16200000">
            <a:off x="1034325" y="3237821"/>
            <a:ext cx="3693773" cy="646331"/>
          </a:xfrm>
          <a:prstGeom prst="rect">
            <a:avLst/>
          </a:prstGeom>
          <a:noFill/>
        </p:spPr>
        <p:txBody>
          <a:bodyPr wrap="square" rtlCol="0">
            <a:spAutoFit/>
          </a:bodyPr>
          <a:lstStyle/>
          <a:p>
            <a:pPr algn="ctr"/>
            <a:r>
              <a:rPr lang="en-US" dirty="0"/>
              <a:t>% from Gaussian to</a:t>
            </a:r>
          </a:p>
          <a:p>
            <a:pPr algn="ctr"/>
            <a:r>
              <a:rPr lang="en-US" dirty="0"/>
              <a:t>ImageNet labels</a:t>
            </a:r>
          </a:p>
        </p:txBody>
      </p:sp>
      <p:sp>
        <p:nvSpPr>
          <p:cNvPr id="31" name="Title 1"/>
          <p:cNvSpPr txBox="1">
            <a:spLocks/>
          </p:cNvSpPr>
          <p:nvPr/>
        </p:nvSpPr>
        <p:spPr>
          <a:xfrm>
            <a:off x="3374256" y="5612469"/>
            <a:ext cx="2396426" cy="360335"/>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sz="4000" b="0" i="0" u="none" strike="noStrike" kern="1200" spc="0" baseline="0">
                <a:solidFill>
                  <a:prstClr val="black">
                    <a:lumMod val="65000"/>
                    <a:lumOff val="35000"/>
                  </a:prstClr>
                </a:solidFill>
                <a:latin typeface="+mn-lt"/>
                <a:ea typeface="+mn-ea"/>
                <a:cs typeface="+mn-cs"/>
              </a:defRPr>
            </a:pPr>
            <a:r>
              <a:rPr lang="en-US" sz="2550" dirty="0">
                <a:solidFill>
                  <a:prstClr val="black">
                    <a:lumMod val="65000"/>
                    <a:lumOff val="35000"/>
                  </a:prstClr>
                </a:solidFill>
                <a:latin typeface="+mn-lt"/>
                <a:ea typeface="+mn-ea"/>
                <a:cs typeface="+mn-cs"/>
              </a:rPr>
              <a:t>Classification</a:t>
            </a:r>
          </a:p>
        </p:txBody>
      </p:sp>
      <p:sp>
        <p:nvSpPr>
          <p:cNvPr id="32" name="Title 1"/>
          <p:cNvSpPr txBox="1">
            <a:spLocks/>
          </p:cNvSpPr>
          <p:nvPr/>
        </p:nvSpPr>
        <p:spPr>
          <a:xfrm>
            <a:off x="6032574" y="5612468"/>
            <a:ext cx="2396426" cy="360335"/>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sz="4000" b="0" i="0" u="none" strike="noStrike" kern="1200" spc="0" baseline="0">
                <a:solidFill>
                  <a:prstClr val="black">
                    <a:lumMod val="65000"/>
                    <a:lumOff val="35000"/>
                  </a:prstClr>
                </a:solidFill>
                <a:latin typeface="+mn-lt"/>
                <a:ea typeface="+mn-ea"/>
                <a:cs typeface="+mn-cs"/>
              </a:defRPr>
            </a:pPr>
            <a:r>
              <a:rPr lang="en-US" sz="2550" dirty="0">
                <a:solidFill>
                  <a:prstClr val="black">
                    <a:lumMod val="65000"/>
                    <a:lumOff val="35000"/>
                  </a:prstClr>
                </a:solidFill>
                <a:latin typeface="+mn-lt"/>
                <a:ea typeface="+mn-ea"/>
                <a:cs typeface="+mn-cs"/>
              </a:rPr>
              <a:t>Detection</a:t>
            </a:r>
          </a:p>
        </p:txBody>
      </p:sp>
      <p:sp>
        <p:nvSpPr>
          <p:cNvPr id="33" name="Title 1"/>
          <p:cNvSpPr txBox="1">
            <a:spLocks/>
          </p:cNvSpPr>
          <p:nvPr/>
        </p:nvSpPr>
        <p:spPr>
          <a:xfrm>
            <a:off x="8303382" y="5612468"/>
            <a:ext cx="2396426" cy="360335"/>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sz="4000" b="0" i="0" u="none" strike="noStrike" kern="1200" spc="0" baseline="0">
                <a:solidFill>
                  <a:prstClr val="black">
                    <a:lumMod val="65000"/>
                    <a:lumOff val="35000"/>
                  </a:prstClr>
                </a:solidFill>
                <a:latin typeface="+mn-lt"/>
                <a:ea typeface="+mn-ea"/>
                <a:cs typeface="+mn-cs"/>
              </a:defRPr>
            </a:pPr>
            <a:r>
              <a:rPr lang="en-US" sz="2550" dirty="0">
                <a:solidFill>
                  <a:prstClr val="black">
                    <a:lumMod val="65000"/>
                    <a:lumOff val="35000"/>
                  </a:prstClr>
                </a:solidFill>
                <a:latin typeface="+mn-lt"/>
                <a:ea typeface="+mn-ea"/>
                <a:cs typeface="+mn-cs"/>
              </a:rPr>
              <a:t>Segmentation</a:t>
            </a:r>
          </a:p>
        </p:txBody>
      </p:sp>
      <p:sp>
        <p:nvSpPr>
          <p:cNvPr id="38" name="TextBox 37"/>
          <p:cNvSpPr txBox="1"/>
          <p:nvPr/>
        </p:nvSpPr>
        <p:spPr>
          <a:xfrm>
            <a:off x="1524000" y="4852438"/>
            <a:ext cx="1343502" cy="646331"/>
          </a:xfrm>
          <a:prstGeom prst="rect">
            <a:avLst/>
          </a:prstGeom>
          <a:noFill/>
        </p:spPr>
        <p:txBody>
          <a:bodyPr wrap="square" rtlCol="0">
            <a:spAutoFit/>
          </a:bodyPr>
          <a:lstStyle/>
          <a:p>
            <a:pPr algn="ctr"/>
            <a:r>
              <a:rPr lang="en-US" dirty="0"/>
              <a:t>Gaussian Initialization</a:t>
            </a:r>
          </a:p>
        </p:txBody>
      </p:sp>
      <p:sp>
        <p:nvSpPr>
          <p:cNvPr id="39" name="TextBox 38"/>
          <p:cNvSpPr txBox="1"/>
          <p:nvPr/>
        </p:nvSpPr>
        <p:spPr>
          <a:xfrm>
            <a:off x="1524000" y="1435075"/>
            <a:ext cx="1244990" cy="646331"/>
          </a:xfrm>
          <a:prstGeom prst="rect">
            <a:avLst/>
          </a:prstGeom>
          <a:noFill/>
        </p:spPr>
        <p:txBody>
          <a:bodyPr wrap="square" rtlCol="0">
            <a:spAutoFit/>
          </a:bodyPr>
          <a:lstStyle/>
          <a:p>
            <a:pPr algn="ctr"/>
            <a:r>
              <a:rPr lang="en-US" dirty="0"/>
              <a:t>ImageNet Labels</a:t>
            </a:r>
          </a:p>
        </p:txBody>
      </p:sp>
      <p:sp>
        <p:nvSpPr>
          <p:cNvPr id="43" name="TextBox 42"/>
          <p:cNvSpPr txBox="1"/>
          <p:nvPr/>
        </p:nvSpPr>
        <p:spPr>
          <a:xfrm>
            <a:off x="2488286" y="1584051"/>
            <a:ext cx="970091" cy="369332"/>
          </a:xfrm>
          <a:prstGeom prst="rect">
            <a:avLst/>
          </a:prstGeom>
          <a:noFill/>
        </p:spPr>
        <p:txBody>
          <a:bodyPr wrap="square" rtlCol="0">
            <a:spAutoFit/>
          </a:bodyPr>
          <a:lstStyle/>
          <a:p>
            <a:pPr algn="ctr"/>
            <a:r>
              <a:rPr lang="en-US" dirty="0"/>
              <a:t>100%</a:t>
            </a:r>
          </a:p>
        </p:txBody>
      </p:sp>
      <p:sp>
        <p:nvSpPr>
          <p:cNvPr id="44" name="TextBox 43"/>
          <p:cNvSpPr txBox="1"/>
          <p:nvPr/>
        </p:nvSpPr>
        <p:spPr>
          <a:xfrm>
            <a:off x="2577650" y="4974564"/>
            <a:ext cx="970091" cy="369332"/>
          </a:xfrm>
          <a:prstGeom prst="rect">
            <a:avLst/>
          </a:prstGeom>
          <a:noFill/>
        </p:spPr>
        <p:txBody>
          <a:bodyPr wrap="square" rtlCol="0">
            <a:spAutoFit/>
          </a:bodyPr>
          <a:lstStyle/>
          <a:p>
            <a:pPr algn="ctr"/>
            <a:r>
              <a:rPr lang="en-US" dirty="0"/>
              <a:t>0%</a:t>
            </a:r>
          </a:p>
        </p:txBody>
      </p:sp>
      <p:sp>
        <p:nvSpPr>
          <p:cNvPr id="49" name="Rectangle 48"/>
          <p:cNvSpPr/>
          <p:nvPr/>
        </p:nvSpPr>
        <p:spPr>
          <a:xfrm>
            <a:off x="5988909" y="1638012"/>
            <a:ext cx="3027897" cy="1006239"/>
          </a:xfrm>
          <a:prstGeom prst="rect">
            <a:avLst/>
          </a:prstGeom>
          <a:solidFill>
            <a:srgbClr val="FFFFFF">
              <a:alpha val="50196"/>
            </a:srgb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2" name="TextBox 51"/>
          <p:cNvSpPr txBox="1"/>
          <p:nvPr/>
        </p:nvSpPr>
        <p:spPr>
          <a:xfrm>
            <a:off x="6243547" y="2349660"/>
            <a:ext cx="1053622" cy="300082"/>
          </a:xfrm>
          <a:prstGeom prst="rect">
            <a:avLst/>
          </a:prstGeom>
          <a:noFill/>
        </p:spPr>
        <p:txBody>
          <a:bodyPr wrap="none" rtlCol="0">
            <a:spAutoFit/>
          </a:bodyPr>
          <a:lstStyle/>
          <a:p>
            <a:r>
              <a:rPr lang="en-US" sz="1350" dirty="0"/>
              <a:t>Pathak </a:t>
            </a:r>
            <a:r>
              <a:rPr lang="en-US" sz="1350" i="1" dirty="0"/>
              <a:t>et al.</a:t>
            </a:r>
            <a:endParaRPr lang="en-US" sz="1350" dirty="0"/>
          </a:p>
        </p:txBody>
      </p:sp>
      <p:sp>
        <p:nvSpPr>
          <p:cNvPr id="54" name="TextBox 53"/>
          <p:cNvSpPr txBox="1"/>
          <p:nvPr/>
        </p:nvSpPr>
        <p:spPr>
          <a:xfrm>
            <a:off x="7763147" y="2116126"/>
            <a:ext cx="1216039" cy="300082"/>
          </a:xfrm>
          <a:prstGeom prst="rect">
            <a:avLst/>
          </a:prstGeom>
          <a:noFill/>
        </p:spPr>
        <p:txBody>
          <a:bodyPr wrap="none" rtlCol="0">
            <a:spAutoFit/>
          </a:bodyPr>
          <a:lstStyle/>
          <a:p>
            <a:r>
              <a:rPr lang="en-US" sz="1350" dirty="0"/>
              <a:t>Donahue </a:t>
            </a:r>
            <a:r>
              <a:rPr lang="en-US" sz="1350" i="1" dirty="0"/>
              <a:t>et al.</a:t>
            </a:r>
            <a:endParaRPr lang="en-US" sz="1350" dirty="0"/>
          </a:p>
        </p:txBody>
      </p:sp>
      <p:sp>
        <p:nvSpPr>
          <p:cNvPr id="56" name="TextBox 55"/>
          <p:cNvSpPr txBox="1"/>
          <p:nvPr/>
        </p:nvSpPr>
        <p:spPr>
          <a:xfrm>
            <a:off x="7763147" y="1882591"/>
            <a:ext cx="1148969" cy="300082"/>
          </a:xfrm>
          <a:prstGeom prst="rect">
            <a:avLst/>
          </a:prstGeom>
          <a:noFill/>
        </p:spPr>
        <p:txBody>
          <a:bodyPr wrap="none" rtlCol="0">
            <a:spAutoFit/>
          </a:bodyPr>
          <a:lstStyle/>
          <a:p>
            <a:r>
              <a:rPr lang="en-US" sz="1350" dirty="0"/>
              <a:t>Doersch </a:t>
            </a:r>
            <a:r>
              <a:rPr lang="en-US" sz="1350" i="1" dirty="0"/>
              <a:t>et al.</a:t>
            </a:r>
            <a:endParaRPr lang="en-US" sz="1350" dirty="0"/>
          </a:p>
        </p:txBody>
      </p:sp>
      <p:sp>
        <p:nvSpPr>
          <p:cNvPr id="28" name="Rectangle 27"/>
          <p:cNvSpPr/>
          <p:nvPr/>
        </p:nvSpPr>
        <p:spPr>
          <a:xfrm>
            <a:off x="3753086" y="4710503"/>
            <a:ext cx="274320" cy="42519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p:cNvSpPr/>
          <p:nvPr/>
        </p:nvSpPr>
        <p:spPr>
          <a:xfrm>
            <a:off x="6383769" y="4569647"/>
            <a:ext cx="274320" cy="5623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Rectangle 29"/>
          <p:cNvSpPr/>
          <p:nvPr/>
        </p:nvSpPr>
        <p:spPr>
          <a:xfrm>
            <a:off x="9021450" y="3575237"/>
            <a:ext cx="274320" cy="155676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0" name="TextBox 49"/>
          <p:cNvSpPr txBox="1"/>
          <p:nvPr/>
        </p:nvSpPr>
        <p:spPr>
          <a:xfrm>
            <a:off x="6243548" y="1882591"/>
            <a:ext cx="1386149" cy="300082"/>
          </a:xfrm>
          <a:prstGeom prst="rect">
            <a:avLst/>
          </a:prstGeom>
          <a:noFill/>
        </p:spPr>
        <p:txBody>
          <a:bodyPr wrap="none" rtlCol="0">
            <a:spAutoFit/>
          </a:bodyPr>
          <a:lstStyle/>
          <a:p>
            <a:r>
              <a:rPr lang="en-US" sz="1350" dirty="0" err="1"/>
              <a:t>Krähenbühl</a:t>
            </a:r>
            <a:r>
              <a:rPr lang="en-US" sz="1350" dirty="0"/>
              <a:t> </a:t>
            </a:r>
            <a:r>
              <a:rPr lang="en-US" sz="1350" i="1" dirty="0"/>
              <a:t>et al.</a:t>
            </a:r>
          </a:p>
        </p:txBody>
      </p:sp>
      <p:sp>
        <p:nvSpPr>
          <p:cNvPr id="48" name="Rectangle 47"/>
          <p:cNvSpPr/>
          <p:nvPr/>
        </p:nvSpPr>
        <p:spPr>
          <a:xfrm>
            <a:off x="6084183" y="1952478"/>
            <a:ext cx="137160" cy="137160"/>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1" name="Rectangle 50"/>
          <p:cNvSpPr/>
          <p:nvPr/>
        </p:nvSpPr>
        <p:spPr>
          <a:xfrm>
            <a:off x="6084183" y="2419580"/>
            <a:ext cx="137160" cy="137160"/>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3" name="Rectangle 52"/>
          <p:cNvSpPr/>
          <p:nvPr/>
        </p:nvSpPr>
        <p:spPr>
          <a:xfrm>
            <a:off x="7623271" y="2186045"/>
            <a:ext cx="137160" cy="137160"/>
          </a:xfrm>
          <a:prstGeom prst="rect">
            <a:avLst/>
          </a:prstGeom>
          <a:gradFill flip="none" rotWithShape="1">
            <a:gsLst>
              <a:gs pos="0">
                <a:srgbClr val="CC00CC">
                  <a:tint val="66000"/>
                  <a:satMod val="160000"/>
                </a:srgbClr>
              </a:gs>
              <a:gs pos="50000">
                <a:srgbClr val="CC00CC">
                  <a:tint val="44500"/>
                  <a:satMod val="160000"/>
                </a:srgbClr>
              </a:gs>
              <a:gs pos="100000">
                <a:srgbClr val="CC00CC">
                  <a:tint val="23500"/>
                  <a:satMod val="160000"/>
                </a:srgbClr>
              </a:gs>
            </a:gsLst>
            <a:lin ang="5400000" scaled="1"/>
            <a:tileRect/>
          </a:gra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5" name="Rectangle 54"/>
          <p:cNvSpPr/>
          <p:nvPr/>
        </p:nvSpPr>
        <p:spPr>
          <a:xfrm>
            <a:off x="7623271" y="1952511"/>
            <a:ext cx="137160" cy="137160"/>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7" name="Rectangle 56"/>
          <p:cNvSpPr/>
          <p:nvPr/>
        </p:nvSpPr>
        <p:spPr>
          <a:xfrm>
            <a:off x="7623271" y="2419580"/>
            <a:ext cx="137160" cy="137160"/>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8" name="TextBox 57"/>
          <p:cNvSpPr txBox="1"/>
          <p:nvPr/>
        </p:nvSpPr>
        <p:spPr>
          <a:xfrm>
            <a:off x="7763147" y="2349660"/>
            <a:ext cx="522387" cy="300082"/>
          </a:xfrm>
          <a:prstGeom prst="rect">
            <a:avLst/>
          </a:prstGeom>
          <a:noFill/>
        </p:spPr>
        <p:txBody>
          <a:bodyPr wrap="none" rtlCol="0">
            <a:spAutoFit/>
          </a:bodyPr>
          <a:lstStyle/>
          <a:p>
            <a:r>
              <a:rPr lang="en-US" sz="1350" b="1" dirty="0"/>
              <a:t>Ours</a:t>
            </a:r>
          </a:p>
        </p:txBody>
      </p:sp>
      <p:sp>
        <p:nvSpPr>
          <p:cNvPr id="59" name="Rectangle 58"/>
          <p:cNvSpPr/>
          <p:nvPr/>
        </p:nvSpPr>
        <p:spPr>
          <a:xfrm>
            <a:off x="6108919" y="5135930"/>
            <a:ext cx="274320" cy="384048"/>
          </a:xfrm>
          <a:prstGeom prst="rect">
            <a:avLst/>
          </a:prstGeom>
          <a:gradFill flip="none" rotWithShape="1">
            <a:gsLst>
              <a:gs pos="0">
                <a:schemeClr val="accent1">
                  <a:lumMod val="50000"/>
                  <a:tint val="66000"/>
                  <a:satMod val="160000"/>
                </a:schemeClr>
              </a:gs>
              <a:gs pos="50000">
                <a:schemeClr val="accent1">
                  <a:lumMod val="50000"/>
                  <a:tint val="44500"/>
                  <a:satMod val="160000"/>
                </a:schemeClr>
              </a:gs>
              <a:gs pos="100000">
                <a:schemeClr val="accent1">
                  <a:lumMod val="50000"/>
                  <a:tint val="23500"/>
                  <a:satMod val="160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0" name="Rectangle 59"/>
          <p:cNvSpPr/>
          <p:nvPr/>
        </p:nvSpPr>
        <p:spPr>
          <a:xfrm>
            <a:off x="8749535" y="4480493"/>
            <a:ext cx="274320" cy="651510"/>
          </a:xfrm>
          <a:prstGeom prst="rect">
            <a:avLst/>
          </a:prstGeom>
          <a:gradFill flip="none" rotWithShape="1">
            <a:gsLst>
              <a:gs pos="0">
                <a:schemeClr val="accent1">
                  <a:lumMod val="50000"/>
                  <a:tint val="66000"/>
                  <a:satMod val="160000"/>
                </a:schemeClr>
              </a:gs>
              <a:gs pos="50000">
                <a:schemeClr val="accent1">
                  <a:lumMod val="50000"/>
                  <a:tint val="44500"/>
                  <a:satMod val="160000"/>
                </a:schemeClr>
              </a:gs>
              <a:gs pos="100000">
                <a:schemeClr val="accent1">
                  <a:lumMod val="50000"/>
                  <a:tint val="23500"/>
                  <a:satMod val="160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1" name="TextBox 60"/>
          <p:cNvSpPr txBox="1"/>
          <p:nvPr/>
        </p:nvSpPr>
        <p:spPr>
          <a:xfrm>
            <a:off x="6243548" y="1649057"/>
            <a:ext cx="1103315" cy="300082"/>
          </a:xfrm>
          <a:prstGeom prst="rect">
            <a:avLst/>
          </a:prstGeom>
          <a:noFill/>
          <a:ln>
            <a:noFill/>
          </a:ln>
        </p:spPr>
        <p:txBody>
          <a:bodyPr wrap="none" rtlCol="0">
            <a:spAutoFit/>
          </a:bodyPr>
          <a:lstStyle/>
          <a:p>
            <a:r>
              <a:rPr lang="en-US" sz="1350" dirty="0" err="1"/>
              <a:t>Autoencoder</a:t>
            </a:r>
            <a:endParaRPr lang="en-US" sz="1350" i="1" dirty="0"/>
          </a:p>
        </p:txBody>
      </p:sp>
      <p:sp>
        <p:nvSpPr>
          <p:cNvPr id="62" name="Rectangle 61"/>
          <p:cNvSpPr/>
          <p:nvPr/>
        </p:nvSpPr>
        <p:spPr>
          <a:xfrm>
            <a:off x="6084183" y="1718977"/>
            <a:ext cx="137160" cy="137160"/>
          </a:xfrm>
          <a:prstGeom prst="rect">
            <a:avLst/>
          </a:prstGeom>
          <a:gradFill flip="none" rotWithShape="1">
            <a:gsLst>
              <a:gs pos="0">
                <a:schemeClr val="accent1">
                  <a:lumMod val="50000"/>
                  <a:tint val="66000"/>
                  <a:satMod val="160000"/>
                </a:schemeClr>
              </a:gs>
              <a:gs pos="50000">
                <a:schemeClr val="accent1">
                  <a:lumMod val="50000"/>
                  <a:tint val="44500"/>
                  <a:satMod val="160000"/>
                </a:schemeClr>
              </a:gs>
              <a:gs pos="100000">
                <a:schemeClr val="accent1">
                  <a:lumMod val="50000"/>
                  <a:tint val="23500"/>
                  <a:satMod val="160000"/>
                </a:schemeClr>
              </a:gs>
            </a:gsLst>
            <a:lin ang="5400000" scaled="1"/>
            <a:tileRect/>
          </a:gra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7" name="Rectangle 46"/>
          <p:cNvSpPr/>
          <p:nvPr/>
        </p:nvSpPr>
        <p:spPr>
          <a:xfrm>
            <a:off x="7207571" y="4110161"/>
            <a:ext cx="274320" cy="1021842"/>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5400000" scaled="1"/>
            <a:tileRect/>
          </a:gra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4" name="Rectangle 63"/>
          <p:cNvSpPr/>
          <p:nvPr/>
        </p:nvSpPr>
        <p:spPr>
          <a:xfrm>
            <a:off x="7623271" y="1718977"/>
            <a:ext cx="137160" cy="137160"/>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5400000" scaled="1"/>
            <a:tileRect/>
          </a:gra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5" name="TextBox 64"/>
          <p:cNvSpPr txBox="1"/>
          <p:nvPr/>
        </p:nvSpPr>
        <p:spPr>
          <a:xfrm>
            <a:off x="7763146" y="1649057"/>
            <a:ext cx="1214500" cy="300082"/>
          </a:xfrm>
          <a:prstGeom prst="rect">
            <a:avLst/>
          </a:prstGeom>
          <a:noFill/>
        </p:spPr>
        <p:txBody>
          <a:bodyPr wrap="none" rtlCol="0">
            <a:spAutoFit/>
          </a:bodyPr>
          <a:lstStyle/>
          <a:p>
            <a:r>
              <a:rPr lang="en-US" sz="1350" dirty="0"/>
              <a:t>Wang &amp; Gupta</a:t>
            </a:r>
          </a:p>
        </p:txBody>
      </p:sp>
      <p:sp>
        <p:nvSpPr>
          <p:cNvPr id="66" name="Rectangle 65"/>
          <p:cNvSpPr/>
          <p:nvPr/>
        </p:nvSpPr>
        <p:spPr>
          <a:xfrm>
            <a:off x="4025938" y="5025971"/>
            <a:ext cx="274320" cy="109728"/>
          </a:xfrm>
          <a:prstGeom prst="rect">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5400000" scaled="1"/>
            <a:tileRect/>
          </a:gra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7" name="Rectangle 66"/>
          <p:cNvSpPr/>
          <p:nvPr/>
        </p:nvSpPr>
        <p:spPr>
          <a:xfrm>
            <a:off x="6656296" y="5008559"/>
            <a:ext cx="274320" cy="123444"/>
          </a:xfrm>
          <a:prstGeom prst="rect">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5400000" scaled="1"/>
            <a:tileRect/>
          </a:gra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8" name="TextBox 67"/>
          <p:cNvSpPr txBox="1"/>
          <p:nvPr/>
        </p:nvSpPr>
        <p:spPr>
          <a:xfrm>
            <a:off x="6243548" y="2116126"/>
            <a:ext cx="1140505" cy="300082"/>
          </a:xfrm>
          <a:prstGeom prst="rect">
            <a:avLst/>
          </a:prstGeom>
          <a:noFill/>
        </p:spPr>
        <p:txBody>
          <a:bodyPr wrap="none" rtlCol="0">
            <a:spAutoFit/>
          </a:bodyPr>
          <a:lstStyle/>
          <a:p>
            <a:r>
              <a:rPr lang="en-US" sz="1350" dirty="0"/>
              <a:t>Agrawal </a:t>
            </a:r>
            <a:r>
              <a:rPr lang="en-US" sz="1350" i="1" dirty="0"/>
              <a:t>et al.</a:t>
            </a:r>
            <a:endParaRPr lang="en-US" sz="1350" dirty="0"/>
          </a:p>
        </p:txBody>
      </p:sp>
      <p:sp>
        <p:nvSpPr>
          <p:cNvPr id="69" name="Rectangle 68"/>
          <p:cNvSpPr/>
          <p:nvPr/>
        </p:nvSpPr>
        <p:spPr>
          <a:xfrm>
            <a:off x="6084183" y="2180688"/>
            <a:ext cx="137160" cy="137160"/>
          </a:xfrm>
          <a:prstGeom prst="rect">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5400000" scaled="1"/>
            <a:tileRect/>
          </a:gra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Rectangle 24"/>
          <p:cNvSpPr/>
          <p:nvPr/>
        </p:nvSpPr>
        <p:spPr>
          <a:xfrm>
            <a:off x="4299247" y="4724219"/>
            <a:ext cx="274320" cy="411480"/>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ectangle 21"/>
          <p:cNvSpPr/>
          <p:nvPr/>
        </p:nvSpPr>
        <p:spPr>
          <a:xfrm>
            <a:off x="5119883" y="4456757"/>
            <a:ext cx="274320" cy="678942"/>
          </a:xfrm>
          <a:prstGeom prst="rect">
            <a:avLst/>
          </a:prstGeom>
          <a:gradFill flip="none" rotWithShape="1">
            <a:gsLst>
              <a:gs pos="0">
                <a:srgbClr val="CC00CC">
                  <a:tint val="66000"/>
                  <a:satMod val="160000"/>
                </a:srgbClr>
              </a:gs>
              <a:gs pos="50000">
                <a:srgbClr val="CC00CC">
                  <a:tint val="44500"/>
                  <a:satMod val="160000"/>
                </a:srgbClr>
              </a:gs>
              <a:gs pos="100000">
                <a:srgbClr val="CC00CC">
                  <a:tint val="23500"/>
                  <a:satMod val="160000"/>
                </a:srgbClr>
              </a:gs>
            </a:gsLst>
            <a:lin ang="5400000" scaled="1"/>
            <a:tileRect/>
          </a:gra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6" name="Rectangle 45"/>
          <p:cNvSpPr/>
          <p:nvPr/>
        </p:nvSpPr>
        <p:spPr>
          <a:xfrm>
            <a:off x="4571147" y="4443041"/>
            <a:ext cx="274320" cy="692658"/>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5400000" scaled="1"/>
            <a:tileRect/>
          </a:gra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p:cNvSpPr/>
          <p:nvPr/>
        </p:nvSpPr>
        <p:spPr>
          <a:xfrm>
            <a:off x="4844582" y="3592649"/>
            <a:ext cx="274320" cy="1543050"/>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Rectangle 15"/>
          <p:cNvSpPr/>
          <p:nvPr/>
        </p:nvSpPr>
        <p:spPr>
          <a:xfrm>
            <a:off x="5395392" y="3517211"/>
            <a:ext cx="274320" cy="1618488"/>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Rectangle 16"/>
          <p:cNvSpPr/>
          <p:nvPr/>
        </p:nvSpPr>
        <p:spPr>
          <a:xfrm>
            <a:off x="9844410" y="3211763"/>
            <a:ext cx="274320" cy="1920240"/>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ectangle 20"/>
          <p:cNvSpPr/>
          <p:nvPr/>
        </p:nvSpPr>
        <p:spPr>
          <a:xfrm>
            <a:off x="7762495" y="3163757"/>
            <a:ext cx="274320" cy="1968246"/>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Rectangle 17"/>
          <p:cNvSpPr/>
          <p:nvPr/>
        </p:nvSpPr>
        <p:spPr>
          <a:xfrm>
            <a:off x="8036815" y="4240463"/>
            <a:ext cx="274320" cy="891540"/>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7" name="Straight Connector 6"/>
          <p:cNvCxnSpPr/>
          <p:nvPr/>
        </p:nvCxnSpPr>
        <p:spPr>
          <a:xfrm flipH="1">
            <a:off x="3303811" y="5143049"/>
            <a:ext cx="712396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732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50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fade">
                                      <p:cBhvr>
                                        <p:cTn id="28" dur="500"/>
                                        <p:tgtEl>
                                          <p:spTgt spid="4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9"/>
                                        </p:tgtEl>
                                        <p:attrNameLst>
                                          <p:attrName>style.visibility</p:attrName>
                                        </p:attrNameLst>
                                      </p:cBhvr>
                                      <p:to>
                                        <p:strVal val="visible"/>
                                      </p:to>
                                    </p:set>
                                    <p:animEffect transition="in" filter="fade">
                                      <p:cBhvr>
                                        <p:cTn id="31" dur="500"/>
                                        <p:tgtEl>
                                          <p:spTgt spid="5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0"/>
                                        </p:tgtEl>
                                        <p:attrNameLst>
                                          <p:attrName>style.visibility</p:attrName>
                                        </p:attrNameLst>
                                      </p:cBhvr>
                                      <p:to>
                                        <p:strVal val="visible"/>
                                      </p:to>
                                    </p:set>
                                    <p:animEffect transition="in" filter="fade">
                                      <p:cBhvr>
                                        <p:cTn id="34" dur="500"/>
                                        <p:tgtEl>
                                          <p:spTgt spid="60"/>
                                        </p:tgtEl>
                                      </p:cBhvr>
                                    </p:animEffect>
                                  </p:childTnLst>
                                </p:cTn>
                              </p:par>
                              <p:par>
                                <p:cTn id="35" presetID="10" presetClass="entr" presetSubtype="0" fill="hold" grpId="1" nodeType="with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fade">
                                      <p:cBhvr>
                                        <p:cTn id="37" dur="500"/>
                                        <p:tgtEl>
                                          <p:spTgt spid="4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9"/>
                                        </p:tgtEl>
                                        <p:attrNameLst>
                                          <p:attrName>style.visibility</p:attrName>
                                        </p:attrNameLst>
                                      </p:cBhvr>
                                      <p:to>
                                        <p:strVal val="visible"/>
                                      </p:to>
                                    </p:set>
                                    <p:animEffect transition="in" filter="fade">
                                      <p:cBhvr>
                                        <p:cTn id="40" dur="500"/>
                                        <p:tgtEl>
                                          <p:spTgt spid="4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1"/>
                                        </p:tgtEl>
                                        <p:attrNameLst>
                                          <p:attrName>style.visibility</p:attrName>
                                        </p:attrNameLst>
                                      </p:cBhvr>
                                      <p:to>
                                        <p:strVal val="visible"/>
                                      </p:to>
                                    </p:set>
                                    <p:animEffect transition="in" filter="fade">
                                      <p:cBhvr>
                                        <p:cTn id="43" dur="500"/>
                                        <p:tgtEl>
                                          <p:spTgt spid="6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2"/>
                                        </p:tgtEl>
                                        <p:attrNameLst>
                                          <p:attrName>style.visibility</p:attrName>
                                        </p:attrNameLst>
                                      </p:cBhvr>
                                      <p:to>
                                        <p:strVal val="visible"/>
                                      </p:to>
                                    </p:set>
                                    <p:animEffect transition="in" filter="fade">
                                      <p:cBhvr>
                                        <p:cTn id="46" dur="500"/>
                                        <p:tgtEl>
                                          <p:spTgt spid="6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500"/>
                                        <p:tgtEl>
                                          <p:spTgt spid="2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0"/>
                                        </p:tgtEl>
                                        <p:attrNameLst>
                                          <p:attrName>style.visibility</p:attrName>
                                        </p:attrNameLst>
                                      </p:cBhvr>
                                      <p:to>
                                        <p:strVal val="visible"/>
                                      </p:to>
                                    </p:set>
                                    <p:animEffect transition="in" filter="fade">
                                      <p:cBhvr>
                                        <p:cTn id="54" dur="500"/>
                                        <p:tgtEl>
                                          <p:spTgt spid="5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500"/>
                                        <p:tgtEl>
                                          <p:spTgt spid="29"/>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fade">
                                      <p:cBhvr>
                                        <p:cTn id="60" dur="500"/>
                                        <p:tgtEl>
                                          <p:spTgt spid="30"/>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fade">
                                      <p:cBhvr>
                                        <p:cTn id="63" dur="500"/>
                                        <p:tgtEl>
                                          <p:spTgt spid="48"/>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66"/>
                                        </p:tgtEl>
                                        <p:attrNameLst>
                                          <p:attrName>style.visibility</p:attrName>
                                        </p:attrNameLst>
                                      </p:cBhvr>
                                      <p:to>
                                        <p:strVal val="visible"/>
                                      </p:to>
                                    </p:set>
                                    <p:animEffect transition="in" filter="fade">
                                      <p:cBhvr>
                                        <p:cTn id="68" dur="500"/>
                                        <p:tgtEl>
                                          <p:spTgt spid="66"/>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5"/>
                                        </p:tgtEl>
                                        <p:attrNameLst>
                                          <p:attrName>style.visibility</p:attrName>
                                        </p:attrNameLst>
                                      </p:cBhvr>
                                      <p:to>
                                        <p:strVal val="visible"/>
                                      </p:to>
                                    </p:set>
                                    <p:animEffect transition="in" filter="fade">
                                      <p:cBhvr>
                                        <p:cTn id="71" dur="500"/>
                                        <p:tgtEl>
                                          <p:spTgt spid="25"/>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fade">
                                      <p:cBhvr>
                                        <p:cTn id="74" dur="500"/>
                                        <p:tgtEl>
                                          <p:spTgt spid="22"/>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46"/>
                                        </p:tgtEl>
                                        <p:attrNameLst>
                                          <p:attrName>style.visibility</p:attrName>
                                        </p:attrNameLst>
                                      </p:cBhvr>
                                      <p:to>
                                        <p:strVal val="visible"/>
                                      </p:to>
                                    </p:set>
                                    <p:animEffect transition="in" filter="fade">
                                      <p:cBhvr>
                                        <p:cTn id="77" dur="500"/>
                                        <p:tgtEl>
                                          <p:spTgt spid="46"/>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fade">
                                      <p:cBhvr>
                                        <p:cTn id="80" dur="500"/>
                                        <p:tgtEl>
                                          <p:spTgt spid="19"/>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fade">
                                      <p:cBhvr>
                                        <p:cTn id="83" dur="500"/>
                                        <p:tgtEl>
                                          <p:spTgt spid="23"/>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26"/>
                                        </p:tgtEl>
                                        <p:attrNameLst>
                                          <p:attrName>style.visibility</p:attrName>
                                        </p:attrNameLst>
                                      </p:cBhvr>
                                      <p:to>
                                        <p:strVal val="visible"/>
                                      </p:to>
                                    </p:set>
                                    <p:animEffect transition="in" filter="fade">
                                      <p:cBhvr>
                                        <p:cTn id="86" dur="500"/>
                                        <p:tgtEl>
                                          <p:spTgt spid="26"/>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47"/>
                                        </p:tgtEl>
                                        <p:attrNameLst>
                                          <p:attrName>style.visibility</p:attrName>
                                        </p:attrNameLst>
                                      </p:cBhvr>
                                      <p:to>
                                        <p:strVal val="visible"/>
                                      </p:to>
                                    </p:set>
                                    <p:animEffect transition="in" filter="fade">
                                      <p:cBhvr>
                                        <p:cTn id="89" dur="500"/>
                                        <p:tgtEl>
                                          <p:spTgt spid="47"/>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67"/>
                                        </p:tgtEl>
                                        <p:attrNameLst>
                                          <p:attrName>style.visibility</p:attrName>
                                        </p:attrNameLst>
                                      </p:cBhvr>
                                      <p:to>
                                        <p:strVal val="visible"/>
                                      </p:to>
                                    </p:set>
                                    <p:animEffect transition="in" filter="fade">
                                      <p:cBhvr>
                                        <p:cTn id="92" dur="500"/>
                                        <p:tgtEl>
                                          <p:spTgt spid="67"/>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21"/>
                                        </p:tgtEl>
                                        <p:attrNameLst>
                                          <p:attrName>style.visibility</p:attrName>
                                        </p:attrNameLst>
                                      </p:cBhvr>
                                      <p:to>
                                        <p:strVal val="visible"/>
                                      </p:to>
                                    </p:set>
                                    <p:animEffect transition="in" filter="fade">
                                      <p:cBhvr>
                                        <p:cTn id="95" dur="500"/>
                                        <p:tgtEl>
                                          <p:spTgt spid="21"/>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24"/>
                                        </p:tgtEl>
                                        <p:attrNameLst>
                                          <p:attrName>style.visibility</p:attrName>
                                        </p:attrNameLst>
                                      </p:cBhvr>
                                      <p:to>
                                        <p:strVal val="visible"/>
                                      </p:to>
                                    </p:set>
                                    <p:animEffect transition="in" filter="fade">
                                      <p:cBhvr>
                                        <p:cTn id="98" dur="500"/>
                                        <p:tgtEl>
                                          <p:spTgt spid="24"/>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27"/>
                                        </p:tgtEl>
                                        <p:attrNameLst>
                                          <p:attrName>style.visibility</p:attrName>
                                        </p:attrNameLst>
                                      </p:cBhvr>
                                      <p:to>
                                        <p:strVal val="visible"/>
                                      </p:to>
                                    </p:set>
                                    <p:animEffect transition="in" filter="fade">
                                      <p:cBhvr>
                                        <p:cTn id="101" dur="500"/>
                                        <p:tgtEl>
                                          <p:spTgt spid="27"/>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52"/>
                                        </p:tgtEl>
                                        <p:attrNameLst>
                                          <p:attrName>style.visibility</p:attrName>
                                        </p:attrNameLst>
                                      </p:cBhvr>
                                      <p:to>
                                        <p:strVal val="visible"/>
                                      </p:to>
                                    </p:set>
                                    <p:animEffect transition="in" filter="fade">
                                      <p:cBhvr>
                                        <p:cTn id="104" dur="500"/>
                                        <p:tgtEl>
                                          <p:spTgt spid="52"/>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51"/>
                                        </p:tgtEl>
                                        <p:attrNameLst>
                                          <p:attrName>style.visibility</p:attrName>
                                        </p:attrNameLst>
                                      </p:cBhvr>
                                      <p:to>
                                        <p:strVal val="visible"/>
                                      </p:to>
                                    </p:set>
                                    <p:animEffect transition="in" filter="fade">
                                      <p:cBhvr>
                                        <p:cTn id="107" dur="500"/>
                                        <p:tgtEl>
                                          <p:spTgt spid="51"/>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68"/>
                                        </p:tgtEl>
                                        <p:attrNameLst>
                                          <p:attrName>style.visibility</p:attrName>
                                        </p:attrNameLst>
                                      </p:cBhvr>
                                      <p:to>
                                        <p:strVal val="visible"/>
                                      </p:to>
                                    </p:set>
                                    <p:animEffect transition="in" filter="fade">
                                      <p:cBhvr>
                                        <p:cTn id="110" dur="500"/>
                                        <p:tgtEl>
                                          <p:spTgt spid="68"/>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69"/>
                                        </p:tgtEl>
                                        <p:attrNameLst>
                                          <p:attrName>style.visibility</p:attrName>
                                        </p:attrNameLst>
                                      </p:cBhvr>
                                      <p:to>
                                        <p:strVal val="visible"/>
                                      </p:to>
                                    </p:set>
                                    <p:animEffect transition="in" filter="fade">
                                      <p:cBhvr>
                                        <p:cTn id="113" dur="500"/>
                                        <p:tgtEl>
                                          <p:spTgt spid="69"/>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56"/>
                                        </p:tgtEl>
                                        <p:attrNameLst>
                                          <p:attrName>style.visibility</p:attrName>
                                        </p:attrNameLst>
                                      </p:cBhvr>
                                      <p:to>
                                        <p:strVal val="visible"/>
                                      </p:to>
                                    </p:set>
                                    <p:animEffect transition="in" filter="fade">
                                      <p:cBhvr>
                                        <p:cTn id="116" dur="500"/>
                                        <p:tgtEl>
                                          <p:spTgt spid="56"/>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53"/>
                                        </p:tgtEl>
                                        <p:attrNameLst>
                                          <p:attrName>style.visibility</p:attrName>
                                        </p:attrNameLst>
                                      </p:cBhvr>
                                      <p:to>
                                        <p:strVal val="visible"/>
                                      </p:to>
                                    </p:set>
                                    <p:animEffect transition="in" filter="fade">
                                      <p:cBhvr>
                                        <p:cTn id="119" dur="500"/>
                                        <p:tgtEl>
                                          <p:spTgt spid="53"/>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55"/>
                                        </p:tgtEl>
                                        <p:attrNameLst>
                                          <p:attrName>style.visibility</p:attrName>
                                        </p:attrNameLst>
                                      </p:cBhvr>
                                      <p:to>
                                        <p:strVal val="visible"/>
                                      </p:to>
                                    </p:set>
                                    <p:animEffect transition="in" filter="fade">
                                      <p:cBhvr>
                                        <p:cTn id="122" dur="500"/>
                                        <p:tgtEl>
                                          <p:spTgt spid="55"/>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64"/>
                                        </p:tgtEl>
                                        <p:attrNameLst>
                                          <p:attrName>style.visibility</p:attrName>
                                        </p:attrNameLst>
                                      </p:cBhvr>
                                      <p:to>
                                        <p:strVal val="visible"/>
                                      </p:to>
                                    </p:set>
                                    <p:animEffect transition="in" filter="fade">
                                      <p:cBhvr>
                                        <p:cTn id="125" dur="500"/>
                                        <p:tgtEl>
                                          <p:spTgt spid="64"/>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65"/>
                                        </p:tgtEl>
                                        <p:attrNameLst>
                                          <p:attrName>style.visibility</p:attrName>
                                        </p:attrNameLst>
                                      </p:cBhvr>
                                      <p:to>
                                        <p:strVal val="visible"/>
                                      </p:to>
                                    </p:set>
                                    <p:animEffect transition="in" filter="fade">
                                      <p:cBhvr>
                                        <p:cTn id="128" dur="500"/>
                                        <p:tgtEl>
                                          <p:spTgt spid="65"/>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54"/>
                                        </p:tgtEl>
                                        <p:attrNameLst>
                                          <p:attrName>style.visibility</p:attrName>
                                        </p:attrNameLst>
                                      </p:cBhvr>
                                      <p:to>
                                        <p:strVal val="visible"/>
                                      </p:to>
                                    </p:set>
                                    <p:animEffect transition="in" filter="fade">
                                      <p:cBhvr>
                                        <p:cTn id="131" dur="500"/>
                                        <p:tgtEl>
                                          <p:spTgt spid="54"/>
                                        </p:tgtEl>
                                      </p:cBhvr>
                                    </p:animEffec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16"/>
                                        </p:tgtEl>
                                        <p:attrNameLst>
                                          <p:attrName>style.visibility</p:attrName>
                                        </p:attrNameLst>
                                      </p:cBhvr>
                                      <p:to>
                                        <p:strVal val="visible"/>
                                      </p:to>
                                    </p:set>
                                    <p:animEffect transition="in" filter="fade">
                                      <p:cBhvr>
                                        <p:cTn id="136" dur="500"/>
                                        <p:tgtEl>
                                          <p:spTgt spid="16"/>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18"/>
                                        </p:tgtEl>
                                        <p:attrNameLst>
                                          <p:attrName>style.visibility</p:attrName>
                                        </p:attrNameLst>
                                      </p:cBhvr>
                                      <p:to>
                                        <p:strVal val="visible"/>
                                      </p:to>
                                    </p:set>
                                    <p:animEffect transition="in" filter="fade">
                                      <p:cBhvr>
                                        <p:cTn id="139" dur="500"/>
                                        <p:tgtEl>
                                          <p:spTgt spid="18"/>
                                        </p:tgtEl>
                                      </p:cBhvr>
                                    </p:animEffect>
                                  </p:childTnLst>
                                </p:cTn>
                              </p:par>
                              <p:par>
                                <p:cTn id="140" presetID="10" presetClass="entr" presetSubtype="0" fill="hold" grpId="0" nodeType="withEffect">
                                  <p:stCondLst>
                                    <p:cond delay="0"/>
                                  </p:stCondLst>
                                  <p:childTnLst>
                                    <p:set>
                                      <p:cBhvr>
                                        <p:cTn id="141" dur="1" fill="hold">
                                          <p:stCondLst>
                                            <p:cond delay="0"/>
                                          </p:stCondLst>
                                        </p:cTn>
                                        <p:tgtEl>
                                          <p:spTgt spid="17"/>
                                        </p:tgtEl>
                                        <p:attrNameLst>
                                          <p:attrName>style.visibility</p:attrName>
                                        </p:attrNameLst>
                                      </p:cBhvr>
                                      <p:to>
                                        <p:strVal val="visible"/>
                                      </p:to>
                                    </p:set>
                                    <p:animEffect transition="in" filter="fade">
                                      <p:cBhvr>
                                        <p:cTn id="142" dur="500"/>
                                        <p:tgtEl>
                                          <p:spTgt spid="17"/>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57"/>
                                        </p:tgtEl>
                                        <p:attrNameLst>
                                          <p:attrName>style.visibility</p:attrName>
                                        </p:attrNameLst>
                                      </p:cBhvr>
                                      <p:to>
                                        <p:strVal val="visible"/>
                                      </p:to>
                                    </p:set>
                                    <p:animEffect transition="in" filter="fade">
                                      <p:cBhvr>
                                        <p:cTn id="145" dur="500"/>
                                        <p:tgtEl>
                                          <p:spTgt spid="57"/>
                                        </p:tgtEl>
                                      </p:cBhvr>
                                    </p:animEffect>
                                  </p:childTnLst>
                                </p:cTn>
                              </p:par>
                              <p:par>
                                <p:cTn id="146" presetID="10" presetClass="entr" presetSubtype="0" fill="hold" grpId="0" nodeType="withEffect">
                                  <p:stCondLst>
                                    <p:cond delay="0"/>
                                  </p:stCondLst>
                                  <p:childTnLst>
                                    <p:set>
                                      <p:cBhvr>
                                        <p:cTn id="147" dur="1" fill="hold">
                                          <p:stCondLst>
                                            <p:cond delay="0"/>
                                          </p:stCondLst>
                                        </p:cTn>
                                        <p:tgtEl>
                                          <p:spTgt spid="58"/>
                                        </p:tgtEl>
                                        <p:attrNameLst>
                                          <p:attrName>style.visibility</p:attrName>
                                        </p:attrNameLst>
                                      </p:cBhvr>
                                      <p:to>
                                        <p:strVal val="visible"/>
                                      </p:to>
                                    </p:set>
                                    <p:animEffect transition="in" filter="fade">
                                      <p:cBhvr>
                                        <p:cTn id="148"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24" grpId="0" animBg="1"/>
      <p:bldP spid="23" grpId="0" animBg="1"/>
      <p:bldP spid="26" grpId="0" animBg="1"/>
      <p:bldP spid="27" grpId="0" animBg="1"/>
      <p:bldP spid="8" grpId="0"/>
      <p:bldP spid="38" grpId="0"/>
      <p:bldP spid="39" grpId="0"/>
      <p:bldP spid="43" grpId="0"/>
      <p:bldP spid="44" grpId="0"/>
      <p:bldP spid="49" grpId="0" animBg="1"/>
      <p:bldP spid="49" grpId="1" animBg="1"/>
      <p:bldP spid="52" grpId="0"/>
      <p:bldP spid="54" grpId="0"/>
      <p:bldP spid="56" grpId="0"/>
      <p:bldP spid="28" grpId="0" animBg="1"/>
      <p:bldP spid="29" grpId="0" animBg="1"/>
      <p:bldP spid="30" grpId="0" animBg="1"/>
      <p:bldP spid="50" grpId="0"/>
      <p:bldP spid="48" grpId="0" animBg="1"/>
      <p:bldP spid="51" grpId="0" animBg="1"/>
      <p:bldP spid="53" grpId="0" animBg="1"/>
      <p:bldP spid="55" grpId="0" animBg="1"/>
      <p:bldP spid="57" grpId="0" animBg="1"/>
      <p:bldP spid="58" grpId="0"/>
      <p:bldP spid="59" grpId="0" animBg="1"/>
      <p:bldP spid="60" grpId="0" animBg="1"/>
      <p:bldP spid="61" grpId="0"/>
      <p:bldP spid="62" grpId="0" animBg="1"/>
      <p:bldP spid="47" grpId="0" animBg="1"/>
      <p:bldP spid="64" grpId="0" animBg="1"/>
      <p:bldP spid="65" grpId="0"/>
      <p:bldP spid="66" grpId="0" animBg="1"/>
      <p:bldP spid="67" grpId="0" animBg="1"/>
      <p:bldP spid="68" grpId="0"/>
      <p:bldP spid="69" grpId="0" animBg="1"/>
      <p:bldP spid="25" grpId="0" animBg="1"/>
      <p:bldP spid="22" grpId="0" animBg="1"/>
      <p:bldP spid="46" grpId="0" animBg="1"/>
      <p:bldP spid="19" grpId="0" animBg="1"/>
      <p:bldP spid="16" grpId="0" animBg="1"/>
      <p:bldP spid="17" grpId="0" animBg="1"/>
      <p:bldP spid="21" grpId="0" animBg="1"/>
      <p:bldP spid="18" grpId="0" animBg="1"/>
    </p:bldLst>
  </p:timing>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75401" y="1042580"/>
            <a:ext cx="3772794" cy="4772843"/>
          </a:xfrm>
          <a:prstGeom prst="rect">
            <a:avLst/>
          </a:prstGeom>
        </p:spPr>
      </p:pic>
      <p:sp>
        <p:nvSpPr>
          <p:cNvPr id="6" name="TextBox 5"/>
          <p:cNvSpPr txBox="1"/>
          <p:nvPr/>
        </p:nvSpPr>
        <p:spPr>
          <a:xfrm>
            <a:off x="1870469" y="1725244"/>
            <a:ext cx="3679433" cy="1477328"/>
          </a:xfrm>
          <a:prstGeom prst="rect">
            <a:avLst/>
          </a:prstGeom>
          <a:noFill/>
        </p:spPr>
        <p:txBody>
          <a:bodyPr wrap="square" rtlCol="0">
            <a:spAutoFit/>
          </a:bodyPr>
          <a:lstStyle/>
          <a:p>
            <a:pPr algn="ctr"/>
            <a:r>
              <a:rPr lang="en-US" sz="3000" dirty="0"/>
              <a:t>Does the method work on </a:t>
            </a:r>
            <a:r>
              <a:rPr lang="en-US" sz="3000" b="1" i="1" dirty="0"/>
              <a:t>legacy</a:t>
            </a:r>
            <a:r>
              <a:rPr lang="en-US" sz="3000" dirty="0"/>
              <a:t> black and white photos?</a:t>
            </a:r>
          </a:p>
        </p:txBody>
      </p:sp>
    </p:spTree>
    <p:extLst>
      <p:ext uri="{BB962C8B-B14F-4D97-AF65-F5344CB8AC3E}">
        <p14:creationId xmlns:p14="http://schemas.microsoft.com/office/powerpoint/2010/main" val="27167586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62802" y="1022108"/>
            <a:ext cx="7666396" cy="4813784"/>
          </a:xfrm>
          <a:prstGeom prst="rect">
            <a:avLst/>
          </a:prstGeom>
          <a:ln>
            <a:solidFill>
              <a:schemeClr val="tx1"/>
            </a:solidFill>
          </a:ln>
        </p:spPr>
      </p:pic>
      <p:sp>
        <p:nvSpPr>
          <p:cNvPr id="4" name="Title 1"/>
          <p:cNvSpPr>
            <a:spLocks noGrp="1"/>
          </p:cNvSpPr>
          <p:nvPr>
            <p:ph type="title"/>
          </p:nvPr>
        </p:nvSpPr>
        <p:spPr>
          <a:xfrm>
            <a:off x="6096000" y="5512778"/>
            <a:ext cx="3833198" cy="323115"/>
          </a:xfrm>
        </p:spPr>
        <p:txBody>
          <a:bodyPr>
            <a:noAutofit/>
          </a:bodyPr>
          <a:lstStyle/>
          <a:p>
            <a:pPr algn="ctr"/>
            <a:r>
              <a:rPr lang="en-US" sz="1650" b="1" dirty="0" err="1">
                <a:solidFill>
                  <a:schemeClr val="bg1"/>
                </a:solidFill>
              </a:rPr>
              <a:t>Thylacine</a:t>
            </a:r>
            <a:r>
              <a:rPr lang="en-US" sz="1650" b="1" dirty="0">
                <a:solidFill>
                  <a:schemeClr val="bg1"/>
                </a:solidFill>
              </a:rPr>
              <a:t>, Dr. David </a:t>
            </a:r>
            <a:r>
              <a:rPr lang="en-US" sz="1650" b="1" dirty="0" err="1">
                <a:solidFill>
                  <a:schemeClr val="bg1"/>
                </a:solidFill>
              </a:rPr>
              <a:t>Fleay</a:t>
            </a:r>
            <a:r>
              <a:rPr lang="en-US" sz="1650" b="1" dirty="0">
                <a:solidFill>
                  <a:schemeClr val="bg1"/>
                </a:solidFill>
              </a:rPr>
              <a:t>, extinct in 1936.</a:t>
            </a:r>
          </a:p>
        </p:txBody>
      </p:sp>
    </p:spTree>
    <p:extLst>
      <p:ext uri="{BB962C8B-B14F-4D97-AF65-F5344CB8AC3E}">
        <p14:creationId xmlns:p14="http://schemas.microsoft.com/office/powerpoint/2010/main" val="337656895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501BE-DC3D-6676-6861-9E5D6DFAA1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FFD350-78A6-EC3C-23D6-176CB33AE5B7}"/>
              </a:ext>
            </a:extLst>
          </p:cNvPr>
          <p:cNvSpPr>
            <a:spLocks noGrp="1"/>
          </p:cNvSpPr>
          <p:nvPr>
            <p:ph type="title"/>
          </p:nvPr>
        </p:nvSpPr>
        <p:spPr/>
        <p:txBody>
          <a:bodyPr/>
          <a:lstStyle/>
          <a:p>
            <a:r>
              <a:rPr lang="en-US" dirty="0"/>
              <a:t>Could they have been verified earlier?</a:t>
            </a:r>
          </a:p>
        </p:txBody>
      </p:sp>
      <p:sp>
        <p:nvSpPr>
          <p:cNvPr id="3" name="Content Placeholder 2">
            <a:extLst>
              <a:ext uri="{FF2B5EF4-FFF2-40B4-BE49-F238E27FC236}">
                <a16:creationId xmlns:a16="http://schemas.microsoft.com/office/drawing/2014/main" id="{5BBCC218-F391-1A87-E1AA-246B6D562186}"/>
              </a:ext>
            </a:extLst>
          </p:cNvPr>
          <p:cNvSpPr>
            <a:spLocks noGrp="1"/>
          </p:cNvSpPr>
          <p:nvPr>
            <p:ph idx="1"/>
          </p:nvPr>
        </p:nvSpPr>
        <p:spPr/>
        <p:txBody>
          <a:bodyPr>
            <a:normAutofit fontScale="62500" lnSpcReduction="20000"/>
          </a:bodyPr>
          <a:lstStyle/>
          <a:p>
            <a:pPr marL="0" indent="0">
              <a:buNone/>
            </a:pPr>
            <a:r>
              <a:rPr lang="en-US" b="1" dirty="0"/>
              <a:t>The Circumference of the Earth (Eratosthenes, ~240 BCE) </a:t>
            </a:r>
            <a:r>
              <a:rPr lang="en-US" dirty="0"/>
              <a:t>Calculated the Earth's circumference with remarkable accuracy using the angles of shadows in two different cities.</a:t>
            </a:r>
          </a:p>
          <a:p>
            <a:pPr marL="0" indent="0">
              <a:buNone/>
            </a:pPr>
            <a:r>
              <a:rPr lang="en-US" b="1" dirty="0"/>
              <a:t>Heliocentrism &amp; Planetary Motion (Copernicus 1543 / Kepler 1609)</a:t>
            </a:r>
            <a:r>
              <a:rPr lang="en-US" dirty="0"/>
              <a:t> The sun is the center of the solar system, and planets move in elliptical orbits.</a:t>
            </a:r>
          </a:p>
          <a:p>
            <a:pPr marL="0" indent="0">
              <a:buNone/>
            </a:pPr>
            <a:r>
              <a:rPr lang="en-US" b="1" dirty="0"/>
              <a:t>The Gravitational Constant, G (Henry Cavendish, 1798) </a:t>
            </a:r>
            <a:r>
              <a:rPr lang="en-US" dirty="0"/>
              <a:t>Measuring the incredibly weak gravitational pull between two lead spheres to find G (and thus the mass of the Earth).</a:t>
            </a:r>
          </a:p>
          <a:p>
            <a:pPr marL="0" indent="0">
              <a:buNone/>
            </a:pPr>
            <a:r>
              <a:rPr lang="en-US" b="1" dirty="0"/>
              <a:t>Electromagnetism (James Clerk Maxwell, 1861–1862) </a:t>
            </a:r>
            <a:r>
              <a:rPr lang="en-US" dirty="0"/>
              <a:t>Maxwell's equations, unifying electricity, magnetism, and light.</a:t>
            </a:r>
          </a:p>
          <a:p>
            <a:pPr marL="0" indent="0">
              <a:buNone/>
            </a:pPr>
            <a:r>
              <a:rPr lang="en-US" b="1" dirty="0"/>
              <a:t>Special Relativity (Albert Einstein, 1905) </a:t>
            </a:r>
            <a:r>
              <a:rPr lang="en-US" dirty="0"/>
              <a:t>The laws of physics are the same for all non-accelerating observers, and the speed of light in a vacuum is independent of the motion of all observers.</a:t>
            </a:r>
          </a:p>
          <a:p>
            <a:pPr marL="0" indent="0">
              <a:buNone/>
            </a:pPr>
            <a:r>
              <a:rPr lang="en-US" b="1" dirty="0"/>
              <a:t>Expansion of the Universe (Edwin Hubble, 1929) </a:t>
            </a:r>
            <a:r>
              <a:rPr lang="en-US" dirty="0"/>
              <a:t>Galaxies are moving away from us, meaning the universe is expanding.</a:t>
            </a:r>
          </a:p>
          <a:p>
            <a:pPr marL="0" indent="0">
              <a:buNone/>
            </a:pPr>
            <a:r>
              <a:rPr lang="en-US" b="1" dirty="0"/>
              <a:t>Structure of DNA (Watson, Crick, and Franklin, 1953) </a:t>
            </a:r>
            <a:r>
              <a:rPr lang="en-US" dirty="0"/>
              <a:t>The double-helix structure of DNA.</a:t>
            </a:r>
          </a:p>
          <a:p>
            <a:pPr marL="0" indent="0">
              <a:buNone/>
            </a:pPr>
            <a:r>
              <a:rPr lang="en-US" b="1" dirty="0"/>
              <a:t>Age of the Earth (Clair Patterson, 1953) </a:t>
            </a:r>
            <a:r>
              <a:rPr lang="en-US" dirty="0"/>
              <a:t>Pinning the age of the Earth at roughly 4.5 billion years using lead isotope dating on meteorites.</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5" name="Graphic 4" descr="Checkmark with solid fill">
            <a:extLst>
              <a:ext uri="{FF2B5EF4-FFF2-40B4-BE49-F238E27FC236}">
                <a16:creationId xmlns:a16="http://schemas.microsoft.com/office/drawing/2014/main" id="{CC5DB2B6-9E09-DE21-5E00-CEEEB06AB13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 y="1516459"/>
            <a:ext cx="609600" cy="609600"/>
          </a:xfrm>
          <a:prstGeom prst="rect">
            <a:avLst/>
          </a:prstGeom>
        </p:spPr>
      </p:pic>
      <p:pic>
        <p:nvPicPr>
          <p:cNvPr id="6" name="Graphic 5" descr="Checkmark with solid fill">
            <a:extLst>
              <a:ext uri="{FF2B5EF4-FFF2-40B4-BE49-F238E27FC236}">
                <a16:creationId xmlns:a16="http://schemas.microsoft.com/office/drawing/2014/main" id="{F114945A-9781-C85F-4C23-C919F1C8A9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 y="3718720"/>
            <a:ext cx="609600" cy="609600"/>
          </a:xfrm>
          <a:prstGeom prst="rect">
            <a:avLst/>
          </a:prstGeom>
        </p:spPr>
      </p:pic>
      <p:pic>
        <p:nvPicPr>
          <p:cNvPr id="8" name="Graphic 7" descr="Badge Cross with solid fill">
            <a:extLst>
              <a:ext uri="{FF2B5EF4-FFF2-40B4-BE49-F238E27FC236}">
                <a16:creationId xmlns:a16="http://schemas.microsoft.com/office/drawing/2014/main" id="{675182F1-2F5E-012D-7F12-A569890C8F8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436" y="4267200"/>
            <a:ext cx="609600" cy="609600"/>
          </a:xfrm>
          <a:prstGeom prst="rect">
            <a:avLst/>
          </a:prstGeom>
        </p:spPr>
      </p:pic>
      <p:pic>
        <p:nvPicPr>
          <p:cNvPr id="9" name="Graphic 8" descr="Badge Cross with solid fill">
            <a:extLst>
              <a:ext uri="{FF2B5EF4-FFF2-40B4-BE49-F238E27FC236}">
                <a16:creationId xmlns:a16="http://schemas.microsoft.com/office/drawing/2014/main" id="{F71440B0-6B51-8EBA-DCF2-AFE5193847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436" y="2617589"/>
            <a:ext cx="609600" cy="609600"/>
          </a:xfrm>
          <a:prstGeom prst="rect">
            <a:avLst/>
          </a:prstGeom>
        </p:spPr>
      </p:pic>
      <p:pic>
        <p:nvPicPr>
          <p:cNvPr id="10" name="Graphic 9" descr="Badge Cross with solid fill">
            <a:extLst>
              <a:ext uri="{FF2B5EF4-FFF2-40B4-BE49-F238E27FC236}">
                <a16:creationId xmlns:a16="http://schemas.microsoft.com/office/drawing/2014/main" id="{09C09FFD-BF22-C062-E7D3-374454F410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436" y="3177779"/>
            <a:ext cx="609600" cy="609600"/>
          </a:xfrm>
          <a:prstGeom prst="rect">
            <a:avLst/>
          </a:prstGeom>
        </p:spPr>
      </p:pic>
      <p:pic>
        <p:nvPicPr>
          <p:cNvPr id="11" name="Graphic 10" descr="Badge Cross with solid fill">
            <a:extLst>
              <a:ext uri="{FF2B5EF4-FFF2-40B4-BE49-F238E27FC236}">
                <a16:creationId xmlns:a16="http://schemas.microsoft.com/office/drawing/2014/main" id="{76ED3630-F7BF-D634-945E-E7347ACD68E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436" y="2133600"/>
            <a:ext cx="609600" cy="609600"/>
          </a:xfrm>
          <a:prstGeom prst="rect">
            <a:avLst/>
          </a:prstGeom>
        </p:spPr>
      </p:pic>
      <p:pic>
        <p:nvPicPr>
          <p:cNvPr id="12" name="Graphic 11" descr="Badge Cross with solid fill">
            <a:extLst>
              <a:ext uri="{FF2B5EF4-FFF2-40B4-BE49-F238E27FC236}">
                <a16:creationId xmlns:a16="http://schemas.microsoft.com/office/drawing/2014/main" id="{0EC96630-6E3B-62C9-9C47-00B6B2EBE9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436" y="4741016"/>
            <a:ext cx="609600" cy="609600"/>
          </a:xfrm>
          <a:prstGeom prst="rect">
            <a:avLst/>
          </a:prstGeom>
        </p:spPr>
      </p:pic>
      <p:pic>
        <p:nvPicPr>
          <p:cNvPr id="13" name="Graphic 12" descr="Badge Cross with solid fill">
            <a:extLst>
              <a:ext uri="{FF2B5EF4-FFF2-40B4-BE49-F238E27FC236}">
                <a16:creationId xmlns:a16="http://schemas.microsoft.com/office/drawing/2014/main" id="{957B67F6-8D23-F9D7-B145-E498C39BDE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436" y="5181600"/>
            <a:ext cx="609600" cy="609600"/>
          </a:xfrm>
          <a:prstGeom prst="rect">
            <a:avLst/>
          </a:prstGeom>
        </p:spPr>
      </p:pic>
    </p:spTree>
    <p:extLst>
      <p:ext uri="{BB962C8B-B14F-4D97-AF65-F5344CB8AC3E}">
        <p14:creationId xmlns:p14="http://schemas.microsoft.com/office/powerpoint/2010/main" val="355416394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262802" y="1022108"/>
            <a:ext cx="7666396" cy="4813793"/>
          </a:xfrm>
          <a:prstGeom prst="rect">
            <a:avLst/>
          </a:prstGeom>
          <a:ln>
            <a:solidFill>
              <a:schemeClr val="tx1"/>
            </a:solidFill>
          </a:ln>
        </p:spPr>
      </p:pic>
      <p:sp>
        <p:nvSpPr>
          <p:cNvPr id="6" name="Title 1"/>
          <p:cNvSpPr>
            <a:spLocks noGrp="1"/>
          </p:cNvSpPr>
          <p:nvPr>
            <p:ph type="title"/>
          </p:nvPr>
        </p:nvSpPr>
        <p:spPr>
          <a:xfrm>
            <a:off x="6096000" y="5512778"/>
            <a:ext cx="3833198" cy="323115"/>
          </a:xfrm>
        </p:spPr>
        <p:txBody>
          <a:bodyPr>
            <a:noAutofit/>
          </a:bodyPr>
          <a:lstStyle/>
          <a:p>
            <a:pPr algn="ctr"/>
            <a:r>
              <a:rPr lang="en-US" sz="1650" b="1" dirty="0" err="1">
                <a:solidFill>
                  <a:schemeClr val="bg1"/>
                </a:solidFill>
              </a:rPr>
              <a:t>Thylacine</a:t>
            </a:r>
            <a:r>
              <a:rPr lang="en-US" sz="1650" b="1" dirty="0">
                <a:solidFill>
                  <a:schemeClr val="bg1"/>
                </a:solidFill>
              </a:rPr>
              <a:t>, Dr. David </a:t>
            </a:r>
            <a:r>
              <a:rPr lang="en-US" sz="1650" b="1" dirty="0" err="1">
                <a:solidFill>
                  <a:schemeClr val="bg1"/>
                </a:solidFill>
              </a:rPr>
              <a:t>Fleay</a:t>
            </a:r>
            <a:r>
              <a:rPr lang="en-US" sz="1650" b="1" dirty="0">
                <a:solidFill>
                  <a:schemeClr val="bg1"/>
                </a:solidFill>
              </a:rPr>
              <a:t>, extinct in 1936.</a:t>
            </a:r>
          </a:p>
        </p:txBody>
      </p:sp>
    </p:spTree>
    <p:extLst>
      <p:ext uri="{BB962C8B-B14F-4D97-AF65-F5344CB8AC3E}">
        <p14:creationId xmlns:p14="http://schemas.microsoft.com/office/powerpoint/2010/main" val="2633952828"/>
      </p:ext>
    </p:extLst>
  </p:cSld>
  <p:clrMapOvr>
    <a:masterClrMapping/>
  </p:clrMapOvr>
  <p:transition>
    <p:fade/>
  </p:transition>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48386" y="960173"/>
            <a:ext cx="3695228" cy="4937657"/>
          </a:xfrm>
          <a:prstGeom prst="rect">
            <a:avLst/>
          </a:prstGeom>
          <a:ln>
            <a:solidFill>
              <a:schemeClr val="tx1"/>
            </a:solidFill>
          </a:ln>
        </p:spPr>
      </p:pic>
      <p:sp>
        <p:nvSpPr>
          <p:cNvPr id="6" name="Title 1"/>
          <p:cNvSpPr>
            <a:spLocks noGrp="1"/>
          </p:cNvSpPr>
          <p:nvPr>
            <p:ph type="title"/>
          </p:nvPr>
        </p:nvSpPr>
        <p:spPr>
          <a:xfrm>
            <a:off x="5256336" y="5578722"/>
            <a:ext cx="2687279" cy="323115"/>
          </a:xfrm>
        </p:spPr>
        <p:txBody>
          <a:bodyPr>
            <a:noAutofit/>
          </a:bodyPr>
          <a:lstStyle/>
          <a:p>
            <a:pPr algn="ctr"/>
            <a:r>
              <a:rPr lang="en-US" sz="1650" b="1" dirty="0">
                <a:solidFill>
                  <a:schemeClr val="bg1"/>
                </a:solidFill>
              </a:rPr>
              <a:t>Amateur Family Photo, 1956.</a:t>
            </a:r>
          </a:p>
        </p:txBody>
      </p:sp>
    </p:spTree>
    <p:extLst>
      <p:ext uri="{BB962C8B-B14F-4D97-AF65-F5344CB8AC3E}">
        <p14:creationId xmlns:p14="http://schemas.microsoft.com/office/powerpoint/2010/main" val="3904581269"/>
      </p:ext>
    </p:extLst>
  </p:cSld>
  <p:clrMapOvr>
    <a:masterClrMapping/>
  </p:clrMapOvr>
  <p:transition>
    <p:fade/>
  </p:transition>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248386" y="960173"/>
            <a:ext cx="3695228" cy="4937661"/>
          </a:xfrm>
          <a:prstGeom prst="rect">
            <a:avLst/>
          </a:prstGeom>
          <a:ln>
            <a:solidFill>
              <a:schemeClr val="tx1"/>
            </a:solidFill>
          </a:ln>
        </p:spPr>
      </p:pic>
      <p:sp>
        <p:nvSpPr>
          <p:cNvPr id="7" name="Title 1"/>
          <p:cNvSpPr>
            <a:spLocks noGrp="1"/>
          </p:cNvSpPr>
          <p:nvPr>
            <p:ph type="title"/>
          </p:nvPr>
        </p:nvSpPr>
        <p:spPr>
          <a:xfrm>
            <a:off x="5256336" y="5578722"/>
            <a:ext cx="2687279" cy="323115"/>
          </a:xfrm>
        </p:spPr>
        <p:txBody>
          <a:bodyPr>
            <a:noAutofit/>
          </a:bodyPr>
          <a:lstStyle/>
          <a:p>
            <a:pPr algn="ctr"/>
            <a:r>
              <a:rPr lang="en-US" sz="1650" b="1" dirty="0">
                <a:solidFill>
                  <a:schemeClr val="bg1"/>
                </a:solidFill>
              </a:rPr>
              <a:t>Amateur Family Photo, 1956.</a:t>
            </a:r>
          </a:p>
        </p:txBody>
      </p:sp>
    </p:spTree>
    <p:extLst>
      <p:ext uri="{BB962C8B-B14F-4D97-AF65-F5344CB8AC3E}">
        <p14:creationId xmlns:p14="http://schemas.microsoft.com/office/powerpoint/2010/main" val="3639931126"/>
      </p:ext>
    </p:extLst>
  </p:cSld>
  <p:clrMapOvr>
    <a:masterClrMapping/>
  </p:clrMapOvr>
  <p:transition>
    <p:fade/>
  </p:transition>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396636" y="962051"/>
            <a:ext cx="7398728" cy="4933898"/>
          </a:xfrm>
          <a:prstGeom prst="rect">
            <a:avLst/>
          </a:prstGeom>
          <a:ln>
            <a:noFill/>
          </a:ln>
        </p:spPr>
      </p:pic>
      <p:sp>
        <p:nvSpPr>
          <p:cNvPr id="5" name="Title 1"/>
          <p:cNvSpPr txBox="1">
            <a:spLocks/>
          </p:cNvSpPr>
          <p:nvPr/>
        </p:nvSpPr>
        <p:spPr>
          <a:xfrm>
            <a:off x="3818794" y="5497108"/>
            <a:ext cx="5963383" cy="38565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50" b="1" dirty="0">
                <a:solidFill>
                  <a:schemeClr val="bg1"/>
                </a:solidFill>
              </a:rPr>
              <a:t>Henri Cartier-Bresson, Sunday on the Banks of the River Seine, 1938.</a:t>
            </a:r>
          </a:p>
        </p:txBody>
      </p:sp>
    </p:spTree>
    <p:extLst>
      <p:ext uri="{BB962C8B-B14F-4D97-AF65-F5344CB8AC3E}">
        <p14:creationId xmlns:p14="http://schemas.microsoft.com/office/powerpoint/2010/main" val="3375372248"/>
      </p:ext>
    </p:extLst>
  </p:cSld>
  <p:clrMapOvr>
    <a:masterClrMapping/>
  </p:clrMapOvr>
  <p:transition>
    <p:fade/>
  </p:transition>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396637" y="962050"/>
            <a:ext cx="7394237" cy="4930902"/>
          </a:xfrm>
          <a:prstGeom prst="rect">
            <a:avLst/>
          </a:prstGeom>
          <a:ln>
            <a:noFill/>
          </a:ln>
        </p:spPr>
      </p:pic>
      <p:sp>
        <p:nvSpPr>
          <p:cNvPr id="8" name="Title 1"/>
          <p:cNvSpPr txBox="1">
            <a:spLocks/>
          </p:cNvSpPr>
          <p:nvPr/>
        </p:nvSpPr>
        <p:spPr>
          <a:xfrm>
            <a:off x="3818794" y="5497108"/>
            <a:ext cx="5963383" cy="38565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50" b="1" dirty="0">
                <a:solidFill>
                  <a:schemeClr val="bg1"/>
                </a:solidFill>
              </a:rPr>
              <a:t>Henri Cartier-Bresson, Sunday on the Banks of the River Seine, 1938.</a:t>
            </a:r>
          </a:p>
        </p:txBody>
      </p:sp>
    </p:spTree>
    <p:extLst>
      <p:ext uri="{BB962C8B-B14F-4D97-AF65-F5344CB8AC3E}">
        <p14:creationId xmlns:p14="http://schemas.microsoft.com/office/powerpoint/2010/main" val="254061060"/>
      </p:ext>
    </p:extLst>
  </p:cSld>
  <p:clrMapOvr>
    <a:masterClrMapping/>
  </p:clrMapOvr>
  <p:transition>
    <p:fade/>
  </p:transition>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208557" y="960560"/>
            <a:ext cx="3774886" cy="4879730"/>
          </a:xfrm>
          <a:prstGeom prst="rect">
            <a:avLst/>
          </a:prstGeom>
        </p:spPr>
      </p:pic>
      <p:sp>
        <p:nvSpPr>
          <p:cNvPr id="9" name="Title 1"/>
          <p:cNvSpPr txBox="1">
            <a:spLocks/>
          </p:cNvSpPr>
          <p:nvPr/>
        </p:nvSpPr>
        <p:spPr>
          <a:xfrm>
            <a:off x="4426689" y="5497108"/>
            <a:ext cx="3556754" cy="38565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50" b="1" dirty="0">
                <a:solidFill>
                  <a:schemeClr val="bg1"/>
                </a:solidFill>
              </a:rPr>
              <a:t>Dorothea Lange, Migrant Mother, 1936.</a:t>
            </a:r>
          </a:p>
        </p:txBody>
      </p:sp>
    </p:spTree>
    <p:extLst>
      <p:ext uri="{BB962C8B-B14F-4D97-AF65-F5344CB8AC3E}">
        <p14:creationId xmlns:p14="http://schemas.microsoft.com/office/powerpoint/2010/main" val="2354848779"/>
      </p:ext>
    </p:extLst>
  </p:cSld>
  <p:clrMapOvr>
    <a:masterClrMapping/>
  </p:clrMapOvr>
  <p:transition>
    <p:fade/>
  </p:transition>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08557" y="960561"/>
            <a:ext cx="3774886" cy="4885689"/>
          </a:xfrm>
          <a:prstGeom prst="rect">
            <a:avLst/>
          </a:prstGeom>
        </p:spPr>
      </p:pic>
      <p:sp>
        <p:nvSpPr>
          <p:cNvPr id="7" name="Title 1"/>
          <p:cNvSpPr txBox="1">
            <a:spLocks/>
          </p:cNvSpPr>
          <p:nvPr/>
        </p:nvSpPr>
        <p:spPr>
          <a:xfrm>
            <a:off x="4426689" y="5497108"/>
            <a:ext cx="3556754" cy="38565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50" b="1" dirty="0">
                <a:solidFill>
                  <a:schemeClr val="bg1"/>
                </a:solidFill>
              </a:rPr>
              <a:t>Dorothea Lange, Migrant Mother, 1936.</a:t>
            </a:r>
          </a:p>
        </p:txBody>
      </p:sp>
    </p:spTree>
    <p:extLst>
      <p:ext uri="{BB962C8B-B14F-4D97-AF65-F5344CB8AC3E}">
        <p14:creationId xmlns:p14="http://schemas.microsoft.com/office/powerpoint/2010/main" val="795577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1119472"/>
            <a:ext cx="7886700" cy="737420"/>
          </a:xfrm>
        </p:spPr>
        <p:txBody>
          <a:bodyPr>
            <a:normAutofit fontScale="90000"/>
          </a:bodyPr>
          <a:lstStyle/>
          <a:p>
            <a:r>
              <a:rPr lang="en-US" dirty="0"/>
              <a:t>Additional Information</a:t>
            </a:r>
          </a:p>
        </p:txBody>
      </p:sp>
      <p:sp>
        <p:nvSpPr>
          <p:cNvPr id="3" name="Content Placeholder 2"/>
          <p:cNvSpPr>
            <a:spLocks noGrp="1"/>
          </p:cNvSpPr>
          <p:nvPr>
            <p:ph idx="1"/>
          </p:nvPr>
        </p:nvSpPr>
        <p:spPr>
          <a:xfrm>
            <a:off x="2152650" y="1833644"/>
            <a:ext cx="7886700" cy="4167106"/>
          </a:xfrm>
        </p:spPr>
        <p:txBody>
          <a:bodyPr>
            <a:normAutofit/>
          </a:bodyPr>
          <a:lstStyle/>
          <a:p>
            <a:r>
              <a:rPr lang="en-US" sz="2700" dirty="0"/>
              <a:t>Demo</a:t>
            </a:r>
          </a:p>
          <a:p>
            <a:pPr lvl="1"/>
            <a:r>
              <a:rPr lang="en-US" sz="2700" dirty="0">
                <a:hlinkClick r:id="rId3"/>
              </a:rPr>
              <a:t>http://demos.algorithmia.com/colorize-photos/</a:t>
            </a:r>
            <a:endParaRPr lang="en-US" sz="2700" dirty="0"/>
          </a:p>
          <a:p>
            <a:r>
              <a:rPr lang="en-US" sz="2700" dirty="0"/>
              <a:t>Reddit </a:t>
            </a:r>
            <a:r>
              <a:rPr lang="en-US" sz="2700" dirty="0" err="1"/>
              <a:t>ColorizeBot</a:t>
            </a:r>
            <a:endParaRPr lang="en-US" sz="2700" dirty="0"/>
          </a:p>
          <a:p>
            <a:pPr lvl="1"/>
            <a:r>
              <a:rPr lang="en-US" sz="2700" dirty="0"/>
              <a:t>Type “</a:t>
            </a:r>
            <a:r>
              <a:rPr lang="en-US" sz="2700" dirty="0" err="1"/>
              <a:t>colorizebot</a:t>
            </a:r>
            <a:r>
              <a:rPr lang="en-US" sz="2700" dirty="0"/>
              <a:t>” under any image post</a:t>
            </a:r>
          </a:p>
          <a:p>
            <a:r>
              <a:rPr lang="en-US" sz="2700" dirty="0"/>
              <a:t>Code</a:t>
            </a:r>
          </a:p>
          <a:p>
            <a:pPr lvl="1"/>
            <a:r>
              <a:rPr lang="en-US" sz="2700" dirty="0">
                <a:hlinkClick r:id="rId4"/>
              </a:rPr>
              <a:t>https://github.com/richzhang/colorization</a:t>
            </a:r>
            <a:endParaRPr lang="en-US" sz="2700" dirty="0"/>
          </a:p>
          <a:p>
            <a:r>
              <a:rPr lang="en-US" sz="2700" dirty="0"/>
              <a:t>Website – full paper, user examples, visualizations</a:t>
            </a:r>
          </a:p>
          <a:p>
            <a:pPr lvl="1"/>
            <a:r>
              <a:rPr lang="en-US" sz="2700" dirty="0">
                <a:hlinkClick r:id="rId5" action="ppaction://hlinkfile"/>
              </a:rPr>
              <a:t>http://richzhang.github.io/colorization</a:t>
            </a:r>
            <a:endParaRPr lang="en-US" sz="2700" dirty="0"/>
          </a:p>
          <a:p>
            <a:endParaRPr lang="en-US" sz="2700" dirty="0"/>
          </a:p>
        </p:txBody>
      </p:sp>
    </p:spTree>
    <p:extLst>
      <p:ext uri="{BB962C8B-B14F-4D97-AF65-F5344CB8AC3E}">
        <p14:creationId xmlns:p14="http://schemas.microsoft.com/office/powerpoint/2010/main" val="408637774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5"/>
          <p:cNvSpPr/>
          <p:nvPr/>
        </p:nvSpPr>
        <p:spPr>
          <a:xfrm>
            <a:off x="1524000" y="857251"/>
            <a:ext cx="9144000" cy="514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itle 1"/>
          <p:cNvSpPr txBox="1">
            <a:spLocks/>
          </p:cNvSpPr>
          <p:nvPr/>
        </p:nvSpPr>
        <p:spPr>
          <a:xfrm>
            <a:off x="2152650" y="1355500"/>
            <a:ext cx="7886700" cy="729205"/>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dirty="0">
                <a:solidFill>
                  <a:schemeClr val="bg1"/>
                </a:solidFill>
              </a:rPr>
              <a:t>Lukas Graham – 7 Years</a:t>
            </a:r>
          </a:p>
          <a:p>
            <a:pPr algn="ctr"/>
            <a:r>
              <a:rPr lang="en-US" sz="1650" dirty="0">
                <a:solidFill>
                  <a:schemeClr val="bg1"/>
                </a:solidFill>
              </a:rPr>
              <a:t>Submitted by Ron Zohar</a:t>
            </a:r>
          </a:p>
        </p:txBody>
      </p:sp>
      <p:sp>
        <p:nvSpPr>
          <p:cNvPr id="7" name="TextBox 6"/>
          <p:cNvSpPr txBox="1"/>
          <p:nvPr/>
        </p:nvSpPr>
        <p:spPr>
          <a:xfrm>
            <a:off x="3142636" y="5092730"/>
            <a:ext cx="5906728" cy="646331"/>
          </a:xfrm>
          <a:prstGeom prst="rect">
            <a:avLst/>
          </a:prstGeom>
          <a:solidFill>
            <a:schemeClr val="tx1"/>
          </a:solidFill>
          <a:ln w="76200">
            <a:solidFill>
              <a:schemeClr val="tx1"/>
            </a:solidFill>
          </a:ln>
          <a:effectLst>
            <a:softEdge rad="31750"/>
          </a:effectLst>
        </p:spPr>
        <p:txBody>
          <a:bodyPr wrap="square" rtlCol="0">
            <a:spAutoFit/>
          </a:bodyPr>
          <a:lstStyle/>
          <a:p>
            <a:pPr algn="ctr"/>
            <a:endParaRPr lang="en-US" sz="150" b="1" dirty="0">
              <a:solidFill>
                <a:schemeClr val="bg1"/>
              </a:solidFill>
            </a:endParaRPr>
          </a:p>
          <a:p>
            <a:pPr algn="ctr"/>
            <a:r>
              <a:rPr lang="en-US" b="1" dirty="0">
                <a:solidFill>
                  <a:schemeClr val="bg1"/>
                </a:solidFill>
              </a:rPr>
              <a:t>For the full paper, code, and live demo:</a:t>
            </a:r>
          </a:p>
          <a:p>
            <a:pPr algn="ctr"/>
            <a:r>
              <a:rPr lang="en-US" sz="1500" b="1" dirty="0" err="1">
                <a:solidFill>
                  <a:schemeClr val="bg1"/>
                </a:solidFill>
              </a:rPr>
              <a:t>richzhang.github.io</a:t>
            </a:r>
            <a:r>
              <a:rPr lang="en-US" sz="1500" b="1" dirty="0">
                <a:solidFill>
                  <a:schemeClr val="bg1"/>
                </a:solidFill>
              </a:rPr>
              <a:t>/colorization</a:t>
            </a:r>
          </a:p>
          <a:p>
            <a:pPr algn="ctr"/>
            <a:endParaRPr lang="en-US" sz="150" b="1" dirty="0">
              <a:solidFill>
                <a:schemeClr val="bg1"/>
              </a:solidFill>
            </a:endParaRPr>
          </a:p>
        </p:txBody>
      </p:sp>
      <p:sp>
        <p:nvSpPr>
          <p:cNvPr id="2" name="Content Placeholder 1"/>
          <p:cNvSpPr>
            <a:spLocks noGrp="1"/>
          </p:cNvSpPr>
          <p:nvPr>
            <p:ph idx="1"/>
          </p:nvPr>
        </p:nvSpPr>
        <p:spPr/>
        <p:txBody>
          <a:bodyPr/>
          <a:lstStyle/>
          <a:p>
            <a:pPr algn="ctr"/>
            <a:r>
              <a:rPr lang="en-US" dirty="0">
                <a:solidFill>
                  <a:schemeClr val="bg1"/>
                </a:solidFill>
                <a:hlinkClick r:id="rId3"/>
              </a:rPr>
              <a:t>https://www.youtube.com/watch?v</a:t>
            </a:r>
            <a:r>
              <a:rPr lang="en-US">
                <a:solidFill>
                  <a:schemeClr val="bg1"/>
                </a:solidFill>
                <a:hlinkClick r:id="rId3"/>
              </a:rPr>
              <a:t>=OQvNfxnV1WY</a:t>
            </a:r>
            <a:endParaRPr lang="en-US">
              <a:solidFill>
                <a:schemeClr val="bg1"/>
              </a:solidFill>
            </a:endParaRPr>
          </a:p>
          <a:p>
            <a:pPr algn="ctr"/>
            <a:endParaRPr lang="en-US" dirty="0">
              <a:solidFill>
                <a:schemeClr val="bg1"/>
              </a:solidFill>
            </a:endParaRPr>
          </a:p>
        </p:txBody>
      </p:sp>
    </p:spTree>
    <p:extLst>
      <p:ext uri="{BB962C8B-B14F-4D97-AF65-F5344CB8AC3E}">
        <p14:creationId xmlns:p14="http://schemas.microsoft.com/office/powerpoint/2010/main" val="16984699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142636" y="5071760"/>
            <a:ext cx="5906728" cy="646331"/>
          </a:xfrm>
          <a:prstGeom prst="rect">
            <a:avLst/>
          </a:prstGeom>
          <a:solidFill>
            <a:schemeClr val="bg1">
              <a:lumMod val="65000"/>
            </a:schemeClr>
          </a:solidFill>
          <a:ln w="76200">
            <a:solidFill>
              <a:schemeClr val="tx1"/>
            </a:solidFill>
          </a:ln>
          <a:effectLst>
            <a:softEdge rad="31750"/>
          </a:effectLst>
        </p:spPr>
        <p:txBody>
          <a:bodyPr wrap="square" rtlCol="0">
            <a:spAutoFit/>
          </a:bodyPr>
          <a:lstStyle/>
          <a:p>
            <a:pPr algn="ctr"/>
            <a:endParaRPr lang="en-US" sz="150" b="1" dirty="0">
              <a:solidFill>
                <a:schemeClr val="bg1"/>
              </a:solidFill>
            </a:endParaRPr>
          </a:p>
          <a:p>
            <a:pPr algn="ctr"/>
            <a:r>
              <a:rPr lang="en-US" b="1" dirty="0">
                <a:solidFill>
                  <a:schemeClr val="bg1"/>
                </a:solidFill>
              </a:rPr>
              <a:t>For the full paper, additional examples and our model:</a:t>
            </a:r>
          </a:p>
          <a:p>
            <a:pPr algn="ctr"/>
            <a:r>
              <a:rPr lang="en-US" sz="1500" b="1" dirty="0">
                <a:solidFill>
                  <a:schemeClr val="bg1"/>
                </a:solidFill>
              </a:rPr>
              <a:t>richzhang.github.io/colorization</a:t>
            </a:r>
          </a:p>
          <a:p>
            <a:pPr algn="ctr"/>
            <a:endParaRPr lang="en-US" sz="150" b="1" dirty="0">
              <a:solidFill>
                <a:schemeClr val="bg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43580" y="1214090"/>
            <a:ext cx="8704841" cy="3651083"/>
          </a:xfrm>
          <a:prstGeom prst="rect">
            <a:avLst/>
          </a:prstGeom>
        </p:spPr>
      </p:pic>
    </p:spTree>
    <p:extLst>
      <p:ext uri="{BB962C8B-B14F-4D97-AF65-F5344CB8AC3E}">
        <p14:creationId xmlns:p14="http://schemas.microsoft.com/office/powerpoint/2010/main" val="37312830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8.5"/>
</p:tagLst>
</file>

<file path=ppt/tags/tag10.xml><?xml version="1.0" encoding="utf-8"?>
<p:tagLst xmlns:a="http://schemas.openxmlformats.org/drawingml/2006/main" xmlns:r="http://schemas.openxmlformats.org/officeDocument/2006/relationships" xmlns:p="http://schemas.openxmlformats.org/presentationml/2006/main">
  <p:tag name="TIMING" val="|28|19.5|15.7|1.9|4|9.5"/>
</p:tagLst>
</file>

<file path=ppt/tags/tag11.xml><?xml version="1.0" encoding="utf-8"?>
<p:tagLst xmlns:a="http://schemas.openxmlformats.org/drawingml/2006/main" xmlns:r="http://schemas.openxmlformats.org/officeDocument/2006/relationships" xmlns:p="http://schemas.openxmlformats.org/presentationml/2006/main">
  <p:tag name="TIMING" val="|12.7|9.7"/>
</p:tagLst>
</file>

<file path=ppt/tags/tag12.xml><?xml version="1.0" encoding="utf-8"?>
<p:tagLst xmlns:a="http://schemas.openxmlformats.org/drawingml/2006/main" xmlns:r="http://schemas.openxmlformats.org/officeDocument/2006/relationships" xmlns:p="http://schemas.openxmlformats.org/presentationml/2006/main">
  <p:tag name="TIMING" val="|38.6|2.7|10.1|36.4"/>
</p:tagLst>
</file>

<file path=ppt/tags/tag13.xml><?xml version="1.0" encoding="utf-8"?>
<p:tagLst xmlns:a="http://schemas.openxmlformats.org/drawingml/2006/main" xmlns:r="http://schemas.openxmlformats.org/officeDocument/2006/relationships" xmlns:p="http://schemas.openxmlformats.org/presentationml/2006/main">
  <p:tag name="TIMING" val="|19.3|5.4"/>
</p:tagLst>
</file>

<file path=ppt/tags/tag14.xml><?xml version="1.0" encoding="utf-8"?>
<p:tagLst xmlns:a="http://schemas.openxmlformats.org/drawingml/2006/main" xmlns:r="http://schemas.openxmlformats.org/officeDocument/2006/relationships" xmlns:p="http://schemas.openxmlformats.org/presentationml/2006/main">
  <p:tag name="TIMING" val="|12.4"/>
</p:tagLst>
</file>

<file path=ppt/tags/tag15.xml><?xml version="1.0" encoding="utf-8"?>
<p:tagLst xmlns:a="http://schemas.openxmlformats.org/drawingml/2006/main" xmlns:r="http://schemas.openxmlformats.org/officeDocument/2006/relationships" xmlns:p="http://schemas.openxmlformats.org/presentationml/2006/main">
  <p:tag name="TIMING" val="|27.1"/>
</p:tagLst>
</file>

<file path=ppt/tags/tag16.xml><?xml version="1.0" encoding="utf-8"?>
<p:tagLst xmlns:a="http://schemas.openxmlformats.org/drawingml/2006/main" xmlns:r="http://schemas.openxmlformats.org/officeDocument/2006/relationships" xmlns:p="http://schemas.openxmlformats.org/presentationml/2006/main">
  <p:tag name="TIMING" val="|12.4|1.8"/>
</p:tagLst>
</file>

<file path=ppt/tags/tag17.xml><?xml version="1.0" encoding="utf-8"?>
<p:tagLst xmlns:a="http://schemas.openxmlformats.org/drawingml/2006/main" xmlns:r="http://schemas.openxmlformats.org/officeDocument/2006/relationships" xmlns:p="http://schemas.openxmlformats.org/presentationml/2006/main">
  <p:tag name="TIMING" val="|17.3"/>
</p:tagLst>
</file>

<file path=ppt/tags/tag18.xml><?xml version="1.0" encoding="utf-8"?>
<p:tagLst xmlns:a="http://schemas.openxmlformats.org/drawingml/2006/main" xmlns:r="http://schemas.openxmlformats.org/officeDocument/2006/relationships" xmlns:p="http://schemas.openxmlformats.org/presentationml/2006/main">
  <p:tag name="TIMING" val="|0.3|4.7|3.5|11.8"/>
</p:tagLst>
</file>

<file path=ppt/tags/tag19.xml><?xml version="1.0" encoding="utf-8"?>
<p:tagLst xmlns:a="http://schemas.openxmlformats.org/drawingml/2006/main" xmlns:r="http://schemas.openxmlformats.org/officeDocument/2006/relationships" xmlns:p="http://schemas.openxmlformats.org/presentationml/2006/main">
  <p:tag name="TIMING" val="|0.3|4.7|3.5|11.8"/>
</p:tagLst>
</file>

<file path=ppt/tags/tag2.xml><?xml version="1.0" encoding="utf-8"?>
<p:tagLst xmlns:a="http://schemas.openxmlformats.org/drawingml/2006/main" xmlns:r="http://schemas.openxmlformats.org/officeDocument/2006/relationships" xmlns:p="http://schemas.openxmlformats.org/presentationml/2006/main">
  <p:tag name="TIMING" val="|20.3"/>
</p:tagLst>
</file>

<file path=ppt/tags/tag20.xml><?xml version="1.0" encoding="utf-8"?>
<p:tagLst xmlns:a="http://schemas.openxmlformats.org/drawingml/2006/main" xmlns:r="http://schemas.openxmlformats.org/officeDocument/2006/relationships" xmlns:p="http://schemas.openxmlformats.org/presentationml/2006/main">
  <p:tag name="TIMING" val="|11.1"/>
</p:tagLst>
</file>

<file path=ppt/tags/tag21.xml><?xml version="1.0" encoding="utf-8"?>
<p:tagLst xmlns:a="http://schemas.openxmlformats.org/drawingml/2006/main" xmlns:r="http://schemas.openxmlformats.org/officeDocument/2006/relationships" xmlns:p="http://schemas.openxmlformats.org/presentationml/2006/main">
  <p:tag name="TIMING" val="|15|4.5|5.8"/>
</p:tagLst>
</file>

<file path=ppt/tags/tag3.xml><?xml version="1.0" encoding="utf-8"?>
<p:tagLst xmlns:a="http://schemas.openxmlformats.org/drawingml/2006/main" xmlns:r="http://schemas.openxmlformats.org/officeDocument/2006/relationships" xmlns:p="http://schemas.openxmlformats.org/presentationml/2006/main">
  <p:tag name="TIMING" val="|14|2.3|2.9"/>
</p:tagLst>
</file>

<file path=ppt/tags/tag4.xml><?xml version="1.0" encoding="utf-8"?>
<p:tagLst xmlns:a="http://schemas.openxmlformats.org/drawingml/2006/main" xmlns:r="http://schemas.openxmlformats.org/officeDocument/2006/relationships" xmlns:p="http://schemas.openxmlformats.org/presentationml/2006/main">
  <p:tag name="TIMING" val="|6.7"/>
</p:tagLst>
</file>

<file path=ppt/tags/tag5.xml><?xml version="1.0" encoding="utf-8"?>
<p:tagLst xmlns:a="http://schemas.openxmlformats.org/drawingml/2006/main" xmlns:r="http://schemas.openxmlformats.org/officeDocument/2006/relationships" xmlns:p="http://schemas.openxmlformats.org/presentationml/2006/main">
  <p:tag name="TIMING" val="|11.7"/>
</p:tagLst>
</file>

<file path=ppt/tags/tag6.xml><?xml version="1.0" encoding="utf-8"?>
<p:tagLst xmlns:a="http://schemas.openxmlformats.org/drawingml/2006/main" xmlns:r="http://schemas.openxmlformats.org/officeDocument/2006/relationships" xmlns:p="http://schemas.openxmlformats.org/presentationml/2006/main">
  <p:tag name="TIMING" val="|5.5|2.4|4.6"/>
</p:tagLst>
</file>

<file path=ppt/tags/tag7.xml><?xml version="1.0" encoding="utf-8"?>
<p:tagLst xmlns:a="http://schemas.openxmlformats.org/drawingml/2006/main" xmlns:r="http://schemas.openxmlformats.org/officeDocument/2006/relationships" xmlns:p="http://schemas.openxmlformats.org/presentationml/2006/main">
  <p:tag name="TIMING" val="|12.7"/>
</p:tagLst>
</file>

<file path=ppt/tags/tag8.xml><?xml version="1.0" encoding="utf-8"?>
<p:tagLst xmlns:a="http://schemas.openxmlformats.org/drawingml/2006/main" xmlns:r="http://schemas.openxmlformats.org/officeDocument/2006/relationships" xmlns:p="http://schemas.openxmlformats.org/presentationml/2006/main">
  <p:tag name="TIMING" val="|11.1|6.8|11.2|6.4|33.5"/>
</p:tagLst>
</file>

<file path=ppt/tags/tag9.xml><?xml version="1.0" encoding="utf-8"?>
<p:tagLst xmlns:a="http://schemas.openxmlformats.org/drawingml/2006/main" xmlns:r="http://schemas.openxmlformats.org/officeDocument/2006/relationships" xmlns:p="http://schemas.openxmlformats.org/presentationml/2006/main">
  <p:tag name="TIMING" val="|13.2|19.4|10.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71732</TotalTime>
  <Words>6627</Words>
  <Application>Microsoft Office PowerPoint</Application>
  <PresentationFormat>Widescreen</PresentationFormat>
  <Paragraphs>934</Paragraphs>
  <Slides>115</Slides>
  <Notes>77</Notes>
  <HiddenSlides>25</HiddenSlides>
  <MMClips>2</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115</vt:i4>
      </vt:variant>
    </vt:vector>
  </HeadingPairs>
  <TitlesOfParts>
    <vt:vector size="118" baseType="lpstr">
      <vt:lpstr>Arial</vt:lpstr>
      <vt:lpstr>Calibri</vt:lpstr>
      <vt:lpstr>Office Theme</vt:lpstr>
      <vt:lpstr>PowerPoint Presentation</vt:lpstr>
      <vt:lpstr>PowerPoint Presentation</vt:lpstr>
      <vt:lpstr>“Unsupervised” Self Supervised  Deep Learning</vt:lpstr>
      <vt:lpstr>Recap</vt:lpstr>
      <vt:lpstr>Today’s Lecture</vt:lpstr>
      <vt:lpstr>PowerPoint Presentation</vt:lpstr>
      <vt:lpstr>PowerPoint Presentation</vt:lpstr>
      <vt:lpstr>Some of Science’s Greatest Discoveries</vt:lpstr>
      <vt:lpstr>Could they have been verified earlier?</vt:lpstr>
      <vt:lpstr>The Gelato Bet</vt:lpstr>
      <vt:lpstr>PowerPoint Presentation</vt:lpstr>
      <vt:lpstr>Unsupervised Visual Representation Learning by Context Prediction</vt:lpstr>
      <vt:lpstr>ImageNet + Deep Learning</vt:lpstr>
      <vt:lpstr>ImageNet + Deep Learning</vt:lpstr>
      <vt:lpstr>Context as Supervision [Collobert &amp; Weston 2008; Mikolov et al. 2013 (Word2Vec)]</vt:lpstr>
      <vt:lpstr>Context as Supervision [Collobert &amp; Weston 2008]</vt:lpstr>
      <vt:lpstr>Context as Supervision [Mikolov et al. 2013]</vt:lpstr>
      <vt:lpstr>Context Prediction for Images</vt:lpstr>
      <vt:lpstr>Semantics from a non-semantic task</vt:lpstr>
      <vt:lpstr>Relative Position Task</vt:lpstr>
      <vt:lpstr>PowerPoint Presentation</vt:lpstr>
      <vt:lpstr>Architecture</vt:lpstr>
      <vt:lpstr>Avoiding Trivial Shortcuts</vt:lpstr>
      <vt:lpstr> A Not-So “Trivial” Shortcut</vt:lpstr>
      <vt:lpstr>Chromatic Aberration</vt:lpstr>
      <vt:lpstr>Chromatic Aberration</vt:lpstr>
      <vt:lpstr>What is learned?</vt:lpstr>
      <vt:lpstr>Still don’t capture everything</vt:lpstr>
      <vt:lpstr>Visual Data Mining</vt:lpstr>
      <vt:lpstr>Mined from Pascal VOC2011</vt:lpstr>
      <vt:lpstr>Pre-Training for R-CNN</vt:lpstr>
      <vt:lpstr>VOC 2007 Performance (pretraining for R-CNN)</vt:lpstr>
      <vt:lpstr>VOC 2007 Performance (pretraining for R-CNN)</vt:lpstr>
      <vt:lpstr>Capturing Geometry?</vt:lpstr>
      <vt:lpstr>Surface-normal Estimation</vt:lpstr>
      <vt:lpstr>Clever ideas to keep in mind</vt:lpstr>
      <vt:lpstr>So, do we need semantic labels?</vt:lpstr>
      <vt:lpstr>“Self-Supervision” and the Future</vt:lpstr>
      <vt:lpstr>Colorful Image Colorization</vt:lpstr>
      <vt:lpstr>Ansel Adams, Yosemite Valley Bridge</vt:lpstr>
      <vt:lpstr>PowerPoint Presentation</vt:lpstr>
      <vt:lpstr>PowerPoint Presentation</vt:lpstr>
      <vt:lpstr>PowerPoint Presentation</vt:lpstr>
      <vt:lpstr> Inherent Ambiguity</vt:lpstr>
      <vt:lpstr> Inherent Ambiguity</vt:lpstr>
      <vt:lpstr> Better Loss Function</vt:lpstr>
      <vt:lpstr> Better Loss Function</vt:lpstr>
      <vt:lpstr>PowerPoint Presentation</vt:lpstr>
      <vt:lpstr> Better Loss Function</vt:lpstr>
      <vt:lpstr>PowerPoint Presentation</vt:lpstr>
      <vt:lpstr>PowerPoint Presentation</vt:lpstr>
      <vt:lpstr>Network Architecture</vt:lpstr>
      <vt:lpstr>Network Architecture</vt:lpstr>
      <vt:lpstr>PowerPoint Presentation</vt:lpstr>
      <vt:lpstr>Failure Cases</vt:lpstr>
      <vt:lpstr>Biases</vt:lpstr>
      <vt:lpstr>Evaluation</vt:lpstr>
      <vt:lpstr>Evaluation</vt:lpstr>
      <vt:lpstr>Evaluation</vt:lpstr>
      <vt:lpstr>Perceptual Realism / Amazon Mechanical Turk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Perceptual Realism Test</vt:lpstr>
      <vt:lpstr>PowerPoint Presentation</vt:lpstr>
      <vt:lpstr>Predicting Labels from Data</vt:lpstr>
      <vt:lpstr>Predicting Data from Data</vt:lpstr>
      <vt:lpstr>PowerPoint Presentation</vt:lpstr>
      <vt:lpstr>Cross-Channel Encoder</vt:lpstr>
      <vt:lpstr>PowerPoint Presentation</vt:lpstr>
      <vt:lpstr>PowerPoint Presentation</vt:lpstr>
      <vt:lpstr>PowerPoint Presentation</vt:lpstr>
      <vt:lpstr>PowerPoint Presentation</vt:lpstr>
      <vt:lpstr>Hidden Unit (conv5) Activations</vt:lpstr>
      <vt:lpstr>Hidden Unit (conv5) Activations</vt:lpstr>
      <vt:lpstr>Dataset &amp; Task Generalization on PASCAL VOC</vt:lpstr>
      <vt:lpstr>PowerPoint Presentation</vt:lpstr>
      <vt:lpstr>PowerPoint Presentation</vt:lpstr>
      <vt:lpstr>Thylacine, Dr. David Fleay, extinct in 1936.</vt:lpstr>
      <vt:lpstr>Thylacine, Dr. David Fleay, extinct in 1936.</vt:lpstr>
      <vt:lpstr>Amateur Family Photo, 1956.</vt:lpstr>
      <vt:lpstr>Amateur Family Photo, 1956.</vt:lpstr>
      <vt:lpstr>PowerPoint Presentation</vt:lpstr>
      <vt:lpstr>PowerPoint Presentation</vt:lpstr>
      <vt:lpstr>PowerPoint Presentation</vt:lpstr>
      <vt:lpstr>PowerPoint Presentation</vt:lpstr>
      <vt:lpstr>Additional Information</vt:lpstr>
      <vt:lpstr>PowerPoint Presentation</vt:lpstr>
      <vt:lpstr>PowerPoint Presentation</vt:lpstr>
      <vt:lpstr>The Gelato Bet, Resolved</vt:lpstr>
      <vt:lpstr>Clever ideas to keep in mind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Supervision Beyond Human Annotations for Learning Visual Representations</dc:title>
  <dc:creator>cdoersch</dc:creator>
  <cp:lastModifiedBy>Hays, James H</cp:lastModifiedBy>
  <cp:revision>166</cp:revision>
  <dcterms:created xsi:type="dcterms:W3CDTF">2015-10-21T23:34:10Z</dcterms:created>
  <dcterms:modified xsi:type="dcterms:W3CDTF">2026-03-30T17:54:11Z</dcterms:modified>
</cp:coreProperties>
</file>