
<file path=[Content_Types].xml><?xml version="1.0" encoding="utf-8"?>
<Types xmlns="http://schemas.openxmlformats.org/package/2006/content-types">
  <Default Extension="gif" ContentType="image/gif"/>
  <Default Extension="jpeg" ContentType="image/jpeg"/>
  <Default Extension="jpg" ContentType="image/jp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84" r:id="rId2"/>
    <p:sldMasterId id="2147483696" r:id="rId3"/>
    <p:sldMasterId id="2147483712" r:id="rId4"/>
  </p:sldMasterIdLst>
  <p:notesMasterIdLst>
    <p:notesMasterId r:id="rId124"/>
  </p:notesMasterIdLst>
  <p:sldIdLst>
    <p:sldId id="376" r:id="rId5"/>
    <p:sldId id="377" r:id="rId6"/>
    <p:sldId id="379" r:id="rId7"/>
    <p:sldId id="380" r:id="rId8"/>
    <p:sldId id="257" r:id="rId9"/>
    <p:sldId id="272" r:id="rId10"/>
    <p:sldId id="264" r:id="rId11"/>
    <p:sldId id="268" r:id="rId12"/>
    <p:sldId id="266" r:id="rId13"/>
    <p:sldId id="269" r:id="rId14"/>
    <p:sldId id="383" r:id="rId15"/>
    <p:sldId id="384" r:id="rId16"/>
    <p:sldId id="387" r:id="rId17"/>
    <p:sldId id="385" r:id="rId18"/>
    <p:sldId id="386" r:id="rId19"/>
    <p:sldId id="388" r:id="rId20"/>
    <p:sldId id="370" r:id="rId21"/>
    <p:sldId id="371" r:id="rId22"/>
    <p:sldId id="381" r:id="rId23"/>
    <p:sldId id="372" r:id="rId24"/>
    <p:sldId id="375" r:id="rId25"/>
    <p:sldId id="374" r:id="rId26"/>
    <p:sldId id="373"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20" r:id="rId74"/>
    <p:sldId id="321" r:id="rId75"/>
    <p:sldId id="322" r:id="rId76"/>
    <p:sldId id="323" r:id="rId77"/>
    <p:sldId id="324" r:id="rId78"/>
    <p:sldId id="325" r:id="rId79"/>
    <p:sldId id="326" r:id="rId80"/>
    <p:sldId id="327" r:id="rId81"/>
    <p:sldId id="328" r:id="rId82"/>
    <p:sldId id="329" r:id="rId83"/>
    <p:sldId id="330" r:id="rId84"/>
    <p:sldId id="331" r:id="rId85"/>
    <p:sldId id="332" r:id="rId86"/>
    <p:sldId id="333" r:id="rId87"/>
    <p:sldId id="334" r:id="rId88"/>
    <p:sldId id="335" r:id="rId89"/>
    <p:sldId id="336" r:id="rId90"/>
    <p:sldId id="337" r:id="rId91"/>
    <p:sldId id="338" r:id="rId92"/>
    <p:sldId id="339" r:id="rId93"/>
    <p:sldId id="340" r:id="rId94"/>
    <p:sldId id="341" r:id="rId95"/>
    <p:sldId id="342" r:id="rId96"/>
    <p:sldId id="343" r:id="rId97"/>
    <p:sldId id="344" r:id="rId98"/>
    <p:sldId id="345" r:id="rId99"/>
    <p:sldId id="346" r:id="rId100"/>
    <p:sldId id="347" r:id="rId101"/>
    <p:sldId id="348" r:id="rId102"/>
    <p:sldId id="349" r:id="rId103"/>
    <p:sldId id="350" r:id="rId104"/>
    <p:sldId id="351" r:id="rId105"/>
    <p:sldId id="352" r:id="rId106"/>
    <p:sldId id="353" r:id="rId107"/>
    <p:sldId id="354" r:id="rId108"/>
    <p:sldId id="355" r:id="rId109"/>
    <p:sldId id="382" r:id="rId110"/>
    <p:sldId id="356" r:id="rId111"/>
    <p:sldId id="357" r:id="rId112"/>
    <p:sldId id="358" r:id="rId113"/>
    <p:sldId id="359" r:id="rId114"/>
    <p:sldId id="360" r:id="rId115"/>
    <p:sldId id="361" r:id="rId116"/>
    <p:sldId id="362" r:id="rId117"/>
    <p:sldId id="363" r:id="rId118"/>
    <p:sldId id="364" r:id="rId119"/>
    <p:sldId id="365" r:id="rId120"/>
    <p:sldId id="366" r:id="rId121"/>
    <p:sldId id="367" r:id="rId122"/>
    <p:sldId id="369" r:id="rId1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098" autoAdjust="0"/>
  </p:normalViewPr>
  <p:slideViewPr>
    <p:cSldViewPr snapToGrid="0">
      <p:cViewPr varScale="1">
        <p:scale>
          <a:sx n="78" d="100"/>
          <a:sy n="78" d="100"/>
        </p:scale>
        <p:origin x="51"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notesMaster" Target="notesMasters/notesMaster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4.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BFFCC5-0DFC-46FF-BF8F-EDB8AA771449}" type="datetimeFigureOut">
              <a:rPr lang="en-US" smtClean="0"/>
              <a:t>4/6/2026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97DC40-2310-4B09-B67D-CDB2E483AE99}" type="slidenum">
              <a:rPr lang="en-US" smtClean="0"/>
              <a:t>‹#›</a:t>
            </a:fld>
            <a:endParaRPr lang="en-US"/>
          </a:p>
        </p:txBody>
      </p:sp>
    </p:spTree>
    <p:extLst>
      <p:ext uri="{BB962C8B-B14F-4D97-AF65-F5344CB8AC3E}">
        <p14:creationId xmlns:p14="http://schemas.microsoft.com/office/powerpoint/2010/main" val="662894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86996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r>
              <a:t>The answer is no, we still need to obtain part-to-person association and grouping the part detections into different skeletons.</a:t>
            </a:r>
          </a:p>
        </p:txBody>
      </p:sp>
    </p:spTree>
    <p:extLst>
      <p:ext uri="{BB962C8B-B14F-4D97-AF65-F5344CB8AC3E}">
        <p14:creationId xmlns:p14="http://schemas.microsoft.com/office/powerpoint/2010/main" val="3837929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199"/>
          <p:cNvSpPr>
            <a:spLocks noGrp="1" noRot="1" noChangeAspect="1"/>
          </p:cNvSpPr>
          <p:nvPr>
            <p:ph type="sldImg"/>
          </p:nvPr>
        </p:nvSpPr>
        <p:spPr>
          <a:xfrm>
            <a:off x="381000" y="685800"/>
            <a:ext cx="6096000" cy="3429000"/>
          </a:xfrm>
          <a:prstGeom prst="rect">
            <a:avLst/>
          </a:prstGeom>
        </p:spPr>
        <p:txBody>
          <a:bodyPr/>
          <a:lstStyle/>
          <a:p>
            <a:endParaRPr/>
          </a:p>
        </p:txBody>
      </p:sp>
      <p:sp>
        <p:nvSpPr>
          <p:cNvPr id="200" name="Shape 200"/>
          <p:cNvSpPr>
            <a:spLocks noGrp="1"/>
          </p:cNvSpPr>
          <p:nvPr>
            <p:ph type="body" sz="quarter" idx="1"/>
          </p:nvPr>
        </p:nvSpPr>
        <p:spPr>
          <a:prstGeom prst="rect">
            <a:avLst/>
          </a:prstGeom>
        </p:spPr>
        <p:txBody>
          <a:bodyPr/>
          <a:lstStyle/>
          <a:p>
            <a:r>
              <a:t>This is very challenging due to the unknown number of people in the image, large person scale variance, and complex occlusion due to person’s interaction.</a:t>
            </a:r>
          </a:p>
        </p:txBody>
      </p:sp>
    </p:spTree>
    <p:extLst>
      <p:ext uri="{BB962C8B-B14F-4D97-AF65-F5344CB8AC3E}">
        <p14:creationId xmlns:p14="http://schemas.microsoft.com/office/powerpoint/2010/main" val="2541289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206"/>
          <p:cNvSpPr>
            <a:spLocks noGrp="1" noRot="1" noChangeAspect="1"/>
          </p:cNvSpPr>
          <p:nvPr>
            <p:ph type="sldImg"/>
          </p:nvPr>
        </p:nvSpPr>
        <p:spPr>
          <a:xfrm>
            <a:off x="381000" y="685800"/>
            <a:ext cx="6096000" cy="3429000"/>
          </a:xfrm>
          <a:prstGeom prst="rect">
            <a:avLst/>
          </a:prstGeom>
        </p:spPr>
        <p:txBody>
          <a:bodyPr/>
          <a:lstStyle/>
          <a:p>
            <a:endParaRPr/>
          </a:p>
        </p:txBody>
      </p:sp>
      <p:sp>
        <p:nvSpPr>
          <p:cNvPr id="207" name="Shape 207"/>
          <p:cNvSpPr>
            <a:spLocks noGrp="1"/>
          </p:cNvSpPr>
          <p:nvPr>
            <p:ph type="body" sz="quarter" idx="1"/>
          </p:nvPr>
        </p:nvSpPr>
        <p:spPr>
          <a:prstGeom prst="rect">
            <a:avLst/>
          </a:prstGeom>
        </p:spPr>
        <p:txBody>
          <a:bodyPr/>
          <a:lstStyle/>
          <a:p>
            <a:r>
              <a:t>For 30 people and each with 17 joints, there are in total 0.1 million pair-wise connections. Computing all the pair-wise connections' cost is usually computationally expensive and time-consuming. Besides, determining the correct pair-wise connections requires complex optimization, which is NP hard. </a:t>
            </a:r>
          </a:p>
          <a:p>
            <a:endParaRPr/>
          </a:p>
        </p:txBody>
      </p:sp>
    </p:spTree>
    <p:extLst>
      <p:ext uri="{BB962C8B-B14F-4D97-AF65-F5344CB8AC3E}">
        <p14:creationId xmlns:p14="http://schemas.microsoft.com/office/powerpoint/2010/main" val="1010322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noRot="1" noChangeAspect="1"/>
          </p:cNvSpPr>
          <p:nvPr>
            <p:ph type="sldImg"/>
          </p:nvPr>
        </p:nvSpPr>
        <p:spPr>
          <a:xfrm>
            <a:off x="381000" y="685800"/>
            <a:ext cx="6096000" cy="3429000"/>
          </a:xfrm>
          <a:prstGeom prst="rect">
            <a:avLst/>
          </a:prstGeom>
        </p:spPr>
        <p:txBody>
          <a:bodyPr/>
          <a:lstStyle/>
          <a:p>
            <a:endParaRPr/>
          </a:p>
        </p:txBody>
      </p:sp>
      <p:sp>
        <p:nvSpPr>
          <p:cNvPr id="215" name="Shape 215"/>
          <p:cNvSpPr>
            <a:spLocks noGrp="1"/>
          </p:cNvSpPr>
          <p:nvPr>
            <p:ph type="body" sz="quarter" idx="1"/>
          </p:nvPr>
        </p:nvSpPr>
        <p:spPr>
          <a:prstGeom prst="rect">
            <a:avLst/>
          </a:prstGeom>
        </p:spPr>
        <p:txBody>
          <a:bodyPr/>
          <a:lstStyle/>
          <a:p>
            <a:r>
              <a:t>In this work, we have one unexpected conclusion: we find an efficient representation for parts association. This representation is discriminative enough that a greedy parse is sufficient to produce high-quality results in realtime</a:t>
            </a:r>
          </a:p>
          <a:p>
            <a:endParaRPr/>
          </a:p>
        </p:txBody>
      </p:sp>
    </p:spTree>
    <p:extLst>
      <p:ext uri="{BB962C8B-B14F-4D97-AF65-F5344CB8AC3E}">
        <p14:creationId xmlns:p14="http://schemas.microsoft.com/office/powerpoint/2010/main" val="1545840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Shape 221"/>
          <p:cNvSpPr>
            <a:spLocks noGrp="1" noRot="1" noChangeAspect="1"/>
          </p:cNvSpPr>
          <p:nvPr>
            <p:ph type="sldImg"/>
          </p:nvPr>
        </p:nvSpPr>
        <p:spPr>
          <a:xfrm>
            <a:off x="381000" y="685800"/>
            <a:ext cx="6096000" cy="3429000"/>
          </a:xfrm>
          <a:prstGeom prst="rect">
            <a:avLst/>
          </a:prstGeom>
        </p:spPr>
        <p:txBody>
          <a:bodyPr/>
          <a:lstStyle/>
          <a:p>
            <a:endParaRPr/>
          </a:p>
        </p:txBody>
      </p:sp>
      <p:sp>
        <p:nvSpPr>
          <p:cNvPr id="222" name="Shape 222"/>
          <p:cNvSpPr>
            <a:spLocks noGrp="1"/>
          </p:cNvSpPr>
          <p:nvPr>
            <p:ph type="body" sz="quarter" idx="1"/>
          </p:nvPr>
        </p:nvSpPr>
        <p:spPr>
          <a:prstGeom prst="rect">
            <a:avLst/>
          </a:prstGeom>
        </p:spPr>
        <p:txBody>
          <a:bodyPr/>
          <a:lstStyle/>
          <a:p>
            <a:r>
              <a:t>We call this representation part affinity field, it is a flow field that flows from one body part to the other. The figure shows an example part affinity field between right elbow and wrist, the color encodes the orientation.</a:t>
            </a:r>
          </a:p>
        </p:txBody>
      </p:sp>
    </p:spTree>
    <p:extLst>
      <p:ext uri="{BB962C8B-B14F-4D97-AF65-F5344CB8AC3E}">
        <p14:creationId xmlns:p14="http://schemas.microsoft.com/office/powerpoint/2010/main" val="1457987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Shape 234"/>
          <p:cNvSpPr>
            <a:spLocks noGrp="1" noRot="1" noChangeAspect="1"/>
          </p:cNvSpPr>
          <p:nvPr>
            <p:ph type="sldImg"/>
          </p:nvPr>
        </p:nvSpPr>
        <p:spPr>
          <a:xfrm>
            <a:off x="381000" y="685800"/>
            <a:ext cx="6096000" cy="3429000"/>
          </a:xfrm>
          <a:prstGeom prst="rect">
            <a:avLst/>
          </a:prstGeom>
        </p:spPr>
        <p:txBody>
          <a:bodyPr/>
          <a:lstStyle/>
          <a:p>
            <a:endParaRPr/>
          </a:p>
        </p:txBody>
      </p:sp>
      <p:sp>
        <p:nvSpPr>
          <p:cNvPr id="235" name="Shape 235"/>
          <p:cNvSpPr>
            <a:spLocks noGrp="1"/>
          </p:cNvSpPr>
          <p:nvPr>
            <p:ph type="body" sz="quarter" idx="1"/>
          </p:nvPr>
        </p:nvSpPr>
        <p:spPr>
          <a:prstGeom prst="rect">
            <a:avLst/>
          </a:prstGeom>
        </p:spPr>
        <p:txBody>
          <a:bodyPr/>
          <a:lstStyle/>
          <a:p>
            <a:r>
              <a:t>Specifically, for each pixel in the human limb area, we predict a direction vector which points from one part to another part. The strength of the vector represents the confidence of the prediction. This representation encodes both direction and position of the human limb. The intuition of the representation is straightforward, that visual appearance of human limbs encodes the part-to-part association information. </a:t>
            </a:r>
          </a:p>
        </p:txBody>
      </p:sp>
    </p:spTree>
    <p:extLst>
      <p:ext uri="{BB962C8B-B14F-4D97-AF65-F5344CB8AC3E}">
        <p14:creationId xmlns:p14="http://schemas.microsoft.com/office/powerpoint/2010/main" val="258486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r>
              <a:t>Using this representation, associating the parts detection candidates becomes much easier. </a:t>
            </a:r>
          </a:p>
          <a:p>
            <a:endParaRPr/>
          </a:p>
          <a:p>
            <a:endParaRPr/>
          </a:p>
          <a:p>
            <a:r>
              <a:t>If the score is discriminative enough, a greedy algorithm is sufficient to produce high-quality result.</a:t>
            </a:r>
          </a:p>
        </p:txBody>
      </p:sp>
    </p:spTree>
    <p:extLst>
      <p:ext uri="{BB962C8B-B14F-4D97-AF65-F5344CB8AC3E}">
        <p14:creationId xmlns:p14="http://schemas.microsoft.com/office/powerpoint/2010/main" val="995748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noRot="1" noChangeAspect="1"/>
          </p:cNvSpPr>
          <p:nvPr>
            <p:ph type="sldImg"/>
          </p:nvPr>
        </p:nvSpPr>
        <p:spPr>
          <a:xfrm>
            <a:off x="381000" y="685800"/>
            <a:ext cx="6096000" cy="3429000"/>
          </a:xfrm>
          <a:prstGeom prst="rect">
            <a:avLst/>
          </a:prstGeom>
        </p:spPr>
        <p:txBody>
          <a:bodyPr/>
          <a:lstStyle/>
          <a:p>
            <a:endParaRPr/>
          </a:p>
        </p:txBody>
      </p:sp>
      <p:sp>
        <p:nvSpPr>
          <p:cNvPr id="263" name="Shape 263"/>
          <p:cNvSpPr>
            <a:spLocks noGrp="1"/>
          </p:cNvSpPr>
          <p:nvPr>
            <p:ph type="body" sz="quarter" idx="1"/>
          </p:nvPr>
        </p:nvSpPr>
        <p:spPr>
          <a:prstGeom prst="rect">
            <a:avLst/>
          </a:prstGeom>
        </p:spPr>
        <p:txBody>
          <a:bodyPr/>
          <a:lstStyle/>
          <a:p>
            <a:pPr>
              <a:defRPr b="1"/>
            </a:pPr>
            <a:r>
              <a:rPr b="0"/>
              <a:t>Let's take a closer look at one type of connection first, the connection between the neck and hip in this example. Here each body part type has three detection candidates, </a:t>
            </a:r>
          </a:p>
          <a:p>
            <a:pPr>
              <a:defRPr b="1"/>
            </a:pPr>
            <a:endParaRPr b="0"/>
          </a:p>
        </p:txBody>
      </p:sp>
    </p:spTree>
    <p:extLst>
      <p:ext uri="{BB962C8B-B14F-4D97-AF65-F5344CB8AC3E}">
        <p14:creationId xmlns:p14="http://schemas.microsoft.com/office/powerpoint/2010/main" val="695328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a:spLocks noGrp="1" noRot="1" noChangeAspect="1"/>
          </p:cNvSpPr>
          <p:nvPr>
            <p:ph type="sldImg"/>
          </p:nvPr>
        </p:nvSpPr>
        <p:spPr>
          <a:xfrm>
            <a:off x="381000" y="685800"/>
            <a:ext cx="6096000" cy="3429000"/>
          </a:xfrm>
          <a:prstGeom prst="rect">
            <a:avLst/>
          </a:prstGeom>
        </p:spPr>
        <p:txBody>
          <a:bodyPr/>
          <a:lstStyle/>
          <a:p>
            <a:endParaRPr/>
          </a:p>
        </p:txBody>
      </p:sp>
      <p:sp>
        <p:nvSpPr>
          <p:cNvPr id="303" name="Shape 303"/>
          <p:cNvSpPr>
            <a:spLocks noGrp="1"/>
          </p:cNvSpPr>
          <p:nvPr>
            <p:ph type="body" sz="quarter" idx="1"/>
          </p:nvPr>
        </p:nvSpPr>
        <p:spPr>
          <a:prstGeom prst="rect">
            <a:avLst/>
          </a:prstGeom>
        </p:spPr>
        <p:txBody>
          <a:bodyPr/>
          <a:lstStyle/>
          <a:p>
            <a:r>
              <a:t>so we have 12 connection candidates in total</a:t>
            </a:r>
          </a:p>
        </p:txBody>
      </p:sp>
    </p:spTree>
    <p:extLst>
      <p:ext uri="{BB962C8B-B14F-4D97-AF65-F5344CB8AC3E}">
        <p14:creationId xmlns:p14="http://schemas.microsoft.com/office/powerpoint/2010/main" val="17449629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 name="Shape 350"/>
          <p:cNvSpPr>
            <a:spLocks noGrp="1" noRot="1" noChangeAspect="1"/>
          </p:cNvSpPr>
          <p:nvPr>
            <p:ph type="sldImg"/>
          </p:nvPr>
        </p:nvSpPr>
        <p:spPr>
          <a:xfrm>
            <a:off x="381000" y="685800"/>
            <a:ext cx="6096000" cy="3429000"/>
          </a:xfrm>
          <a:prstGeom prst="rect">
            <a:avLst/>
          </a:prstGeom>
        </p:spPr>
        <p:txBody>
          <a:bodyPr/>
          <a:lstStyle/>
          <a:p>
            <a:endParaRPr/>
          </a:p>
        </p:txBody>
      </p:sp>
      <p:sp>
        <p:nvSpPr>
          <p:cNvPr id="351" name="Shape 351"/>
          <p:cNvSpPr>
            <a:spLocks noGrp="1"/>
          </p:cNvSpPr>
          <p:nvPr>
            <p:ph type="body" sz="quarter" idx="1"/>
          </p:nvPr>
        </p:nvSpPr>
        <p:spPr>
          <a:prstGeom prst="rect">
            <a:avLst/>
          </a:prstGeom>
        </p:spPr>
        <p:txBody>
          <a:bodyPr/>
          <a:lstStyle/>
          <a:p>
            <a:r>
              <a:t>If we have the confidence score for each connection candidate, which we called part affinity score, we can easily determine the correct connection, remove the wrong connection</a:t>
            </a:r>
          </a:p>
        </p:txBody>
      </p:sp>
    </p:spTree>
    <p:extLst>
      <p:ext uri="{BB962C8B-B14F-4D97-AF65-F5344CB8AC3E}">
        <p14:creationId xmlns:p14="http://schemas.microsoft.com/office/powerpoint/2010/main" val="3830936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97DC40-2310-4B09-B67D-CDB2E483AE99}" type="slidenum">
              <a:rPr lang="en-US" smtClean="0"/>
              <a:t>10</a:t>
            </a:fld>
            <a:endParaRPr lang="en-US"/>
          </a:p>
        </p:txBody>
      </p:sp>
    </p:spTree>
    <p:extLst>
      <p:ext uri="{BB962C8B-B14F-4D97-AF65-F5344CB8AC3E}">
        <p14:creationId xmlns:p14="http://schemas.microsoft.com/office/powerpoint/2010/main" val="13402100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xfrm>
            <a:off x="381000" y="685800"/>
            <a:ext cx="6096000" cy="3429000"/>
          </a:xfrm>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r>
              <a:t>and obtain the result. Now the question is how do we obtain the affinity score for each connection?</a:t>
            </a:r>
          </a:p>
        </p:txBody>
      </p:sp>
    </p:spTree>
    <p:extLst>
      <p:ext uri="{BB962C8B-B14F-4D97-AF65-F5344CB8AC3E}">
        <p14:creationId xmlns:p14="http://schemas.microsoft.com/office/powerpoint/2010/main" val="2383161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 name="Shape 406"/>
          <p:cNvSpPr>
            <a:spLocks noGrp="1" noRot="1" noChangeAspect="1"/>
          </p:cNvSpPr>
          <p:nvPr>
            <p:ph type="sldImg"/>
          </p:nvPr>
        </p:nvSpPr>
        <p:spPr>
          <a:xfrm>
            <a:off x="381000" y="685800"/>
            <a:ext cx="6096000" cy="3429000"/>
          </a:xfrm>
          <a:prstGeom prst="rect">
            <a:avLst/>
          </a:prstGeom>
        </p:spPr>
        <p:txBody>
          <a:bodyPr/>
          <a:lstStyle/>
          <a:p>
            <a:endParaRPr/>
          </a:p>
        </p:txBody>
      </p:sp>
      <p:sp>
        <p:nvSpPr>
          <p:cNvPr id="407" name="Shape 407"/>
          <p:cNvSpPr>
            <a:spLocks noGrp="1"/>
          </p:cNvSpPr>
          <p:nvPr>
            <p:ph type="body" sz="quarter" idx="1"/>
          </p:nvPr>
        </p:nvSpPr>
        <p:spPr>
          <a:prstGeom prst="rect">
            <a:avLst/>
          </a:prstGeom>
        </p:spPr>
        <p:txBody>
          <a:bodyPr/>
          <a:lstStyle/>
          <a:p>
            <a:r>
              <a:t>One straightforward way to encode the part-to-part association is to predict the score maps for the midpoint between body parts. We can use the confidence score for the midpoint as the part affinity score.</a:t>
            </a:r>
          </a:p>
        </p:txBody>
      </p:sp>
    </p:spTree>
    <p:extLst>
      <p:ext uri="{BB962C8B-B14F-4D97-AF65-F5344CB8AC3E}">
        <p14:creationId xmlns:p14="http://schemas.microsoft.com/office/powerpoint/2010/main" val="155571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Shape 436"/>
          <p:cNvSpPr>
            <a:spLocks noGrp="1" noRot="1" noChangeAspect="1"/>
          </p:cNvSpPr>
          <p:nvPr>
            <p:ph type="sldImg"/>
          </p:nvPr>
        </p:nvSpPr>
        <p:spPr>
          <a:xfrm>
            <a:off x="381000" y="685800"/>
            <a:ext cx="6096000" cy="3429000"/>
          </a:xfrm>
          <a:prstGeom prst="rect">
            <a:avLst/>
          </a:prstGeom>
        </p:spPr>
        <p:txBody>
          <a:bodyPr/>
          <a:lstStyle/>
          <a:p>
            <a:endParaRPr/>
          </a:p>
        </p:txBody>
      </p:sp>
      <p:sp>
        <p:nvSpPr>
          <p:cNvPr id="437" name="Shape 437"/>
          <p:cNvSpPr>
            <a:spLocks noGrp="1"/>
          </p:cNvSpPr>
          <p:nvPr>
            <p:ph type="body" sz="quarter" idx="1"/>
          </p:nvPr>
        </p:nvSpPr>
        <p:spPr>
          <a:prstGeom prst="rect">
            <a:avLst/>
          </a:prstGeom>
        </p:spPr>
        <p:txBody>
          <a:bodyPr/>
          <a:lstStyle/>
          <a:p>
            <a:r>
              <a:t>In this example, we can obtain three correct connections with the midpoint prediction.</a:t>
            </a:r>
          </a:p>
        </p:txBody>
      </p:sp>
    </p:spTree>
    <p:extLst>
      <p:ext uri="{BB962C8B-B14F-4D97-AF65-F5344CB8AC3E}">
        <p14:creationId xmlns:p14="http://schemas.microsoft.com/office/powerpoint/2010/main" val="1723242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Shape 470"/>
          <p:cNvSpPr>
            <a:spLocks noGrp="1" noRot="1" noChangeAspect="1"/>
          </p:cNvSpPr>
          <p:nvPr>
            <p:ph type="sldImg"/>
          </p:nvPr>
        </p:nvSpPr>
        <p:spPr>
          <a:xfrm>
            <a:off x="381000" y="685800"/>
            <a:ext cx="6096000" cy="3429000"/>
          </a:xfrm>
          <a:prstGeom prst="rect">
            <a:avLst/>
          </a:prstGeom>
        </p:spPr>
        <p:txBody>
          <a:bodyPr/>
          <a:lstStyle/>
          <a:p>
            <a:endParaRPr/>
          </a:p>
        </p:txBody>
      </p:sp>
      <p:sp>
        <p:nvSpPr>
          <p:cNvPr id="471" name="Shape 471"/>
          <p:cNvSpPr>
            <a:spLocks noGrp="1"/>
          </p:cNvSpPr>
          <p:nvPr>
            <p:ph type="body" sz="quarter" idx="1"/>
          </p:nvPr>
        </p:nvSpPr>
        <p:spPr>
          <a:prstGeom prst="rect">
            <a:avLst/>
          </a:prstGeom>
        </p:spPr>
        <p:txBody>
          <a:bodyPr/>
          <a:lstStyle/>
          <a:p>
            <a:r>
              <a:t>However, two wrong connections occur because their midpoints are overlapping with the correct connection. The problem of this representation is that it does not encode the </a:t>
            </a:r>
            <a:r>
              <a:rPr b="1"/>
              <a:t>direction info</a:t>
            </a:r>
            <a:r>
              <a:t> between body parts</a:t>
            </a:r>
          </a:p>
        </p:txBody>
      </p:sp>
    </p:spTree>
    <p:extLst>
      <p:ext uri="{BB962C8B-B14F-4D97-AF65-F5344CB8AC3E}">
        <p14:creationId xmlns:p14="http://schemas.microsoft.com/office/powerpoint/2010/main" val="175009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 name="Shape 499"/>
          <p:cNvSpPr>
            <a:spLocks noGrp="1" noRot="1" noChangeAspect="1"/>
          </p:cNvSpPr>
          <p:nvPr>
            <p:ph type="sldImg"/>
          </p:nvPr>
        </p:nvSpPr>
        <p:spPr>
          <a:xfrm>
            <a:off x="381000" y="685800"/>
            <a:ext cx="6096000" cy="3429000"/>
          </a:xfrm>
          <a:prstGeom prst="rect">
            <a:avLst/>
          </a:prstGeom>
        </p:spPr>
        <p:txBody>
          <a:bodyPr/>
          <a:lstStyle/>
          <a:p>
            <a:endParaRPr/>
          </a:p>
        </p:txBody>
      </p:sp>
      <p:sp>
        <p:nvSpPr>
          <p:cNvPr id="500" name="Shape 500"/>
          <p:cNvSpPr>
            <a:spLocks noGrp="1"/>
          </p:cNvSpPr>
          <p:nvPr>
            <p:ph type="body" sz="quarter" idx="1"/>
          </p:nvPr>
        </p:nvSpPr>
        <p:spPr>
          <a:prstGeom prst="rect">
            <a:avLst/>
          </a:prstGeom>
        </p:spPr>
        <p:txBody>
          <a:bodyPr/>
          <a:lstStyle/>
          <a:p>
            <a:r>
              <a:t>To address the spatial ambiguity, we propose a new representation, the part affinity fields. This image is an example prediction result. As I mentioned before, for each pixel in the human limb area, we predict a direction vector which points from one part to another part.</a:t>
            </a:r>
          </a:p>
        </p:txBody>
      </p:sp>
    </p:spTree>
    <p:extLst>
      <p:ext uri="{BB962C8B-B14F-4D97-AF65-F5344CB8AC3E}">
        <p14:creationId xmlns:p14="http://schemas.microsoft.com/office/powerpoint/2010/main" val="391252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 name="Shape 531"/>
          <p:cNvSpPr>
            <a:spLocks noGrp="1" noRot="1" noChangeAspect="1"/>
          </p:cNvSpPr>
          <p:nvPr>
            <p:ph type="sldImg"/>
          </p:nvPr>
        </p:nvSpPr>
        <p:spPr>
          <a:xfrm>
            <a:off x="381000" y="685800"/>
            <a:ext cx="6096000" cy="3429000"/>
          </a:xfrm>
          <a:prstGeom prst="rect">
            <a:avLst/>
          </a:prstGeom>
        </p:spPr>
        <p:txBody>
          <a:bodyPr/>
          <a:lstStyle/>
          <a:p>
            <a:endParaRPr/>
          </a:p>
        </p:txBody>
      </p:sp>
      <p:sp>
        <p:nvSpPr>
          <p:cNvPr id="532" name="Shape 532"/>
          <p:cNvSpPr>
            <a:spLocks noGrp="1"/>
          </p:cNvSpPr>
          <p:nvPr>
            <p:ph type="body" sz="quarter" idx="1"/>
          </p:nvPr>
        </p:nvSpPr>
        <p:spPr>
          <a:prstGeom prst="rect">
            <a:avLst/>
          </a:prstGeom>
        </p:spPr>
        <p:txBody>
          <a:bodyPr/>
          <a:lstStyle/>
          <a:p>
            <a:r>
              <a:t>To obtain the affinity score between two detection candidates, we use the dot product between the predicted vector (shown as yellow arrow) and the direction vector of the two candidates (shown as black arrow). In other words, we obtain the affinity score by measuring their direction alignment at every pixel of entire human limbs.</a:t>
            </a:r>
          </a:p>
          <a:p>
            <a:endParaRPr/>
          </a:p>
        </p:txBody>
      </p:sp>
    </p:spTree>
    <p:extLst>
      <p:ext uri="{BB962C8B-B14F-4D97-AF65-F5344CB8AC3E}">
        <p14:creationId xmlns:p14="http://schemas.microsoft.com/office/powerpoint/2010/main" val="31643507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Shape 590"/>
          <p:cNvSpPr>
            <a:spLocks noGrp="1" noRot="1" noChangeAspect="1"/>
          </p:cNvSpPr>
          <p:nvPr>
            <p:ph type="sldImg"/>
          </p:nvPr>
        </p:nvSpPr>
        <p:spPr>
          <a:xfrm>
            <a:off x="381000" y="685800"/>
            <a:ext cx="6096000" cy="3429000"/>
          </a:xfrm>
          <a:prstGeom prst="rect">
            <a:avLst/>
          </a:prstGeom>
        </p:spPr>
        <p:txBody>
          <a:bodyPr/>
          <a:lstStyle/>
          <a:p>
            <a:endParaRPr/>
          </a:p>
        </p:txBody>
      </p:sp>
      <p:sp>
        <p:nvSpPr>
          <p:cNvPr id="591" name="Shape 591"/>
          <p:cNvSpPr>
            <a:spLocks noGrp="1"/>
          </p:cNvSpPr>
          <p:nvPr>
            <p:ph type="body" sz="quarter" idx="1"/>
          </p:nvPr>
        </p:nvSpPr>
        <p:spPr>
          <a:prstGeom prst="rect">
            <a:avLst/>
          </a:prstGeom>
        </p:spPr>
        <p:txBody>
          <a:bodyPr/>
          <a:lstStyle/>
          <a:p>
            <a:r>
              <a:t>To obtain the affinity score between two detection candidates, we use the dot product between the predicted vector (shown as yellow arrow) and the direction vector of the two candidates (shown as black arrow). In other words, we obtain the affinity score by measuring their direction alignment at every pixel of entire human limbs.</a:t>
            </a:r>
          </a:p>
          <a:p>
            <a:endParaRPr/>
          </a:p>
        </p:txBody>
      </p:sp>
    </p:spTree>
    <p:extLst>
      <p:ext uri="{BB962C8B-B14F-4D97-AF65-F5344CB8AC3E}">
        <p14:creationId xmlns:p14="http://schemas.microsoft.com/office/powerpoint/2010/main" val="2433716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Shape 720"/>
          <p:cNvSpPr>
            <a:spLocks noGrp="1" noRot="1" noChangeAspect="1"/>
          </p:cNvSpPr>
          <p:nvPr>
            <p:ph type="sldImg"/>
          </p:nvPr>
        </p:nvSpPr>
        <p:spPr>
          <a:xfrm>
            <a:off x="381000" y="685800"/>
            <a:ext cx="6096000" cy="3429000"/>
          </a:xfrm>
          <a:prstGeom prst="rect">
            <a:avLst/>
          </a:prstGeom>
        </p:spPr>
        <p:txBody>
          <a:bodyPr/>
          <a:lstStyle/>
          <a:p>
            <a:endParaRPr/>
          </a:p>
        </p:txBody>
      </p:sp>
      <p:sp>
        <p:nvSpPr>
          <p:cNvPr id="721" name="Shape 721"/>
          <p:cNvSpPr>
            <a:spLocks noGrp="1"/>
          </p:cNvSpPr>
          <p:nvPr>
            <p:ph type="body" sz="quarter" idx="1"/>
          </p:nvPr>
        </p:nvSpPr>
        <p:spPr>
          <a:prstGeom prst="rect">
            <a:avLst/>
          </a:prstGeom>
        </p:spPr>
        <p:txBody>
          <a:bodyPr/>
          <a:lstStyle/>
          <a:p>
            <a:r>
              <a:t>In the failure case I mentioned before, we calculate affinity score for each connection candidate using the equation. Part affinity field is very discriminative in distinguishing correct connections and wrong connections. Using a simple bipartite matching, we can obtain the final result.</a:t>
            </a:r>
          </a:p>
          <a:p>
            <a:endParaRPr/>
          </a:p>
          <a:p>
            <a:endParaRPr/>
          </a:p>
        </p:txBody>
      </p:sp>
    </p:spTree>
    <p:extLst>
      <p:ext uri="{BB962C8B-B14F-4D97-AF65-F5344CB8AC3E}">
        <p14:creationId xmlns:p14="http://schemas.microsoft.com/office/powerpoint/2010/main" val="2477063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Shape 791"/>
          <p:cNvSpPr>
            <a:spLocks noGrp="1" noRot="1" noChangeAspect="1"/>
          </p:cNvSpPr>
          <p:nvPr>
            <p:ph type="sldImg"/>
          </p:nvPr>
        </p:nvSpPr>
        <p:spPr>
          <a:xfrm>
            <a:off x="381000" y="685800"/>
            <a:ext cx="6096000" cy="3429000"/>
          </a:xfrm>
          <a:prstGeom prst="rect">
            <a:avLst/>
          </a:prstGeom>
        </p:spPr>
        <p:txBody>
          <a:bodyPr/>
          <a:lstStyle/>
          <a:p>
            <a:endParaRPr/>
          </a:p>
        </p:txBody>
      </p:sp>
      <p:sp>
        <p:nvSpPr>
          <p:cNvPr id="792" name="Shape 792"/>
          <p:cNvSpPr>
            <a:spLocks noGrp="1"/>
          </p:cNvSpPr>
          <p:nvPr>
            <p:ph type="body" sz="quarter" idx="1"/>
          </p:nvPr>
        </p:nvSpPr>
        <p:spPr>
          <a:prstGeom prst="rect">
            <a:avLst/>
          </a:prstGeom>
        </p:spPr>
        <p:txBody>
          <a:bodyPr/>
          <a:lstStyle/>
          <a:p>
            <a:r>
              <a:t>It avoids the spatial ambiguity by encoding the direction information. </a:t>
            </a:r>
          </a:p>
        </p:txBody>
      </p:sp>
    </p:spTree>
    <p:extLst>
      <p:ext uri="{BB962C8B-B14F-4D97-AF65-F5344CB8AC3E}">
        <p14:creationId xmlns:p14="http://schemas.microsoft.com/office/powerpoint/2010/main" val="1883976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 name="Shape 809"/>
          <p:cNvSpPr>
            <a:spLocks noGrp="1" noRot="1" noChangeAspect="1"/>
          </p:cNvSpPr>
          <p:nvPr>
            <p:ph type="sldImg"/>
          </p:nvPr>
        </p:nvSpPr>
        <p:spPr>
          <a:xfrm>
            <a:off x="381000" y="685800"/>
            <a:ext cx="6096000" cy="3429000"/>
          </a:xfrm>
          <a:prstGeom prst="rect">
            <a:avLst/>
          </a:prstGeom>
        </p:spPr>
        <p:txBody>
          <a:bodyPr/>
          <a:lstStyle/>
          <a:p>
            <a:endParaRPr/>
          </a:p>
        </p:txBody>
      </p:sp>
      <p:sp>
        <p:nvSpPr>
          <p:cNvPr id="810" name="Shape 810"/>
          <p:cNvSpPr>
            <a:spLocks noGrp="1"/>
          </p:cNvSpPr>
          <p:nvPr>
            <p:ph type="body" sz="quarter" idx="1"/>
          </p:nvPr>
        </p:nvSpPr>
        <p:spPr>
          <a:prstGeom prst="rect">
            <a:avLst/>
          </a:prstGeom>
        </p:spPr>
        <p:txBody>
          <a:bodyPr/>
          <a:lstStyle/>
          <a:p>
            <a:r>
              <a:t>So far I have described how to obtain the connection result between two body parts. When it comes to the full-body pose, it is a graph partition problem. In this example, we show three part types and each has two detection candidates.</a:t>
            </a:r>
          </a:p>
        </p:txBody>
      </p:sp>
    </p:spTree>
    <p:extLst>
      <p:ext uri="{BB962C8B-B14F-4D97-AF65-F5344CB8AC3E}">
        <p14:creationId xmlns:p14="http://schemas.microsoft.com/office/powerpoint/2010/main" val="157298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noRot="1" noChangeAspect="1"/>
          </p:cNvSpPr>
          <p:nvPr>
            <p:ph type="sldImg"/>
          </p:nvPr>
        </p:nvSpPr>
        <p:spPr>
          <a:xfrm>
            <a:off x="381000" y="685800"/>
            <a:ext cx="6096000" cy="3429000"/>
          </a:xfrm>
          <a:prstGeom prst="rect">
            <a:avLst/>
          </a:prstGeom>
        </p:spPr>
        <p:txBody>
          <a:bodyPr/>
          <a:lstStyle/>
          <a:p>
            <a:endParaRPr/>
          </a:p>
        </p:txBody>
      </p:sp>
      <p:sp>
        <p:nvSpPr>
          <p:cNvPr id="148" name="Shape 148"/>
          <p:cNvSpPr>
            <a:spLocks noGrp="1"/>
          </p:cNvSpPr>
          <p:nvPr>
            <p:ph type="body" sz="quarter" idx="1"/>
          </p:nvPr>
        </p:nvSpPr>
        <p:spPr>
          <a:prstGeom prst="rect">
            <a:avLst/>
          </a:prstGeom>
        </p:spPr>
        <p:txBody>
          <a:bodyPr/>
          <a:lstStyle/>
          <a:p>
            <a:r>
              <a:t>Hi everyone! Glad to be here to present our work on realtime human pose estimation for multiple people. </a:t>
            </a:r>
          </a:p>
        </p:txBody>
      </p:sp>
    </p:spTree>
    <p:extLst>
      <p:ext uri="{BB962C8B-B14F-4D97-AF65-F5344CB8AC3E}">
        <p14:creationId xmlns:p14="http://schemas.microsoft.com/office/powerpoint/2010/main" val="18547593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6" name="Shape 846"/>
          <p:cNvSpPr>
            <a:spLocks noGrp="1" noRot="1" noChangeAspect="1"/>
          </p:cNvSpPr>
          <p:nvPr>
            <p:ph type="sldImg"/>
          </p:nvPr>
        </p:nvSpPr>
        <p:spPr>
          <a:xfrm>
            <a:off x="381000" y="685800"/>
            <a:ext cx="6096000" cy="3429000"/>
          </a:xfrm>
          <a:prstGeom prst="rect">
            <a:avLst/>
          </a:prstGeom>
        </p:spPr>
        <p:txBody>
          <a:bodyPr/>
          <a:lstStyle/>
          <a:p>
            <a:endParaRPr/>
          </a:p>
        </p:txBody>
      </p:sp>
      <p:sp>
        <p:nvSpPr>
          <p:cNvPr id="847" name="Shape 847"/>
          <p:cNvSpPr>
            <a:spLocks noGrp="1"/>
          </p:cNvSpPr>
          <p:nvPr>
            <p:ph type="body" sz="quarter" idx="1"/>
          </p:nvPr>
        </p:nvSpPr>
        <p:spPr>
          <a:prstGeom prst="rect">
            <a:avLst/>
          </a:prstGeom>
        </p:spPr>
        <p:txBody>
          <a:bodyPr/>
          <a:lstStyle/>
          <a:p>
            <a:r>
              <a:t>Each pair of part detections have one connection, we have 12 connection candidates in this case. The graph structure can be illustrated in the right figure.</a:t>
            </a:r>
          </a:p>
        </p:txBody>
      </p:sp>
    </p:spTree>
    <p:extLst>
      <p:ext uri="{BB962C8B-B14F-4D97-AF65-F5344CB8AC3E}">
        <p14:creationId xmlns:p14="http://schemas.microsoft.com/office/powerpoint/2010/main" val="10739926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 name="Shape 917"/>
          <p:cNvSpPr>
            <a:spLocks noGrp="1" noRot="1" noChangeAspect="1"/>
          </p:cNvSpPr>
          <p:nvPr>
            <p:ph type="sldImg"/>
          </p:nvPr>
        </p:nvSpPr>
        <p:spPr>
          <a:xfrm>
            <a:off x="381000" y="685800"/>
            <a:ext cx="6096000" cy="3429000"/>
          </a:xfrm>
          <a:prstGeom prst="rect">
            <a:avLst/>
          </a:prstGeom>
        </p:spPr>
        <p:txBody>
          <a:bodyPr/>
          <a:lstStyle/>
          <a:p>
            <a:endParaRPr/>
          </a:p>
        </p:txBody>
      </p:sp>
      <p:sp>
        <p:nvSpPr>
          <p:cNvPr id="918" name="Shape 918"/>
          <p:cNvSpPr>
            <a:spLocks noGrp="1"/>
          </p:cNvSpPr>
          <p:nvPr>
            <p:ph type="body" sz="quarter" idx="1"/>
          </p:nvPr>
        </p:nvSpPr>
        <p:spPr>
          <a:prstGeom prst="rect">
            <a:avLst/>
          </a:prstGeom>
        </p:spPr>
        <p:txBody>
          <a:bodyPr/>
          <a:lstStyle/>
          <a:p>
            <a:r>
              <a:t>The result we want is shown in the right figure, we want to cut the wrong connections so that we can partition them into different groups. This is a classical k-dimensional matching problem in the graph theory, which is NP-hard. </a:t>
            </a:r>
          </a:p>
        </p:txBody>
      </p:sp>
    </p:spTree>
    <p:extLst>
      <p:ext uri="{BB962C8B-B14F-4D97-AF65-F5344CB8AC3E}">
        <p14:creationId xmlns:p14="http://schemas.microsoft.com/office/powerpoint/2010/main" val="20875138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 name="Shape 963"/>
          <p:cNvSpPr>
            <a:spLocks noGrp="1" noRot="1" noChangeAspect="1"/>
          </p:cNvSpPr>
          <p:nvPr>
            <p:ph type="sldImg"/>
          </p:nvPr>
        </p:nvSpPr>
        <p:spPr>
          <a:xfrm>
            <a:off x="381000" y="685800"/>
            <a:ext cx="6096000" cy="3429000"/>
          </a:xfrm>
          <a:prstGeom prst="rect">
            <a:avLst/>
          </a:prstGeom>
        </p:spPr>
        <p:txBody>
          <a:bodyPr/>
          <a:lstStyle/>
          <a:p>
            <a:endParaRPr/>
          </a:p>
        </p:txBody>
      </p:sp>
      <p:sp>
        <p:nvSpPr>
          <p:cNvPr id="964" name="Shape 964"/>
          <p:cNvSpPr>
            <a:spLocks noGrp="1"/>
          </p:cNvSpPr>
          <p:nvPr>
            <p:ph type="body" sz="quarter" idx="1"/>
          </p:nvPr>
        </p:nvSpPr>
        <p:spPr>
          <a:prstGeom prst="rect">
            <a:avLst/>
          </a:prstGeom>
        </p:spPr>
        <p:txBody>
          <a:bodyPr/>
          <a:lstStyle/>
          <a:p>
            <a:r>
              <a:t>In this work, we add two relexations. First, we choose a minimal number of edges to obtain a tree skeleton rather than a fully connected graph. </a:t>
            </a:r>
          </a:p>
        </p:txBody>
      </p:sp>
    </p:spTree>
    <p:extLst>
      <p:ext uri="{BB962C8B-B14F-4D97-AF65-F5344CB8AC3E}">
        <p14:creationId xmlns:p14="http://schemas.microsoft.com/office/powerpoint/2010/main" val="33975236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hape 1027"/>
          <p:cNvSpPr>
            <a:spLocks noGrp="1" noRot="1" noChangeAspect="1"/>
          </p:cNvSpPr>
          <p:nvPr>
            <p:ph type="sldImg"/>
          </p:nvPr>
        </p:nvSpPr>
        <p:spPr>
          <a:xfrm>
            <a:off x="381000" y="685800"/>
            <a:ext cx="6096000" cy="3429000"/>
          </a:xfrm>
          <a:prstGeom prst="rect">
            <a:avLst/>
          </a:prstGeom>
        </p:spPr>
        <p:txBody>
          <a:bodyPr/>
          <a:lstStyle/>
          <a:p>
            <a:endParaRPr/>
          </a:p>
        </p:txBody>
      </p:sp>
      <p:sp>
        <p:nvSpPr>
          <p:cNvPr id="1028" name="Shape 1028"/>
          <p:cNvSpPr>
            <a:spLocks noGrp="1"/>
          </p:cNvSpPr>
          <p:nvPr>
            <p:ph type="body" sz="quarter" idx="1"/>
          </p:nvPr>
        </p:nvSpPr>
        <p:spPr>
          <a:prstGeom prst="rect">
            <a:avLst/>
          </a:prstGeom>
        </p:spPr>
        <p:txBody>
          <a:bodyPr/>
          <a:lstStyle/>
          <a:p>
            <a:r>
              <a:t>Second, we decompose the problem into a set of bipartite matching problem, in other words, we consider each connection separately instead of doing a joint optimization over the tree structure.</a:t>
            </a:r>
          </a:p>
          <a:p>
            <a:endParaRPr/>
          </a:p>
        </p:txBody>
      </p:sp>
    </p:spTree>
    <p:extLst>
      <p:ext uri="{BB962C8B-B14F-4D97-AF65-F5344CB8AC3E}">
        <p14:creationId xmlns:p14="http://schemas.microsoft.com/office/powerpoint/2010/main" val="10154628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2" name="Shape 1062"/>
          <p:cNvSpPr>
            <a:spLocks noGrp="1" noRot="1" noChangeAspect="1"/>
          </p:cNvSpPr>
          <p:nvPr>
            <p:ph type="sldImg"/>
          </p:nvPr>
        </p:nvSpPr>
        <p:spPr>
          <a:xfrm>
            <a:off x="381000" y="685800"/>
            <a:ext cx="6096000" cy="3429000"/>
          </a:xfrm>
          <a:prstGeom prst="rect">
            <a:avLst/>
          </a:prstGeom>
        </p:spPr>
        <p:txBody>
          <a:bodyPr/>
          <a:lstStyle/>
          <a:p>
            <a:endParaRPr/>
          </a:p>
        </p:txBody>
      </p:sp>
      <p:sp>
        <p:nvSpPr>
          <p:cNvPr id="1063" name="Shape 1063"/>
          <p:cNvSpPr>
            <a:spLocks noGrp="1"/>
          </p:cNvSpPr>
          <p:nvPr>
            <p:ph type="body" sz="quarter" idx="1"/>
          </p:nvPr>
        </p:nvSpPr>
        <p:spPr>
          <a:prstGeom prst="rect">
            <a:avLst/>
          </a:prstGeom>
        </p:spPr>
        <p:txBody>
          <a:bodyPr/>
          <a:lstStyle/>
          <a:p>
            <a:r>
              <a:t>After the two relexations, we can use a greedy algorithm to obtain the final result.  We determine the connection for one type of human limb first</a:t>
            </a:r>
          </a:p>
        </p:txBody>
      </p:sp>
    </p:spTree>
    <p:extLst>
      <p:ext uri="{BB962C8B-B14F-4D97-AF65-F5344CB8AC3E}">
        <p14:creationId xmlns:p14="http://schemas.microsoft.com/office/powerpoint/2010/main" val="33366374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3" name="Shape 1103"/>
          <p:cNvSpPr>
            <a:spLocks noGrp="1" noRot="1" noChangeAspect="1"/>
          </p:cNvSpPr>
          <p:nvPr>
            <p:ph type="sldImg"/>
          </p:nvPr>
        </p:nvSpPr>
        <p:spPr>
          <a:xfrm>
            <a:off x="381000" y="685800"/>
            <a:ext cx="6096000" cy="3429000"/>
          </a:xfrm>
          <a:prstGeom prst="rect">
            <a:avLst/>
          </a:prstGeom>
        </p:spPr>
        <p:txBody>
          <a:bodyPr/>
          <a:lstStyle/>
          <a:p>
            <a:endParaRPr/>
          </a:p>
        </p:txBody>
      </p:sp>
      <p:sp>
        <p:nvSpPr>
          <p:cNvPr id="1104" name="Shape 1104"/>
          <p:cNvSpPr>
            <a:spLocks noGrp="1"/>
          </p:cNvSpPr>
          <p:nvPr>
            <p:ph type="body" sz="quarter" idx="1"/>
          </p:nvPr>
        </p:nvSpPr>
        <p:spPr>
          <a:prstGeom prst="rect">
            <a:avLst/>
          </a:prstGeom>
        </p:spPr>
        <p:txBody>
          <a:bodyPr/>
          <a:lstStyle/>
          <a:p>
            <a:r>
              <a:t>and repeat this process for the other human limbs.</a:t>
            </a:r>
          </a:p>
        </p:txBody>
      </p:sp>
    </p:spTree>
    <p:extLst>
      <p:ext uri="{BB962C8B-B14F-4D97-AF65-F5344CB8AC3E}">
        <p14:creationId xmlns:p14="http://schemas.microsoft.com/office/powerpoint/2010/main" val="15738170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 name="Shape 1152"/>
          <p:cNvSpPr>
            <a:spLocks noGrp="1" noRot="1" noChangeAspect="1"/>
          </p:cNvSpPr>
          <p:nvPr>
            <p:ph type="sldImg"/>
          </p:nvPr>
        </p:nvSpPr>
        <p:spPr>
          <a:xfrm>
            <a:off x="381000" y="685800"/>
            <a:ext cx="6096000" cy="3429000"/>
          </a:xfrm>
          <a:prstGeom prst="rect">
            <a:avLst/>
          </a:prstGeom>
        </p:spPr>
        <p:txBody>
          <a:bodyPr/>
          <a:lstStyle/>
          <a:p>
            <a:endParaRPr/>
          </a:p>
        </p:txBody>
      </p:sp>
      <p:sp>
        <p:nvSpPr>
          <p:cNvPr id="1153" name="Shape 1153"/>
          <p:cNvSpPr>
            <a:spLocks noGrp="1"/>
          </p:cNvSpPr>
          <p:nvPr>
            <p:ph type="body" sz="quarter" idx="1"/>
          </p:nvPr>
        </p:nvSpPr>
        <p:spPr>
          <a:prstGeom prst="rect">
            <a:avLst/>
          </a:prstGeom>
        </p:spPr>
        <p:txBody>
          <a:bodyPr/>
          <a:lstStyle/>
          <a:p>
            <a:r>
              <a:t>until we get the final pose.</a:t>
            </a:r>
          </a:p>
        </p:txBody>
      </p:sp>
    </p:spTree>
    <p:extLst>
      <p:ext uri="{BB962C8B-B14F-4D97-AF65-F5344CB8AC3E}">
        <p14:creationId xmlns:p14="http://schemas.microsoft.com/office/powerpoint/2010/main" val="30491917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 name="Shape 1156"/>
          <p:cNvSpPr>
            <a:spLocks noGrp="1" noRot="1" noChangeAspect="1"/>
          </p:cNvSpPr>
          <p:nvPr>
            <p:ph type="sldImg"/>
          </p:nvPr>
        </p:nvSpPr>
        <p:spPr>
          <a:xfrm>
            <a:off x="381000" y="685800"/>
            <a:ext cx="6096000" cy="3429000"/>
          </a:xfrm>
          <a:prstGeom prst="rect">
            <a:avLst/>
          </a:prstGeom>
        </p:spPr>
        <p:txBody>
          <a:bodyPr/>
          <a:lstStyle/>
          <a:p>
            <a:endParaRPr/>
          </a:p>
        </p:txBody>
      </p:sp>
      <p:sp>
        <p:nvSpPr>
          <p:cNvPr id="1157" name="Shape 1157"/>
          <p:cNvSpPr>
            <a:spLocks noGrp="1"/>
          </p:cNvSpPr>
          <p:nvPr>
            <p:ph type="body" sz="quarter" idx="1"/>
          </p:nvPr>
        </p:nvSpPr>
        <p:spPr>
          <a:prstGeom prst="rect">
            <a:avLst/>
          </a:prstGeom>
        </p:spPr>
        <p:txBody>
          <a:bodyPr/>
          <a:lstStyle/>
          <a:p>
            <a:r>
              <a:t>Here is the visualization of the greedy algorithm. In practice, we can achieve high-quality result using the simple greedy algorithm.</a:t>
            </a:r>
          </a:p>
        </p:txBody>
      </p:sp>
    </p:spTree>
    <p:extLst>
      <p:ext uri="{BB962C8B-B14F-4D97-AF65-F5344CB8AC3E}">
        <p14:creationId xmlns:p14="http://schemas.microsoft.com/office/powerpoint/2010/main" val="37824156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 name="Shape 1178"/>
          <p:cNvSpPr>
            <a:spLocks noGrp="1" noRot="1" noChangeAspect="1"/>
          </p:cNvSpPr>
          <p:nvPr>
            <p:ph type="sldImg"/>
          </p:nvPr>
        </p:nvSpPr>
        <p:spPr>
          <a:xfrm>
            <a:off x="381000" y="685800"/>
            <a:ext cx="6096000" cy="3429000"/>
          </a:xfrm>
          <a:prstGeom prst="rect">
            <a:avLst/>
          </a:prstGeom>
        </p:spPr>
        <p:txBody>
          <a:bodyPr/>
          <a:lstStyle/>
          <a:p>
            <a:endParaRPr/>
          </a:p>
        </p:txBody>
      </p:sp>
      <p:sp>
        <p:nvSpPr>
          <p:cNvPr id="1179" name="Shape 1179"/>
          <p:cNvSpPr>
            <a:spLocks noGrp="1"/>
          </p:cNvSpPr>
          <p:nvPr>
            <p:ph type="body" sz="quarter" idx="1"/>
          </p:nvPr>
        </p:nvSpPr>
        <p:spPr>
          <a:prstGeom prst="rect">
            <a:avLst/>
          </a:prstGeom>
        </p:spPr>
        <p:txBody>
          <a:bodyPr/>
          <a:lstStyle/>
          <a:p>
            <a:r>
              <a:t>To </a:t>
            </a:r>
            <a:r>
              <a:rPr b="1"/>
              <a:t>jointly learning</a:t>
            </a:r>
            <a:r>
              <a:t> parts detection and parts association, we design a two-branch multi-stage CNN architecture. In the first stage, the network predicts the body parts heatmaps in the first branch and predicts the part affinity fields in the second branch.</a:t>
            </a:r>
          </a:p>
        </p:txBody>
      </p:sp>
    </p:spTree>
    <p:extLst>
      <p:ext uri="{BB962C8B-B14F-4D97-AF65-F5344CB8AC3E}">
        <p14:creationId xmlns:p14="http://schemas.microsoft.com/office/powerpoint/2010/main" val="11334788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 name="Shape 1215"/>
          <p:cNvSpPr>
            <a:spLocks noGrp="1" noRot="1" noChangeAspect="1"/>
          </p:cNvSpPr>
          <p:nvPr>
            <p:ph type="sldImg"/>
          </p:nvPr>
        </p:nvSpPr>
        <p:spPr>
          <a:xfrm>
            <a:off x="381000" y="685800"/>
            <a:ext cx="6096000" cy="3429000"/>
          </a:xfrm>
          <a:prstGeom prst="rect">
            <a:avLst/>
          </a:prstGeom>
        </p:spPr>
        <p:txBody>
          <a:bodyPr/>
          <a:lstStyle/>
          <a:p>
            <a:endParaRPr/>
          </a:p>
        </p:txBody>
      </p:sp>
      <p:sp>
        <p:nvSpPr>
          <p:cNvPr id="1216" name="Shape 1216"/>
          <p:cNvSpPr>
            <a:spLocks noGrp="1"/>
          </p:cNvSpPr>
          <p:nvPr>
            <p:ph type="body" sz="quarter" idx="1"/>
          </p:nvPr>
        </p:nvSpPr>
        <p:spPr>
          <a:prstGeom prst="rect">
            <a:avLst/>
          </a:prstGeom>
        </p:spPr>
        <p:txBody>
          <a:bodyPr/>
          <a:lstStyle/>
          <a:p>
            <a:r>
              <a:t>After the first stage, the predictions from the two branches exchange information to the next stage.</a:t>
            </a:r>
          </a:p>
        </p:txBody>
      </p:sp>
    </p:spTree>
    <p:extLst>
      <p:ext uri="{BB962C8B-B14F-4D97-AF65-F5344CB8AC3E}">
        <p14:creationId xmlns:p14="http://schemas.microsoft.com/office/powerpoint/2010/main" val="591330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noRot="1" noChangeAspect="1"/>
          </p:cNvSpPr>
          <p:nvPr>
            <p:ph type="sldImg"/>
          </p:nvPr>
        </p:nvSpPr>
        <p:spPr>
          <a:xfrm>
            <a:off x="381000" y="685800"/>
            <a:ext cx="6096000" cy="3429000"/>
          </a:xfrm>
          <a:prstGeom prst="rect">
            <a:avLst/>
          </a:prstGeom>
        </p:spPr>
        <p:txBody>
          <a:bodyPr/>
          <a:lstStyle/>
          <a:p>
            <a:endParaRPr/>
          </a:p>
        </p:txBody>
      </p:sp>
      <p:sp>
        <p:nvSpPr>
          <p:cNvPr id="153" name="Shape 153"/>
          <p:cNvSpPr>
            <a:spLocks noGrp="1"/>
          </p:cNvSpPr>
          <p:nvPr>
            <p:ph type="body" sz="quarter" idx="1"/>
          </p:nvPr>
        </p:nvSpPr>
        <p:spPr>
          <a:prstGeom prst="rect">
            <a:avLst/>
          </a:prstGeom>
        </p:spPr>
        <p:txBody>
          <a:bodyPr/>
          <a:lstStyle/>
          <a:p>
            <a:r>
              <a:t>The problem we want to solve is that given a single RGB image as input, we want to detect human body pose for each individual.</a:t>
            </a:r>
          </a:p>
        </p:txBody>
      </p:sp>
    </p:spTree>
    <p:extLst>
      <p:ext uri="{BB962C8B-B14F-4D97-AF65-F5344CB8AC3E}">
        <p14:creationId xmlns:p14="http://schemas.microsoft.com/office/powerpoint/2010/main" val="35749493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0" name="Shape 1270"/>
          <p:cNvSpPr>
            <a:spLocks noGrp="1" noRot="1" noChangeAspect="1"/>
          </p:cNvSpPr>
          <p:nvPr>
            <p:ph type="sldImg"/>
          </p:nvPr>
        </p:nvSpPr>
        <p:spPr>
          <a:xfrm>
            <a:off x="381000" y="685800"/>
            <a:ext cx="6096000" cy="3429000"/>
          </a:xfrm>
          <a:prstGeom prst="rect">
            <a:avLst/>
          </a:prstGeom>
        </p:spPr>
        <p:txBody>
          <a:bodyPr/>
          <a:lstStyle/>
          <a:p>
            <a:endParaRPr/>
          </a:p>
        </p:txBody>
      </p:sp>
      <p:sp>
        <p:nvSpPr>
          <p:cNvPr id="1271" name="Shape 1271"/>
          <p:cNvSpPr>
            <a:spLocks noGrp="1"/>
          </p:cNvSpPr>
          <p:nvPr>
            <p:ph type="body" sz="quarter" idx="1"/>
          </p:nvPr>
        </p:nvSpPr>
        <p:spPr>
          <a:prstGeom prst="rect">
            <a:avLst/>
          </a:prstGeom>
        </p:spPr>
        <p:txBody>
          <a:bodyPr/>
          <a:lstStyle/>
          <a:p>
            <a:r>
              <a:t>By repeating the stages, the network iteratively refine the prediction result</a:t>
            </a:r>
          </a:p>
        </p:txBody>
      </p:sp>
    </p:spTree>
    <p:extLst>
      <p:ext uri="{BB962C8B-B14F-4D97-AF65-F5344CB8AC3E}">
        <p14:creationId xmlns:p14="http://schemas.microsoft.com/office/powerpoint/2010/main" val="2544215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4" name="Shape 1274"/>
          <p:cNvSpPr>
            <a:spLocks noGrp="1" noRot="1" noChangeAspect="1"/>
          </p:cNvSpPr>
          <p:nvPr>
            <p:ph type="sldImg"/>
          </p:nvPr>
        </p:nvSpPr>
        <p:spPr>
          <a:xfrm>
            <a:off x="381000" y="685800"/>
            <a:ext cx="6096000" cy="3429000"/>
          </a:xfrm>
          <a:prstGeom prst="rect">
            <a:avLst/>
          </a:prstGeom>
        </p:spPr>
        <p:txBody>
          <a:bodyPr/>
          <a:lstStyle/>
          <a:p>
            <a:endParaRPr/>
          </a:p>
        </p:txBody>
      </p:sp>
      <p:sp>
        <p:nvSpPr>
          <p:cNvPr id="1275" name="Shape 1275"/>
          <p:cNvSpPr>
            <a:spLocks noGrp="1"/>
          </p:cNvSpPr>
          <p:nvPr>
            <p:ph type="body" sz="quarter" idx="1"/>
          </p:nvPr>
        </p:nvSpPr>
        <p:spPr>
          <a:prstGeom prst="rect">
            <a:avLst/>
          </a:prstGeom>
        </p:spPr>
        <p:txBody>
          <a:bodyPr/>
          <a:lstStyle/>
          <a:p>
            <a:r>
              <a:t>Here are the score maps predictions for all the body parts from 1st branch. Different part type is shown with different color </a:t>
            </a:r>
          </a:p>
        </p:txBody>
      </p:sp>
    </p:spTree>
    <p:extLst>
      <p:ext uri="{BB962C8B-B14F-4D97-AF65-F5344CB8AC3E}">
        <p14:creationId xmlns:p14="http://schemas.microsoft.com/office/powerpoint/2010/main" val="17924381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8" name="Shape 1278"/>
          <p:cNvSpPr>
            <a:spLocks noGrp="1" noRot="1" noChangeAspect="1"/>
          </p:cNvSpPr>
          <p:nvPr>
            <p:ph type="sldImg"/>
          </p:nvPr>
        </p:nvSpPr>
        <p:spPr>
          <a:xfrm>
            <a:off x="381000" y="685800"/>
            <a:ext cx="6096000" cy="3429000"/>
          </a:xfrm>
          <a:prstGeom prst="rect">
            <a:avLst/>
          </a:prstGeom>
        </p:spPr>
        <p:txBody>
          <a:bodyPr/>
          <a:lstStyle/>
          <a:p>
            <a:endParaRPr/>
          </a:p>
        </p:txBody>
      </p:sp>
      <p:sp>
        <p:nvSpPr>
          <p:cNvPr id="1279" name="Shape 1279"/>
          <p:cNvSpPr>
            <a:spLocks noGrp="1"/>
          </p:cNvSpPr>
          <p:nvPr>
            <p:ph type="body" sz="quarter" idx="1"/>
          </p:nvPr>
        </p:nvSpPr>
        <p:spPr>
          <a:prstGeom prst="rect">
            <a:avLst/>
          </a:prstGeom>
        </p:spPr>
        <p:txBody>
          <a:bodyPr/>
          <a:lstStyle/>
          <a:p>
            <a:r>
              <a:t>Here are the part affinity fields prediction from the 2nd branch. Here the color encodes the orientation of human limbs</a:t>
            </a:r>
          </a:p>
        </p:txBody>
      </p:sp>
    </p:spTree>
    <p:extLst>
      <p:ext uri="{BB962C8B-B14F-4D97-AF65-F5344CB8AC3E}">
        <p14:creationId xmlns:p14="http://schemas.microsoft.com/office/powerpoint/2010/main" val="4162953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4" name="Shape 1284"/>
          <p:cNvSpPr>
            <a:spLocks noGrp="1" noRot="1" noChangeAspect="1"/>
          </p:cNvSpPr>
          <p:nvPr>
            <p:ph type="sldImg"/>
          </p:nvPr>
        </p:nvSpPr>
        <p:spPr>
          <a:xfrm>
            <a:off x="381000" y="685800"/>
            <a:ext cx="6096000" cy="3429000"/>
          </a:xfrm>
          <a:prstGeom prst="rect">
            <a:avLst/>
          </a:prstGeom>
        </p:spPr>
        <p:txBody>
          <a:bodyPr/>
          <a:lstStyle/>
          <a:p>
            <a:endParaRPr/>
          </a:p>
        </p:txBody>
      </p:sp>
      <p:sp>
        <p:nvSpPr>
          <p:cNvPr id="1285" name="Shape 1285"/>
          <p:cNvSpPr>
            <a:spLocks noGrp="1"/>
          </p:cNvSpPr>
          <p:nvPr>
            <p:ph type="body" sz="quarter" idx="1"/>
          </p:nvPr>
        </p:nvSpPr>
        <p:spPr>
          <a:prstGeom prst="rect">
            <a:avLst/>
          </a:prstGeom>
        </p:spPr>
        <p:txBody>
          <a:bodyPr/>
          <a:lstStyle/>
          <a:p>
            <a:r>
              <a:t>Here is a video result of our method. This is a challenging problem due to the unknown number of people in the image, large person scale variance, and complex occlusion due to person’s interaction. We want to overcome those challenges while maintaining a real-time performance.</a:t>
            </a:r>
          </a:p>
        </p:txBody>
      </p:sp>
    </p:spTree>
    <p:extLst>
      <p:ext uri="{BB962C8B-B14F-4D97-AF65-F5344CB8AC3E}">
        <p14:creationId xmlns:p14="http://schemas.microsoft.com/office/powerpoint/2010/main" val="2058711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 name="Shape 1292"/>
          <p:cNvSpPr>
            <a:spLocks noGrp="1" noRot="1" noChangeAspect="1"/>
          </p:cNvSpPr>
          <p:nvPr>
            <p:ph type="sldImg"/>
          </p:nvPr>
        </p:nvSpPr>
        <p:spPr>
          <a:xfrm>
            <a:off x="381000" y="685800"/>
            <a:ext cx="6096000" cy="3429000"/>
          </a:xfrm>
          <a:prstGeom prst="rect">
            <a:avLst/>
          </a:prstGeom>
        </p:spPr>
        <p:txBody>
          <a:bodyPr/>
          <a:lstStyle/>
          <a:p>
            <a:endParaRPr/>
          </a:p>
        </p:txBody>
      </p:sp>
      <p:sp>
        <p:nvSpPr>
          <p:cNvPr id="1293" name="Shape 1293"/>
          <p:cNvSpPr>
            <a:spLocks noGrp="1"/>
          </p:cNvSpPr>
          <p:nvPr>
            <p:ph type="body" sz="quarter" idx="1"/>
          </p:nvPr>
        </p:nvSpPr>
        <p:spPr>
          <a:prstGeom prst="rect">
            <a:avLst/>
          </a:prstGeom>
        </p:spPr>
        <p:txBody>
          <a:bodyPr/>
          <a:lstStyle/>
          <a:p>
            <a:r>
              <a:t>In conclusion, in this work, we contribute a nonparametric representation, part affinity fields, for the parts association task. We find this efficient representation is discriminative enough that a greedy parse is sufficient to produce high-quality result in realtime</a:t>
            </a:r>
          </a:p>
        </p:txBody>
      </p:sp>
    </p:spTree>
    <p:extLst>
      <p:ext uri="{BB962C8B-B14F-4D97-AF65-F5344CB8AC3E}">
        <p14:creationId xmlns:p14="http://schemas.microsoft.com/office/powerpoint/2010/main" val="20270778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 name="Shape 1300"/>
          <p:cNvSpPr>
            <a:spLocks noGrp="1" noRot="1" noChangeAspect="1"/>
          </p:cNvSpPr>
          <p:nvPr>
            <p:ph type="sldImg"/>
          </p:nvPr>
        </p:nvSpPr>
        <p:spPr>
          <a:xfrm>
            <a:off x="381000" y="685800"/>
            <a:ext cx="6096000" cy="3429000"/>
          </a:xfrm>
          <a:prstGeom prst="rect">
            <a:avLst/>
          </a:prstGeom>
        </p:spPr>
        <p:txBody>
          <a:bodyPr/>
          <a:lstStyle/>
          <a:p>
            <a:endParaRPr/>
          </a:p>
        </p:txBody>
      </p:sp>
      <p:sp>
        <p:nvSpPr>
          <p:cNvPr id="1301" name="Shape 1301"/>
          <p:cNvSpPr>
            <a:spLocks noGrp="1"/>
          </p:cNvSpPr>
          <p:nvPr>
            <p:ph type="body" sz="quarter" idx="1"/>
          </p:nvPr>
        </p:nvSpPr>
        <p:spPr>
          <a:prstGeom prst="rect">
            <a:avLst/>
          </a:prstGeom>
        </p:spPr>
        <p:txBody>
          <a:bodyPr/>
          <a:lstStyle/>
          <a:p>
            <a:r>
              <a:rPr dirty="0"/>
              <a:t>We open source our code as part of the </a:t>
            </a:r>
            <a:r>
              <a:rPr dirty="0" err="1"/>
              <a:t>OpenPose</a:t>
            </a:r>
            <a:r>
              <a:rPr dirty="0"/>
              <a:t> Library. We’ll also have poster session after this talk, and present more cool stuff in our demo session on Sunday</a:t>
            </a:r>
            <a:r>
              <a:rPr b="1" dirty="0"/>
              <a:t>, </a:t>
            </a:r>
            <a:r>
              <a:rPr dirty="0"/>
              <a:t>please drop by.</a:t>
            </a:r>
          </a:p>
          <a:p>
            <a:endParaRPr dirty="0"/>
          </a:p>
          <a:p>
            <a:r>
              <a:rPr dirty="0"/>
              <a:t>We will show other cool staff. </a:t>
            </a:r>
          </a:p>
        </p:txBody>
      </p:sp>
    </p:spTree>
    <p:extLst>
      <p:ext uri="{BB962C8B-B14F-4D97-AF65-F5344CB8AC3E}">
        <p14:creationId xmlns:p14="http://schemas.microsoft.com/office/powerpoint/2010/main" val="660552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noRot="1" noChangeAspect="1"/>
          </p:cNvSpPr>
          <p:nvPr>
            <p:ph type="sldImg"/>
          </p:nvPr>
        </p:nvSpPr>
        <p:spPr>
          <a:xfrm>
            <a:off x="381000" y="685800"/>
            <a:ext cx="6096000" cy="3429000"/>
          </a:xfrm>
          <a:prstGeom prst="rect">
            <a:avLst/>
          </a:prstGeom>
        </p:spPr>
        <p:txBody>
          <a:bodyPr/>
          <a:lstStyle/>
          <a:p>
            <a:endParaRPr/>
          </a:p>
        </p:txBody>
      </p:sp>
      <p:sp>
        <p:nvSpPr>
          <p:cNvPr id="158" name="Shape 158"/>
          <p:cNvSpPr>
            <a:spLocks noGrp="1"/>
          </p:cNvSpPr>
          <p:nvPr>
            <p:ph type="body" sz="quarter" idx="1"/>
          </p:nvPr>
        </p:nvSpPr>
        <p:spPr>
          <a:prstGeom prst="rect">
            <a:avLst/>
          </a:prstGeom>
        </p:spPr>
        <p:txBody>
          <a:bodyPr/>
          <a:lstStyle/>
          <a:p>
            <a:r>
              <a:t>as in this image</a:t>
            </a:r>
          </a:p>
        </p:txBody>
      </p:sp>
    </p:spTree>
    <p:extLst>
      <p:ext uri="{BB962C8B-B14F-4D97-AF65-F5344CB8AC3E}">
        <p14:creationId xmlns:p14="http://schemas.microsoft.com/office/powerpoint/2010/main" val="3469935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r>
              <a:t>Most previous work focuses on the single-person pose estimation</a:t>
            </a:r>
          </a:p>
        </p:txBody>
      </p:sp>
    </p:spTree>
    <p:extLst>
      <p:ext uri="{BB962C8B-B14F-4D97-AF65-F5344CB8AC3E}">
        <p14:creationId xmlns:p14="http://schemas.microsoft.com/office/powerpoint/2010/main" val="2334033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r>
              <a:t>In other words, detecting the body parts of the person by predicting the confidence map for each body parts. Here different color encodes different body part type. </a:t>
            </a:r>
          </a:p>
        </p:txBody>
      </p:sp>
    </p:spTree>
    <p:extLst>
      <p:ext uri="{BB962C8B-B14F-4D97-AF65-F5344CB8AC3E}">
        <p14:creationId xmlns:p14="http://schemas.microsoft.com/office/powerpoint/2010/main" val="22111062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Shape 182"/>
          <p:cNvSpPr>
            <a:spLocks noGrp="1" noRot="1" noChangeAspect="1"/>
          </p:cNvSpPr>
          <p:nvPr>
            <p:ph type="sldImg"/>
          </p:nvPr>
        </p:nvSpPr>
        <p:spPr>
          <a:xfrm>
            <a:off x="381000" y="685800"/>
            <a:ext cx="6096000" cy="3429000"/>
          </a:xfrm>
          <a:prstGeom prst="rect">
            <a:avLst/>
          </a:prstGeom>
        </p:spPr>
        <p:txBody>
          <a:bodyPr/>
          <a:lstStyle/>
          <a:p>
            <a:endParaRPr/>
          </a:p>
        </p:txBody>
      </p:sp>
      <p:sp>
        <p:nvSpPr>
          <p:cNvPr id="183" name="Shape 183"/>
          <p:cNvSpPr>
            <a:spLocks noGrp="1"/>
          </p:cNvSpPr>
          <p:nvPr>
            <p:ph type="body" sz="quarter" idx="1"/>
          </p:nvPr>
        </p:nvSpPr>
        <p:spPr>
          <a:prstGeom prst="rect">
            <a:avLst/>
          </a:prstGeom>
        </p:spPr>
        <p:txBody>
          <a:bodyPr/>
          <a:lstStyle/>
          <a:p>
            <a:r>
              <a:t>We can extend the parts detection to the case of multiple people using fully convolutional network. Now we can have reliable part confidence map predictions, </a:t>
            </a:r>
          </a:p>
        </p:txBody>
      </p:sp>
    </p:spTree>
    <p:extLst>
      <p:ext uri="{BB962C8B-B14F-4D97-AF65-F5344CB8AC3E}">
        <p14:creationId xmlns:p14="http://schemas.microsoft.com/office/powerpoint/2010/main" val="137919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a:spLocks noGrp="1" noRot="1" noChangeAspect="1"/>
          </p:cNvSpPr>
          <p:nvPr>
            <p:ph type="sldImg"/>
          </p:nvPr>
        </p:nvSpPr>
        <p:spPr>
          <a:xfrm>
            <a:off x="381000" y="685800"/>
            <a:ext cx="6096000" cy="3429000"/>
          </a:xfrm>
          <a:prstGeom prst="rect">
            <a:avLst/>
          </a:prstGeom>
        </p:spPr>
        <p:txBody>
          <a:bodyPr/>
          <a:lstStyle/>
          <a:p>
            <a:endParaRPr/>
          </a:p>
        </p:txBody>
      </p:sp>
      <p:sp>
        <p:nvSpPr>
          <p:cNvPr id="188" name="Shape 188"/>
          <p:cNvSpPr>
            <a:spLocks noGrp="1"/>
          </p:cNvSpPr>
          <p:nvPr>
            <p:ph type="body" sz="quarter" idx="1"/>
          </p:nvPr>
        </p:nvSpPr>
        <p:spPr>
          <a:prstGeom prst="rect">
            <a:avLst/>
          </a:prstGeom>
        </p:spPr>
        <p:txBody>
          <a:bodyPr/>
          <a:lstStyle/>
          <a:p>
            <a:r>
              <a:t>using non-maximum suppression, we can obtain all the detection candidates, is this problem solved?</a:t>
            </a:r>
          </a:p>
        </p:txBody>
      </p:sp>
    </p:spTree>
    <p:extLst>
      <p:ext uri="{BB962C8B-B14F-4D97-AF65-F5344CB8AC3E}">
        <p14:creationId xmlns:p14="http://schemas.microsoft.com/office/powerpoint/2010/main" val="393626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914400" y="2111124"/>
            <a:ext cx="10363200" cy="1546475"/>
          </a:xfrm>
          <a:prstGeom prst="rect">
            <a:avLst/>
          </a:prstGeom>
        </p:spPr>
        <p:txBody>
          <a:bodyPr lIns="91425" tIns="91425" rIns="91425" bIns="91425" anchor="b" anchorCtr="0"/>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a:endParaRPr/>
          </a:p>
        </p:txBody>
      </p:sp>
      <p:sp>
        <p:nvSpPr>
          <p:cNvPr id="11" name="Shape 11"/>
          <p:cNvSpPr txBox="1">
            <a:spLocks noGrp="1"/>
          </p:cNvSpPr>
          <p:nvPr>
            <p:ph type="subTitle" idx="1"/>
          </p:nvPr>
        </p:nvSpPr>
        <p:spPr>
          <a:xfrm>
            <a:off x="914400" y="3786738"/>
            <a:ext cx="10363200" cy="1046316"/>
          </a:xfrm>
          <a:prstGeom prst="rect">
            <a:avLst/>
          </a:prstGeom>
        </p:spPr>
        <p:txBody>
          <a:bodyPr lIns="91425" tIns="91425" rIns="91425" bIns="91425" anchor="t" anchorCtr="0"/>
          <a:lstStyle>
            <a:lvl1pPr lvl="0" algn="ctr">
              <a:spcBef>
                <a:spcPts val="0"/>
              </a:spcBef>
              <a:buClr>
                <a:schemeClr val="dk2"/>
              </a:buClr>
              <a:buNone/>
              <a:defRPr>
                <a:solidFill>
                  <a:schemeClr val="dk2"/>
                </a:solidFill>
              </a:defRPr>
            </a:lvl1pPr>
            <a:lvl2pPr lvl="1" algn="ctr">
              <a:spcBef>
                <a:spcPts val="0"/>
              </a:spcBef>
              <a:buClr>
                <a:schemeClr val="dk2"/>
              </a:buClr>
              <a:buSzPct val="100000"/>
              <a:buNone/>
              <a:defRPr sz="3000">
                <a:solidFill>
                  <a:schemeClr val="dk2"/>
                </a:solidFill>
              </a:defRPr>
            </a:lvl2pPr>
            <a:lvl3pPr lvl="2" algn="ctr">
              <a:spcBef>
                <a:spcPts val="0"/>
              </a:spcBef>
              <a:buClr>
                <a:schemeClr val="dk2"/>
              </a:buClr>
              <a:buSzPct val="100000"/>
              <a:buNone/>
              <a:defRPr sz="3000">
                <a:solidFill>
                  <a:schemeClr val="dk2"/>
                </a:solidFill>
              </a:defRPr>
            </a:lvl3pPr>
            <a:lvl4pPr lvl="3" algn="ctr">
              <a:spcBef>
                <a:spcPts val="0"/>
              </a:spcBef>
              <a:buClr>
                <a:schemeClr val="dk2"/>
              </a:buClr>
              <a:buSzPct val="100000"/>
              <a:buNone/>
              <a:defRPr sz="3000">
                <a:solidFill>
                  <a:schemeClr val="dk2"/>
                </a:solidFill>
              </a:defRPr>
            </a:lvl4pPr>
            <a:lvl5pPr lvl="4" algn="ctr">
              <a:spcBef>
                <a:spcPts val="0"/>
              </a:spcBef>
              <a:buClr>
                <a:schemeClr val="dk2"/>
              </a:buClr>
              <a:buSzPct val="100000"/>
              <a:buNone/>
              <a:defRPr sz="3000">
                <a:solidFill>
                  <a:schemeClr val="dk2"/>
                </a:solidFill>
              </a:defRPr>
            </a:lvl5pPr>
            <a:lvl6pPr lvl="5" algn="ctr">
              <a:spcBef>
                <a:spcPts val="0"/>
              </a:spcBef>
              <a:buClr>
                <a:schemeClr val="dk2"/>
              </a:buClr>
              <a:buSzPct val="100000"/>
              <a:buNone/>
              <a:defRPr sz="3000">
                <a:solidFill>
                  <a:schemeClr val="dk2"/>
                </a:solidFill>
              </a:defRPr>
            </a:lvl6pPr>
            <a:lvl7pPr lvl="6" algn="ctr">
              <a:spcBef>
                <a:spcPts val="0"/>
              </a:spcBef>
              <a:buClr>
                <a:schemeClr val="dk2"/>
              </a:buClr>
              <a:buSzPct val="100000"/>
              <a:buNone/>
              <a:defRPr sz="3000">
                <a:solidFill>
                  <a:schemeClr val="dk2"/>
                </a:solidFill>
              </a:defRPr>
            </a:lvl7pPr>
            <a:lvl8pPr lvl="7" algn="ctr">
              <a:spcBef>
                <a:spcPts val="0"/>
              </a:spcBef>
              <a:buClr>
                <a:schemeClr val="dk2"/>
              </a:buClr>
              <a:buSzPct val="100000"/>
              <a:buNone/>
              <a:defRPr sz="3000">
                <a:solidFill>
                  <a:schemeClr val="dk2"/>
                </a:solidFill>
              </a:defRPr>
            </a:lvl8pPr>
            <a:lvl9pPr lvl="8" algn="ctr">
              <a:spcBef>
                <a:spcPts val="0"/>
              </a:spcBef>
              <a:buClr>
                <a:schemeClr val="dk2"/>
              </a:buClr>
              <a:buSzPct val="100000"/>
              <a:buNone/>
              <a:defRPr sz="3000">
                <a:solidFill>
                  <a:schemeClr val="dk2"/>
                </a:solidFill>
              </a:defRPr>
            </a:lvl9pPr>
          </a:lstStyle>
          <a:p>
            <a:endParaRPr/>
          </a:p>
        </p:txBody>
      </p:sp>
      <p:sp>
        <p:nvSpPr>
          <p:cNvPr id="12" name="Shape 12"/>
          <p:cNvSpPr txBox="1">
            <a:spLocks noGrp="1"/>
          </p:cNvSpPr>
          <p:nvPr>
            <p:ph type="sldNum" idx="12"/>
          </p:nvPr>
        </p:nvSpPr>
        <p:spPr>
          <a:xfrm>
            <a:off x="11409057" y="6333134"/>
            <a:ext cx="731599" cy="524699"/>
          </a:xfrm>
          <a:prstGeom prst="rect">
            <a:avLst/>
          </a:prstGeom>
        </p:spPr>
        <p:txBody>
          <a:bodyPr lIns="91425" tIns="91425" rIns="91425" bIns="91425" anchor="ctr" anchorCtr="0">
            <a:noAutofit/>
          </a:bodyPr>
          <a:lstStyle/>
          <a:p>
            <a:fld id="{00000000-1234-1234-1234-123412341234}" type="slidenum">
              <a:rPr lang="en">
                <a:solidFill>
                  <a:srgbClr val="000000"/>
                </a:solidFill>
              </a:rPr>
              <a:pPr/>
              <a:t>‹#›</a:t>
            </a:fld>
            <a:endParaRPr lang="en">
              <a:solidFill>
                <a:srgbClr val="000000"/>
              </a:solidFill>
            </a:endParaRPr>
          </a:p>
        </p:txBody>
      </p:sp>
    </p:spTree>
    <p:extLst>
      <p:ext uri="{BB962C8B-B14F-4D97-AF65-F5344CB8AC3E}">
        <p14:creationId xmlns:p14="http://schemas.microsoft.com/office/powerpoint/2010/main" val="3072513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442BBD-A154-45BF-9CD8-22BBDF91D1F9}" type="datetimeFigureOut">
              <a:rPr lang="en-US" smtClean="0"/>
              <a:t>4/6/2026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445336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442BBD-A154-45BF-9CD8-22BBDF91D1F9}" type="datetimeFigureOut">
              <a:rPr lang="en-US" smtClean="0"/>
              <a:t>4/6/2026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1232398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442BBD-A154-45BF-9CD8-22BBDF91D1F9}" type="datetimeFigureOut">
              <a:rPr lang="en-US" smtClean="0"/>
              <a:t>4/6/2026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1788251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442BBD-A154-45BF-9CD8-22BBDF91D1F9}"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626786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442BBD-A154-45BF-9CD8-22BBDF91D1F9}"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2906643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846165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1575113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le &amp; Subtitle">
    <p:bg>
      <p:bgPr>
        <a:solidFill>
          <a:srgbClr val="FFFFFF"/>
        </a:solidFill>
        <a:effectLst/>
      </p:bgPr>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3336727" y="1721197"/>
            <a:ext cx="5518548" cy="1741290"/>
          </a:xfrm>
          <a:prstGeom prst="rect">
            <a:avLst/>
          </a:prstGeom>
        </p:spPr>
        <p:txBody>
          <a:bodyPr lIns="53578" tIns="53578" rIns="53578" bIns="53578" anchor="b">
            <a:normAutofit/>
          </a:bodyPr>
          <a:lstStyle>
            <a:lvl1pPr defTabSz="410766">
              <a:defRPr sz="5400">
                <a:solidFill>
                  <a:srgbClr val="000000"/>
                </a:solidFill>
                <a:latin typeface="+mn-lt"/>
                <a:ea typeface="+mn-ea"/>
                <a:cs typeface="+mn-cs"/>
                <a:sym typeface="Helvetica Light"/>
              </a:defRPr>
            </a:lvl1pPr>
          </a:lstStyle>
          <a:p>
            <a:r>
              <a:t>Title Text</a:t>
            </a:r>
          </a:p>
        </p:txBody>
      </p:sp>
      <p:sp>
        <p:nvSpPr>
          <p:cNvPr id="12" name="Body Level One…"/>
          <p:cNvSpPr txBox="1">
            <a:spLocks noGrp="1"/>
          </p:cNvSpPr>
          <p:nvPr>
            <p:ph type="body" sz="quarter" idx="1"/>
          </p:nvPr>
        </p:nvSpPr>
        <p:spPr>
          <a:xfrm>
            <a:off x="3336727" y="3509367"/>
            <a:ext cx="5518548" cy="596057"/>
          </a:xfrm>
          <a:prstGeom prst="rect">
            <a:avLst/>
          </a:prstGeom>
        </p:spPr>
        <p:txBody>
          <a:bodyPr lIns="53578" tIns="53578" rIns="53578" bIns="53578">
            <a:normAutofit/>
          </a:bodyPr>
          <a:lstStyle>
            <a:lvl1pPr defTabSz="410766">
              <a:defRPr sz="2100">
                <a:solidFill>
                  <a:srgbClr val="000000"/>
                </a:solidFill>
                <a:latin typeface="+mn-lt"/>
                <a:ea typeface="+mn-ea"/>
                <a:cs typeface="+mn-cs"/>
                <a:sym typeface="Helvetica Light"/>
              </a:defRPr>
            </a:lvl1pPr>
            <a:lvl2pPr indent="114300" defTabSz="410766">
              <a:defRPr sz="2100">
                <a:solidFill>
                  <a:srgbClr val="000000"/>
                </a:solidFill>
                <a:latin typeface="+mn-lt"/>
                <a:ea typeface="+mn-ea"/>
                <a:cs typeface="+mn-cs"/>
                <a:sym typeface="Helvetica Light"/>
              </a:defRPr>
            </a:lvl2pPr>
            <a:lvl3pPr indent="228600" defTabSz="410766">
              <a:defRPr sz="2100">
                <a:solidFill>
                  <a:srgbClr val="000000"/>
                </a:solidFill>
                <a:latin typeface="+mn-lt"/>
                <a:ea typeface="+mn-ea"/>
                <a:cs typeface="+mn-cs"/>
                <a:sym typeface="Helvetica Light"/>
              </a:defRPr>
            </a:lvl3pPr>
            <a:lvl4pPr indent="342900" defTabSz="410766">
              <a:defRPr sz="2100">
                <a:solidFill>
                  <a:srgbClr val="000000"/>
                </a:solidFill>
                <a:latin typeface="+mn-lt"/>
                <a:ea typeface="+mn-ea"/>
                <a:cs typeface="+mn-cs"/>
                <a:sym typeface="Helvetica Light"/>
              </a:defRPr>
            </a:lvl4pPr>
            <a:lvl5pPr indent="457200" defTabSz="410766">
              <a:defRPr sz="2100">
                <a:solidFill>
                  <a:srgbClr val="000000"/>
                </a:solidFill>
                <a:latin typeface="+mn-lt"/>
                <a:ea typeface="+mn-ea"/>
                <a:cs typeface="+mn-cs"/>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2854941723"/>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Photo - Horizontal">
    <p:bg>
      <p:bgPr>
        <a:solidFill>
          <a:srgbClr val="FFFFFF"/>
        </a:solidFill>
        <a:effectLst/>
      </p:bgPr>
    </p:bg>
    <p:spTree>
      <p:nvGrpSpPr>
        <p:cNvPr id="1" name=""/>
        <p:cNvGrpSpPr/>
        <p:nvPr/>
      </p:nvGrpSpPr>
      <p:grpSpPr>
        <a:xfrm>
          <a:off x="0" y="0"/>
          <a:ext cx="0" cy="0"/>
          <a:chOff x="0" y="0"/>
          <a:chExt cx="0" cy="0"/>
        </a:xfrm>
      </p:grpSpPr>
      <p:sp>
        <p:nvSpPr>
          <p:cNvPr id="20" name="Image"/>
          <p:cNvSpPr>
            <a:spLocks noGrp="1"/>
          </p:cNvSpPr>
          <p:nvPr>
            <p:ph type="pic" sz="half" idx="21"/>
          </p:nvPr>
        </p:nvSpPr>
        <p:spPr>
          <a:xfrm>
            <a:off x="3514204" y="1192113"/>
            <a:ext cx="5156896" cy="3439721"/>
          </a:xfrm>
          <a:prstGeom prst="rect">
            <a:avLst/>
          </a:prstGeom>
        </p:spPr>
        <p:txBody>
          <a:bodyPr lIns="91439" tIns="45719" rIns="91439" bIns="45719"/>
          <a:lstStyle/>
          <a:p>
            <a:endParaRPr/>
          </a:p>
        </p:txBody>
      </p:sp>
      <p:sp>
        <p:nvSpPr>
          <p:cNvPr id="21" name="Title Text"/>
          <p:cNvSpPr txBox="1">
            <a:spLocks noGrp="1"/>
          </p:cNvSpPr>
          <p:nvPr>
            <p:ph type="title"/>
          </p:nvPr>
        </p:nvSpPr>
        <p:spPr>
          <a:xfrm>
            <a:off x="3336727" y="4400104"/>
            <a:ext cx="5518548" cy="750094"/>
          </a:xfrm>
          <a:prstGeom prst="rect">
            <a:avLst/>
          </a:prstGeom>
        </p:spPr>
        <p:txBody>
          <a:bodyPr lIns="53578" tIns="53578" rIns="53578" bIns="53578" anchor="b">
            <a:normAutofit/>
          </a:bodyPr>
          <a:lstStyle>
            <a:lvl1pPr defTabSz="410766">
              <a:defRPr sz="5400">
                <a:solidFill>
                  <a:srgbClr val="000000"/>
                </a:solidFill>
                <a:latin typeface="+mn-lt"/>
                <a:ea typeface="+mn-ea"/>
                <a:cs typeface="+mn-cs"/>
                <a:sym typeface="Helvetica Light"/>
              </a:defRPr>
            </a:lvl1pPr>
          </a:lstStyle>
          <a:p>
            <a:r>
              <a:t>Title Text</a:t>
            </a:r>
          </a:p>
        </p:txBody>
      </p:sp>
      <p:sp>
        <p:nvSpPr>
          <p:cNvPr id="22" name="Body Level One…"/>
          <p:cNvSpPr txBox="1">
            <a:spLocks noGrp="1"/>
          </p:cNvSpPr>
          <p:nvPr>
            <p:ph type="body" sz="quarter" idx="1"/>
          </p:nvPr>
        </p:nvSpPr>
        <p:spPr>
          <a:xfrm>
            <a:off x="3336727" y="5176986"/>
            <a:ext cx="5518548" cy="596058"/>
          </a:xfrm>
          <a:prstGeom prst="rect">
            <a:avLst/>
          </a:prstGeom>
        </p:spPr>
        <p:txBody>
          <a:bodyPr lIns="53578" tIns="53578" rIns="53578" bIns="53578">
            <a:normAutofit/>
          </a:bodyPr>
          <a:lstStyle>
            <a:lvl1pPr defTabSz="410766">
              <a:defRPr sz="2100">
                <a:solidFill>
                  <a:srgbClr val="000000"/>
                </a:solidFill>
                <a:latin typeface="+mn-lt"/>
                <a:ea typeface="+mn-ea"/>
                <a:cs typeface="+mn-cs"/>
                <a:sym typeface="Helvetica Light"/>
              </a:defRPr>
            </a:lvl1pPr>
            <a:lvl2pPr indent="114300" defTabSz="410766">
              <a:defRPr sz="2100">
                <a:solidFill>
                  <a:srgbClr val="000000"/>
                </a:solidFill>
                <a:latin typeface="+mn-lt"/>
                <a:ea typeface="+mn-ea"/>
                <a:cs typeface="+mn-cs"/>
                <a:sym typeface="Helvetica Light"/>
              </a:defRPr>
            </a:lvl2pPr>
            <a:lvl3pPr indent="228600" defTabSz="410766">
              <a:defRPr sz="2100">
                <a:solidFill>
                  <a:srgbClr val="000000"/>
                </a:solidFill>
                <a:latin typeface="+mn-lt"/>
                <a:ea typeface="+mn-ea"/>
                <a:cs typeface="+mn-cs"/>
                <a:sym typeface="Helvetica Light"/>
              </a:defRPr>
            </a:lvl3pPr>
            <a:lvl4pPr indent="342900" defTabSz="410766">
              <a:defRPr sz="2100">
                <a:solidFill>
                  <a:srgbClr val="000000"/>
                </a:solidFill>
                <a:latin typeface="+mn-lt"/>
                <a:ea typeface="+mn-ea"/>
                <a:cs typeface="+mn-cs"/>
                <a:sym typeface="Helvetica Light"/>
              </a:defRPr>
            </a:lvl4pPr>
            <a:lvl5pPr indent="457200" defTabSz="410766">
              <a:defRPr sz="2100">
                <a:solidFill>
                  <a:srgbClr val="000000"/>
                </a:solidFill>
                <a:latin typeface="+mn-lt"/>
                <a:ea typeface="+mn-ea"/>
                <a:cs typeface="+mn-cs"/>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xfrm>
            <a:off x="5952790" y="5732859"/>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273352909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 Center">
    <p:bg>
      <p:bgPr>
        <a:solidFill>
          <a:srgbClr val="FFFFFF"/>
        </a:solidFill>
        <a:effectLst/>
      </p:bgPr>
    </p:bg>
    <p:spTree>
      <p:nvGrpSpPr>
        <p:cNvPr id="1" name=""/>
        <p:cNvGrpSpPr/>
        <p:nvPr/>
      </p:nvGrpSpPr>
      <p:grpSpPr>
        <a:xfrm>
          <a:off x="0" y="0"/>
          <a:ext cx="0" cy="0"/>
          <a:chOff x="0" y="0"/>
          <a:chExt cx="0" cy="0"/>
        </a:xfrm>
      </p:grpSpPr>
      <p:sp>
        <p:nvSpPr>
          <p:cNvPr id="30" name="Title Text"/>
          <p:cNvSpPr txBox="1">
            <a:spLocks noGrp="1"/>
          </p:cNvSpPr>
          <p:nvPr>
            <p:ph type="title"/>
          </p:nvPr>
        </p:nvSpPr>
        <p:spPr>
          <a:xfrm>
            <a:off x="3336727" y="2558355"/>
            <a:ext cx="5518548" cy="1741290"/>
          </a:xfrm>
          <a:prstGeom prst="rect">
            <a:avLst/>
          </a:prstGeom>
        </p:spPr>
        <p:txBody>
          <a:bodyPr lIns="53578" tIns="53578" rIns="53578" bIns="53578">
            <a:normAutofit/>
          </a:bodyPr>
          <a:lstStyle>
            <a:lvl1pPr defTabSz="410766">
              <a:defRPr sz="5400">
                <a:solidFill>
                  <a:srgbClr val="000000"/>
                </a:solidFill>
                <a:latin typeface="+mn-lt"/>
                <a:ea typeface="+mn-ea"/>
                <a:cs typeface="+mn-cs"/>
                <a:sym typeface="Helvetica Light"/>
              </a:defRPr>
            </a:lvl1pPr>
          </a:lstStyle>
          <a:p>
            <a:r>
              <a:t>Title Text</a:t>
            </a:r>
          </a:p>
        </p:txBody>
      </p:sp>
      <p:sp>
        <p:nvSpPr>
          <p:cNvPr id="31"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341316396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609600" y="274637"/>
            <a:ext cx="10972800" cy="11430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5" name="Shape 15"/>
          <p:cNvSpPr txBox="1">
            <a:spLocks noGrp="1"/>
          </p:cNvSpPr>
          <p:nvPr>
            <p:ph type="body" idx="1"/>
          </p:nvPr>
        </p:nvSpPr>
        <p:spPr>
          <a:xfrm>
            <a:off x="609600" y="1600201"/>
            <a:ext cx="10972800" cy="4967573"/>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6" name="Shape 16"/>
          <p:cNvSpPr txBox="1">
            <a:spLocks noGrp="1"/>
          </p:cNvSpPr>
          <p:nvPr>
            <p:ph type="sldNum" idx="12"/>
          </p:nvPr>
        </p:nvSpPr>
        <p:spPr>
          <a:xfrm>
            <a:off x="11409057" y="6333134"/>
            <a:ext cx="731599" cy="524699"/>
          </a:xfrm>
          <a:prstGeom prst="rect">
            <a:avLst/>
          </a:prstGeom>
        </p:spPr>
        <p:txBody>
          <a:bodyPr lIns="91425" tIns="91425" rIns="91425" bIns="91425" anchor="ctr" anchorCtr="0">
            <a:noAutofit/>
          </a:bodyPr>
          <a:lstStyle/>
          <a:p>
            <a:fld id="{00000000-1234-1234-1234-123412341234}" type="slidenum">
              <a:rPr lang="en">
                <a:solidFill>
                  <a:srgbClr val="000000"/>
                </a:solidFill>
              </a:rPr>
              <a:pPr/>
              <a:t>‹#›</a:t>
            </a:fld>
            <a:endParaRPr lang="en">
              <a:solidFill>
                <a:srgbClr val="000000"/>
              </a:solidFill>
            </a:endParaRPr>
          </a:p>
        </p:txBody>
      </p:sp>
    </p:spTree>
    <p:extLst>
      <p:ext uri="{BB962C8B-B14F-4D97-AF65-F5344CB8AC3E}">
        <p14:creationId xmlns:p14="http://schemas.microsoft.com/office/powerpoint/2010/main" val="11349899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Photo - Vertical">
    <p:bg>
      <p:bgPr>
        <a:solidFill>
          <a:srgbClr val="FFFFFF"/>
        </a:solidFill>
        <a:effectLst/>
      </p:bgPr>
    </p:bg>
    <p:spTree>
      <p:nvGrpSpPr>
        <p:cNvPr id="1" name=""/>
        <p:cNvGrpSpPr/>
        <p:nvPr/>
      </p:nvGrpSpPr>
      <p:grpSpPr>
        <a:xfrm>
          <a:off x="0" y="0"/>
          <a:ext cx="0" cy="0"/>
          <a:chOff x="0" y="0"/>
          <a:chExt cx="0" cy="0"/>
        </a:xfrm>
      </p:grpSpPr>
      <p:sp>
        <p:nvSpPr>
          <p:cNvPr id="38" name="Image"/>
          <p:cNvSpPr>
            <a:spLocks noGrp="1"/>
          </p:cNvSpPr>
          <p:nvPr>
            <p:ph type="pic" sz="half" idx="21"/>
          </p:nvPr>
        </p:nvSpPr>
        <p:spPr>
          <a:xfrm>
            <a:off x="4100215" y="1192113"/>
            <a:ext cx="6516440" cy="4344294"/>
          </a:xfrm>
          <a:prstGeom prst="rect">
            <a:avLst/>
          </a:prstGeom>
        </p:spPr>
        <p:txBody>
          <a:bodyPr lIns="91439" tIns="45719" rIns="91439" bIns="45719"/>
          <a:lstStyle/>
          <a:p>
            <a:endParaRPr/>
          </a:p>
        </p:txBody>
      </p:sp>
      <p:sp>
        <p:nvSpPr>
          <p:cNvPr id="39" name="Title Text"/>
          <p:cNvSpPr txBox="1">
            <a:spLocks noGrp="1"/>
          </p:cNvSpPr>
          <p:nvPr>
            <p:ph type="title"/>
          </p:nvPr>
        </p:nvSpPr>
        <p:spPr>
          <a:xfrm>
            <a:off x="3169295" y="1192113"/>
            <a:ext cx="2812852" cy="2102942"/>
          </a:xfrm>
          <a:prstGeom prst="rect">
            <a:avLst/>
          </a:prstGeom>
        </p:spPr>
        <p:txBody>
          <a:bodyPr lIns="53578" tIns="53578" rIns="53578" bIns="53578" anchor="b">
            <a:normAutofit/>
          </a:bodyPr>
          <a:lstStyle>
            <a:lvl1pPr defTabSz="410766">
              <a:defRPr sz="4000">
                <a:solidFill>
                  <a:srgbClr val="000000"/>
                </a:solidFill>
                <a:latin typeface="+mn-lt"/>
                <a:ea typeface="+mn-ea"/>
                <a:cs typeface="+mn-cs"/>
                <a:sym typeface="Helvetica Light"/>
              </a:defRPr>
            </a:lvl1pPr>
          </a:lstStyle>
          <a:p>
            <a:r>
              <a:t>Title Text</a:t>
            </a:r>
          </a:p>
        </p:txBody>
      </p:sp>
      <p:sp>
        <p:nvSpPr>
          <p:cNvPr id="40" name="Body Level One…"/>
          <p:cNvSpPr txBox="1">
            <a:spLocks noGrp="1"/>
          </p:cNvSpPr>
          <p:nvPr>
            <p:ph type="body" sz="quarter" idx="1"/>
          </p:nvPr>
        </p:nvSpPr>
        <p:spPr>
          <a:xfrm>
            <a:off x="3169295" y="3368725"/>
            <a:ext cx="2812852" cy="2163218"/>
          </a:xfrm>
          <a:prstGeom prst="rect">
            <a:avLst/>
          </a:prstGeom>
        </p:spPr>
        <p:txBody>
          <a:bodyPr lIns="53578" tIns="53578" rIns="53578" bIns="53578">
            <a:normAutofit/>
          </a:bodyPr>
          <a:lstStyle>
            <a:lvl1pPr defTabSz="410766">
              <a:defRPr sz="2100">
                <a:solidFill>
                  <a:srgbClr val="000000"/>
                </a:solidFill>
                <a:latin typeface="+mn-lt"/>
                <a:ea typeface="+mn-ea"/>
                <a:cs typeface="+mn-cs"/>
                <a:sym typeface="Helvetica Light"/>
              </a:defRPr>
            </a:lvl1pPr>
            <a:lvl2pPr indent="114300" defTabSz="410766">
              <a:defRPr sz="2100">
                <a:solidFill>
                  <a:srgbClr val="000000"/>
                </a:solidFill>
                <a:latin typeface="+mn-lt"/>
                <a:ea typeface="+mn-ea"/>
                <a:cs typeface="+mn-cs"/>
                <a:sym typeface="Helvetica Light"/>
              </a:defRPr>
            </a:lvl2pPr>
            <a:lvl3pPr indent="228600" defTabSz="410766">
              <a:defRPr sz="2100">
                <a:solidFill>
                  <a:srgbClr val="000000"/>
                </a:solidFill>
                <a:latin typeface="+mn-lt"/>
                <a:ea typeface="+mn-ea"/>
                <a:cs typeface="+mn-cs"/>
                <a:sym typeface="Helvetica Light"/>
              </a:defRPr>
            </a:lvl3pPr>
            <a:lvl4pPr indent="342900" defTabSz="410766">
              <a:defRPr sz="2100">
                <a:solidFill>
                  <a:srgbClr val="000000"/>
                </a:solidFill>
                <a:latin typeface="+mn-lt"/>
                <a:ea typeface="+mn-ea"/>
                <a:cs typeface="+mn-cs"/>
                <a:sym typeface="Helvetica Light"/>
              </a:defRPr>
            </a:lvl4pPr>
            <a:lvl5pPr indent="457200" defTabSz="410766">
              <a:defRPr sz="2100">
                <a:solidFill>
                  <a:srgbClr val="000000"/>
                </a:solidFill>
                <a:latin typeface="+mn-lt"/>
                <a:ea typeface="+mn-ea"/>
                <a:cs typeface="+mn-cs"/>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2970560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le - Top">
    <p:bg>
      <p:bgPr>
        <a:solidFill>
          <a:srgbClr val="FFFFFF"/>
        </a:solidFill>
        <a:effectLst/>
      </p:bgPr>
    </p:bg>
    <p:spTree>
      <p:nvGrpSpPr>
        <p:cNvPr id="1" name=""/>
        <p:cNvGrpSpPr/>
        <p:nvPr/>
      </p:nvGrpSpPr>
      <p:grpSpPr>
        <a:xfrm>
          <a:off x="0" y="0"/>
          <a:ext cx="0" cy="0"/>
          <a:chOff x="0" y="0"/>
          <a:chExt cx="0" cy="0"/>
        </a:xfrm>
      </p:grpSpPr>
      <p:sp>
        <p:nvSpPr>
          <p:cNvPr id="48" name="Title Text"/>
          <p:cNvSpPr txBox="1">
            <a:spLocks noGrp="1"/>
          </p:cNvSpPr>
          <p:nvPr>
            <p:ph type="title"/>
          </p:nvPr>
        </p:nvSpPr>
        <p:spPr>
          <a:xfrm>
            <a:off x="3169295" y="1091654"/>
            <a:ext cx="5853411" cy="1138536"/>
          </a:xfrm>
          <a:prstGeom prst="rect">
            <a:avLst/>
          </a:prstGeom>
        </p:spPr>
        <p:txBody>
          <a:bodyPr lIns="53578" tIns="53578" rIns="53578" bIns="53578">
            <a:normAutofit/>
          </a:bodyPr>
          <a:lstStyle>
            <a:lvl1pPr defTabSz="410766">
              <a:defRPr sz="5400">
                <a:solidFill>
                  <a:srgbClr val="000000"/>
                </a:solidFill>
                <a:latin typeface="+mn-lt"/>
                <a:ea typeface="+mn-ea"/>
                <a:cs typeface="+mn-cs"/>
                <a:sym typeface="Helvetica Light"/>
              </a:defRPr>
            </a:lvl1pPr>
          </a:lstStyle>
          <a:p>
            <a:r>
              <a:t>Title Text</a:t>
            </a:r>
          </a:p>
        </p:txBody>
      </p:sp>
      <p:sp>
        <p:nvSpPr>
          <p:cNvPr id="49"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278087195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56" name="Title Text"/>
          <p:cNvSpPr txBox="1">
            <a:spLocks noGrp="1"/>
          </p:cNvSpPr>
          <p:nvPr>
            <p:ph type="title"/>
          </p:nvPr>
        </p:nvSpPr>
        <p:spPr>
          <a:xfrm>
            <a:off x="3169295" y="1091654"/>
            <a:ext cx="5853411" cy="1138536"/>
          </a:xfrm>
          <a:prstGeom prst="rect">
            <a:avLst/>
          </a:prstGeom>
        </p:spPr>
        <p:txBody>
          <a:bodyPr lIns="53578" tIns="53578" rIns="53578" bIns="53578">
            <a:normAutofit/>
          </a:bodyPr>
          <a:lstStyle>
            <a:lvl1pPr defTabSz="410766">
              <a:defRPr sz="5400">
                <a:solidFill>
                  <a:srgbClr val="000000"/>
                </a:solidFill>
                <a:latin typeface="+mn-lt"/>
                <a:ea typeface="+mn-ea"/>
                <a:cs typeface="+mn-cs"/>
                <a:sym typeface="Helvetica Light"/>
              </a:defRPr>
            </a:lvl1pPr>
          </a:lstStyle>
          <a:p>
            <a:r>
              <a:t>Title Text</a:t>
            </a:r>
          </a:p>
        </p:txBody>
      </p:sp>
      <p:sp>
        <p:nvSpPr>
          <p:cNvPr id="57" name="Body Level One…"/>
          <p:cNvSpPr txBox="1">
            <a:spLocks noGrp="1"/>
          </p:cNvSpPr>
          <p:nvPr>
            <p:ph type="body" sz="half" idx="1"/>
          </p:nvPr>
        </p:nvSpPr>
        <p:spPr>
          <a:xfrm>
            <a:off x="3169295" y="2230189"/>
            <a:ext cx="5853411" cy="3315147"/>
          </a:xfrm>
          <a:prstGeom prst="rect">
            <a:avLst/>
          </a:prstGeom>
        </p:spPr>
        <p:txBody>
          <a:bodyPr lIns="53578" tIns="53578" rIns="53578" bIns="53578" anchor="ctr">
            <a:normAutofit/>
          </a:bodyPr>
          <a:lstStyle>
            <a:lvl1pPr marL="283986" indent="-283986" algn="l" defTabSz="410766">
              <a:spcBef>
                <a:spcPts val="2950"/>
              </a:spcBef>
              <a:buSzPct val="75000"/>
              <a:buChar char="•"/>
              <a:defRPr sz="2300">
                <a:solidFill>
                  <a:srgbClr val="000000"/>
                </a:solidFill>
                <a:latin typeface="+mn-lt"/>
                <a:ea typeface="+mn-ea"/>
                <a:cs typeface="+mn-cs"/>
                <a:sym typeface="Helvetica Light"/>
              </a:defRPr>
            </a:lvl1pPr>
            <a:lvl2pPr marL="506236" indent="-283986" algn="l" defTabSz="410766">
              <a:spcBef>
                <a:spcPts val="2950"/>
              </a:spcBef>
              <a:buSzPct val="75000"/>
              <a:buChar char="•"/>
              <a:defRPr sz="2300">
                <a:solidFill>
                  <a:srgbClr val="000000"/>
                </a:solidFill>
                <a:latin typeface="+mn-lt"/>
                <a:ea typeface="+mn-ea"/>
                <a:cs typeface="+mn-cs"/>
                <a:sym typeface="Helvetica Light"/>
              </a:defRPr>
            </a:lvl2pPr>
            <a:lvl3pPr marL="728486" indent="-283986" algn="l" defTabSz="410766">
              <a:spcBef>
                <a:spcPts val="2950"/>
              </a:spcBef>
              <a:buSzPct val="75000"/>
              <a:buChar char="•"/>
              <a:defRPr sz="2300">
                <a:solidFill>
                  <a:srgbClr val="000000"/>
                </a:solidFill>
                <a:latin typeface="+mn-lt"/>
                <a:ea typeface="+mn-ea"/>
                <a:cs typeface="+mn-cs"/>
                <a:sym typeface="Helvetica Light"/>
              </a:defRPr>
            </a:lvl3pPr>
            <a:lvl4pPr marL="950736" indent="-283986" algn="l" defTabSz="410766">
              <a:spcBef>
                <a:spcPts val="2950"/>
              </a:spcBef>
              <a:buSzPct val="75000"/>
              <a:buChar char="•"/>
              <a:defRPr sz="2300">
                <a:solidFill>
                  <a:srgbClr val="000000"/>
                </a:solidFill>
                <a:latin typeface="+mn-lt"/>
                <a:ea typeface="+mn-ea"/>
                <a:cs typeface="+mn-cs"/>
                <a:sym typeface="Helvetica Light"/>
              </a:defRPr>
            </a:lvl4pPr>
            <a:lvl5pPr marL="1172986" indent="-283986" algn="l" defTabSz="410766">
              <a:spcBef>
                <a:spcPts val="2950"/>
              </a:spcBef>
              <a:buSzPct val="75000"/>
              <a:buChar char="•"/>
              <a:defRPr sz="2300">
                <a:solidFill>
                  <a:srgbClr val="000000"/>
                </a:solidFill>
                <a:latin typeface="+mn-lt"/>
                <a:ea typeface="+mn-ea"/>
                <a:cs typeface="+mn-cs"/>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319053561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Bullets &amp; Photo">
    <p:bg>
      <p:bgPr>
        <a:solidFill>
          <a:srgbClr val="FFFFFF"/>
        </a:solidFill>
        <a:effectLst/>
      </p:bgPr>
    </p:bg>
    <p:spTree>
      <p:nvGrpSpPr>
        <p:cNvPr id="1" name=""/>
        <p:cNvGrpSpPr/>
        <p:nvPr/>
      </p:nvGrpSpPr>
      <p:grpSpPr>
        <a:xfrm>
          <a:off x="0" y="0"/>
          <a:ext cx="0" cy="0"/>
          <a:chOff x="0" y="0"/>
          <a:chExt cx="0" cy="0"/>
        </a:xfrm>
      </p:grpSpPr>
      <p:sp>
        <p:nvSpPr>
          <p:cNvPr id="65" name="Image"/>
          <p:cNvSpPr>
            <a:spLocks noGrp="1"/>
          </p:cNvSpPr>
          <p:nvPr>
            <p:ph type="pic" sz="quarter" idx="21"/>
          </p:nvPr>
        </p:nvSpPr>
        <p:spPr>
          <a:xfrm>
            <a:off x="5057924" y="2230189"/>
            <a:ext cx="4972721" cy="3315147"/>
          </a:xfrm>
          <a:prstGeom prst="rect">
            <a:avLst/>
          </a:prstGeom>
        </p:spPr>
        <p:txBody>
          <a:bodyPr lIns="91439" tIns="45719" rIns="91439" bIns="45719"/>
          <a:lstStyle/>
          <a:p>
            <a:endParaRPr/>
          </a:p>
        </p:txBody>
      </p:sp>
      <p:sp>
        <p:nvSpPr>
          <p:cNvPr id="66" name="Title Text"/>
          <p:cNvSpPr txBox="1">
            <a:spLocks noGrp="1"/>
          </p:cNvSpPr>
          <p:nvPr>
            <p:ph type="title"/>
          </p:nvPr>
        </p:nvSpPr>
        <p:spPr>
          <a:xfrm>
            <a:off x="3169295" y="1091654"/>
            <a:ext cx="5853411" cy="1138536"/>
          </a:xfrm>
          <a:prstGeom prst="rect">
            <a:avLst/>
          </a:prstGeom>
        </p:spPr>
        <p:txBody>
          <a:bodyPr lIns="53578" tIns="53578" rIns="53578" bIns="53578">
            <a:normAutofit/>
          </a:bodyPr>
          <a:lstStyle>
            <a:lvl1pPr defTabSz="410766">
              <a:defRPr sz="5400">
                <a:solidFill>
                  <a:srgbClr val="000000"/>
                </a:solidFill>
                <a:latin typeface="+mn-lt"/>
                <a:ea typeface="+mn-ea"/>
                <a:cs typeface="+mn-cs"/>
                <a:sym typeface="Helvetica Light"/>
              </a:defRPr>
            </a:lvl1pPr>
          </a:lstStyle>
          <a:p>
            <a:r>
              <a:t>Title Text</a:t>
            </a:r>
          </a:p>
        </p:txBody>
      </p:sp>
      <p:sp>
        <p:nvSpPr>
          <p:cNvPr id="67" name="Body Level One…"/>
          <p:cNvSpPr txBox="1">
            <a:spLocks noGrp="1"/>
          </p:cNvSpPr>
          <p:nvPr>
            <p:ph type="body" sz="quarter" idx="1"/>
          </p:nvPr>
        </p:nvSpPr>
        <p:spPr>
          <a:xfrm>
            <a:off x="3169295" y="2230189"/>
            <a:ext cx="2812852" cy="3315147"/>
          </a:xfrm>
          <a:prstGeom prst="rect">
            <a:avLst/>
          </a:prstGeom>
        </p:spPr>
        <p:txBody>
          <a:bodyPr lIns="53578" tIns="53578" rIns="53578" bIns="53578" anchor="ctr">
            <a:normAutofit/>
          </a:bodyPr>
          <a:lstStyle>
            <a:lvl1pPr marL="220436" indent="-220436" algn="l" defTabSz="410766">
              <a:spcBef>
                <a:spcPts val="2250"/>
              </a:spcBef>
              <a:buSzPct val="75000"/>
              <a:buChar char="•"/>
              <a:defRPr sz="1800">
                <a:solidFill>
                  <a:srgbClr val="000000"/>
                </a:solidFill>
                <a:latin typeface="+mn-lt"/>
                <a:ea typeface="+mn-ea"/>
                <a:cs typeface="+mn-cs"/>
                <a:sym typeface="Helvetica Light"/>
              </a:defRPr>
            </a:lvl1pPr>
            <a:lvl2pPr marL="391886" indent="-220436" algn="l" defTabSz="410766">
              <a:spcBef>
                <a:spcPts val="2250"/>
              </a:spcBef>
              <a:buSzPct val="75000"/>
              <a:buChar char="•"/>
              <a:defRPr sz="1800">
                <a:solidFill>
                  <a:srgbClr val="000000"/>
                </a:solidFill>
                <a:latin typeface="+mn-lt"/>
                <a:ea typeface="+mn-ea"/>
                <a:cs typeface="+mn-cs"/>
                <a:sym typeface="Helvetica Light"/>
              </a:defRPr>
            </a:lvl2pPr>
            <a:lvl3pPr marL="563336" indent="-220436" algn="l" defTabSz="410766">
              <a:spcBef>
                <a:spcPts val="2250"/>
              </a:spcBef>
              <a:buSzPct val="75000"/>
              <a:buChar char="•"/>
              <a:defRPr sz="1800">
                <a:solidFill>
                  <a:srgbClr val="000000"/>
                </a:solidFill>
                <a:latin typeface="+mn-lt"/>
                <a:ea typeface="+mn-ea"/>
                <a:cs typeface="+mn-cs"/>
                <a:sym typeface="Helvetica Light"/>
              </a:defRPr>
            </a:lvl3pPr>
            <a:lvl4pPr marL="734786" indent="-220436" algn="l" defTabSz="410766">
              <a:spcBef>
                <a:spcPts val="2250"/>
              </a:spcBef>
              <a:buSzPct val="75000"/>
              <a:buChar char="•"/>
              <a:defRPr sz="1800">
                <a:solidFill>
                  <a:srgbClr val="000000"/>
                </a:solidFill>
                <a:latin typeface="+mn-lt"/>
                <a:ea typeface="+mn-ea"/>
                <a:cs typeface="+mn-cs"/>
                <a:sym typeface="Helvetica Light"/>
              </a:defRPr>
            </a:lvl4pPr>
            <a:lvl5pPr marL="906236" indent="-220436" algn="l" defTabSz="410766">
              <a:spcBef>
                <a:spcPts val="2250"/>
              </a:spcBef>
              <a:buSzPct val="75000"/>
              <a:buChar char="•"/>
              <a:defRPr sz="1800">
                <a:solidFill>
                  <a:srgbClr val="000000"/>
                </a:solidFill>
                <a:latin typeface="+mn-lt"/>
                <a:ea typeface="+mn-ea"/>
                <a:cs typeface="+mn-cs"/>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12431137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Bullets">
    <p:bg>
      <p:bgPr>
        <a:solidFill>
          <a:srgbClr val="FFFFFF"/>
        </a:solidFill>
        <a:effectLst/>
      </p:bgPr>
    </p:bg>
    <p:spTree>
      <p:nvGrpSpPr>
        <p:cNvPr id="1" name=""/>
        <p:cNvGrpSpPr/>
        <p:nvPr/>
      </p:nvGrpSpPr>
      <p:grpSpPr>
        <a:xfrm>
          <a:off x="0" y="0"/>
          <a:ext cx="0" cy="0"/>
          <a:chOff x="0" y="0"/>
          <a:chExt cx="0" cy="0"/>
        </a:xfrm>
      </p:grpSpPr>
      <p:sp>
        <p:nvSpPr>
          <p:cNvPr id="75" name="Body Level One…"/>
          <p:cNvSpPr txBox="1">
            <a:spLocks noGrp="1"/>
          </p:cNvSpPr>
          <p:nvPr>
            <p:ph type="body" sz="half" idx="1"/>
          </p:nvPr>
        </p:nvSpPr>
        <p:spPr>
          <a:xfrm>
            <a:off x="3169295" y="1526976"/>
            <a:ext cx="5853411" cy="3804048"/>
          </a:xfrm>
          <a:prstGeom prst="rect">
            <a:avLst/>
          </a:prstGeom>
        </p:spPr>
        <p:txBody>
          <a:bodyPr lIns="53578" tIns="53578" rIns="53578" bIns="53578" anchor="ctr">
            <a:normAutofit/>
          </a:bodyPr>
          <a:lstStyle>
            <a:lvl1pPr marL="283986" indent="-283986" algn="l" defTabSz="410766">
              <a:spcBef>
                <a:spcPts val="2950"/>
              </a:spcBef>
              <a:buSzPct val="75000"/>
              <a:buChar char="•"/>
              <a:defRPr sz="2300">
                <a:solidFill>
                  <a:srgbClr val="000000"/>
                </a:solidFill>
                <a:latin typeface="+mn-lt"/>
                <a:ea typeface="+mn-ea"/>
                <a:cs typeface="+mn-cs"/>
                <a:sym typeface="Helvetica Light"/>
              </a:defRPr>
            </a:lvl1pPr>
            <a:lvl2pPr marL="506236" indent="-283986" algn="l" defTabSz="410766">
              <a:spcBef>
                <a:spcPts val="2950"/>
              </a:spcBef>
              <a:buSzPct val="75000"/>
              <a:buChar char="•"/>
              <a:defRPr sz="2300">
                <a:solidFill>
                  <a:srgbClr val="000000"/>
                </a:solidFill>
                <a:latin typeface="+mn-lt"/>
                <a:ea typeface="+mn-ea"/>
                <a:cs typeface="+mn-cs"/>
                <a:sym typeface="Helvetica Light"/>
              </a:defRPr>
            </a:lvl2pPr>
            <a:lvl3pPr marL="728486" indent="-283986" algn="l" defTabSz="410766">
              <a:spcBef>
                <a:spcPts val="2950"/>
              </a:spcBef>
              <a:buSzPct val="75000"/>
              <a:buChar char="•"/>
              <a:defRPr sz="2300">
                <a:solidFill>
                  <a:srgbClr val="000000"/>
                </a:solidFill>
                <a:latin typeface="+mn-lt"/>
                <a:ea typeface="+mn-ea"/>
                <a:cs typeface="+mn-cs"/>
                <a:sym typeface="Helvetica Light"/>
              </a:defRPr>
            </a:lvl3pPr>
            <a:lvl4pPr marL="950736" indent="-283986" algn="l" defTabSz="410766">
              <a:spcBef>
                <a:spcPts val="2950"/>
              </a:spcBef>
              <a:buSzPct val="75000"/>
              <a:buChar char="•"/>
              <a:defRPr sz="2300">
                <a:solidFill>
                  <a:srgbClr val="000000"/>
                </a:solidFill>
                <a:latin typeface="+mn-lt"/>
                <a:ea typeface="+mn-ea"/>
                <a:cs typeface="+mn-cs"/>
                <a:sym typeface="Helvetica Light"/>
              </a:defRPr>
            </a:lvl4pPr>
            <a:lvl5pPr marL="1172986" indent="-283986" algn="l" defTabSz="410766">
              <a:spcBef>
                <a:spcPts val="2950"/>
              </a:spcBef>
              <a:buSzPct val="75000"/>
              <a:buChar char="•"/>
              <a:defRPr sz="2300">
                <a:solidFill>
                  <a:srgbClr val="000000"/>
                </a:solidFill>
                <a:latin typeface="+mn-lt"/>
                <a:ea typeface="+mn-ea"/>
                <a:cs typeface="+mn-cs"/>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3002659987"/>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Photo - 3 Up">
    <p:bg>
      <p:bgPr>
        <a:solidFill>
          <a:srgbClr val="FFFFFF"/>
        </a:solidFill>
        <a:effectLst/>
      </p:bgPr>
    </p:bg>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6189762" y="3508179"/>
            <a:ext cx="3194597" cy="2130841"/>
          </a:xfrm>
          <a:prstGeom prst="rect">
            <a:avLst/>
          </a:prstGeom>
        </p:spPr>
        <p:txBody>
          <a:bodyPr lIns="91439" tIns="45719" rIns="91439" bIns="45719"/>
          <a:lstStyle/>
          <a:p>
            <a:endParaRPr/>
          </a:p>
        </p:txBody>
      </p:sp>
      <p:sp>
        <p:nvSpPr>
          <p:cNvPr id="84" name="Image"/>
          <p:cNvSpPr>
            <a:spLocks noGrp="1"/>
          </p:cNvSpPr>
          <p:nvPr>
            <p:ph type="pic" sz="quarter" idx="22"/>
          </p:nvPr>
        </p:nvSpPr>
        <p:spPr>
          <a:xfrm>
            <a:off x="6096000" y="1324871"/>
            <a:ext cx="3094137" cy="2062759"/>
          </a:xfrm>
          <a:prstGeom prst="rect">
            <a:avLst/>
          </a:prstGeom>
        </p:spPr>
        <p:txBody>
          <a:bodyPr lIns="91439" tIns="45719" rIns="91439" bIns="45719"/>
          <a:lstStyle/>
          <a:p>
            <a:endParaRPr/>
          </a:p>
        </p:txBody>
      </p:sp>
      <p:sp>
        <p:nvSpPr>
          <p:cNvPr id="85" name="Image"/>
          <p:cNvSpPr>
            <a:spLocks noGrp="1"/>
          </p:cNvSpPr>
          <p:nvPr>
            <p:ph type="pic" sz="half" idx="23"/>
          </p:nvPr>
        </p:nvSpPr>
        <p:spPr>
          <a:xfrm>
            <a:off x="1414611" y="1326058"/>
            <a:ext cx="6315522" cy="4210349"/>
          </a:xfrm>
          <a:prstGeom prst="rect">
            <a:avLst/>
          </a:prstGeom>
        </p:spPr>
        <p:txBody>
          <a:bodyPr lIns="91439" tIns="45719" rIns="91439" bIns="45719"/>
          <a:lstStyle/>
          <a:p>
            <a:endParaRPr/>
          </a:p>
        </p:txBody>
      </p:sp>
      <p:sp>
        <p:nvSpPr>
          <p:cNvPr id="86"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158053744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Quote">
    <p:bg>
      <p:bgPr>
        <a:solidFill>
          <a:srgbClr val="FFFFFF"/>
        </a:solidFill>
        <a:effectLst/>
      </p:bgPr>
    </p:bg>
    <p:spTree>
      <p:nvGrpSpPr>
        <p:cNvPr id="1" name=""/>
        <p:cNvGrpSpPr/>
        <p:nvPr/>
      </p:nvGrpSpPr>
      <p:grpSpPr>
        <a:xfrm>
          <a:off x="0" y="0"/>
          <a:ext cx="0" cy="0"/>
          <a:chOff x="0" y="0"/>
          <a:chExt cx="0" cy="0"/>
        </a:xfrm>
      </p:grpSpPr>
      <p:sp>
        <p:nvSpPr>
          <p:cNvPr id="93" name="–Johnny Appleseed"/>
          <p:cNvSpPr>
            <a:spLocks noGrp="1"/>
          </p:cNvSpPr>
          <p:nvPr>
            <p:ph type="body" sz="quarter" idx="21"/>
          </p:nvPr>
        </p:nvSpPr>
        <p:spPr>
          <a:xfrm>
            <a:off x="3336727" y="4212580"/>
            <a:ext cx="5518548" cy="339035"/>
          </a:xfrm>
          <a:prstGeom prst="rect">
            <a:avLst/>
          </a:prstGeom>
        </p:spPr>
        <p:txBody>
          <a:bodyPr lIns="53578" tIns="53578" rIns="53578" bIns="53578">
            <a:spAutoFit/>
          </a:bodyPr>
          <a:lstStyle>
            <a:lvl1pPr defTabSz="410766">
              <a:defRPr sz="1500">
                <a:solidFill>
                  <a:srgbClr val="000000"/>
                </a:solidFill>
                <a:latin typeface="Helvetica"/>
                <a:ea typeface="Helvetica"/>
                <a:cs typeface="Helvetica"/>
                <a:sym typeface="Helvetica"/>
              </a:defRPr>
            </a:lvl1pPr>
          </a:lstStyle>
          <a:p>
            <a:r>
              <a:t>–Johnny Appleseed</a:t>
            </a:r>
          </a:p>
        </p:txBody>
      </p:sp>
      <p:sp>
        <p:nvSpPr>
          <p:cNvPr id="94" name="“Type a quote here.”"/>
          <p:cNvSpPr>
            <a:spLocks noGrp="1"/>
          </p:cNvSpPr>
          <p:nvPr>
            <p:ph type="body" sz="quarter" idx="22"/>
          </p:nvPr>
        </p:nvSpPr>
        <p:spPr>
          <a:xfrm>
            <a:off x="3336727" y="3041896"/>
            <a:ext cx="5518548" cy="492923"/>
          </a:xfrm>
          <a:prstGeom prst="rect">
            <a:avLst/>
          </a:prstGeom>
        </p:spPr>
        <p:txBody>
          <a:bodyPr lIns="53578" tIns="53578" rIns="53578" bIns="53578" anchor="ctr">
            <a:spAutoFit/>
          </a:bodyPr>
          <a:lstStyle>
            <a:lvl1pPr defTabSz="410766">
              <a:defRPr sz="2500">
                <a:solidFill>
                  <a:srgbClr val="000000"/>
                </a:solidFill>
                <a:latin typeface="+mn-lt"/>
                <a:ea typeface="+mn-ea"/>
                <a:cs typeface="+mn-cs"/>
                <a:sym typeface="Helvetica Light"/>
              </a:defRPr>
            </a:lvl1pPr>
          </a:lstStyle>
          <a:p>
            <a:r>
              <a:t>“Type a quote here.” </a:t>
            </a:r>
          </a:p>
        </p:txBody>
      </p:sp>
      <p:sp>
        <p:nvSpPr>
          <p:cNvPr id="95"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359565131"/>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Photo">
    <p:bg>
      <p:bgPr>
        <a:solidFill>
          <a:srgbClr val="FFFFFF"/>
        </a:solidFill>
        <a:effectLst/>
      </p:bgPr>
    </p:bg>
    <p:spTree>
      <p:nvGrpSpPr>
        <p:cNvPr id="1" name=""/>
        <p:cNvGrpSpPr/>
        <p:nvPr/>
      </p:nvGrpSpPr>
      <p:grpSpPr>
        <a:xfrm>
          <a:off x="0" y="0"/>
          <a:ext cx="0" cy="0"/>
          <a:chOff x="0" y="0"/>
          <a:chExt cx="0" cy="0"/>
        </a:xfrm>
      </p:grpSpPr>
      <p:sp>
        <p:nvSpPr>
          <p:cNvPr id="102" name="Image"/>
          <p:cNvSpPr>
            <a:spLocks noGrp="1"/>
          </p:cNvSpPr>
          <p:nvPr>
            <p:ph type="pic" idx="21"/>
          </p:nvPr>
        </p:nvSpPr>
        <p:spPr>
          <a:xfrm>
            <a:off x="2238375" y="857250"/>
            <a:ext cx="8032536" cy="5357814"/>
          </a:xfrm>
          <a:prstGeom prst="rect">
            <a:avLst/>
          </a:prstGeom>
        </p:spPr>
        <p:txBody>
          <a:bodyPr lIns="91439" tIns="45719" rIns="91439" bIns="45719"/>
          <a:lstStyle/>
          <a:p>
            <a:endParaRPr/>
          </a:p>
        </p:txBody>
      </p:sp>
      <p:sp>
        <p:nvSpPr>
          <p:cNvPr id="103"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1977163425"/>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Blank">
    <p:bg>
      <p:bgPr>
        <a:solidFill>
          <a:srgbClr val="FFFFFF"/>
        </a:solidFill>
        <a:effectLst/>
      </p:bgPr>
    </p:bg>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xfrm>
            <a:off x="5952790" y="5736208"/>
            <a:ext cx="279724" cy="277480"/>
          </a:xfrm>
          <a:prstGeom prst="rect">
            <a:avLst/>
          </a:prstGeom>
        </p:spPr>
        <p:txBody>
          <a:bodyPr lIns="53578" tIns="53578" rIns="53578" bIns="53578"/>
          <a:lstStyle>
            <a:lvl1pPr defTabSz="410766">
              <a:defRPr sz="1100">
                <a:solidFill>
                  <a:srgbClr val="000000"/>
                </a:solidFill>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3079933837"/>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7" name="Slide Number"/>
          <p:cNvSpPr txBox="1">
            <a:spLocks noGrp="1"/>
          </p:cNvSpPr>
          <p:nvPr>
            <p:ph type="sldNum" sz="quarter" idx="2"/>
          </p:nvPr>
        </p:nvSpPr>
        <p:spPr>
          <a:xfrm>
            <a:off x="5949708" y="6546850"/>
            <a:ext cx="279883" cy="276999"/>
          </a:xfrm>
          <a:prstGeom prst="rect">
            <a:avLst/>
          </a:prstGeom>
        </p:spPr>
        <p:txBody>
          <a:bodyPr/>
          <a:lstStyle/>
          <a:p>
            <a:pPr algn="ctr" hangingPunct="0"/>
            <a:fld id="{86CB4B4D-7CA3-9044-876B-883B54F8677D}" type="slidenum">
              <a:rPr lang="en-US" kern="0" smtClean="0"/>
              <a:pPr algn="ctr" hangingPunct="0"/>
              <a:t>‹#›</a:t>
            </a:fld>
            <a:endParaRPr lang="en-US" kern="0"/>
          </a:p>
        </p:txBody>
      </p:sp>
      <p:sp>
        <p:nvSpPr>
          <p:cNvPr id="118" name="Title Text"/>
          <p:cNvSpPr txBox="1">
            <a:spLocks noGrp="1"/>
          </p:cNvSpPr>
          <p:nvPr>
            <p:ph type="title"/>
          </p:nvPr>
        </p:nvSpPr>
        <p:spPr>
          <a:xfrm>
            <a:off x="292100" y="-12700"/>
            <a:ext cx="11607800" cy="1270000"/>
          </a:xfrm>
          <a:prstGeom prst="rect">
            <a:avLst/>
          </a:prstGeom>
        </p:spPr>
        <p:txBody>
          <a:bodyPr/>
          <a:lstStyle/>
          <a:p>
            <a:r>
              <a:t>Title Text</a:t>
            </a:r>
          </a:p>
        </p:txBody>
      </p:sp>
      <p:sp>
        <p:nvSpPr>
          <p:cNvPr id="119" name="Body Level One…"/>
          <p:cNvSpPr txBox="1">
            <a:spLocks noGrp="1"/>
          </p:cNvSpPr>
          <p:nvPr>
            <p:ph type="body" sz="quarter" idx="1"/>
          </p:nvPr>
        </p:nvSpPr>
        <p:spPr>
          <a:xfrm>
            <a:off x="869950" y="1003300"/>
            <a:ext cx="10452100" cy="3937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423000593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609600" y="274637"/>
            <a:ext cx="10972800" cy="11430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body" idx="1"/>
          </p:nvPr>
        </p:nvSpPr>
        <p:spPr>
          <a:xfrm>
            <a:off x="609602" y="1600201"/>
            <a:ext cx="5326033" cy="4967573"/>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0" name="Shape 20"/>
          <p:cNvSpPr txBox="1">
            <a:spLocks noGrp="1"/>
          </p:cNvSpPr>
          <p:nvPr>
            <p:ph type="body" idx="2"/>
          </p:nvPr>
        </p:nvSpPr>
        <p:spPr>
          <a:xfrm>
            <a:off x="6256366" y="1600201"/>
            <a:ext cx="5326033" cy="4967573"/>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1" name="Shape 21"/>
          <p:cNvSpPr txBox="1">
            <a:spLocks noGrp="1"/>
          </p:cNvSpPr>
          <p:nvPr>
            <p:ph type="sldNum" idx="12"/>
          </p:nvPr>
        </p:nvSpPr>
        <p:spPr>
          <a:xfrm>
            <a:off x="11409057" y="6333134"/>
            <a:ext cx="731599" cy="524699"/>
          </a:xfrm>
          <a:prstGeom prst="rect">
            <a:avLst/>
          </a:prstGeom>
        </p:spPr>
        <p:txBody>
          <a:bodyPr lIns="91425" tIns="91425" rIns="91425" bIns="91425" anchor="ctr" anchorCtr="0">
            <a:noAutofit/>
          </a:bodyPr>
          <a:lstStyle/>
          <a:p>
            <a:fld id="{00000000-1234-1234-1234-123412341234}" type="slidenum">
              <a:rPr lang="en">
                <a:solidFill>
                  <a:srgbClr val="000000"/>
                </a:solidFill>
              </a:rPr>
              <a:pPr/>
              <a:t>‹#›</a:t>
            </a:fld>
            <a:endParaRPr lang="en">
              <a:solidFill>
                <a:srgbClr val="000000"/>
              </a:solidFill>
            </a:endParaRPr>
          </a:p>
        </p:txBody>
      </p:sp>
    </p:spTree>
    <p:extLst>
      <p:ext uri="{BB962C8B-B14F-4D97-AF65-F5344CB8AC3E}">
        <p14:creationId xmlns:p14="http://schemas.microsoft.com/office/powerpoint/2010/main" val="32686279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1_Default">
    <p:spTree>
      <p:nvGrpSpPr>
        <p:cNvPr id="1" name=""/>
        <p:cNvGrpSpPr/>
        <p:nvPr/>
      </p:nvGrpSpPr>
      <p:grpSpPr>
        <a:xfrm>
          <a:off x="0" y="0"/>
          <a:ext cx="0" cy="0"/>
          <a:chOff x="0" y="0"/>
          <a:chExt cx="0" cy="0"/>
        </a:xfrm>
      </p:grpSpPr>
      <p:sp>
        <p:nvSpPr>
          <p:cNvPr id="126" name="Slide Number"/>
          <p:cNvSpPr txBox="1">
            <a:spLocks noGrp="1"/>
          </p:cNvSpPr>
          <p:nvPr>
            <p:ph type="sldNum" sz="quarter" idx="2"/>
          </p:nvPr>
        </p:nvSpPr>
        <p:spPr>
          <a:prstGeom prst="rect">
            <a:avLst/>
          </a:prstGeom>
        </p:spPr>
        <p:txBody>
          <a:body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4279610152"/>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_Title &amp; Subtitle">
    <p:spTree>
      <p:nvGrpSpPr>
        <p:cNvPr id="1" name=""/>
        <p:cNvGrpSpPr/>
        <p:nvPr/>
      </p:nvGrpSpPr>
      <p:grpSpPr>
        <a:xfrm>
          <a:off x="0" y="0"/>
          <a:ext cx="0" cy="0"/>
          <a:chOff x="0" y="0"/>
          <a:chExt cx="0" cy="0"/>
        </a:xfrm>
      </p:grpSpPr>
      <p:sp>
        <p:nvSpPr>
          <p:cNvPr id="133" name="Title Text"/>
          <p:cNvSpPr txBox="1">
            <a:spLocks noGrp="1"/>
          </p:cNvSpPr>
          <p:nvPr>
            <p:ph type="title"/>
          </p:nvPr>
        </p:nvSpPr>
        <p:spPr>
          <a:xfrm>
            <a:off x="2416969" y="1151930"/>
            <a:ext cx="7358063" cy="2321719"/>
          </a:xfrm>
          <a:prstGeom prst="rect">
            <a:avLst/>
          </a:prstGeom>
        </p:spPr>
        <p:txBody>
          <a:bodyPr lIns="71437" tIns="71437" rIns="71437" bIns="71437" anchor="b">
            <a:normAutofit/>
          </a:bodyPr>
          <a:lstStyle>
            <a:lvl1pPr defTabSz="410766">
              <a:defRPr sz="5500">
                <a:latin typeface="+mn-lt"/>
                <a:ea typeface="+mn-ea"/>
                <a:cs typeface="+mn-cs"/>
                <a:sym typeface="Helvetica Light"/>
              </a:defRPr>
            </a:lvl1pPr>
          </a:lstStyle>
          <a:p>
            <a:r>
              <a:t>Title Text</a:t>
            </a:r>
          </a:p>
        </p:txBody>
      </p:sp>
      <p:sp>
        <p:nvSpPr>
          <p:cNvPr id="134" name="Body Level One…"/>
          <p:cNvSpPr txBox="1">
            <a:spLocks noGrp="1"/>
          </p:cNvSpPr>
          <p:nvPr>
            <p:ph type="body" sz="quarter" idx="1"/>
          </p:nvPr>
        </p:nvSpPr>
        <p:spPr>
          <a:xfrm>
            <a:off x="2416969" y="3536156"/>
            <a:ext cx="7358063" cy="794743"/>
          </a:xfrm>
          <a:prstGeom prst="rect">
            <a:avLst/>
          </a:prstGeom>
        </p:spPr>
        <p:txBody>
          <a:bodyPr lIns="71437" tIns="71437" rIns="71437" bIns="71437">
            <a:normAutofit/>
          </a:bodyPr>
          <a:lstStyle>
            <a:lvl1pPr defTabSz="410766">
              <a:defRPr sz="2200">
                <a:solidFill>
                  <a:srgbClr val="FFFFFF"/>
                </a:solidFill>
                <a:latin typeface="+mn-lt"/>
                <a:ea typeface="+mn-ea"/>
                <a:cs typeface="+mn-cs"/>
                <a:sym typeface="Helvetica Light"/>
              </a:defRPr>
            </a:lvl1pPr>
            <a:lvl2pPr indent="114300" defTabSz="410766">
              <a:defRPr sz="2200">
                <a:solidFill>
                  <a:srgbClr val="FFFFFF"/>
                </a:solidFill>
                <a:latin typeface="+mn-lt"/>
                <a:ea typeface="+mn-ea"/>
                <a:cs typeface="+mn-cs"/>
                <a:sym typeface="Helvetica Light"/>
              </a:defRPr>
            </a:lvl2pPr>
            <a:lvl3pPr indent="228600" defTabSz="410766">
              <a:defRPr sz="2200">
                <a:solidFill>
                  <a:srgbClr val="FFFFFF"/>
                </a:solidFill>
                <a:latin typeface="+mn-lt"/>
                <a:ea typeface="+mn-ea"/>
                <a:cs typeface="+mn-cs"/>
                <a:sym typeface="Helvetica Light"/>
              </a:defRPr>
            </a:lvl3pPr>
            <a:lvl4pPr indent="342900" defTabSz="410766">
              <a:defRPr sz="2200">
                <a:solidFill>
                  <a:srgbClr val="FFFFFF"/>
                </a:solidFill>
                <a:latin typeface="+mn-lt"/>
                <a:ea typeface="+mn-ea"/>
                <a:cs typeface="+mn-cs"/>
                <a:sym typeface="Helvetica Light"/>
              </a:defRPr>
            </a:lvl4pPr>
            <a:lvl5pPr indent="457200" defTabSz="410766">
              <a:defRPr sz="2200">
                <a:solidFill>
                  <a:srgbClr val="FFFFFF"/>
                </a:solidFill>
                <a:latin typeface="+mn-lt"/>
                <a:ea typeface="+mn-ea"/>
                <a:cs typeface="+mn-cs"/>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35" name="Slide Number"/>
          <p:cNvSpPr txBox="1">
            <a:spLocks noGrp="1"/>
          </p:cNvSpPr>
          <p:nvPr>
            <p:ph type="sldNum" sz="quarter" idx="2"/>
          </p:nvPr>
        </p:nvSpPr>
        <p:spPr>
          <a:xfrm>
            <a:off x="5925625" y="6509742"/>
            <a:ext cx="331821" cy="328935"/>
          </a:xfrm>
          <a:prstGeom prst="rect">
            <a:avLst/>
          </a:prstGeom>
        </p:spPr>
        <p:txBody>
          <a:bodyPr lIns="71437" tIns="71437" rIns="71437" bIns="71437"/>
          <a:lstStyle>
            <a:lvl1pPr defTabSz="410766">
              <a:defRPr>
                <a:latin typeface="+mn-lt"/>
                <a:ea typeface="+mn-ea"/>
                <a:cs typeface="+mn-cs"/>
                <a:sym typeface="Helvetica Light"/>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2598494341"/>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8739" y="7620"/>
            <a:ext cx="12034520"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4/6/2026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6660554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sz="48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4/6/2026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926132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4/6/2026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970995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4/6/2026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049171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4/6/2026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9061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609600" y="274637"/>
            <a:ext cx="10972800" cy="11430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4" name="Shape 24"/>
          <p:cNvSpPr txBox="1">
            <a:spLocks noGrp="1"/>
          </p:cNvSpPr>
          <p:nvPr>
            <p:ph type="sldNum" idx="12"/>
          </p:nvPr>
        </p:nvSpPr>
        <p:spPr>
          <a:xfrm>
            <a:off x="11409057" y="6333134"/>
            <a:ext cx="731599" cy="524699"/>
          </a:xfrm>
          <a:prstGeom prst="rect">
            <a:avLst/>
          </a:prstGeom>
        </p:spPr>
        <p:txBody>
          <a:bodyPr lIns="91425" tIns="91425" rIns="91425" bIns="91425" anchor="ctr" anchorCtr="0">
            <a:noAutofit/>
          </a:bodyPr>
          <a:lstStyle/>
          <a:p>
            <a:fld id="{00000000-1234-1234-1234-123412341234}" type="slidenum">
              <a:rPr lang="en">
                <a:solidFill>
                  <a:srgbClr val="000000"/>
                </a:solidFill>
              </a:rPr>
              <a:pPr/>
              <a:t>‹#›</a:t>
            </a:fld>
            <a:endParaRPr lang="en">
              <a:solidFill>
                <a:srgbClr val="000000"/>
              </a:solidFill>
            </a:endParaRPr>
          </a:p>
        </p:txBody>
      </p:sp>
    </p:spTree>
    <p:extLst>
      <p:ext uri="{BB962C8B-B14F-4D97-AF65-F5344CB8AC3E}">
        <p14:creationId xmlns:p14="http://schemas.microsoft.com/office/powerpoint/2010/main" val="558261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25"/>
        <p:cNvGrpSpPr/>
        <p:nvPr/>
      </p:nvGrpSpPr>
      <p:grpSpPr>
        <a:xfrm>
          <a:off x="0" y="0"/>
          <a:ext cx="0" cy="0"/>
          <a:chOff x="0" y="0"/>
          <a:chExt cx="0" cy="0"/>
        </a:xfrm>
      </p:grpSpPr>
      <p:sp>
        <p:nvSpPr>
          <p:cNvPr id="26" name="Shape 26"/>
          <p:cNvSpPr txBox="1">
            <a:spLocks noGrp="1"/>
          </p:cNvSpPr>
          <p:nvPr>
            <p:ph type="body" idx="1"/>
          </p:nvPr>
        </p:nvSpPr>
        <p:spPr>
          <a:xfrm>
            <a:off x="609600" y="5875080"/>
            <a:ext cx="10972800" cy="692693"/>
          </a:xfrm>
          <a:prstGeom prst="rect">
            <a:avLst/>
          </a:prstGeom>
        </p:spPr>
        <p:txBody>
          <a:bodyPr lIns="91425" tIns="91425" rIns="91425" bIns="91425" anchor="t" anchorCtr="0"/>
          <a:lstStyle>
            <a:lvl1pPr lvl="0" algn="ctr">
              <a:spcBef>
                <a:spcPts val="360"/>
              </a:spcBef>
              <a:buSzPct val="100000"/>
              <a:buNone/>
              <a:defRPr sz="1800"/>
            </a:lvl1pPr>
          </a:lstStyle>
          <a:p>
            <a:endParaRPr/>
          </a:p>
        </p:txBody>
      </p:sp>
      <p:sp>
        <p:nvSpPr>
          <p:cNvPr id="27" name="Shape 27"/>
          <p:cNvSpPr txBox="1">
            <a:spLocks noGrp="1"/>
          </p:cNvSpPr>
          <p:nvPr>
            <p:ph type="sldNum" idx="12"/>
          </p:nvPr>
        </p:nvSpPr>
        <p:spPr>
          <a:xfrm>
            <a:off x="11409057" y="6333134"/>
            <a:ext cx="731599" cy="524699"/>
          </a:xfrm>
          <a:prstGeom prst="rect">
            <a:avLst/>
          </a:prstGeom>
        </p:spPr>
        <p:txBody>
          <a:bodyPr lIns="91425" tIns="91425" rIns="91425" bIns="91425" anchor="ctr" anchorCtr="0">
            <a:noAutofit/>
          </a:bodyPr>
          <a:lstStyle/>
          <a:p>
            <a:fld id="{00000000-1234-1234-1234-123412341234}" type="slidenum">
              <a:rPr lang="en">
                <a:solidFill>
                  <a:srgbClr val="000000"/>
                </a:solidFill>
              </a:rPr>
              <a:pPr/>
              <a:t>‹#›</a:t>
            </a:fld>
            <a:endParaRPr lang="en">
              <a:solidFill>
                <a:srgbClr val="000000"/>
              </a:solidFill>
            </a:endParaRPr>
          </a:p>
        </p:txBody>
      </p:sp>
    </p:spTree>
    <p:extLst>
      <p:ext uri="{BB962C8B-B14F-4D97-AF65-F5344CB8AC3E}">
        <p14:creationId xmlns:p14="http://schemas.microsoft.com/office/powerpoint/2010/main" val="2607870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2855151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442BBD-A154-45BF-9CD8-22BBDF91D1F9}"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30974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2442BBD-A154-45BF-9CD8-22BBDF91D1F9}" type="datetimeFigureOut">
              <a:rPr lang="en-US" smtClean="0"/>
              <a:t>4/6/2026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643884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442BBD-A154-45BF-9CD8-22BBDF91D1F9}" type="datetimeFigureOut">
              <a:rPr lang="en-US" smtClean="0"/>
              <a:t>4/6/2026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E3BC40-AC62-4FD8-9228-CB5DD509B0B2}" type="slidenum">
              <a:rPr lang="en-US" smtClean="0"/>
              <a:t>‹#›</a:t>
            </a:fld>
            <a:endParaRPr lang="en-US"/>
          </a:p>
        </p:txBody>
      </p:sp>
    </p:spTree>
    <p:extLst>
      <p:ext uri="{BB962C8B-B14F-4D97-AF65-F5344CB8AC3E}">
        <p14:creationId xmlns:p14="http://schemas.microsoft.com/office/powerpoint/2010/main" val="36155054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theme" Target="../theme/theme3.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4.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609600" y="274637"/>
            <a:ext cx="10972800" cy="1143000"/>
          </a:xfrm>
          <a:prstGeom prst="rect">
            <a:avLst/>
          </a:prstGeom>
          <a:noFill/>
          <a:ln>
            <a:noFill/>
          </a:ln>
        </p:spPr>
        <p:txBody>
          <a:bodyPr lIns="91425" tIns="91425" rIns="91425" bIns="91425" anchor="b" anchorCtr="0"/>
          <a:lstStyle>
            <a:lvl1pPr lvl="0">
              <a:spcBef>
                <a:spcPts val="0"/>
              </a:spcBef>
              <a:buClr>
                <a:schemeClr val="dk1"/>
              </a:buClr>
              <a:buSzPct val="100000"/>
              <a:buNone/>
              <a:defRPr sz="3600" b="1">
                <a:solidFill>
                  <a:schemeClr val="dk1"/>
                </a:solidFill>
              </a:defRPr>
            </a:lvl1pPr>
            <a:lvl2pPr lvl="1">
              <a:spcBef>
                <a:spcPts val="0"/>
              </a:spcBef>
              <a:buClr>
                <a:schemeClr val="dk1"/>
              </a:buClr>
              <a:buSzPct val="100000"/>
              <a:buNone/>
              <a:defRPr sz="3600" b="1">
                <a:solidFill>
                  <a:schemeClr val="dk1"/>
                </a:solidFill>
              </a:defRPr>
            </a:lvl2pPr>
            <a:lvl3pPr lvl="2">
              <a:spcBef>
                <a:spcPts val="0"/>
              </a:spcBef>
              <a:buClr>
                <a:schemeClr val="dk1"/>
              </a:buClr>
              <a:buSzPct val="100000"/>
              <a:buNone/>
              <a:defRPr sz="3600" b="1">
                <a:solidFill>
                  <a:schemeClr val="dk1"/>
                </a:solidFill>
              </a:defRPr>
            </a:lvl3pPr>
            <a:lvl4pPr lvl="3">
              <a:spcBef>
                <a:spcPts val="0"/>
              </a:spcBef>
              <a:buClr>
                <a:schemeClr val="dk1"/>
              </a:buClr>
              <a:buSzPct val="100000"/>
              <a:buNone/>
              <a:defRPr sz="3600" b="1">
                <a:solidFill>
                  <a:schemeClr val="dk1"/>
                </a:solidFill>
              </a:defRPr>
            </a:lvl4pPr>
            <a:lvl5pPr lvl="4">
              <a:spcBef>
                <a:spcPts val="0"/>
              </a:spcBef>
              <a:buClr>
                <a:schemeClr val="dk1"/>
              </a:buClr>
              <a:buSzPct val="100000"/>
              <a:buNone/>
              <a:defRPr sz="3600" b="1">
                <a:solidFill>
                  <a:schemeClr val="dk1"/>
                </a:solidFill>
              </a:defRPr>
            </a:lvl5pPr>
            <a:lvl6pPr lvl="5">
              <a:spcBef>
                <a:spcPts val="0"/>
              </a:spcBef>
              <a:buClr>
                <a:schemeClr val="dk1"/>
              </a:buClr>
              <a:buSzPct val="100000"/>
              <a:buNone/>
              <a:defRPr sz="3600" b="1">
                <a:solidFill>
                  <a:schemeClr val="dk1"/>
                </a:solidFill>
              </a:defRPr>
            </a:lvl6pPr>
            <a:lvl7pPr lvl="6">
              <a:spcBef>
                <a:spcPts val="0"/>
              </a:spcBef>
              <a:buClr>
                <a:schemeClr val="dk1"/>
              </a:buClr>
              <a:buSzPct val="100000"/>
              <a:buNone/>
              <a:defRPr sz="3600" b="1">
                <a:solidFill>
                  <a:schemeClr val="dk1"/>
                </a:solidFill>
              </a:defRPr>
            </a:lvl7pPr>
            <a:lvl8pPr lvl="7">
              <a:spcBef>
                <a:spcPts val="0"/>
              </a:spcBef>
              <a:buClr>
                <a:schemeClr val="dk1"/>
              </a:buClr>
              <a:buSzPct val="100000"/>
              <a:buNone/>
              <a:defRPr sz="3600" b="1">
                <a:solidFill>
                  <a:schemeClr val="dk1"/>
                </a:solidFill>
              </a:defRPr>
            </a:lvl8pPr>
            <a:lvl9pPr lvl="8">
              <a:spcBef>
                <a:spcPts val="0"/>
              </a:spcBef>
              <a:buClr>
                <a:schemeClr val="dk1"/>
              </a:buClr>
              <a:buSzPct val="100000"/>
              <a:buNone/>
              <a:defRPr sz="3600" b="1">
                <a:solidFill>
                  <a:schemeClr val="dk1"/>
                </a:solidFill>
              </a:defRPr>
            </a:lvl9pPr>
          </a:lstStyle>
          <a:p>
            <a:endParaRPr/>
          </a:p>
        </p:txBody>
      </p:sp>
      <p:sp>
        <p:nvSpPr>
          <p:cNvPr id="7" name="Shape 7"/>
          <p:cNvSpPr txBox="1">
            <a:spLocks noGrp="1"/>
          </p:cNvSpPr>
          <p:nvPr>
            <p:ph type="body" idx="1"/>
          </p:nvPr>
        </p:nvSpPr>
        <p:spPr>
          <a:xfrm>
            <a:off x="609600" y="1600201"/>
            <a:ext cx="10972800" cy="4967573"/>
          </a:xfrm>
          <a:prstGeom prst="rect">
            <a:avLst/>
          </a:prstGeom>
          <a:noFill/>
          <a:ln>
            <a:noFill/>
          </a:ln>
        </p:spPr>
        <p:txBody>
          <a:bodyPr lIns="91425" tIns="91425" rIns="91425" bIns="91425" anchor="t" anchorCtr="0"/>
          <a:lstStyle>
            <a:lvl1pPr lvl="0">
              <a:spcBef>
                <a:spcPts val="600"/>
              </a:spcBef>
              <a:buClr>
                <a:schemeClr val="dk1"/>
              </a:buClr>
              <a:buSzPct val="100000"/>
              <a:defRPr sz="3000">
                <a:solidFill>
                  <a:schemeClr val="dk1"/>
                </a:solidFill>
              </a:defRPr>
            </a:lvl1pPr>
            <a:lvl2pPr lvl="1">
              <a:spcBef>
                <a:spcPts val="480"/>
              </a:spcBef>
              <a:buClr>
                <a:schemeClr val="dk1"/>
              </a:buClr>
              <a:buSzPct val="100000"/>
              <a:defRPr sz="2400">
                <a:solidFill>
                  <a:schemeClr val="dk1"/>
                </a:solidFill>
              </a:defRPr>
            </a:lvl2pPr>
            <a:lvl3pPr lvl="2">
              <a:spcBef>
                <a:spcPts val="480"/>
              </a:spcBef>
              <a:buClr>
                <a:schemeClr val="dk1"/>
              </a:buClr>
              <a:buSzPct val="100000"/>
              <a:defRPr sz="2400">
                <a:solidFill>
                  <a:schemeClr val="dk1"/>
                </a:solidFill>
              </a:defRPr>
            </a:lvl3pPr>
            <a:lvl4pPr lvl="3">
              <a:spcBef>
                <a:spcPts val="360"/>
              </a:spcBef>
              <a:buClr>
                <a:schemeClr val="dk1"/>
              </a:buClr>
              <a:buSzPct val="100000"/>
              <a:defRPr sz="1800">
                <a:solidFill>
                  <a:schemeClr val="dk1"/>
                </a:solidFill>
              </a:defRPr>
            </a:lvl4pPr>
            <a:lvl5pPr lvl="4">
              <a:spcBef>
                <a:spcPts val="360"/>
              </a:spcBef>
              <a:buClr>
                <a:schemeClr val="dk1"/>
              </a:buClr>
              <a:buSzPct val="100000"/>
              <a:defRPr sz="1800">
                <a:solidFill>
                  <a:schemeClr val="dk1"/>
                </a:solidFill>
              </a:defRPr>
            </a:lvl5pPr>
            <a:lvl6pPr lvl="5">
              <a:spcBef>
                <a:spcPts val="360"/>
              </a:spcBef>
              <a:buClr>
                <a:schemeClr val="dk1"/>
              </a:buClr>
              <a:buSzPct val="100000"/>
              <a:defRPr sz="1800">
                <a:solidFill>
                  <a:schemeClr val="dk1"/>
                </a:solidFill>
              </a:defRPr>
            </a:lvl6pPr>
            <a:lvl7pPr lvl="6">
              <a:spcBef>
                <a:spcPts val="360"/>
              </a:spcBef>
              <a:buClr>
                <a:schemeClr val="dk1"/>
              </a:buClr>
              <a:buSzPct val="100000"/>
              <a:defRPr sz="1800">
                <a:solidFill>
                  <a:schemeClr val="dk1"/>
                </a:solidFill>
              </a:defRPr>
            </a:lvl7pPr>
            <a:lvl8pPr lvl="7">
              <a:spcBef>
                <a:spcPts val="360"/>
              </a:spcBef>
              <a:buClr>
                <a:schemeClr val="dk1"/>
              </a:buClr>
              <a:buSzPct val="100000"/>
              <a:defRPr sz="1800">
                <a:solidFill>
                  <a:schemeClr val="dk1"/>
                </a:solidFill>
              </a:defRPr>
            </a:lvl8pPr>
            <a:lvl9pPr lvl="8">
              <a:spcBef>
                <a:spcPts val="360"/>
              </a:spcBef>
              <a:buClr>
                <a:schemeClr val="dk1"/>
              </a:buClr>
              <a:buSzPct val="100000"/>
              <a:defRPr sz="1800">
                <a:solidFill>
                  <a:schemeClr val="dk1"/>
                </a:solidFill>
              </a:defRPr>
            </a:lvl9pPr>
          </a:lstStyle>
          <a:p>
            <a:endParaRPr/>
          </a:p>
        </p:txBody>
      </p:sp>
      <p:sp>
        <p:nvSpPr>
          <p:cNvPr id="8" name="Shape 8"/>
          <p:cNvSpPr txBox="1">
            <a:spLocks noGrp="1"/>
          </p:cNvSpPr>
          <p:nvPr>
            <p:ph type="sldNum" idx="12"/>
          </p:nvPr>
        </p:nvSpPr>
        <p:spPr>
          <a:xfrm>
            <a:off x="11409057" y="6333134"/>
            <a:ext cx="731599" cy="524699"/>
          </a:xfrm>
          <a:prstGeom prst="rect">
            <a:avLst/>
          </a:prstGeom>
          <a:noFill/>
          <a:ln>
            <a:noFill/>
          </a:ln>
        </p:spPr>
        <p:txBody>
          <a:bodyPr lIns="91425" tIns="91425" rIns="91425" bIns="91425" anchor="ctr" anchorCtr="0">
            <a:noAutofit/>
          </a:bodyPr>
          <a:lstStyle/>
          <a:p>
            <a:pPr algn="r"/>
            <a:fld id="{00000000-1234-1234-1234-123412341234}" type="slidenum">
              <a:rPr lang="en" sz="1300" kern="0">
                <a:solidFill>
                  <a:srgbClr val="000000"/>
                </a:solidFill>
                <a:cs typeface="Arial"/>
                <a:sym typeface="Arial"/>
              </a:rPr>
              <a:pPr algn="r"/>
              <a:t>‹#›</a:t>
            </a:fld>
            <a:endParaRPr lang="en" sz="1300" kern="0">
              <a:solidFill>
                <a:srgbClr val="000000"/>
              </a:solidFill>
              <a:cs typeface="Arial"/>
              <a:sym typeface="Arial"/>
            </a:endParaRPr>
          </a:p>
        </p:txBody>
      </p:sp>
    </p:spTree>
    <p:extLst>
      <p:ext uri="{BB962C8B-B14F-4D97-AF65-F5344CB8AC3E}">
        <p14:creationId xmlns:p14="http://schemas.microsoft.com/office/powerpoint/2010/main" val="3741132811"/>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442BBD-A154-45BF-9CD8-22BBDF91D1F9}" type="datetimeFigureOut">
              <a:rPr lang="en-US" smtClean="0"/>
              <a:t>4/6/2026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E3BC40-AC62-4FD8-9228-CB5DD509B0B2}" type="slidenum">
              <a:rPr lang="en-US" smtClean="0"/>
              <a:t>‹#›</a:t>
            </a:fld>
            <a:endParaRPr lang="en-US"/>
          </a:p>
        </p:txBody>
      </p:sp>
    </p:spTree>
    <p:extLst>
      <p:ext uri="{BB962C8B-B14F-4D97-AF65-F5344CB8AC3E}">
        <p14:creationId xmlns:p14="http://schemas.microsoft.com/office/powerpoint/2010/main" val="176064814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5"/>
            <a:ext cx="10972800" cy="15081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lstStyle/>
          <a:p>
            <a:r>
              <a:t>Title Text</a:t>
            </a:r>
          </a:p>
        </p:txBody>
      </p:sp>
      <p:sp>
        <p:nvSpPr>
          <p:cNvPr id="3" name="Body Level One…"/>
          <p:cNvSpPr txBox="1">
            <a:spLocks noGrp="1"/>
          </p:cNvSpPr>
          <p:nvPr>
            <p:ph type="body" idx="1"/>
          </p:nvPr>
        </p:nvSpPr>
        <p:spPr>
          <a:xfrm>
            <a:off x="609600" y="1600200"/>
            <a:ext cx="10972800" cy="5257800"/>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597659" y="6356350"/>
            <a:ext cx="279883" cy="276999"/>
          </a:xfrm>
          <a:prstGeom prst="rect">
            <a:avLst/>
          </a:prstGeom>
          <a:ln w="3175">
            <a:miter lim="400000"/>
          </a:ln>
        </p:spPr>
        <p:txBody>
          <a:bodyPr wrap="none" lIns="45719" rIns="45719">
            <a:spAutoFit/>
          </a:bodyPr>
          <a:lstStyle>
            <a:lvl1pPr defTabSz="457200">
              <a:defRPr sz="1200">
                <a:solidFill>
                  <a:srgbClr val="FFFFFF"/>
                </a:solidFill>
                <a:latin typeface="Gill Sans"/>
                <a:ea typeface="Gill Sans"/>
                <a:cs typeface="Gill Sans"/>
                <a:sym typeface="Gill Sans"/>
              </a:defRPr>
            </a:lvl1pPr>
          </a:lstStyle>
          <a:p>
            <a:pPr algn="ctr" hangingPunct="0"/>
            <a:fld id="{86CB4B4D-7CA3-9044-876B-883B54F8677D}" type="slidenum">
              <a:rPr lang="en-US" kern="0" smtClean="0"/>
              <a:pPr algn="ctr" hangingPunct="0"/>
              <a:t>‹#›</a:t>
            </a:fld>
            <a:endParaRPr lang="en-US" kern="0"/>
          </a:p>
        </p:txBody>
      </p:sp>
    </p:spTree>
    <p:extLst>
      <p:ext uri="{BB962C8B-B14F-4D97-AF65-F5344CB8AC3E}">
        <p14:creationId xmlns:p14="http://schemas.microsoft.com/office/powerpoint/2010/main" val="14172083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Lst>
  <p:transition spd="med"/>
  <p:txStyles>
    <p:titleStyle>
      <a:lvl1pPr marL="0" marR="0" indent="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1pPr>
      <a:lvl2pPr marL="0" marR="0" indent="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2pPr>
      <a:lvl3pPr marL="0" marR="0" indent="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3pPr>
      <a:lvl4pPr marL="0" marR="0" indent="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4pPr>
      <a:lvl5pPr marL="0" marR="0" indent="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5pPr>
      <a:lvl6pPr marL="0" marR="0" indent="22860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6pPr>
      <a:lvl7pPr marL="0" marR="0" indent="45720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7pPr>
      <a:lvl8pPr marL="0" marR="0" indent="68580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8pPr>
      <a:lvl9pPr marL="0" marR="0" indent="914400" algn="ctr" defTabSz="457200" latinLnBrk="0">
        <a:lnSpc>
          <a:spcPct val="100000"/>
        </a:lnSpc>
        <a:spcBef>
          <a:spcPts val="0"/>
        </a:spcBef>
        <a:spcAft>
          <a:spcPts val="0"/>
        </a:spcAft>
        <a:buClrTx/>
        <a:buSzTx/>
        <a:buFontTx/>
        <a:buNone/>
        <a:tabLst/>
        <a:defRPr sz="3600" b="0" i="0" u="none" strike="noStrike" cap="none" spc="0" baseline="0">
          <a:solidFill>
            <a:srgbClr val="FFFFFF"/>
          </a:solidFill>
          <a:uFillTx/>
          <a:latin typeface="Helvetica Neue Light"/>
          <a:ea typeface="Helvetica Neue Light"/>
          <a:cs typeface="Helvetica Neue Light"/>
          <a:sym typeface="Helvetica Neue Light"/>
        </a:defRPr>
      </a:lvl9pPr>
    </p:titleStyle>
    <p:bodyStyle>
      <a:lvl1pPr marL="0" marR="0" indent="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1pPr>
      <a:lvl2pPr marL="0" marR="0" indent="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2pPr>
      <a:lvl3pPr marL="0" marR="0" indent="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3pPr>
      <a:lvl4pPr marL="0" marR="0" indent="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4pPr>
      <a:lvl5pPr marL="0" marR="0" indent="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5pPr>
      <a:lvl6pPr marL="0" marR="0" indent="22860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6pPr>
      <a:lvl7pPr marL="0" marR="0" indent="45720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7pPr>
      <a:lvl8pPr marL="0" marR="0" indent="68580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8pPr>
      <a:lvl9pPr marL="0" marR="0" indent="914400" algn="ctr" defTabSz="457200" latinLnBrk="0">
        <a:lnSpc>
          <a:spcPct val="100000"/>
        </a:lnSpc>
        <a:spcBef>
          <a:spcPts val="0"/>
        </a:spcBef>
        <a:spcAft>
          <a:spcPts val="0"/>
        </a:spcAft>
        <a:buClrTx/>
        <a:buSzTx/>
        <a:buFontTx/>
        <a:buNone/>
        <a:tabLst/>
        <a:defRPr sz="2400" b="0" i="0" u="none" strike="noStrike" cap="none" spc="0" baseline="0">
          <a:solidFill>
            <a:srgbClr val="9A9A9A"/>
          </a:solidFill>
          <a:uFillTx/>
          <a:latin typeface="Helvetica Neue Light"/>
          <a:ea typeface="Helvetica Neue Light"/>
          <a:cs typeface="Helvetica Neue Light"/>
          <a:sym typeface="Helvetica Neue Light"/>
        </a:defRPr>
      </a:lvl9pPr>
    </p:bodyStyle>
    <p:otherStyle>
      <a:lvl1pPr marL="0" marR="0" indent="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1pPr>
      <a:lvl2pPr marL="0" marR="0" indent="22860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2pPr>
      <a:lvl3pPr marL="0" marR="0" indent="45720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3pPr>
      <a:lvl4pPr marL="0" marR="0" indent="68580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4pPr>
      <a:lvl5pPr marL="0" marR="0" indent="91440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5pPr>
      <a:lvl6pPr marL="0" marR="0" indent="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6pPr>
      <a:lvl7pPr marL="0" marR="0" indent="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7pPr>
      <a:lvl8pPr marL="0" marR="0" indent="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8pPr>
      <a:lvl9pPr marL="0" marR="0" indent="0" algn="ctr" defTabSz="45720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Gill San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38352" y="3541395"/>
            <a:ext cx="4515294" cy="939800"/>
          </a:xfrm>
          <a:prstGeom prst="rect">
            <a:avLst/>
          </a:prstGeom>
        </p:spPr>
        <p:txBody>
          <a:bodyPr wrap="square" lIns="0" tIns="0" rIns="0" bIns="0">
            <a:spAutoFit/>
          </a:bodyPr>
          <a:lstStyle>
            <a:lvl1pPr>
              <a:defRPr sz="6000"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1814576" y="2681435"/>
            <a:ext cx="8563610" cy="3571875"/>
          </a:xfrm>
          <a:prstGeom prst="rect">
            <a:avLst/>
          </a:prstGeom>
        </p:spPr>
        <p:txBody>
          <a:bodyPr wrap="square" lIns="0" tIns="0" rIns="0" bIns="0">
            <a:spAutoFit/>
          </a:bodyPr>
          <a:lstStyle>
            <a:lvl1pPr>
              <a:defRPr sz="4800" b="0" i="0">
                <a:solidFill>
                  <a:schemeClr val="tx1"/>
                </a:solidFill>
                <a:latin typeface="Calibri Light"/>
                <a:cs typeface="Calibri Light"/>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4/6/2026</a:t>
            </a:fld>
            <a:endParaRPr kumimoji="0" lang="en-US"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sz="18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50758283"/>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33.xml"/></Relationships>
</file>

<file path=ppt/slides/_rels/slide101.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33.xml"/></Relationships>
</file>

<file path=ppt/slides/_rels/slide10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70.png"/><Relationship Id="rId1" Type="http://schemas.openxmlformats.org/officeDocument/2006/relationships/slideLayout" Target="../slideLayouts/slideLayout33.xml"/><Relationship Id="rId4" Type="http://schemas.openxmlformats.org/officeDocument/2006/relationships/image" Target="../media/image98.png"/></Relationships>
</file>

<file path=ppt/slides/_rels/slide10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99.jpg"/><Relationship Id="rId1" Type="http://schemas.openxmlformats.org/officeDocument/2006/relationships/slideLayout" Target="../slideLayouts/slideLayout33.xml"/><Relationship Id="rId5" Type="http://schemas.openxmlformats.org/officeDocument/2006/relationships/image" Target="../media/image74.png"/><Relationship Id="rId4" Type="http://schemas.openxmlformats.org/officeDocument/2006/relationships/image" Target="../media/image97.png"/></Relationships>
</file>

<file path=ppt/slides/_rels/slide104.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3.xml"/></Relationships>
</file>

<file path=ppt/slides/_rels/slide10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33.xml"/></Relationships>
</file>

<file path=ppt/slides/_rels/slide10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33.xml"/></Relationships>
</file>

<file path=ppt/slides/_rels/slide107.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33.xml"/></Relationships>
</file>

<file path=ppt/slides/_rels/slide108.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33.xml"/></Relationships>
</file>

<file path=ppt/slides/_rels/slide109.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3.xml"/></Relationships>
</file>

<file path=ppt/slides/_rels/slide111.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36.xml"/></Relationships>
</file>

<file path=ppt/slides/_rels/slide112.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33.xml"/></Relationships>
</file>

<file path=ppt/slides/_rels/slide113.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32.xml"/></Relationships>
</file>

<file path=ppt/slides/_rels/slide11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33.xml"/><Relationship Id="rId5" Type="http://schemas.openxmlformats.org/officeDocument/2006/relationships/image" Target="../media/image111.png"/><Relationship Id="rId4" Type="http://schemas.openxmlformats.org/officeDocument/2006/relationships/image" Target="../media/image110.png"/></Relationships>
</file>

<file path=ppt/slides/_rels/slide11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33.xml"/><Relationship Id="rId5" Type="http://schemas.openxmlformats.org/officeDocument/2006/relationships/image" Target="../media/image115.png"/><Relationship Id="rId4" Type="http://schemas.openxmlformats.org/officeDocument/2006/relationships/image" Target="../media/image114.png"/></Relationships>
</file>

<file path=ppt/slides/_rels/slide116.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33.xml"/></Relationships>
</file>

<file path=ppt/slides/_rels/slide117.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36.xml"/></Relationships>
</file>

<file path=ppt/slides/_rels/slide11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6.xml"/><Relationship Id="rId5" Type="http://schemas.openxmlformats.org/officeDocument/2006/relationships/image" Target="../media/image27.png"/><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22.png"/><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8.xml"/><Relationship Id="rId4" Type="http://schemas.openxmlformats.org/officeDocument/2006/relationships/image" Target="../media/image31.png"/></Relationships>
</file>

<file path=ppt/slides/_rels/slide4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0.png"/></Relationships>
</file>

<file path=ppt/slides/_rels/slide47.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8.xml"/><Relationship Id="rId6" Type="http://schemas.openxmlformats.org/officeDocument/2006/relationships/image" Target="../media/image34.png"/><Relationship Id="rId11" Type="http://schemas.openxmlformats.org/officeDocument/2006/relationships/image" Target="../media/image36.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image" Target="../media/image31.png"/></Relationships>
</file>

<file path=ppt/slides/_rels/slide5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8.xml"/><Relationship Id="rId6" Type="http://schemas.openxmlformats.org/officeDocument/2006/relationships/image" Target="../media/image38.png"/><Relationship Id="rId5" Type="http://schemas.openxmlformats.org/officeDocument/2006/relationships/image" Target="../media/image40.png"/><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28.xml"/><Relationship Id="rId6" Type="http://schemas.openxmlformats.org/officeDocument/2006/relationships/image" Target="../media/image38.png"/><Relationship Id="rId5" Type="http://schemas.openxmlformats.org/officeDocument/2006/relationships/image" Target="../media/image40.png"/><Relationship Id="rId4" Type="http://schemas.openxmlformats.org/officeDocument/2006/relationships/image" Target="../media/image1.png"/></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28.xml"/><Relationship Id="rId6" Type="http://schemas.openxmlformats.org/officeDocument/2006/relationships/image" Target="../media/image38.png"/><Relationship Id="rId5" Type="http://schemas.openxmlformats.org/officeDocument/2006/relationships/image" Target="../media/image40.png"/><Relationship Id="rId4" Type="http://schemas.openxmlformats.org/officeDocument/2006/relationships/image" Target="../media/image1.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1.png"/><Relationship Id="rId4" Type="http://schemas.openxmlformats.org/officeDocument/2006/relationships/notesSlide" Target="../notesSlides/notesSlide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2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61.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28.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7.png"/></Relationships>
</file>

<file path=ppt/slides/_rels/slide6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8.xml"/><Relationship Id="rId6" Type="http://schemas.openxmlformats.org/officeDocument/2006/relationships/image" Target="../media/image45.png"/><Relationship Id="rId11" Type="http://schemas.openxmlformats.org/officeDocument/2006/relationships/image" Target="../media/image47.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50.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1.png"/><Relationship Id="rId4" Type="http://schemas.openxmlformats.org/officeDocument/2006/relationships/notesSlide" Target="../notesSlides/notesSlide41.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2.png"/><Relationship Id="rId4" Type="http://schemas.openxmlformats.org/officeDocument/2006/relationships/notesSlide" Target="../notesSlides/notesSlide42.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hyperlink" Target="https://www.youtube.com/watch?v=2DiQUX11YaY" TargetMode="External"/><Relationship Id="rId5" Type="http://schemas.openxmlformats.org/officeDocument/2006/relationships/image" Target="../media/image53.png"/><Relationship Id="rId4" Type="http://schemas.openxmlformats.org/officeDocument/2006/relationships/notesSlide" Target="../notesSlides/notesSlide43.xml"/></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6.xml"/><Relationship Id="rId5" Type="http://schemas.openxmlformats.org/officeDocument/2006/relationships/image" Target="../media/image22.png"/><Relationship Id="rId4" Type="http://schemas.openxmlformats.org/officeDocument/2006/relationships/image" Target="../media/image24.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56.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notesSlide" Target="../notesSlides/notesSlide4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g"/><Relationship Id="rId1" Type="http://schemas.openxmlformats.org/officeDocument/2006/relationships/slideLayout" Target="../slideLayouts/slideLayout33.xml"/><Relationship Id="rId4" Type="http://schemas.openxmlformats.org/officeDocument/2006/relationships/image" Target="../media/image6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33.xml"/><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4.xml"/><Relationship Id="rId4" Type="http://schemas.openxmlformats.org/officeDocument/2006/relationships/image" Target="../media/image68.png"/></Relationships>
</file>

<file path=ppt/slides/_rels/slide7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mymodernmet.com/famous-company-logos-memory/" TargetMode="External"/><Relationship Id="rId1" Type="http://schemas.openxmlformats.org/officeDocument/2006/relationships/slideLayout" Target="../slideLayouts/slideLayout33.xml"/></Relationships>
</file>

<file path=ppt/slides/_rels/slide82.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mymodernmet.com/famous-company-logos-memory/" TargetMode="External"/><Relationship Id="rId1" Type="http://schemas.openxmlformats.org/officeDocument/2006/relationships/slideLayout" Target="../slideLayouts/slideLayout33.xml"/><Relationship Id="rId4" Type="http://schemas.openxmlformats.org/officeDocument/2006/relationships/image" Target="../media/image70.png"/></Relationships>
</file>

<file path=ppt/slides/_rels/slide8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1.png"/><Relationship Id="rId7" Type="http://schemas.openxmlformats.org/officeDocument/2006/relationships/image" Target="../media/image74.png"/><Relationship Id="rId2" Type="http://schemas.openxmlformats.org/officeDocument/2006/relationships/image" Target="../media/image68.png"/><Relationship Id="rId1" Type="http://schemas.openxmlformats.org/officeDocument/2006/relationships/slideLayout" Target="../slideLayouts/slideLayout33.xml"/><Relationship Id="rId6" Type="http://schemas.openxmlformats.org/officeDocument/2006/relationships/image" Target="../media/image70.png"/><Relationship Id="rId5" Type="http://schemas.openxmlformats.org/officeDocument/2006/relationships/image" Target="../media/image73.jpg"/><Relationship Id="rId4" Type="http://schemas.openxmlformats.org/officeDocument/2006/relationships/image" Target="../media/image72.png"/><Relationship Id="rId9" Type="http://schemas.openxmlformats.org/officeDocument/2006/relationships/image" Target="../media/image76.png"/></Relationships>
</file>

<file path=ppt/slides/_rels/slide8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2.png"/><Relationship Id="rId1" Type="http://schemas.openxmlformats.org/officeDocument/2006/relationships/slideLayout" Target="../slideLayouts/slideLayout3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8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8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3.xml"/><Relationship Id="rId4" Type="http://schemas.openxmlformats.org/officeDocument/2006/relationships/image" Target="../media/image81.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9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3.xml"/><Relationship Id="rId4" Type="http://schemas.openxmlformats.org/officeDocument/2006/relationships/image" Target="../media/image84.png"/></Relationships>
</file>

<file path=ppt/slides/_rels/slide9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3.xml"/></Relationships>
</file>

<file path=ppt/slides/_rels/slide9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3.xml"/></Relationships>
</file>

<file path=ppt/slides/_rels/slide9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70.png"/><Relationship Id="rId1" Type="http://schemas.openxmlformats.org/officeDocument/2006/relationships/slideLayout" Target="../slideLayouts/slideLayout33.xml"/><Relationship Id="rId5" Type="http://schemas.openxmlformats.org/officeDocument/2006/relationships/image" Target="../media/image88.png"/><Relationship Id="rId4" Type="http://schemas.openxmlformats.org/officeDocument/2006/relationships/image" Target="../media/image87.png"/></Relationships>
</file>

<file path=ppt/slides/_rels/slide95.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g"/><Relationship Id="rId1" Type="http://schemas.openxmlformats.org/officeDocument/2006/relationships/slideLayout" Target="../slideLayouts/slideLayout3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33.xml"/><Relationship Id="rId5" Type="http://schemas.openxmlformats.org/officeDocument/2006/relationships/image" Target="../media/image94.png"/><Relationship Id="rId4" Type="http://schemas.openxmlformats.org/officeDocument/2006/relationships/image" Target="../media/image93.png"/></Relationships>
</file>

<file path=ppt/slides/_rels/slide9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3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02EFC-0130-8C08-C145-8A753C12DD7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3488E5D-217D-8EEE-6B13-059F4BDDEEAC}"/>
              </a:ext>
            </a:extLst>
          </p:cNvPr>
          <p:cNvSpPr>
            <a:spLocks noGrp="1"/>
          </p:cNvSpPr>
          <p:nvPr>
            <p:ph type="subTitle" idx="1"/>
          </p:nvPr>
        </p:nvSpPr>
        <p:spPr/>
        <p:txBody>
          <a:bodyPr/>
          <a:lstStyle/>
          <a:p>
            <a:endParaRPr lang="en-US"/>
          </a:p>
        </p:txBody>
      </p:sp>
      <p:pic>
        <p:nvPicPr>
          <p:cNvPr id="6" name="Picture 5" descr="A black and white image of a circle&#10;&#10;AI-generated content may be incorrect.">
            <a:extLst>
              <a:ext uri="{FF2B5EF4-FFF2-40B4-BE49-F238E27FC236}">
                <a16:creationId xmlns:a16="http://schemas.microsoft.com/office/drawing/2014/main" id="{807747B8-83D5-CE8A-5015-7BF4C4DBCC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4064030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4041" y="1470025"/>
            <a:ext cx="8989325" cy="4351338"/>
          </a:xfrm>
        </p:spPr>
        <p:txBody>
          <a:bodyPr/>
          <a:lstStyle/>
          <a:p>
            <a:r>
              <a:rPr lang="en-US" dirty="0"/>
              <a:t>Hard: Outputs with varying dimensionality or cardinality</a:t>
            </a:r>
          </a:p>
          <a:p>
            <a:pPr lvl="1"/>
            <a:r>
              <a:rPr lang="en-US" dirty="0"/>
              <a:t>A natural language image caption</a:t>
            </a:r>
          </a:p>
          <a:p>
            <a:pPr lvl="1"/>
            <a:r>
              <a:rPr lang="en-US" dirty="0">
                <a:solidFill>
                  <a:schemeClr val="accent6">
                    <a:lumMod val="75000"/>
                  </a:schemeClr>
                </a:solidFill>
              </a:rPr>
              <a:t>An arbitrary number of bounding boxes (4 parameters each)</a:t>
            </a:r>
            <a:endParaRPr lang="en-US" dirty="0"/>
          </a:p>
          <a:p>
            <a:pPr lvl="1"/>
            <a:r>
              <a:rPr lang="en-US" dirty="0">
                <a:solidFill>
                  <a:schemeClr val="accent6">
                    <a:lumMod val="75000"/>
                  </a:schemeClr>
                </a:solidFill>
              </a:rPr>
              <a:t>An arbitrary number of human skeletons (17 </a:t>
            </a:r>
            <a:r>
              <a:rPr lang="en-US" dirty="0" err="1">
                <a:solidFill>
                  <a:schemeClr val="accent6">
                    <a:lumMod val="75000"/>
                  </a:schemeClr>
                </a:solidFill>
              </a:rPr>
              <a:t>keypoints</a:t>
            </a:r>
            <a:r>
              <a:rPr lang="en-US" dirty="0">
                <a:solidFill>
                  <a:schemeClr val="accent6">
                    <a:lumMod val="75000"/>
                  </a:schemeClr>
                </a:solidFill>
              </a:rPr>
              <a:t> each)</a:t>
            </a:r>
          </a:p>
          <a:p>
            <a:pPr lvl="1"/>
            <a:r>
              <a:rPr lang="en-US" dirty="0">
                <a:solidFill>
                  <a:schemeClr val="accent6">
                    <a:lumMod val="75000"/>
                  </a:schemeClr>
                </a:solidFill>
              </a:rPr>
              <a:t>An arbitrary number of instance segmentation masks (hundreds of parameters each)</a:t>
            </a:r>
          </a:p>
          <a:p>
            <a:r>
              <a:rPr lang="en-US" dirty="0"/>
              <a:t>Today we will examine influential methods for </a:t>
            </a:r>
            <a:r>
              <a:rPr lang="en-US" dirty="0" err="1"/>
              <a:t>keypoint</a:t>
            </a:r>
            <a:r>
              <a:rPr lang="en-US" dirty="0"/>
              <a:t> prediction and object detection</a:t>
            </a:r>
          </a:p>
          <a:p>
            <a:pPr lvl="1"/>
            <a:r>
              <a:rPr lang="en-US" dirty="0"/>
              <a:t>The </a:t>
            </a:r>
            <a:r>
              <a:rPr lang="en-US" dirty="0" err="1"/>
              <a:t>keypoint</a:t>
            </a:r>
            <a:r>
              <a:rPr lang="en-US" dirty="0"/>
              <a:t> detection approach is “</a:t>
            </a:r>
            <a:r>
              <a:rPr lang="en-US" i="1" dirty="0"/>
              <a:t>bottom up”</a:t>
            </a:r>
            <a:r>
              <a:rPr lang="en-US" dirty="0"/>
              <a:t> and the object detection approach is “</a:t>
            </a:r>
            <a:r>
              <a:rPr lang="en-US" i="1" dirty="0"/>
              <a:t>top down”</a:t>
            </a:r>
            <a:r>
              <a:rPr lang="en-US" dirty="0"/>
              <a:t>. </a:t>
            </a:r>
          </a:p>
        </p:txBody>
      </p:sp>
      <p:sp>
        <p:nvSpPr>
          <p:cNvPr id="6" name="Title 1">
            <a:extLst>
              <a:ext uri="{FF2B5EF4-FFF2-40B4-BE49-F238E27FC236}">
                <a16:creationId xmlns:a16="http://schemas.microsoft.com/office/drawing/2014/main" id="{D185E583-F4CD-412A-0487-985932479DBA}"/>
              </a:ext>
            </a:extLst>
          </p:cNvPr>
          <p:cNvSpPr>
            <a:spLocks noGrp="1"/>
          </p:cNvSpPr>
          <p:nvPr>
            <p:ph type="title"/>
          </p:nvPr>
        </p:nvSpPr>
        <p:spPr>
          <a:xfrm>
            <a:off x="1059976" y="77261"/>
            <a:ext cx="9931021" cy="1325563"/>
          </a:xfrm>
        </p:spPr>
        <p:txBody>
          <a:bodyPr/>
          <a:lstStyle/>
          <a:p>
            <a:r>
              <a:rPr lang="en-US" dirty="0"/>
              <a:t>What if we want other types of outputs?</a:t>
            </a:r>
          </a:p>
        </p:txBody>
      </p:sp>
    </p:spTree>
    <p:extLst>
      <p:ext uri="{BB962C8B-B14F-4D97-AF65-F5344CB8AC3E}">
        <p14:creationId xmlns:p14="http://schemas.microsoft.com/office/powerpoint/2010/main" val="345139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548755" cy="695960"/>
          </a:xfrm>
          <a:prstGeom prst="rect">
            <a:avLst/>
          </a:prstGeom>
        </p:spPr>
        <p:txBody>
          <a:bodyPr vert="horz" wrap="square" lIns="0" tIns="12700" rIns="0" bIns="0" rtlCol="0">
            <a:spAutoFit/>
          </a:bodyPr>
          <a:lstStyle/>
          <a:p>
            <a:pPr marL="12700">
              <a:lnSpc>
                <a:spcPct val="100000"/>
              </a:lnSpc>
              <a:spcBef>
                <a:spcPts val="100"/>
              </a:spcBef>
            </a:pPr>
            <a:r>
              <a:rPr sz="4400" spc="-10" dirty="0"/>
              <a:t>Ablation: </a:t>
            </a:r>
            <a:r>
              <a:rPr sz="4400" spc="-30" dirty="0"/>
              <a:t>RoIPool </a:t>
            </a:r>
            <a:r>
              <a:rPr sz="4400" spc="-10" dirty="0"/>
              <a:t>vs.</a:t>
            </a:r>
            <a:r>
              <a:rPr sz="4400" spc="35" dirty="0"/>
              <a:t> </a:t>
            </a:r>
            <a:r>
              <a:rPr sz="4400" spc="-15" dirty="0"/>
              <a:t>RoIAlign</a:t>
            </a:r>
            <a:endParaRPr sz="4400"/>
          </a:p>
        </p:txBody>
      </p:sp>
      <p:sp>
        <p:nvSpPr>
          <p:cNvPr id="3" name="object 3"/>
          <p:cNvSpPr/>
          <p:nvPr/>
        </p:nvSpPr>
        <p:spPr>
          <a:xfrm>
            <a:off x="1564211" y="2532742"/>
            <a:ext cx="8256022" cy="160327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3588648" y="1432584"/>
            <a:ext cx="4965065" cy="904240"/>
          </a:xfrm>
          <a:prstGeom prst="rect">
            <a:avLst/>
          </a:prstGeom>
        </p:spPr>
        <p:txBody>
          <a:bodyPr vert="horz" wrap="square" lIns="0" tIns="146685" rIns="0" bIns="0" rtlCol="0">
            <a:spAutoFit/>
          </a:bodyPr>
          <a:lstStyle/>
          <a:p>
            <a:pPr marL="12700" marR="0" lvl="0" indent="0" algn="l" defTabSz="914400" rtl="0" eaLnBrk="1" fontAlgn="auto" latinLnBrk="0" hangingPunct="1">
              <a:lnSpc>
                <a:spcPct val="100000"/>
              </a:lnSpc>
              <a:spcBef>
                <a:spcPts val="1155"/>
              </a:spcBef>
              <a:spcAft>
                <a:spcPts val="0"/>
              </a:spcAft>
              <a:buClrTx/>
              <a:buSzTx/>
              <a:buFontTx/>
              <a:buNone/>
              <a:tabLst/>
              <a:defRPr/>
            </a:pPr>
            <a:r>
              <a:rPr kumimoji="0" sz="2000" b="0" i="0" u="none" strike="noStrike" kern="1200" cap="none" spc="0" normalizeH="0" baseline="0" noProof="0" dirty="0">
                <a:ln>
                  <a:noFill/>
                </a:ln>
                <a:solidFill>
                  <a:srgbClr val="4472C4"/>
                </a:solidFill>
                <a:effectLst/>
                <a:uLnTx/>
                <a:uFillTx/>
                <a:latin typeface="Calibri"/>
                <a:ea typeface="+mn-ea"/>
                <a:cs typeface="Calibri"/>
              </a:rPr>
              <a:t>baseline: </a:t>
            </a:r>
            <a:r>
              <a:rPr kumimoji="0" sz="2000" b="0" i="0" u="none" strike="noStrike" kern="1200" cap="none" spc="-15" normalizeH="0" baseline="0" noProof="0" dirty="0">
                <a:ln>
                  <a:noFill/>
                </a:ln>
                <a:solidFill>
                  <a:srgbClr val="4472C4"/>
                </a:solidFill>
                <a:effectLst/>
                <a:uLnTx/>
                <a:uFillTx/>
                <a:latin typeface="Calibri"/>
                <a:ea typeface="+mn-ea"/>
                <a:cs typeface="Calibri"/>
              </a:rPr>
              <a:t>ResNet-50-Conv5 </a:t>
            </a:r>
            <a:r>
              <a:rPr kumimoji="0" sz="2000" b="0" i="0" u="none" strike="noStrike" kern="1200" cap="none" spc="-5" normalizeH="0" baseline="0" noProof="0" dirty="0">
                <a:ln>
                  <a:noFill/>
                </a:ln>
                <a:solidFill>
                  <a:srgbClr val="4472C4"/>
                </a:solidFill>
                <a:effectLst/>
                <a:uLnTx/>
                <a:uFillTx/>
                <a:latin typeface="Calibri"/>
                <a:ea typeface="+mn-ea"/>
                <a:cs typeface="Calibri"/>
              </a:rPr>
              <a:t>backbone,</a:t>
            </a:r>
            <a:r>
              <a:rPr kumimoji="0" sz="2000" b="0" i="0" u="none" strike="noStrike" kern="1200" cap="none" spc="0" normalizeH="0" baseline="0" noProof="0" dirty="0">
                <a:ln>
                  <a:noFill/>
                </a:ln>
                <a:solidFill>
                  <a:srgbClr val="4472C4"/>
                </a:solidFill>
                <a:effectLst/>
                <a:uLnTx/>
                <a:uFillTx/>
                <a:latin typeface="Calibri"/>
                <a:ea typeface="+mn-ea"/>
                <a:cs typeface="Calibri"/>
              </a:rPr>
              <a:t> </a:t>
            </a:r>
            <a:r>
              <a:rPr kumimoji="0" sz="2000" b="1" i="0" u="none" strike="noStrike" kern="1200" cap="none" spc="-5" normalizeH="0" baseline="0" noProof="0" dirty="0">
                <a:ln>
                  <a:noFill/>
                </a:ln>
                <a:solidFill>
                  <a:srgbClr val="C00000"/>
                </a:solidFill>
                <a:effectLst/>
                <a:uLnTx/>
                <a:uFillTx/>
                <a:latin typeface="Calibri"/>
                <a:ea typeface="+mn-ea"/>
                <a:cs typeface="Calibri"/>
              </a:rPr>
              <a:t>stride=32</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00405" marR="0" lvl="0" indent="0" algn="l" defTabSz="914400" rtl="0" eaLnBrk="1" fontAlgn="auto" latinLnBrk="0" hangingPunct="1">
              <a:lnSpc>
                <a:spcPct val="100000"/>
              </a:lnSpc>
              <a:spcBef>
                <a:spcPts val="1060"/>
              </a:spcBef>
              <a:spcAft>
                <a:spcPts val="0"/>
              </a:spcAft>
              <a:buClrTx/>
              <a:buSzTx/>
              <a:buFontTx/>
              <a:buNone/>
              <a:tabLst>
                <a:tab pos="418274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mask AP	</a:t>
            </a:r>
            <a:r>
              <a:rPr kumimoji="0" sz="2000" b="0" i="0" u="none" strike="noStrike" kern="1200" cap="none" spc="-20" normalizeH="0" baseline="0" noProof="0" dirty="0">
                <a:ln>
                  <a:noFill/>
                </a:ln>
                <a:solidFill>
                  <a:prstClr val="black"/>
                </a:solidFill>
                <a:effectLst/>
                <a:uLnTx/>
                <a:uFillTx/>
                <a:latin typeface="Calibri"/>
                <a:ea typeface="+mn-ea"/>
                <a:cs typeface="Calibri"/>
              </a:rPr>
              <a:t>box</a:t>
            </a:r>
            <a:r>
              <a:rPr kumimoji="0" sz="2000" b="0" i="0" u="none" strike="noStrike" kern="1200" cap="none" spc="-4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AP</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5401331" y="3758054"/>
            <a:ext cx="918210" cy="340360"/>
          </a:xfrm>
          <a:custGeom>
            <a:avLst/>
            <a:gdLst/>
            <a:ahLst/>
            <a:cxnLst/>
            <a:rect l="l" t="t" r="r" b="b"/>
            <a:pathLst>
              <a:path w="918210" h="340360">
                <a:moveTo>
                  <a:pt x="0" y="56706"/>
                </a:moveTo>
                <a:lnTo>
                  <a:pt x="4456" y="34633"/>
                </a:lnTo>
                <a:lnTo>
                  <a:pt x="16609" y="16609"/>
                </a:lnTo>
                <a:lnTo>
                  <a:pt x="34633" y="4456"/>
                </a:lnTo>
                <a:lnTo>
                  <a:pt x="56706" y="0"/>
                </a:lnTo>
                <a:lnTo>
                  <a:pt x="861414" y="0"/>
                </a:lnTo>
                <a:lnTo>
                  <a:pt x="883487" y="4456"/>
                </a:lnTo>
                <a:lnTo>
                  <a:pt x="901511" y="16609"/>
                </a:lnTo>
                <a:lnTo>
                  <a:pt x="913664" y="34633"/>
                </a:lnTo>
                <a:lnTo>
                  <a:pt x="918121" y="56706"/>
                </a:lnTo>
                <a:lnTo>
                  <a:pt x="918121" y="283528"/>
                </a:lnTo>
                <a:lnTo>
                  <a:pt x="913664" y="305601"/>
                </a:lnTo>
                <a:lnTo>
                  <a:pt x="901511" y="323625"/>
                </a:lnTo>
                <a:lnTo>
                  <a:pt x="883487" y="335778"/>
                </a:lnTo>
                <a:lnTo>
                  <a:pt x="861414" y="340235"/>
                </a:lnTo>
                <a:lnTo>
                  <a:pt x="56706" y="340235"/>
                </a:lnTo>
                <a:lnTo>
                  <a:pt x="34633" y="335778"/>
                </a:lnTo>
                <a:lnTo>
                  <a:pt x="16609" y="323625"/>
                </a:lnTo>
                <a:lnTo>
                  <a:pt x="4456" y="305601"/>
                </a:lnTo>
                <a:lnTo>
                  <a:pt x="0" y="283528"/>
                </a:lnTo>
                <a:lnTo>
                  <a:pt x="0" y="56706"/>
                </a:lnTo>
                <a:close/>
              </a:path>
            </a:pathLst>
          </a:custGeom>
          <a:ln w="381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5372755" y="4081711"/>
            <a:ext cx="496570" cy="1057910"/>
          </a:xfrm>
          <a:custGeom>
            <a:avLst/>
            <a:gdLst/>
            <a:ahLst/>
            <a:cxnLst/>
            <a:rect l="l" t="t" r="r" b="b"/>
            <a:pathLst>
              <a:path w="496570" h="1057910">
                <a:moveTo>
                  <a:pt x="492491" y="110139"/>
                </a:moveTo>
                <a:lnTo>
                  <a:pt x="407214" y="110139"/>
                </a:lnTo>
                <a:lnTo>
                  <a:pt x="2480" y="1017390"/>
                </a:lnTo>
                <a:lnTo>
                  <a:pt x="0" y="1028463"/>
                </a:lnTo>
                <a:lnTo>
                  <a:pt x="1892" y="1039252"/>
                </a:lnTo>
                <a:lnTo>
                  <a:pt x="28007" y="1057609"/>
                </a:lnTo>
                <a:lnTo>
                  <a:pt x="36192" y="1056574"/>
                </a:lnTo>
                <a:lnTo>
                  <a:pt x="43706" y="1053276"/>
                </a:lnTo>
                <a:lnTo>
                  <a:pt x="50037" y="1047910"/>
                </a:lnTo>
                <a:lnTo>
                  <a:pt x="54672" y="1040673"/>
                </a:lnTo>
                <a:lnTo>
                  <a:pt x="459406" y="133422"/>
                </a:lnTo>
                <a:lnTo>
                  <a:pt x="493516" y="133422"/>
                </a:lnTo>
                <a:lnTo>
                  <a:pt x="492491" y="110139"/>
                </a:lnTo>
                <a:close/>
              </a:path>
              <a:path w="496570" h="1057910">
                <a:moveTo>
                  <a:pt x="493516" y="133422"/>
                </a:moveTo>
                <a:lnTo>
                  <a:pt x="459406" y="133422"/>
                </a:lnTo>
                <a:lnTo>
                  <a:pt x="496076" y="191500"/>
                </a:lnTo>
                <a:lnTo>
                  <a:pt x="493516" y="133422"/>
                </a:lnTo>
                <a:close/>
              </a:path>
              <a:path w="496570" h="1057910">
                <a:moveTo>
                  <a:pt x="487638" y="0"/>
                </a:moveTo>
                <a:lnTo>
                  <a:pt x="339498" y="121650"/>
                </a:lnTo>
                <a:lnTo>
                  <a:pt x="407214" y="110139"/>
                </a:lnTo>
                <a:lnTo>
                  <a:pt x="492491" y="110139"/>
                </a:lnTo>
                <a:lnTo>
                  <a:pt x="48763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p:nvPr/>
        </p:nvSpPr>
        <p:spPr>
          <a:xfrm>
            <a:off x="2425025" y="5214460"/>
            <a:ext cx="3252470" cy="760095"/>
          </a:xfrm>
          <a:prstGeom prst="rect">
            <a:avLst/>
          </a:prstGeom>
        </p:spPr>
        <p:txBody>
          <a:bodyPr vert="horz" wrap="square" lIns="0" tIns="10160" rIns="0" bIns="0" rtlCol="0">
            <a:spAutoFit/>
          </a:bodyPr>
          <a:lstStyle/>
          <a:p>
            <a:pPr marL="298450" marR="5080" lvl="0" indent="-285750" algn="l" defTabSz="914400" rtl="0" eaLnBrk="1" fontAlgn="auto" latinLnBrk="0" hangingPunct="1">
              <a:lnSpc>
                <a:spcPct val="100699"/>
              </a:lnSpc>
              <a:spcBef>
                <a:spcPts val="80"/>
              </a:spcBef>
              <a:spcAft>
                <a:spcPts val="0"/>
              </a:spcAft>
              <a:buClrTx/>
              <a:buSzTx/>
              <a:buFont typeface="Arial"/>
              <a:buChar char="•"/>
              <a:tabLst>
                <a:tab pos="297815" algn="l"/>
                <a:tab pos="29845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huge </a:t>
            </a:r>
            <a:r>
              <a:rPr kumimoji="0" sz="2400" b="0" i="0" u="none" strike="noStrike" kern="1200" cap="none" spc="-15" normalizeH="0" baseline="0" noProof="0" dirty="0">
                <a:ln>
                  <a:noFill/>
                </a:ln>
                <a:solidFill>
                  <a:prstClr val="black"/>
                </a:solidFill>
                <a:effectLst/>
                <a:uLnTx/>
                <a:uFillTx/>
                <a:latin typeface="Calibri"/>
                <a:ea typeface="+mn-ea"/>
                <a:cs typeface="Calibri"/>
              </a:rPr>
              <a:t>gain at </a:t>
            </a:r>
            <a:r>
              <a:rPr kumimoji="0" sz="2400" b="0" i="0" u="none" strike="noStrike" kern="1200" cap="none" spc="-5" normalizeH="0" baseline="0" noProof="0" dirty="0">
                <a:ln>
                  <a:noFill/>
                </a:ln>
                <a:solidFill>
                  <a:prstClr val="black"/>
                </a:solidFill>
                <a:effectLst/>
                <a:uLnTx/>
                <a:uFillTx/>
                <a:latin typeface="Calibri"/>
                <a:ea typeface="+mn-ea"/>
                <a:cs typeface="Calibri"/>
              </a:rPr>
              <a:t>high </a:t>
            </a:r>
            <a:r>
              <a:rPr kumimoji="0" sz="2400" b="0" i="0" u="none" strike="noStrike" kern="1200" cap="none" spc="-15" normalizeH="0" baseline="0" noProof="0" dirty="0">
                <a:ln>
                  <a:noFill/>
                </a:ln>
                <a:solidFill>
                  <a:prstClr val="black"/>
                </a:solidFill>
                <a:effectLst/>
                <a:uLnTx/>
                <a:uFillTx/>
                <a:latin typeface="Calibri"/>
                <a:ea typeface="+mn-ea"/>
                <a:cs typeface="Calibri"/>
              </a:rPr>
              <a:t>IoU,  </a:t>
            </a:r>
            <a:r>
              <a:rPr kumimoji="0" sz="2400" b="0" i="0" u="none" strike="noStrike" kern="1200" cap="none" spc="-5" normalizeH="0" baseline="0" noProof="0" dirty="0">
                <a:ln>
                  <a:noFill/>
                </a:ln>
                <a:solidFill>
                  <a:prstClr val="black"/>
                </a:solidFill>
                <a:effectLst/>
                <a:uLnTx/>
                <a:uFillTx/>
                <a:latin typeface="Calibri"/>
                <a:ea typeface="+mn-ea"/>
                <a:cs typeface="Calibri"/>
              </a:rPr>
              <a:t>in </a:t>
            </a:r>
            <a:r>
              <a:rPr kumimoji="0" sz="2400" b="0" i="0" u="none" strike="noStrike" kern="1200" cap="none" spc="-10" normalizeH="0" baseline="0" noProof="0" dirty="0">
                <a:ln>
                  <a:noFill/>
                </a:ln>
                <a:solidFill>
                  <a:prstClr val="black"/>
                </a:solidFill>
                <a:effectLst/>
                <a:uLnTx/>
                <a:uFillTx/>
                <a:latin typeface="Calibri"/>
                <a:ea typeface="+mn-ea"/>
                <a:cs typeface="Calibri"/>
              </a:rPr>
              <a:t>case </a:t>
            </a:r>
            <a:r>
              <a:rPr kumimoji="0" sz="2400" b="0" i="0" u="none" strike="noStrike" kern="1200" cap="none" spc="-5" normalizeH="0" baseline="0" noProof="0" dirty="0">
                <a:ln>
                  <a:noFill/>
                </a:ln>
                <a:solidFill>
                  <a:prstClr val="black"/>
                </a:solidFill>
                <a:effectLst/>
                <a:uLnTx/>
                <a:uFillTx/>
                <a:latin typeface="Calibri"/>
                <a:ea typeface="+mn-ea"/>
                <a:cs typeface="Calibri"/>
              </a:rPr>
              <a:t>of big </a:t>
            </a:r>
            <a:r>
              <a:rPr kumimoji="0" sz="2400" b="0" i="0" u="none" strike="noStrike" kern="1200" cap="none" spc="-10" normalizeH="0" baseline="0" noProof="0" dirty="0">
                <a:ln>
                  <a:noFill/>
                </a:ln>
                <a:solidFill>
                  <a:prstClr val="black"/>
                </a:solidFill>
                <a:effectLst/>
                <a:uLnTx/>
                <a:uFillTx/>
                <a:latin typeface="Calibri"/>
                <a:ea typeface="+mn-ea"/>
                <a:cs typeface="Calibri"/>
              </a:rPr>
              <a:t>stride</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(32)</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01941300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548755" cy="695960"/>
          </a:xfrm>
          <a:prstGeom prst="rect">
            <a:avLst/>
          </a:prstGeom>
        </p:spPr>
        <p:txBody>
          <a:bodyPr vert="horz" wrap="square" lIns="0" tIns="12700" rIns="0" bIns="0" rtlCol="0">
            <a:spAutoFit/>
          </a:bodyPr>
          <a:lstStyle/>
          <a:p>
            <a:pPr marL="12700">
              <a:lnSpc>
                <a:spcPct val="100000"/>
              </a:lnSpc>
              <a:spcBef>
                <a:spcPts val="100"/>
              </a:spcBef>
            </a:pPr>
            <a:r>
              <a:rPr sz="4400" spc="-10" dirty="0"/>
              <a:t>Ablation: </a:t>
            </a:r>
            <a:r>
              <a:rPr sz="4400" spc="-30" dirty="0"/>
              <a:t>RoIPool </a:t>
            </a:r>
            <a:r>
              <a:rPr sz="4400" spc="-10" dirty="0"/>
              <a:t>vs.</a:t>
            </a:r>
            <a:r>
              <a:rPr sz="4400" spc="35" dirty="0"/>
              <a:t> </a:t>
            </a:r>
            <a:r>
              <a:rPr sz="4400" spc="-15" dirty="0"/>
              <a:t>RoIAlign</a:t>
            </a:r>
            <a:endParaRPr sz="4400"/>
          </a:p>
        </p:txBody>
      </p:sp>
      <p:sp>
        <p:nvSpPr>
          <p:cNvPr id="3" name="object 3"/>
          <p:cNvSpPr/>
          <p:nvPr/>
        </p:nvSpPr>
        <p:spPr>
          <a:xfrm>
            <a:off x="1564211" y="2532742"/>
            <a:ext cx="8256022" cy="160327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6488519" y="3340513"/>
            <a:ext cx="918210" cy="340360"/>
          </a:xfrm>
          <a:custGeom>
            <a:avLst/>
            <a:gdLst/>
            <a:ahLst/>
            <a:cxnLst/>
            <a:rect l="l" t="t" r="r" b="b"/>
            <a:pathLst>
              <a:path w="918209" h="340360">
                <a:moveTo>
                  <a:pt x="0" y="56706"/>
                </a:moveTo>
                <a:lnTo>
                  <a:pt x="4456" y="34633"/>
                </a:lnTo>
                <a:lnTo>
                  <a:pt x="16609" y="16609"/>
                </a:lnTo>
                <a:lnTo>
                  <a:pt x="34633" y="4456"/>
                </a:lnTo>
                <a:lnTo>
                  <a:pt x="56706" y="0"/>
                </a:lnTo>
                <a:lnTo>
                  <a:pt x="861414" y="0"/>
                </a:lnTo>
                <a:lnTo>
                  <a:pt x="883487" y="4456"/>
                </a:lnTo>
                <a:lnTo>
                  <a:pt x="901511" y="16609"/>
                </a:lnTo>
                <a:lnTo>
                  <a:pt x="913664" y="34633"/>
                </a:lnTo>
                <a:lnTo>
                  <a:pt x="918121" y="56706"/>
                </a:lnTo>
                <a:lnTo>
                  <a:pt x="918121" y="283528"/>
                </a:lnTo>
                <a:lnTo>
                  <a:pt x="913664" y="305601"/>
                </a:lnTo>
                <a:lnTo>
                  <a:pt x="901511" y="323625"/>
                </a:lnTo>
                <a:lnTo>
                  <a:pt x="883487" y="335778"/>
                </a:lnTo>
                <a:lnTo>
                  <a:pt x="861414" y="340235"/>
                </a:lnTo>
                <a:lnTo>
                  <a:pt x="56706" y="340235"/>
                </a:lnTo>
                <a:lnTo>
                  <a:pt x="34633" y="335778"/>
                </a:lnTo>
                <a:lnTo>
                  <a:pt x="16609" y="323625"/>
                </a:lnTo>
                <a:lnTo>
                  <a:pt x="4456" y="305601"/>
                </a:lnTo>
                <a:lnTo>
                  <a:pt x="0" y="283528"/>
                </a:lnTo>
                <a:lnTo>
                  <a:pt x="0" y="56706"/>
                </a:lnTo>
                <a:close/>
              </a:path>
            </a:pathLst>
          </a:custGeom>
          <a:ln w="381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7399423" y="3681600"/>
            <a:ext cx="551815" cy="1165860"/>
          </a:xfrm>
          <a:custGeom>
            <a:avLst/>
            <a:gdLst/>
            <a:ahLst/>
            <a:cxnLst/>
            <a:rect l="l" t="t" r="r" b="b"/>
            <a:pathLst>
              <a:path w="551815" h="1165860">
                <a:moveTo>
                  <a:pt x="99057" y="133240"/>
                </a:moveTo>
                <a:lnTo>
                  <a:pt x="36299" y="133240"/>
                </a:lnTo>
                <a:lnTo>
                  <a:pt x="497174" y="1148869"/>
                </a:lnTo>
                <a:lnTo>
                  <a:pt x="501855" y="1156077"/>
                </a:lnTo>
                <a:lnTo>
                  <a:pt x="508220" y="1161402"/>
                </a:lnTo>
                <a:lnTo>
                  <a:pt x="515755" y="1164652"/>
                </a:lnTo>
                <a:lnTo>
                  <a:pt x="523947" y="1165635"/>
                </a:lnTo>
                <a:lnTo>
                  <a:pt x="527657" y="1165538"/>
                </a:lnTo>
                <a:lnTo>
                  <a:pt x="551767" y="1136310"/>
                </a:lnTo>
                <a:lnTo>
                  <a:pt x="549216" y="1125254"/>
                </a:lnTo>
                <a:lnTo>
                  <a:pt x="99057" y="133240"/>
                </a:lnTo>
                <a:close/>
              </a:path>
              <a:path w="551815" h="1165860">
                <a:moveTo>
                  <a:pt x="7216" y="0"/>
                </a:moveTo>
                <a:lnTo>
                  <a:pt x="0" y="191551"/>
                </a:lnTo>
                <a:lnTo>
                  <a:pt x="36299" y="133240"/>
                </a:lnTo>
                <a:lnTo>
                  <a:pt x="99057" y="133240"/>
                </a:lnTo>
                <a:lnTo>
                  <a:pt x="88341" y="109625"/>
                </a:lnTo>
                <a:lnTo>
                  <a:pt x="142460" y="109625"/>
                </a:lnTo>
                <a:lnTo>
                  <a:pt x="7216" y="0"/>
                </a:lnTo>
                <a:close/>
              </a:path>
              <a:path w="551815" h="1165860">
                <a:moveTo>
                  <a:pt x="142460" y="109625"/>
                </a:moveTo>
                <a:lnTo>
                  <a:pt x="88341" y="109625"/>
                </a:lnTo>
                <a:lnTo>
                  <a:pt x="156127" y="120703"/>
                </a:lnTo>
                <a:lnTo>
                  <a:pt x="142460" y="109625"/>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5472544" y="4984122"/>
            <a:ext cx="5331460" cy="391160"/>
          </a:xfrm>
          <a:prstGeom prst="rect">
            <a:avLst/>
          </a:prstGeom>
        </p:spPr>
        <p:txBody>
          <a:bodyPr vert="horz" wrap="square" lIns="0" tIns="12700" rIns="0" bIns="0" rtlCol="0">
            <a:spAutoFit/>
          </a:bodyPr>
          <a:lstStyle/>
          <a:p>
            <a:pPr marL="298450" marR="0" lvl="0" indent="-285750" algn="l" defTabSz="914400" rtl="0" eaLnBrk="1" fontAlgn="auto" latinLnBrk="0" hangingPunct="1">
              <a:lnSpc>
                <a:spcPct val="100000"/>
              </a:lnSpc>
              <a:spcBef>
                <a:spcPts val="100"/>
              </a:spcBef>
              <a:spcAft>
                <a:spcPts val="0"/>
              </a:spcAft>
              <a:buClrTx/>
              <a:buSzTx/>
              <a:buFont typeface="Arial"/>
              <a:buChar char="•"/>
              <a:tabLst>
                <a:tab pos="297815" algn="l"/>
                <a:tab pos="29845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nice </a:t>
            </a:r>
            <a:r>
              <a:rPr kumimoji="0" sz="2400" b="0" i="0" u="none" strike="noStrike" kern="1200" cap="none" spc="-20" normalizeH="0" baseline="0" noProof="0" dirty="0">
                <a:ln>
                  <a:noFill/>
                </a:ln>
                <a:solidFill>
                  <a:prstClr val="black"/>
                </a:solidFill>
                <a:effectLst/>
                <a:uLnTx/>
                <a:uFillTx/>
                <a:latin typeface="Calibri"/>
                <a:ea typeface="+mn-ea"/>
                <a:cs typeface="Calibri"/>
              </a:rPr>
              <a:t>box </a:t>
            </a:r>
            <a:r>
              <a:rPr kumimoji="0" sz="2400" b="0" i="0" u="none" strike="noStrike" kern="1200" cap="none" spc="-5" normalizeH="0" baseline="0" noProof="0" dirty="0">
                <a:ln>
                  <a:noFill/>
                </a:ln>
                <a:solidFill>
                  <a:prstClr val="black"/>
                </a:solidFill>
                <a:effectLst/>
                <a:uLnTx/>
                <a:uFillTx/>
                <a:latin typeface="Calibri"/>
                <a:ea typeface="+mn-ea"/>
                <a:cs typeface="Calibri"/>
              </a:rPr>
              <a:t>AP without</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dilation/upsampling</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3588648" y="1432584"/>
            <a:ext cx="4965065" cy="904240"/>
          </a:xfrm>
          <a:prstGeom prst="rect">
            <a:avLst/>
          </a:prstGeom>
        </p:spPr>
        <p:txBody>
          <a:bodyPr vert="horz" wrap="square" lIns="0" tIns="146685" rIns="0" bIns="0" rtlCol="0">
            <a:spAutoFit/>
          </a:bodyPr>
          <a:lstStyle/>
          <a:p>
            <a:pPr marL="12700" marR="0" lvl="0" indent="0" algn="l" defTabSz="914400" rtl="0" eaLnBrk="1" fontAlgn="auto" latinLnBrk="0" hangingPunct="1">
              <a:lnSpc>
                <a:spcPct val="100000"/>
              </a:lnSpc>
              <a:spcBef>
                <a:spcPts val="1155"/>
              </a:spcBef>
              <a:spcAft>
                <a:spcPts val="0"/>
              </a:spcAft>
              <a:buClrTx/>
              <a:buSzTx/>
              <a:buFontTx/>
              <a:buNone/>
              <a:tabLst/>
              <a:defRPr/>
            </a:pPr>
            <a:r>
              <a:rPr kumimoji="0" sz="2000" b="0" i="0" u="none" strike="noStrike" kern="1200" cap="none" spc="0" normalizeH="0" baseline="0" noProof="0" dirty="0">
                <a:ln>
                  <a:noFill/>
                </a:ln>
                <a:solidFill>
                  <a:srgbClr val="4472C4"/>
                </a:solidFill>
                <a:effectLst/>
                <a:uLnTx/>
                <a:uFillTx/>
                <a:latin typeface="Calibri"/>
                <a:ea typeface="+mn-ea"/>
                <a:cs typeface="Calibri"/>
              </a:rPr>
              <a:t>baseline: </a:t>
            </a:r>
            <a:r>
              <a:rPr kumimoji="0" sz="2000" b="0" i="0" u="none" strike="noStrike" kern="1200" cap="none" spc="-15" normalizeH="0" baseline="0" noProof="0" dirty="0">
                <a:ln>
                  <a:noFill/>
                </a:ln>
                <a:solidFill>
                  <a:srgbClr val="4472C4"/>
                </a:solidFill>
                <a:effectLst/>
                <a:uLnTx/>
                <a:uFillTx/>
                <a:latin typeface="Calibri"/>
                <a:ea typeface="+mn-ea"/>
                <a:cs typeface="Calibri"/>
              </a:rPr>
              <a:t>ResNet-50-Conv5 </a:t>
            </a:r>
            <a:r>
              <a:rPr kumimoji="0" sz="2000" b="0" i="0" u="none" strike="noStrike" kern="1200" cap="none" spc="-5" normalizeH="0" baseline="0" noProof="0" dirty="0">
                <a:ln>
                  <a:noFill/>
                </a:ln>
                <a:solidFill>
                  <a:srgbClr val="4472C4"/>
                </a:solidFill>
                <a:effectLst/>
                <a:uLnTx/>
                <a:uFillTx/>
                <a:latin typeface="Calibri"/>
                <a:ea typeface="+mn-ea"/>
                <a:cs typeface="Calibri"/>
              </a:rPr>
              <a:t>backbone,</a:t>
            </a:r>
            <a:r>
              <a:rPr kumimoji="0" sz="2000" b="0" i="0" u="none" strike="noStrike" kern="1200" cap="none" spc="0" normalizeH="0" baseline="0" noProof="0" dirty="0">
                <a:ln>
                  <a:noFill/>
                </a:ln>
                <a:solidFill>
                  <a:srgbClr val="4472C4"/>
                </a:solidFill>
                <a:effectLst/>
                <a:uLnTx/>
                <a:uFillTx/>
                <a:latin typeface="Calibri"/>
                <a:ea typeface="+mn-ea"/>
                <a:cs typeface="Calibri"/>
              </a:rPr>
              <a:t> </a:t>
            </a:r>
            <a:r>
              <a:rPr kumimoji="0" sz="2000" b="1" i="0" u="none" strike="noStrike" kern="1200" cap="none" spc="-5" normalizeH="0" baseline="0" noProof="0" dirty="0">
                <a:ln>
                  <a:noFill/>
                </a:ln>
                <a:solidFill>
                  <a:srgbClr val="C00000"/>
                </a:solidFill>
                <a:effectLst/>
                <a:uLnTx/>
                <a:uFillTx/>
                <a:latin typeface="Calibri"/>
                <a:ea typeface="+mn-ea"/>
                <a:cs typeface="Calibri"/>
              </a:rPr>
              <a:t>stride=32</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00405" marR="0" lvl="0" indent="0" algn="l" defTabSz="914400" rtl="0" eaLnBrk="1" fontAlgn="auto" latinLnBrk="0" hangingPunct="1">
              <a:lnSpc>
                <a:spcPct val="100000"/>
              </a:lnSpc>
              <a:spcBef>
                <a:spcPts val="1060"/>
              </a:spcBef>
              <a:spcAft>
                <a:spcPts val="0"/>
              </a:spcAft>
              <a:buClrTx/>
              <a:buSzTx/>
              <a:buFontTx/>
              <a:buNone/>
              <a:tabLst>
                <a:tab pos="418274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mask AP	</a:t>
            </a:r>
            <a:r>
              <a:rPr kumimoji="0" sz="2000" b="0" i="0" u="none" strike="noStrike" kern="1200" cap="none" spc="-20" normalizeH="0" baseline="0" noProof="0" dirty="0">
                <a:ln>
                  <a:noFill/>
                </a:ln>
                <a:solidFill>
                  <a:prstClr val="black"/>
                </a:solidFill>
                <a:effectLst/>
                <a:uLnTx/>
                <a:uFillTx/>
                <a:latin typeface="Calibri"/>
                <a:ea typeface="+mn-ea"/>
                <a:cs typeface="Calibri"/>
              </a:rPr>
              <a:t>box</a:t>
            </a:r>
            <a:r>
              <a:rPr kumimoji="0" sz="2000" b="0" i="0" u="none" strike="noStrike" kern="1200" cap="none" spc="-4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AP</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5463124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8707755" cy="695960"/>
          </a:xfrm>
          <a:prstGeom prst="rect">
            <a:avLst/>
          </a:prstGeom>
        </p:spPr>
        <p:txBody>
          <a:bodyPr vert="horz" wrap="square" lIns="0" tIns="12700" rIns="0" bIns="0" rtlCol="0">
            <a:spAutoFit/>
          </a:bodyPr>
          <a:lstStyle/>
          <a:p>
            <a:pPr marL="12700">
              <a:lnSpc>
                <a:spcPct val="100000"/>
              </a:lnSpc>
              <a:spcBef>
                <a:spcPts val="100"/>
              </a:spcBef>
            </a:pPr>
            <a:r>
              <a:rPr sz="4400" spc="-5" dirty="0"/>
              <a:t>Ablation: Multinomial </a:t>
            </a:r>
            <a:r>
              <a:rPr sz="4400" spc="-10" dirty="0"/>
              <a:t>vs. </a:t>
            </a:r>
            <a:r>
              <a:rPr sz="4400" dirty="0"/>
              <a:t>Binary </a:t>
            </a:r>
            <a:r>
              <a:rPr sz="4400" spc="-15" dirty="0"/>
              <a:t>Masks</a:t>
            </a:r>
            <a:endParaRPr sz="4400"/>
          </a:p>
        </p:txBody>
      </p:sp>
      <p:sp>
        <p:nvSpPr>
          <p:cNvPr id="3" name="object 3"/>
          <p:cNvSpPr/>
          <p:nvPr/>
        </p:nvSpPr>
        <p:spPr>
          <a:xfrm>
            <a:off x="7747295" y="2335305"/>
            <a:ext cx="644994" cy="79081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9074707" y="2417781"/>
            <a:ext cx="509270" cy="637540"/>
          </a:xfrm>
          <a:custGeom>
            <a:avLst/>
            <a:gdLst/>
            <a:ahLst/>
            <a:cxnLst/>
            <a:rect l="l" t="t" r="r" b="b"/>
            <a:pathLst>
              <a:path w="509270" h="637539">
                <a:moveTo>
                  <a:pt x="206100" y="0"/>
                </a:moveTo>
                <a:lnTo>
                  <a:pt x="206100" y="159270"/>
                </a:lnTo>
                <a:lnTo>
                  <a:pt x="0" y="159270"/>
                </a:lnTo>
                <a:lnTo>
                  <a:pt x="0" y="477812"/>
                </a:lnTo>
                <a:lnTo>
                  <a:pt x="206100" y="477812"/>
                </a:lnTo>
                <a:lnTo>
                  <a:pt x="206100" y="637082"/>
                </a:lnTo>
                <a:lnTo>
                  <a:pt x="508993" y="318541"/>
                </a:lnTo>
                <a:lnTo>
                  <a:pt x="206100"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9074707" y="2417781"/>
            <a:ext cx="509270" cy="637540"/>
          </a:xfrm>
          <a:custGeom>
            <a:avLst/>
            <a:gdLst/>
            <a:ahLst/>
            <a:cxnLst/>
            <a:rect l="l" t="t" r="r" b="b"/>
            <a:pathLst>
              <a:path w="509270" h="637539">
                <a:moveTo>
                  <a:pt x="0" y="159270"/>
                </a:moveTo>
                <a:lnTo>
                  <a:pt x="206101" y="159270"/>
                </a:lnTo>
                <a:lnTo>
                  <a:pt x="206101" y="0"/>
                </a:lnTo>
                <a:lnTo>
                  <a:pt x="508993" y="318541"/>
                </a:lnTo>
                <a:lnTo>
                  <a:pt x="206101" y="637082"/>
                </a:lnTo>
                <a:lnTo>
                  <a:pt x="206101" y="477811"/>
                </a:lnTo>
                <a:lnTo>
                  <a:pt x="0" y="477811"/>
                </a:lnTo>
                <a:lnTo>
                  <a:pt x="0" y="159270"/>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10105933" y="2601024"/>
            <a:ext cx="72834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0" normalizeH="0" baseline="0" noProof="0" dirty="0">
                <a:ln>
                  <a:noFill/>
                </a:ln>
                <a:solidFill>
                  <a:srgbClr val="4472C4"/>
                </a:solidFill>
                <a:effectLst/>
                <a:uLnTx/>
                <a:uFillTx/>
                <a:latin typeface="Calibri"/>
                <a:ea typeface="+mn-ea"/>
                <a:cs typeface="Calibri"/>
              </a:rPr>
              <a:t>“</a:t>
            </a:r>
            <a:r>
              <a:rPr kumimoji="0" sz="1800" b="0" i="0" u="none" strike="noStrike" kern="1200" cap="none" spc="-5" normalizeH="0" baseline="0" noProof="0" dirty="0">
                <a:ln>
                  <a:noFill/>
                </a:ln>
                <a:solidFill>
                  <a:srgbClr val="4472C4"/>
                </a:solidFill>
                <a:effectLst/>
                <a:uLnTx/>
                <a:uFillTx/>
                <a:latin typeface="Calibri"/>
                <a:ea typeface="+mn-ea"/>
                <a:cs typeface="Calibri"/>
              </a:rPr>
              <a:t>a</a:t>
            </a:r>
            <a:r>
              <a:rPr kumimoji="0" sz="1800" b="0" i="0" u="none" strike="noStrike" kern="1200" cap="none" spc="0" normalizeH="0" baseline="0" noProof="0" dirty="0">
                <a:ln>
                  <a:noFill/>
                </a:ln>
                <a:solidFill>
                  <a:srgbClr val="4472C4"/>
                </a:solidFill>
                <a:effectLst/>
                <a:uLnTx/>
                <a:uFillTx/>
                <a:latin typeface="Calibri"/>
                <a:ea typeface="+mn-ea"/>
                <a:cs typeface="Calibri"/>
              </a:rPr>
              <a:t>pp</a:t>
            </a:r>
            <a:r>
              <a:rPr kumimoji="0" sz="1800" b="0" i="0" u="none" strike="noStrike" kern="1200" cap="none" spc="-5" normalizeH="0" baseline="0" noProof="0" dirty="0">
                <a:ln>
                  <a:noFill/>
                </a:ln>
                <a:solidFill>
                  <a:srgbClr val="4472C4"/>
                </a:solidFill>
                <a:effectLst/>
                <a:uLnTx/>
                <a:uFillTx/>
                <a:latin typeface="Calibri"/>
                <a:ea typeface="+mn-ea"/>
                <a:cs typeface="Calibri"/>
              </a:rPr>
              <a:t>l</a:t>
            </a:r>
            <a:r>
              <a:rPr kumimoji="0" sz="1800" b="0" i="0" u="none" strike="noStrike" kern="1200" cap="none" spc="0" normalizeH="0" baseline="0" noProof="0" dirty="0">
                <a:ln>
                  <a:noFill/>
                </a:ln>
                <a:solidFill>
                  <a:srgbClr val="4472C4"/>
                </a:solidFill>
                <a:effectLst/>
                <a:uLnTx/>
                <a:uFillTx/>
                <a:latin typeface="Calibri"/>
                <a:ea typeface="+mn-ea"/>
                <a:cs typeface="Calibri"/>
              </a:rPr>
              <a:t>e”</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p:nvPr/>
        </p:nvSpPr>
        <p:spPr>
          <a:xfrm>
            <a:off x="7747295" y="5355925"/>
            <a:ext cx="644994" cy="79081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7647185" y="5328728"/>
            <a:ext cx="856615" cy="856615"/>
          </a:xfrm>
          <a:custGeom>
            <a:avLst/>
            <a:gdLst/>
            <a:ahLst/>
            <a:cxnLst/>
            <a:rect l="l" t="t" r="r" b="b"/>
            <a:pathLst>
              <a:path w="856615" h="856614">
                <a:moveTo>
                  <a:pt x="0" y="0"/>
                </a:moveTo>
                <a:lnTo>
                  <a:pt x="856431" y="0"/>
                </a:lnTo>
                <a:lnTo>
                  <a:pt x="856431" y="856431"/>
                </a:lnTo>
                <a:lnTo>
                  <a:pt x="0" y="856431"/>
                </a:lnTo>
                <a:lnTo>
                  <a:pt x="0" y="0"/>
                </a:lnTo>
                <a:close/>
              </a:path>
            </a:pathLst>
          </a:custGeom>
          <a:ln w="952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0201154" y="5333491"/>
            <a:ext cx="846905" cy="846905"/>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10196391" y="5328728"/>
            <a:ext cx="856615" cy="856615"/>
          </a:xfrm>
          <a:custGeom>
            <a:avLst/>
            <a:gdLst/>
            <a:ahLst/>
            <a:cxnLst/>
            <a:rect l="l" t="t" r="r" b="b"/>
            <a:pathLst>
              <a:path w="856615" h="856614">
                <a:moveTo>
                  <a:pt x="0" y="0"/>
                </a:moveTo>
                <a:lnTo>
                  <a:pt x="856431" y="0"/>
                </a:lnTo>
                <a:lnTo>
                  <a:pt x="856431" y="856431"/>
                </a:lnTo>
                <a:lnTo>
                  <a:pt x="0" y="856431"/>
                </a:lnTo>
                <a:lnTo>
                  <a:pt x="0" y="0"/>
                </a:lnTo>
                <a:close/>
              </a:path>
            </a:pathLst>
          </a:custGeom>
          <a:ln w="952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9074707" y="5438402"/>
            <a:ext cx="509270" cy="637540"/>
          </a:xfrm>
          <a:custGeom>
            <a:avLst/>
            <a:gdLst/>
            <a:ahLst/>
            <a:cxnLst/>
            <a:rect l="l" t="t" r="r" b="b"/>
            <a:pathLst>
              <a:path w="509270" h="637539">
                <a:moveTo>
                  <a:pt x="206100" y="0"/>
                </a:moveTo>
                <a:lnTo>
                  <a:pt x="206100" y="159270"/>
                </a:lnTo>
                <a:lnTo>
                  <a:pt x="0" y="159270"/>
                </a:lnTo>
                <a:lnTo>
                  <a:pt x="0" y="477811"/>
                </a:lnTo>
                <a:lnTo>
                  <a:pt x="206100" y="477811"/>
                </a:lnTo>
                <a:lnTo>
                  <a:pt x="206100" y="637082"/>
                </a:lnTo>
                <a:lnTo>
                  <a:pt x="508993" y="318541"/>
                </a:lnTo>
                <a:lnTo>
                  <a:pt x="206100"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9074707" y="5438402"/>
            <a:ext cx="509270" cy="637540"/>
          </a:xfrm>
          <a:custGeom>
            <a:avLst/>
            <a:gdLst/>
            <a:ahLst/>
            <a:cxnLst/>
            <a:rect l="l" t="t" r="r" b="b"/>
            <a:pathLst>
              <a:path w="509270" h="637539">
                <a:moveTo>
                  <a:pt x="0" y="159270"/>
                </a:moveTo>
                <a:lnTo>
                  <a:pt x="206101" y="159270"/>
                </a:lnTo>
                <a:lnTo>
                  <a:pt x="206101" y="0"/>
                </a:lnTo>
                <a:lnTo>
                  <a:pt x="508993" y="318541"/>
                </a:lnTo>
                <a:lnTo>
                  <a:pt x="206101" y="637082"/>
                </a:lnTo>
                <a:lnTo>
                  <a:pt x="206101" y="477811"/>
                </a:lnTo>
                <a:lnTo>
                  <a:pt x="0" y="477811"/>
                </a:lnTo>
                <a:lnTo>
                  <a:pt x="0" y="159270"/>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txBox="1"/>
          <p:nvPr/>
        </p:nvSpPr>
        <p:spPr>
          <a:xfrm>
            <a:off x="6819064" y="1685904"/>
            <a:ext cx="3329940" cy="391160"/>
          </a:xfrm>
          <a:prstGeom prst="rect">
            <a:avLst/>
          </a:prstGeom>
        </p:spPr>
        <p:txBody>
          <a:bodyPr vert="horz" wrap="square" lIns="0" tIns="12700" rIns="0" bIns="0" rtlCol="0">
            <a:spAutoFit/>
          </a:bodyPr>
          <a:lstStyle/>
          <a:p>
            <a:pPr marL="298450" marR="0" lvl="0" indent="-285750" algn="l" defTabSz="914400" rtl="0" eaLnBrk="1" fontAlgn="auto" latinLnBrk="0" hangingPunct="1">
              <a:lnSpc>
                <a:spcPct val="100000"/>
              </a:lnSpc>
              <a:spcBef>
                <a:spcPts val="100"/>
              </a:spcBef>
              <a:spcAft>
                <a:spcPts val="0"/>
              </a:spcAft>
              <a:buClrTx/>
              <a:buSzTx/>
              <a:buFont typeface="Arial"/>
              <a:buChar char="•"/>
              <a:tabLst>
                <a:tab pos="297815" algn="l"/>
                <a:tab pos="298450" algn="l"/>
              </a:tabLst>
              <a:defRPr/>
            </a:pPr>
            <a:r>
              <a:rPr kumimoji="0" sz="2400" b="0" i="0" u="none" strike="noStrike" kern="1200" cap="none" spc="-5" normalizeH="0" baseline="0" noProof="0" dirty="0">
                <a:ln>
                  <a:noFill/>
                </a:ln>
                <a:solidFill>
                  <a:srgbClr val="4472C4"/>
                </a:solidFill>
                <a:effectLst/>
                <a:uLnTx/>
                <a:uFillTx/>
                <a:latin typeface="Calibri"/>
                <a:ea typeface="+mn-ea"/>
                <a:cs typeface="Calibri"/>
              </a:rPr>
              <a:t>cls </a:t>
            </a:r>
            <a:r>
              <a:rPr kumimoji="0" sz="2400" b="0" i="0" u="none" strike="noStrike" kern="1200" cap="none" spc="0" normalizeH="0" baseline="0" noProof="0" dirty="0">
                <a:ln>
                  <a:noFill/>
                </a:ln>
                <a:solidFill>
                  <a:srgbClr val="4472C4"/>
                </a:solidFill>
                <a:effectLst/>
                <a:uLnTx/>
                <a:uFillTx/>
                <a:latin typeface="Calibri"/>
                <a:ea typeface="+mn-ea"/>
                <a:cs typeface="Calibri"/>
              </a:rPr>
              <a:t>head</a:t>
            </a:r>
            <a:r>
              <a:rPr kumimoji="0" sz="2400" b="0" i="0" u="none" strike="noStrike" kern="1200" cap="none" spc="0" normalizeH="0" baseline="0" noProof="0" dirty="0">
                <a:ln>
                  <a:noFill/>
                </a:ln>
                <a:solidFill>
                  <a:prstClr val="black"/>
                </a:solidFill>
                <a:effectLst/>
                <a:uLnTx/>
                <a:uFillTx/>
                <a:latin typeface="Calibri"/>
                <a:ea typeface="+mn-ea"/>
                <a:cs typeface="Calibri"/>
              </a:rPr>
              <a:t>: did</a:t>
            </a:r>
            <a:r>
              <a:rPr kumimoji="0" sz="2400" b="0" i="0" u="none" strike="noStrike" kern="1200" cap="none" spc="-8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recognition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4" name="object 14"/>
          <p:cNvSpPr txBox="1"/>
          <p:nvPr/>
        </p:nvSpPr>
        <p:spPr>
          <a:xfrm>
            <a:off x="6819064" y="4534687"/>
            <a:ext cx="5111115" cy="391160"/>
          </a:xfrm>
          <a:prstGeom prst="rect">
            <a:avLst/>
          </a:prstGeom>
        </p:spPr>
        <p:txBody>
          <a:bodyPr vert="horz" wrap="square" lIns="0" tIns="12700" rIns="0" bIns="0" rtlCol="0">
            <a:spAutoFit/>
          </a:bodyPr>
          <a:lstStyle/>
          <a:p>
            <a:pPr marL="298450" marR="0" lvl="0" indent="-285750" algn="l" defTabSz="914400" rtl="0" eaLnBrk="1" fontAlgn="auto" latinLnBrk="0" hangingPunct="1">
              <a:lnSpc>
                <a:spcPct val="100000"/>
              </a:lnSpc>
              <a:spcBef>
                <a:spcPts val="100"/>
              </a:spcBef>
              <a:spcAft>
                <a:spcPts val="0"/>
              </a:spcAft>
              <a:buClrTx/>
              <a:buSzTx/>
              <a:buFont typeface="Arial"/>
              <a:buChar char="•"/>
              <a:tabLst>
                <a:tab pos="297815" algn="l"/>
                <a:tab pos="298450" algn="l"/>
              </a:tabLst>
              <a:defRPr/>
            </a:pPr>
            <a:r>
              <a:rPr kumimoji="0" sz="2400" b="0" i="0" u="none" strike="noStrike" kern="1200" cap="none" spc="-5" normalizeH="0" baseline="0" noProof="0" dirty="0">
                <a:ln>
                  <a:noFill/>
                </a:ln>
                <a:solidFill>
                  <a:srgbClr val="4472C4"/>
                </a:solidFill>
                <a:effectLst/>
                <a:uLnTx/>
                <a:uFillTx/>
                <a:latin typeface="Calibri"/>
                <a:ea typeface="+mn-ea"/>
                <a:cs typeface="Calibri"/>
              </a:rPr>
              <a:t>mask </a:t>
            </a:r>
            <a:r>
              <a:rPr kumimoji="0" sz="2400" b="0" i="0" u="none" strike="noStrike" kern="1200" cap="none" spc="0" normalizeH="0" baseline="0" noProof="0" dirty="0">
                <a:ln>
                  <a:noFill/>
                </a:ln>
                <a:solidFill>
                  <a:srgbClr val="4472C4"/>
                </a:solidFill>
                <a:effectLst/>
                <a:uLnTx/>
                <a:uFillTx/>
                <a:latin typeface="Calibri"/>
                <a:ea typeface="+mn-ea"/>
                <a:cs typeface="Calibri"/>
              </a:rPr>
              <a:t>head</a:t>
            </a:r>
            <a:r>
              <a:rPr kumimoji="0" sz="2400" b="0" i="0" u="none" strike="noStrike" kern="1200" cap="none" spc="0" normalizeH="0" baseline="0" noProof="0" dirty="0">
                <a:ln>
                  <a:noFill/>
                </a:ln>
                <a:solidFill>
                  <a:prstClr val="black"/>
                </a:solidFill>
                <a:effectLst/>
                <a:uLnTx/>
                <a:uFillTx/>
                <a:latin typeface="Calibri"/>
                <a:ea typeface="+mn-ea"/>
                <a:cs typeface="Calibri"/>
              </a:rPr>
              <a:t>: no need </a:t>
            </a:r>
            <a:r>
              <a:rPr kumimoji="0" sz="2400" b="0" i="0" u="none" strike="noStrike" kern="1200" cap="none" spc="-15" normalizeH="0" baseline="0" noProof="0" dirty="0">
                <a:ln>
                  <a:noFill/>
                </a:ln>
                <a:solidFill>
                  <a:prstClr val="black"/>
                </a:solidFill>
                <a:effectLst/>
                <a:uLnTx/>
                <a:uFillTx/>
                <a:latin typeface="Calibri"/>
                <a:ea typeface="+mn-ea"/>
                <a:cs typeface="Calibri"/>
              </a:rPr>
              <a:t>to recognize</a:t>
            </a:r>
            <a:r>
              <a:rPr kumimoji="0" sz="2400" b="0" i="0" u="none" strike="noStrike" kern="1200" cap="none" spc="-1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again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p:cNvSpPr/>
          <p:nvPr/>
        </p:nvSpPr>
        <p:spPr>
          <a:xfrm>
            <a:off x="386492" y="2252100"/>
            <a:ext cx="3744365" cy="1187659"/>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txBox="1"/>
          <p:nvPr/>
        </p:nvSpPr>
        <p:spPr>
          <a:xfrm>
            <a:off x="430050" y="1847458"/>
            <a:ext cx="4952365"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0" normalizeH="0" baseline="0" noProof="0" dirty="0">
                <a:ln>
                  <a:noFill/>
                </a:ln>
                <a:solidFill>
                  <a:srgbClr val="4472C4"/>
                </a:solidFill>
                <a:effectLst/>
                <a:uLnTx/>
                <a:uFillTx/>
                <a:latin typeface="Calibri"/>
                <a:ea typeface="+mn-ea"/>
                <a:cs typeface="Calibri"/>
              </a:rPr>
              <a:t>baseline: </a:t>
            </a:r>
            <a:r>
              <a:rPr kumimoji="0" sz="2000" b="0" i="0" u="none" strike="noStrike" kern="1200" cap="none" spc="-15" normalizeH="0" baseline="0" noProof="0" dirty="0">
                <a:ln>
                  <a:noFill/>
                </a:ln>
                <a:solidFill>
                  <a:srgbClr val="4472C4"/>
                </a:solidFill>
                <a:effectLst/>
                <a:uLnTx/>
                <a:uFillTx/>
                <a:latin typeface="Calibri"/>
                <a:ea typeface="+mn-ea"/>
                <a:cs typeface="Calibri"/>
              </a:rPr>
              <a:t>ResNet-50-Conv4 </a:t>
            </a:r>
            <a:r>
              <a:rPr kumimoji="0" sz="2000" b="0" i="0" u="none" strike="noStrike" kern="1200" cap="none" spc="-5" normalizeH="0" baseline="0" noProof="0" dirty="0">
                <a:ln>
                  <a:noFill/>
                </a:ln>
                <a:solidFill>
                  <a:srgbClr val="4472C4"/>
                </a:solidFill>
                <a:effectLst/>
                <a:uLnTx/>
                <a:uFillTx/>
                <a:latin typeface="Calibri"/>
                <a:ea typeface="+mn-ea"/>
                <a:cs typeface="Calibri"/>
              </a:rPr>
              <a:t>backbone,</a:t>
            </a:r>
            <a:r>
              <a:rPr kumimoji="0" sz="2000" b="0" i="0" u="none" strike="noStrike" kern="1200" cap="none" spc="10" normalizeH="0" baseline="0" noProof="0" dirty="0">
                <a:ln>
                  <a:noFill/>
                </a:ln>
                <a:solidFill>
                  <a:srgbClr val="4472C4"/>
                </a:solidFill>
                <a:effectLst/>
                <a:uLnTx/>
                <a:uFillTx/>
                <a:latin typeface="Calibri"/>
                <a:ea typeface="+mn-ea"/>
                <a:cs typeface="Calibri"/>
              </a:rPr>
              <a:t> </a:t>
            </a:r>
            <a:r>
              <a:rPr kumimoji="0" sz="2000" b="0" i="0" u="none" strike="noStrike" kern="1200" cap="none" spc="-5" normalizeH="0" baseline="0" noProof="0" dirty="0">
                <a:ln>
                  <a:noFill/>
                </a:ln>
                <a:solidFill>
                  <a:srgbClr val="4472C4"/>
                </a:solidFill>
                <a:effectLst/>
                <a:uLnTx/>
                <a:uFillTx/>
                <a:latin typeface="Calibri"/>
                <a:ea typeface="+mn-ea"/>
                <a:cs typeface="Calibri"/>
              </a:rPr>
              <a:t>stride=16</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17" name="object 17"/>
          <p:cNvSpPr/>
          <p:nvPr/>
        </p:nvSpPr>
        <p:spPr>
          <a:xfrm>
            <a:off x="5515762" y="2332136"/>
            <a:ext cx="374650" cy="1242695"/>
          </a:xfrm>
          <a:custGeom>
            <a:avLst/>
            <a:gdLst/>
            <a:ahLst/>
            <a:cxnLst/>
            <a:rect l="l" t="t" r="r" b="b"/>
            <a:pathLst>
              <a:path w="374650" h="1242695">
                <a:moveTo>
                  <a:pt x="360097" y="122370"/>
                </a:moveTo>
                <a:lnTo>
                  <a:pt x="272846" y="122370"/>
                </a:lnTo>
                <a:lnTo>
                  <a:pt x="531" y="1206539"/>
                </a:lnTo>
                <a:lnTo>
                  <a:pt x="0" y="1217873"/>
                </a:lnTo>
                <a:lnTo>
                  <a:pt x="3726" y="1228174"/>
                </a:lnTo>
                <a:lnTo>
                  <a:pt x="11044" y="1236326"/>
                </a:lnTo>
                <a:lnTo>
                  <a:pt x="21284" y="1241214"/>
                </a:lnTo>
                <a:lnTo>
                  <a:pt x="25111" y="1242175"/>
                </a:lnTo>
                <a:lnTo>
                  <a:pt x="28951" y="1242315"/>
                </a:lnTo>
                <a:lnTo>
                  <a:pt x="32619" y="1241746"/>
                </a:lnTo>
                <a:lnTo>
                  <a:pt x="328275" y="136293"/>
                </a:lnTo>
                <a:lnTo>
                  <a:pt x="363175" y="136293"/>
                </a:lnTo>
                <a:lnTo>
                  <a:pt x="360097" y="122370"/>
                </a:lnTo>
                <a:close/>
              </a:path>
              <a:path w="374650" h="1242695">
                <a:moveTo>
                  <a:pt x="363175" y="136293"/>
                </a:moveTo>
                <a:lnTo>
                  <a:pt x="328275" y="136293"/>
                </a:lnTo>
                <a:lnTo>
                  <a:pt x="374422" y="187167"/>
                </a:lnTo>
                <a:lnTo>
                  <a:pt x="363175" y="136293"/>
                </a:lnTo>
                <a:close/>
              </a:path>
              <a:path w="374650" h="1242695">
                <a:moveTo>
                  <a:pt x="333045" y="0"/>
                </a:moveTo>
                <a:lnTo>
                  <a:pt x="208137" y="145401"/>
                </a:lnTo>
                <a:lnTo>
                  <a:pt x="272846" y="122370"/>
                </a:lnTo>
                <a:lnTo>
                  <a:pt x="360097" y="122370"/>
                </a:lnTo>
                <a:lnTo>
                  <a:pt x="3330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5515758" y="3516820"/>
            <a:ext cx="374650" cy="1236980"/>
          </a:xfrm>
          <a:custGeom>
            <a:avLst/>
            <a:gdLst/>
            <a:ahLst/>
            <a:cxnLst/>
            <a:rect l="l" t="t" r="r" b="b"/>
            <a:pathLst>
              <a:path w="374650" h="1236979">
                <a:moveTo>
                  <a:pt x="207985" y="1091558"/>
                </a:moveTo>
                <a:lnTo>
                  <a:pt x="333050" y="1236825"/>
                </a:lnTo>
                <a:lnTo>
                  <a:pt x="359950" y="1114518"/>
                </a:lnTo>
                <a:lnTo>
                  <a:pt x="272719" y="1114518"/>
                </a:lnTo>
                <a:lnTo>
                  <a:pt x="207985" y="1091558"/>
                </a:lnTo>
                <a:close/>
              </a:path>
              <a:path w="374650" h="1236979">
                <a:moveTo>
                  <a:pt x="28925" y="0"/>
                </a:moveTo>
                <a:lnTo>
                  <a:pt x="0" y="24473"/>
                </a:lnTo>
                <a:lnTo>
                  <a:pt x="543" y="35807"/>
                </a:lnTo>
                <a:lnTo>
                  <a:pt x="272719" y="1114518"/>
                </a:lnTo>
                <a:lnTo>
                  <a:pt x="359950" y="1114518"/>
                </a:lnTo>
                <a:lnTo>
                  <a:pt x="363025" y="1100537"/>
                </a:lnTo>
                <a:lnTo>
                  <a:pt x="328132" y="1100537"/>
                </a:lnTo>
                <a:lnTo>
                  <a:pt x="55957" y="21826"/>
                </a:lnTo>
                <a:lnTo>
                  <a:pt x="52633" y="13901"/>
                </a:lnTo>
                <a:lnTo>
                  <a:pt x="47316" y="7528"/>
                </a:lnTo>
                <a:lnTo>
                  <a:pt x="40479" y="2990"/>
                </a:lnTo>
                <a:lnTo>
                  <a:pt x="32593" y="566"/>
                </a:lnTo>
                <a:lnTo>
                  <a:pt x="28925" y="0"/>
                </a:lnTo>
                <a:close/>
              </a:path>
              <a:path w="374650" h="1236979">
                <a:moveTo>
                  <a:pt x="374225" y="1049613"/>
                </a:moveTo>
                <a:lnTo>
                  <a:pt x="328132" y="1100537"/>
                </a:lnTo>
                <a:lnTo>
                  <a:pt x="363025" y="1100537"/>
                </a:lnTo>
                <a:lnTo>
                  <a:pt x="374225" y="104961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5848808" y="1831393"/>
            <a:ext cx="740410" cy="1002030"/>
          </a:xfrm>
          <a:custGeom>
            <a:avLst/>
            <a:gdLst/>
            <a:ahLst/>
            <a:cxnLst/>
            <a:rect l="l" t="t" r="r" b="b"/>
            <a:pathLst>
              <a:path w="740409" h="1002030">
                <a:moveTo>
                  <a:pt x="0" y="1001484"/>
                </a:moveTo>
                <a:lnTo>
                  <a:pt x="740229" y="1001484"/>
                </a:lnTo>
                <a:lnTo>
                  <a:pt x="740229" y="0"/>
                </a:lnTo>
                <a:lnTo>
                  <a:pt x="0" y="0"/>
                </a:lnTo>
                <a:lnTo>
                  <a:pt x="0" y="100148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txBox="1"/>
          <p:nvPr/>
        </p:nvSpPr>
        <p:spPr>
          <a:xfrm>
            <a:off x="5848808" y="1831393"/>
            <a:ext cx="740410" cy="1002030"/>
          </a:xfrm>
          <a:prstGeom prst="rect">
            <a:avLst/>
          </a:prstGeom>
          <a:ln w="12700">
            <a:solidFill>
              <a:srgbClr val="000000"/>
            </a:solidFill>
          </a:ln>
        </p:spPr>
        <p:txBody>
          <a:bodyPr vert="horz" wrap="square" lIns="0" tIns="2540" rIns="0" bIns="0" rtlCol="0">
            <a:spAutoFit/>
          </a:bodyPr>
          <a:lstStyle/>
          <a:p>
            <a:pPr marL="0" marR="0" lvl="0" indent="0" algn="l" defTabSz="914400" rtl="0" eaLnBrk="1" fontAlgn="auto" latinLnBrk="0" hangingPunct="1">
              <a:lnSpc>
                <a:spcPct val="100000"/>
              </a:lnSpc>
              <a:spcBef>
                <a:spcPts val="20"/>
              </a:spcBef>
              <a:spcAft>
                <a:spcPts val="0"/>
              </a:spcAft>
              <a:buClrTx/>
              <a:buSzTx/>
              <a:buFontTx/>
              <a:buNone/>
              <a:tabLst/>
              <a:defRPr/>
            </a:pPr>
            <a:endParaRPr kumimoji="0" sz="2250" b="0" i="0" u="none" strike="noStrike" kern="1200" cap="none" spc="0" normalizeH="0" baseline="0" noProof="0">
              <a:ln>
                <a:noFill/>
              </a:ln>
              <a:solidFill>
                <a:prstClr val="black"/>
              </a:solidFill>
              <a:effectLst/>
              <a:uLnTx/>
              <a:uFillTx/>
              <a:latin typeface="Times New Roman"/>
              <a:ea typeface="+mn-ea"/>
              <a:cs typeface="Times New Roman"/>
            </a:endParaRPr>
          </a:p>
          <a:p>
            <a:pPr marL="23622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cls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21" name="object 21"/>
          <p:cNvSpPr/>
          <p:nvPr/>
        </p:nvSpPr>
        <p:spPr>
          <a:xfrm>
            <a:off x="5848808" y="3054676"/>
            <a:ext cx="740410" cy="1002030"/>
          </a:xfrm>
          <a:custGeom>
            <a:avLst/>
            <a:gdLst/>
            <a:ahLst/>
            <a:cxnLst/>
            <a:rect l="l" t="t" r="r" b="b"/>
            <a:pathLst>
              <a:path w="740409" h="1002029">
                <a:moveTo>
                  <a:pt x="0" y="1001484"/>
                </a:moveTo>
                <a:lnTo>
                  <a:pt x="740229" y="1001484"/>
                </a:lnTo>
                <a:lnTo>
                  <a:pt x="740229" y="0"/>
                </a:lnTo>
                <a:lnTo>
                  <a:pt x="0" y="0"/>
                </a:lnTo>
                <a:lnTo>
                  <a:pt x="0" y="100148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txBox="1"/>
          <p:nvPr/>
        </p:nvSpPr>
        <p:spPr>
          <a:xfrm>
            <a:off x="5848808" y="3054676"/>
            <a:ext cx="740410" cy="1002030"/>
          </a:xfrm>
          <a:prstGeom prst="rect">
            <a:avLst/>
          </a:prstGeom>
          <a:ln w="12700">
            <a:solidFill>
              <a:srgbClr val="000000"/>
            </a:solidFill>
          </a:ln>
        </p:spPr>
        <p:txBody>
          <a:bodyPr vert="horz" wrap="square" lIns="0" tIns="179070" rIns="0" bIns="0" rtlCol="0">
            <a:spAutoFit/>
          </a:bodyPr>
          <a:lstStyle/>
          <a:p>
            <a:pPr marL="203835" marR="109220" lvl="0" indent="-86995" algn="l" defTabSz="914400" rtl="0" eaLnBrk="1" fontAlgn="auto" latinLnBrk="0" hangingPunct="1">
              <a:lnSpc>
                <a:spcPct val="100000"/>
              </a:lnSpc>
              <a:spcBef>
                <a:spcPts val="141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bb</a:t>
            </a:r>
            <a:r>
              <a:rPr kumimoji="0" sz="2000" b="0" i="0" u="none" strike="noStrike" kern="1200" cap="none" spc="-45" normalizeH="0" baseline="0" noProof="0" dirty="0">
                <a:ln>
                  <a:noFill/>
                </a:ln>
                <a:solidFill>
                  <a:prstClr val="black"/>
                </a:solidFill>
                <a:effectLst/>
                <a:uLnTx/>
                <a:uFillTx/>
                <a:latin typeface="Calibri"/>
                <a:ea typeface="+mn-ea"/>
                <a:cs typeface="Calibri"/>
              </a:rPr>
              <a:t>o</a:t>
            </a:r>
            <a:r>
              <a:rPr kumimoji="0" sz="2000" b="0" i="0" u="none" strike="noStrike" kern="1200" cap="none" spc="0" normalizeH="0" baseline="0" noProof="0" dirty="0">
                <a:ln>
                  <a:noFill/>
                </a:ln>
                <a:solidFill>
                  <a:prstClr val="black"/>
                </a:solidFill>
                <a:effectLst/>
                <a:uLnTx/>
                <a:uFillTx/>
                <a:latin typeface="Calibri"/>
                <a:ea typeface="+mn-ea"/>
                <a:cs typeface="Calibri"/>
              </a:rPr>
              <a:t>x  </a:t>
            </a:r>
            <a:r>
              <a:rPr kumimoji="0" sz="2000" b="0" i="0" u="none" strike="noStrike" kern="1200" cap="none" spc="-10" normalizeH="0" baseline="0" noProof="0" dirty="0">
                <a:ln>
                  <a:noFill/>
                </a:ln>
                <a:solidFill>
                  <a:prstClr val="black"/>
                </a:solidFill>
                <a:effectLst/>
                <a:uLnTx/>
                <a:uFillTx/>
                <a:latin typeface="Calibri"/>
                <a:ea typeface="+mn-ea"/>
                <a:cs typeface="Calibri"/>
              </a:rPr>
              <a:t>reg</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23" name="object 23"/>
          <p:cNvSpPr/>
          <p:nvPr/>
        </p:nvSpPr>
        <p:spPr>
          <a:xfrm>
            <a:off x="5848808" y="4252902"/>
            <a:ext cx="740410" cy="1002030"/>
          </a:xfrm>
          <a:custGeom>
            <a:avLst/>
            <a:gdLst/>
            <a:ahLst/>
            <a:cxnLst/>
            <a:rect l="l" t="t" r="r" b="b"/>
            <a:pathLst>
              <a:path w="740409" h="1002029">
                <a:moveTo>
                  <a:pt x="0" y="1001484"/>
                </a:moveTo>
                <a:lnTo>
                  <a:pt x="740229" y="1001484"/>
                </a:lnTo>
                <a:lnTo>
                  <a:pt x="740229" y="0"/>
                </a:lnTo>
                <a:lnTo>
                  <a:pt x="0" y="0"/>
                </a:lnTo>
                <a:lnTo>
                  <a:pt x="0" y="100148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txBox="1"/>
          <p:nvPr/>
        </p:nvSpPr>
        <p:spPr>
          <a:xfrm>
            <a:off x="5848808" y="4252902"/>
            <a:ext cx="740410" cy="1002030"/>
          </a:xfrm>
          <a:prstGeom prst="rect">
            <a:avLst/>
          </a:prstGeom>
          <a:ln w="12700">
            <a:solidFill>
              <a:srgbClr val="000000"/>
            </a:solidFill>
          </a:ln>
        </p:spPr>
        <p:txBody>
          <a:bodyPr vert="horz" wrap="square" lIns="0" tIns="2540" rIns="0" bIns="0" rtlCol="0">
            <a:spAutoFit/>
          </a:bodyPr>
          <a:lstStyle/>
          <a:p>
            <a:pPr marL="0" marR="0" lvl="0" indent="0" algn="l" defTabSz="914400" rtl="0" eaLnBrk="1" fontAlgn="auto" latinLnBrk="0" hangingPunct="1">
              <a:lnSpc>
                <a:spcPct val="100000"/>
              </a:lnSpc>
              <a:spcBef>
                <a:spcPts val="20"/>
              </a:spcBef>
              <a:spcAft>
                <a:spcPts val="0"/>
              </a:spcAft>
              <a:buClrTx/>
              <a:buSzTx/>
              <a:buFontTx/>
              <a:buNone/>
              <a:tabLst/>
              <a:defRPr/>
            </a:pPr>
            <a:endParaRPr kumimoji="0" sz="2250" b="0" i="0" u="none" strike="noStrike" kern="1200" cap="none" spc="0" normalizeH="0" baseline="0" noProof="0">
              <a:ln>
                <a:noFill/>
              </a:ln>
              <a:solidFill>
                <a:prstClr val="black"/>
              </a:solidFill>
              <a:effectLst/>
              <a:uLnTx/>
              <a:uFillTx/>
              <a:latin typeface="Times New Roman"/>
              <a:ea typeface="+mn-ea"/>
              <a:cs typeface="Times New Roman"/>
            </a:endParaRPr>
          </a:p>
          <a:p>
            <a:pPr marL="92075" marR="0" lvl="0" indent="0" algn="l"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5" normalizeH="0" baseline="0" noProof="0" dirty="0">
                <a:ln>
                  <a:noFill/>
                </a:ln>
                <a:solidFill>
                  <a:srgbClr val="C00000"/>
                </a:solidFill>
                <a:effectLst/>
                <a:uLnTx/>
                <a:uFillTx/>
                <a:latin typeface="Calibri"/>
                <a:ea typeface="+mn-ea"/>
                <a:cs typeface="Calibri"/>
              </a:rPr>
              <a:t>mask</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25" name="object 25"/>
          <p:cNvSpPr/>
          <p:nvPr/>
        </p:nvSpPr>
        <p:spPr>
          <a:xfrm>
            <a:off x="5515448" y="3464238"/>
            <a:ext cx="333375" cy="171450"/>
          </a:xfrm>
          <a:custGeom>
            <a:avLst/>
            <a:gdLst/>
            <a:ahLst/>
            <a:cxnLst/>
            <a:rect l="l" t="t" r="r" b="b"/>
            <a:pathLst>
              <a:path w="333375" h="171450">
                <a:moveTo>
                  <a:pt x="29476" y="52838"/>
                </a:moveTo>
                <a:lnTo>
                  <a:pt x="18287" y="54725"/>
                </a:lnTo>
                <a:lnTo>
                  <a:pt x="9013" y="60554"/>
                </a:lnTo>
                <a:lnTo>
                  <a:pt x="2601" y="69436"/>
                </a:lnTo>
                <a:lnTo>
                  <a:pt x="0" y="80481"/>
                </a:lnTo>
                <a:lnTo>
                  <a:pt x="1887" y="91670"/>
                </a:lnTo>
                <a:lnTo>
                  <a:pt x="7716" y="100945"/>
                </a:lnTo>
                <a:lnTo>
                  <a:pt x="16599" y="107357"/>
                </a:lnTo>
                <a:lnTo>
                  <a:pt x="27644" y="109959"/>
                </a:lnTo>
                <a:lnTo>
                  <a:pt x="199162" y="115463"/>
                </a:lnTo>
                <a:lnTo>
                  <a:pt x="159249" y="171361"/>
                </a:lnTo>
                <a:lnTo>
                  <a:pt x="333359" y="91180"/>
                </a:lnTo>
                <a:lnTo>
                  <a:pt x="272635" y="58342"/>
                </a:lnTo>
                <a:lnTo>
                  <a:pt x="200995" y="58342"/>
                </a:lnTo>
                <a:lnTo>
                  <a:pt x="29476" y="52838"/>
                </a:lnTo>
                <a:close/>
              </a:path>
              <a:path w="333375" h="171450">
                <a:moveTo>
                  <a:pt x="164748" y="0"/>
                </a:moveTo>
                <a:lnTo>
                  <a:pt x="200995" y="58342"/>
                </a:lnTo>
                <a:lnTo>
                  <a:pt x="272635" y="58342"/>
                </a:lnTo>
                <a:lnTo>
                  <a:pt x="16474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4738465" y="2832622"/>
            <a:ext cx="805815" cy="1426210"/>
          </a:xfrm>
          <a:custGeom>
            <a:avLst/>
            <a:gdLst/>
            <a:ahLst/>
            <a:cxnLst/>
            <a:rect l="l" t="t" r="r" b="b"/>
            <a:pathLst>
              <a:path w="805814" h="1426210">
                <a:moveTo>
                  <a:pt x="671283" y="0"/>
                </a:moveTo>
                <a:lnTo>
                  <a:pt x="134260" y="0"/>
                </a:lnTo>
                <a:lnTo>
                  <a:pt x="91823" y="6844"/>
                </a:lnTo>
                <a:lnTo>
                  <a:pt x="54967" y="25904"/>
                </a:lnTo>
                <a:lnTo>
                  <a:pt x="25904" y="54967"/>
                </a:lnTo>
                <a:lnTo>
                  <a:pt x="6844" y="91823"/>
                </a:lnTo>
                <a:lnTo>
                  <a:pt x="0" y="134259"/>
                </a:lnTo>
                <a:lnTo>
                  <a:pt x="0" y="1291769"/>
                </a:lnTo>
                <a:lnTo>
                  <a:pt x="6844" y="1334205"/>
                </a:lnTo>
                <a:lnTo>
                  <a:pt x="25904" y="1371061"/>
                </a:lnTo>
                <a:lnTo>
                  <a:pt x="54967" y="1400124"/>
                </a:lnTo>
                <a:lnTo>
                  <a:pt x="91823" y="1419183"/>
                </a:lnTo>
                <a:lnTo>
                  <a:pt x="134260" y="1426028"/>
                </a:lnTo>
                <a:lnTo>
                  <a:pt x="671283" y="1426028"/>
                </a:lnTo>
                <a:lnTo>
                  <a:pt x="713720" y="1419183"/>
                </a:lnTo>
                <a:lnTo>
                  <a:pt x="750576" y="1400124"/>
                </a:lnTo>
                <a:lnTo>
                  <a:pt x="779639" y="1371061"/>
                </a:lnTo>
                <a:lnTo>
                  <a:pt x="798698" y="1334205"/>
                </a:lnTo>
                <a:lnTo>
                  <a:pt x="805543" y="1291769"/>
                </a:lnTo>
                <a:lnTo>
                  <a:pt x="805543" y="134259"/>
                </a:lnTo>
                <a:lnTo>
                  <a:pt x="798698" y="91823"/>
                </a:lnTo>
                <a:lnTo>
                  <a:pt x="779639" y="54967"/>
                </a:lnTo>
                <a:lnTo>
                  <a:pt x="750576" y="25904"/>
                </a:lnTo>
                <a:lnTo>
                  <a:pt x="713720" y="6844"/>
                </a:lnTo>
                <a:lnTo>
                  <a:pt x="67128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4738465" y="2832622"/>
            <a:ext cx="805815" cy="1426210"/>
          </a:xfrm>
          <a:custGeom>
            <a:avLst/>
            <a:gdLst/>
            <a:ahLst/>
            <a:cxnLst/>
            <a:rect l="l" t="t" r="r" b="b"/>
            <a:pathLst>
              <a:path w="805814" h="1426210">
                <a:moveTo>
                  <a:pt x="0" y="134259"/>
                </a:moveTo>
                <a:lnTo>
                  <a:pt x="6844" y="91823"/>
                </a:lnTo>
                <a:lnTo>
                  <a:pt x="25904" y="54967"/>
                </a:lnTo>
                <a:lnTo>
                  <a:pt x="54967" y="25904"/>
                </a:lnTo>
                <a:lnTo>
                  <a:pt x="91823" y="6844"/>
                </a:lnTo>
                <a:lnTo>
                  <a:pt x="134259" y="0"/>
                </a:lnTo>
                <a:lnTo>
                  <a:pt x="671283" y="0"/>
                </a:lnTo>
                <a:lnTo>
                  <a:pt x="713719" y="6844"/>
                </a:lnTo>
                <a:lnTo>
                  <a:pt x="750575" y="25904"/>
                </a:lnTo>
                <a:lnTo>
                  <a:pt x="779638" y="54967"/>
                </a:lnTo>
                <a:lnTo>
                  <a:pt x="798698" y="91823"/>
                </a:lnTo>
                <a:lnTo>
                  <a:pt x="805543" y="134259"/>
                </a:lnTo>
                <a:lnTo>
                  <a:pt x="805543" y="1291770"/>
                </a:lnTo>
                <a:lnTo>
                  <a:pt x="798698" y="1334206"/>
                </a:lnTo>
                <a:lnTo>
                  <a:pt x="779638" y="1371061"/>
                </a:lnTo>
                <a:lnTo>
                  <a:pt x="750575" y="1400124"/>
                </a:lnTo>
                <a:lnTo>
                  <a:pt x="713719" y="1419184"/>
                </a:lnTo>
                <a:lnTo>
                  <a:pt x="671283" y="1426029"/>
                </a:lnTo>
                <a:lnTo>
                  <a:pt x="134259" y="1426029"/>
                </a:lnTo>
                <a:lnTo>
                  <a:pt x="91823" y="1419184"/>
                </a:lnTo>
                <a:lnTo>
                  <a:pt x="54967" y="1400124"/>
                </a:lnTo>
                <a:lnTo>
                  <a:pt x="25904" y="1371061"/>
                </a:lnTo>
                <a:lnTo>
                  <a:pt x="6844" y="1334206"/>
                </a:lnTo>
                <a:lnTo>
                  <a:pt x="0" y="1291770"/>
                </a:lnTo>
                <a:lnTo>
                  <a:pt x="0" y="134259"/>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txBox="1"/>
          <p:nvPr/>
        </p:nvSpPr>
        <p:spPr>
          <a:xfrm>
            <a:off x="4900160" y="3383076"/>
            <a:ext cx="48323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30" normalizeH="0" baseline="0" noProof="0" dirty="0">
                <a:ln>
                  <a:noFill/>
                </a:ln>
                <a:solidFill>
                  <a:prstClr val="black"/>
                </a:solidFill>
                <a:effectLst/>
                <a:uLnTx/>
                <a:uFillTx/>
                <a:latin typeface="Calibri"/>
                <a:ea typeface="+mn-ea"/>
                <a:cs typeface="Calibri"/>
              </a:rPr>
              <a:t>F</a:t>
            </a:r>
            <a:r>
              <a:rPr kumimoji="0" sz="1800" b="0" i="0" u="none" strike="noStrike" kern="1200" cap="none" spc="0" normalizeH="0" baseline="0" noProof="0" dirty="0">
                <a:ln>
                  <a:noFill/>
                </a:ln>
                <a:solidFill>
                  <a:prstClr val="black"/>
                </a:solidFill>
                <a:effectLst/>
                <a:uLnTx/>
                <a:uFillTx/>
                <a:latin typeface="Calibri"/>
                <a:ea typeface="+mn-ea"/>
                <a:cs typeface="Calibri"/>
              </a:rPr>
              <a:t>e</a:t>
            </a:r>
            <a:r>
              <a:rPr kumimoji="0" sz="1800" b="0" i="0" u="none" strike="noStrike" kern="1200" cap="none" spc="-20" normalizeH="0" baseline="0" noProof="0" dirty="0">
                <a:ln>
                  <a:noFill/>
                </a:ln>
                <a:solidFill>
                  <a:prstClr val="black"/>
                </a:solidFill>
                <a:effectLst/>
                <a:uLnTx/>
                <a:uFillTx/>
                <a:latin typeface="Calibri"/>
                <a:ea typeface="+mn-ea"/>
                <a:cs typeface="Calibri"/>
              </a:rPr>
              <a:t>a</a:t>
            </a:r>
            <a:r>
              <a:rPr kumimoji="0" sz="1800" b="0" i="0" u="none" strike="noStrike" kern="1200" cap="none" spc="-5" normalizeH="0" baseline="0" noProof="0" dirty="0">
                <a:ln>
                  <a:noFill/>
                </a:ln>
                <a:solidFill>
                  <a:prstClr val="black"/>
                </a:solidFill>
                <a:effectLst/>
                <a:uLnTx/>
                <a:uFillTx/>
                <a:latin typeface="Calibri"/>
                <a:ea typeface="+mn-ea"/>
                <a:cs typeface="Calibri"/>
              </a:rPr>
              <a:t>t</a:t>
            </a:r>
            <a:r>
              <a:rPr kumimoji="0" sz="1800" b="0" i="0" u="none" strike="noStrike" kern="1200" cap="none" spc="0" normalizeH="0" baseline="0" noProof="0" dirty="0">
                <a:ln>
                  <a:noFill/>
                </a:ln>
                <a:solidFill>
                  <a:prstClr val="black"/>
                </a:solidFill>
                <a:effectLst/>
                <a:uLnTx/>
                <a:uFillTx/>
                <a:latin typeface="Calibri"/>
                <a:ea typeface="+mn-ea"/>
                <a:cs typeface="Calibri"/>
              </a:rPr>
              <a: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6377303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219190" cy="695960"/>
          </a:xfrm>
          <a:prstGeom prst="rect">
            <a:avLst/>
          </a:prstGeom>
        </p:spPr>
        <p:txBody>
          <a:bodyPr vert="horz" wrap="square" lIns="0" tIns="12700" rIns="0" bIns="0" rtlCol="0">
            <a:spAutoFit/>
          </a:bodyPr>
          <a:lstStyle/>
          <a:p>
            <a:pPr marL="12700">
              <a:lnSpc>
                <a:spcPct val="100000"/>
              </a:lnSpc>
              <a:spcBef>
                <a:spcPts val="100"/>
              </a:spcBef>
            </a:pPr>
            <a:r>
              <a:rPr sz="4400" spc="-5" dirty="0"/>
              <a:t>Ablation: MLP </a:t>
            </a:r>
            <a:r>
              <a:rPr sz="4400" spc="-10" dirty="0"/>
              <a:t>vs. </a:t>
            </a:r>
            <a:r>
              <a:rPr sz="4400" spc="-20" dirty="0"/>
              <a:t>FCN</a:t>
            </a:r>
            <a:r>
              <a:rPr sz="4400" spc="-30" dirty="0"/>
              <a:t> </a:t>
            </a:r>
            <a:r>
              <a:rPr sz="4400" spc="-5" dirty="0"/>
              <a:t>mask</a:t>
            </a:r>
            <a:endParaRPr sz="4400"/>
          </a:p>
        </p:txBody>
      </p:sp>
      <p:sp>
        <p:nvSpPr>
          <p:cNvPr id="3" name="object 3"/>
          <p:cNvSpPr txBox="1"/>
          <p:nvPr/>
        </p:nvSpPr>
        <p:spPr>
          <a:xfrm>
            <a:off x="1452278" y="2267995"/>
            <a:ext cx="3627754"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5" normalizeH="0" baseline="0" noProof="0" dirty="0">
                <a:ln>
                  <a:noFill/>
                </a:ln>
                <a:solidFill>
                  <a:srgbClr val="4472C4"/>
                </a:solidFill>
                <a:effectLst/>
                <a:uLnTx/>
                <a:uFillTx/>
                <a:latin typeface="Calibri"/>
                <a:ea typeface="+mn-ea"/>
                <a:cs typeface="Calibri"/>
              </a:rPr>
              <a:t>baseline: </a:t>
            </a:r>
            <a:r>
              <a:rPr kumimoji="0" sz="2000" b="0" i="0" u="none" strike="noStrike" kern="1200" cap="none" spc="-10" normalizeH="0" baseline="0" noProof="0" dirty="0">
                <a:ln>
                  <a:noFill/>
                </a:ln>
                <a:solidFill>
                  <a:srgbClr val="4472C4"/>
                </a:solidFill>
                <a:effectLst/>
                <a:uLnTx/>
                <a:uFillTx/>
                <a:latin typeface="Calibri"/>
                <a:ea typeface="+mn-ea"/>
                <a:cs typeface="Calibri"/>
              </a:rPr>
              <a:t>ResNet-50-FPN</a:t>
            </a:r>
            <a:r>
              <a:rPr kumimoji="0" sz="2000" b="0" i="0" u="none" strike="noStrike" kern="1200" cap="none" spc="-25" normalizeH="0" baseline="0" noProof="0" dirty="0">
                <a:ln>
                  <a:noFill/>
                </a:ln>
                <a:solidFill>
                  <a:srgbClr val="4472C4"/>
                </a:solidFill>
                <a:effectLst/>
                <a:uLnTx/>
                <a:uFillTx/>
                <a:latin typeface="Calibri"/>
                <a:ea typeface="+mn-ea"/>
                <a:cs typeface="Calibri"/>
              </a:rPr>
              <a:t> </a:t>
            </a:r>
            <a:r>
              <a:rPr kumimoji="0" sz="2000" b="0" i="0" u="none" strike="noStrike" kern="1200" cap="none" spc="-5" normalizeH="0" baseline="0" noProof="0" dirty="0">
                <a:ln>
                  <a:noFill/>
                </a:ln>
                <a:solidFill>
                  <a:srgbClr val="4472C4"/>
                </a:solidFill>
                <a:effectLst/>
                <a:uLnTx/>
                <a:uFillTx/>
                <a:latin typeface="Calibri"/>
                <a:ea typeface="+mn-ea"/>
                <a:cs typeface="Calibri"/>
              </a:rPr>
              <a:t>backbone</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170085" y="2738345"/>
            <a:ext cx="6935107" cy="113024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4700686" y="3594849"/>
            <a:ext cx="637540" cy="249554"/>
          </a:xfrm>
          <a:custGeom>
            <a:avLst/>
            <a:gdLst/>
            <a:ahLst/>
            <a:cxnLst/>
            <a:rect l="l" t="t" r="r" b="b"/>
            <a:pathLst>
              <a:path w="637539" h="249554">
                <a:moveTo>
                  <a:pt x="0" y="41527"/>
                </a:moveTo>
                <a:lnTo>
                  <a:pt x="3263" y="25363"/>
                </a:lnTo>
                <a:lnTo>
                  <a:pt x="12163" y="12163"/>
                </a:lnTo>
                <a:lnTo>
                  <a:pt x="25363" y="3263"/>
                </a:lnTo>
                <a:lnTo>
                  <a:pt x="41527" y="0"/>
                </a:lnTo>
                <a:lnTo>
                  <a:pt x="595920" y="0"/>
                </a:lnTo>
                <a:lnTo>
                  <a:pt x="612084" y="3263"/>
                </a:lnTo>
                <a:lnTo>
                  <a:pt x="625284" y="12163"/>
                </a:lnTo>
                <a:lnTo>
                  <a:pt x="634184" y="25363"/>
                </a:lnTo>
                <a:lnTo>
                  <a:pt x="637448" y="41527"/>
                </a:lnTo>
                <a:lnTo>
                  <a:pt x="637448" y="207634"/>
                </a:lnTo>
                <a:lnTo>
                  <a:pt x="634184" y="223798"/>
                </a:lnTo>
                <a:lnTo>
                  <a:pt x="625284" y="236998"/>
                </a:lnTo>
                <a:lnTo>
                  <a:pt x="612084" y="245898"/>
                </a:lnTo>
                <a:lnTo>
                  <a:pt x="595920" y="249162"/>
                </a:lnTo>
                <a:lnTo>
                  <a:pt x="41527" y="249162"/>
                </a:lnTo>
                <a:lnTo>
                  <a:pt x="25363" y="245898"/>
                </a:lnTo>
                <a:lnTo>
                  <a:pt x="12163" y="236998"/>
                </a:lnTo>
                <a:lnTo>
                  <a:pt x="3263" y="223798"/>
                </a:lnTo>
                <a:lnTo>
                  <a:pt x="0" y="207634"/>
                </a:lnTo>
                <a:lnTo>
                  <a:pt x="0" y="41527"/>
                </a:lnTo>
                <a:close/>
              </a:path>
            </a:pathLst>
          </a:custGeom>
          <a:ln w="381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4632032" y="3844010"/>
            <a:ext cx="392430" cy="794385"/>
          </a:xfrm>
          <a:custGeom>
            <a:avLst/>
            <a:gdLst/>
            <a:ahLst/>
            <a:cxnLst/>
            <a:rect l="l" t="t" r="r" b="b"/>
            <a:pathLst>
              <a:path w="392429" h="794385">
                <a:moveTo>
                  <a:pt x="390131" y="108619"/>
                </a:moveTo>
                <a:lnTo>
                  <a:pt x="304910" y="108619"/>
                </a:lnTo>
                <a:lnTo>
                  <a:pt x="2687" y="753442"/>
                </a:lnTo>
                <a:lnTo>
                  <a:pt x="0" y="764467"/>
                </a:lnTo>
                <a:lnTo>
                  <a:pt x="1690" y="775290"/>
                </a:lnTo>
                <a:lnTo>
                  <a:pt x="27458" y="794131"/>
                </a:lnTo>
                <a:lnTo>
                  <a:pt x="35661" y="793249"/>
                </a:lnTo>
                <a:lnTo>
                  <a:pt x="43236" y="790091"/>
                </a:lnTo>
                <a:lnTo>
                  <a:pt x="49665" y="784845"/>
                </a:lnTo>
                <a:lnTo>
                  <a:pt x="54434" y="777695"/>
                </a:lnTo>
                <a:lnTo>
                  <a:pt x="356659" y="132873"/>
                </a:lnTo>
                <a:lnTo>
                  <a:pt x="390746" y="132873"/>
                </a:lnTo>
                <a:lnTo>
                  <a:pt x="390131" y="108619"/>
                </a:lnTo>
                <a:close/>
              </a:path>
              <a:path w="392429" h="794385">
                <a:moveTo>
                  <a:pt x="390746" y="132873"/>
                </a:moveTo>
                <a:lnTo>
                  <a:pt x="356659" y="132873"/>
                </a:lnTo>
                <a:lnTo>
                  <a:pt x="392236" y="191626"/>
                </a:lnTo>
                <a:lnTo>
                  <a:pt x="390746" y="132873"/>
                </a:lnTo>
                <a:close/>
              </a:path>
              <a:path w="392429" h="794385">
                <a:moveTo>
                  <a:pt x="387376" y="0"/>
                </a:moveTo>
                <a:lnTo>
                  <a:pt x="236993" y="118864"/>
                </a:lnTo>
                <a:lnTo>
                  <a:pt x="304910" y="108619"/>
                </a:lnTo>
                <a:lnTo>
                  <a:pt x="390131" y="108619"/>
                </a:lnTo>
                <a:lnTo>
                  <a:pt x="387376"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7437002" y="4828944"/>
            <a:ext cx="644994" cy="79081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7336893" y="4801747"/>
            <a:ext cx="856615" cy="856615"/>
          </a:xfrm>
          <a:custGeom>
            <a:avLst/>
            <a:gdLst/>
            <a:ahLst/>
            <a:cxnLst/>
            <a:rect l="l" t="t" r="r" b="b"/>
            <a:pathLst>
              <a:path w="856615" h="856614">
                <a:moveTo>
                  <a:pt x="0" y="0"/>
                </a:moveTo>
                <a:lnTo>
                  <a:pt x="856431" y="0"/>
                </a:lnTo>
                <a:lnTo>
                  <a:pt x="856431" y="856431"/>
                </a:lnTo>
                <a:lnTo>
                  <a:pt x="0" y="856431"/>
                </a:lnTo>
                <a:lnTo>
                  <a:pt x="0" y="0"/>
                </a:lnTo>
                <a:close/>
              </a:path>
            </a:pathLst>
          </a:custGeom>
          <a:ln w="952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9890861" y="4806510"/>
            <a:ext cx="846905" cy="846905"/>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9886098" y="4801747"/>
            <a:ext cx="856615" cy="856615"/>
          </a:xfrm>
          <a:custGeom>
            <a:avLst/>
            <a:gdLst/>
            <a:ahLst/>
            <a:cxnLst/>
            <a:rect l="l" t="t" r="r" b="b"/>
            <a:pathLst>
              <a:path w="856615" h="856614">
                <a:moveTo>
                  <a:pt x="0" y="0"/>
                </a:moveTo>
                <a:lnTo>
                  <a:pt x="856431" y="0"/>
                </a:lnTo>
                <a:lnTo>
                  <a:pt x="856431" y="856431"/>
                </a:lnTo>
                <a:lnTo>
                  <a:pt x="0" y="856431"/>
                </a:lnTo>
                <a:lnTo>
                  <a:pt x="0" y="0"/>
                </a:lnTo>
                <a:close/>
              </a:path>
            </a:pathLst>
          </a:custGeom>
          <a:ln w="952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8764414" y="4911422"/>
            <a:ext cx="509270" cy="637540"/>
          </a:xfrm>
          <a:custGeom>
            <a:avLst/>
            <a:gdLst/>
            <a:ahLst/>
            <a:cxnLst/>
            <a:rect l="l" t="t" r="r" b="b"/>
            <a:pathLst>
              <a:path w="509270" h="637539">
                <a:moveTo>
                  <a:pt x="206101" y="0"/>
                </a:moveTo>
                <a:lnTo>
                  <a:pt x="206101" y="159269"/>
                </a:lnTo>
                <a:lnTo>
                  <a:pt x="0" y="159269"/>
                </a:lnTo>
                <a:lnTo>
                  <a:pt x="0" y="477810"/>
                </a:lnTo>
                <a:lnTo>
                  <a:pt x="206101" y="477810"/>
                </a:lnTo>
                <a:lnTo>
                  <a:pt x="206101" y="637081"/>
                </a:lnTo>
                <a:lnTo>
                  <a:pt x="508993" y="318540"/>
                </a:lnTo>
                <a:lnTo>
                  <a:pt x="206101"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8764414" y="4911422"/>
            <a:ext cx="509270" cy="637540"/>
          </a:xfrm>
          <a:custGeom>
            <a:avLst/>
            <a:gdLst/>
            <a:ahLst/>
            <a:cxnLst/>
            <a:rect l="l" t="t" r="r" b="b"/>
            <a:pathLst>
              <a:path w="509270" h="637539">
                <a:moveTo>
                  <a:pt x="0" y="159270"/>
                </a:moveTo>
                <a:lnTo>
                  <a:pt x="206101" y="159270"/>
                </a:lnTo>
                <a:lnTo>
                  <a:pt x="206101" y="0"/>
                </a:lnTo>
                <a:lnTo>
                  <a:pt x="508993" y="318541"/>
                </a:lnTo>
                <a:lnTo>
                  <a:pt x="206101" y="637082"/>
                </a:lnTo>
                <a:lnTo>
                  <a:pt x="206101" y="477811"/>
                </a:lnTo>
                <a:lnTo>
                  <a:pt x="0" y="477811"/>
                </a:lnTo>
                <a:lnTo>
                  <a:pt x="0" y="159270"/>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9890861" y="2369400"/>
            <a:ext cx="831493" cy="850391"/>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9886098" y="2364638"/>
            <a:ext cx="841375" cy="860425"/>
          </a:xfrm>
          <a:custGeom>
            <a:avLst/>
            <a:gdLst/>
            <a:ahLst/>
            <a:cxnLst/>
            <a:rect l="l" t="t" r="r" b="b"/>
            <a:pathLst>
              <a:path w="841375" h="860425">
                <a:moveTo>
                  <a:pt x="0" y="0"/>
                </a:moveTo>
                <a:lnTo>
                  <a:pt x="841018" y="0"/>
                </a:lnTo>
                <a:lnTo>
                  <a:pt x="841018" y="859917"/>
                </a:lnTo>
                <a:lnTo>
                  <a:pt x="0" y="859917"/>
                </a:lnTo>
                <a:lnTo>
                  <a:pt x="0" y="0"/>
                </a:lnTo>
                <a:close/>
              </a:path>
            </a:pathLst>
          </a:custGeom>
          <a:ln w="952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7437002" y="2391835"/>
            <a:ext cx="644994" cy="79081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7336893" y="2364638"/>
            <a:ext cx="856615" cy="856615"/>
          </a:xfrm>
          <a:custGeom>
            <a:avLst/>
            <a:gdLst/>
            <a:ahLst/>
            <a:cxnLst/>
            <a:rect l="l" t="t" r="r" b="b"/>
            <a:pathLst>
              <a:path w="856615" h="856614">
                <a:moveTo>
                  <a:pt x="0" y="0"/>
                </a:moveTo>
                <a:lnTo>
                  <a:pt x="856431" y="0"/>
                </a:lnTo>
                <a:lnTo>
                  <a:pt x="856431" y="856431"/>
                </a:lnTo>
                <a:lnTo>
                  <a:pt x="0" y="856431"/>
                </a:lnTo>
                <a:lnTo>
                  <a:pt x="0" y="0"/>
                </a:lnTo>
                <a:close/>
              </a:path>
            </a:pathLst>
          </a:custGeom>
          <a:ln w="952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8764414" y="2474313"/>
            <a:ext cx="509270" cy="637540"/>
          </a:xfrm>
          <a:custGeom>
            <a:avLst/>
            <a:gdLst/>
            <a:ahLst/>
            <a:cxnLst/>
            <a:rect l="l" t="t" r="r" b="b"/>
            <a:pathLst>
              <a:path w="509270" h="637539">
                <a:moveTo>
                  <a:pt x="206101" y="0"/>
                </a:moveTo>
                <a:lnTo>
                  <a:pt x="206101" y="159270"/>
                </a:lnTo>
                <a:lnTo>
                  <a:pt x="0" y="159270"/>
                </a:lnTo>
                <a:lnTo>
                  <a:pt x="0" y="477812"/>
                </a:lnTo>
                <a:lnTo>
                  <a:pt x="206101" y="477812"/>
                </a:lnTo>
                <a:lnTo>
                  <a:pt x="206101" y="637081"/>
                </a:lnTo>
                <a:lnTo>
                  <a:pt x="508993" y="318541"/>
                </a:lnTo>
                <a:lnTo>
                  <a:pt x="206101"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8764414" y="2474313"/>
            <a:ext cx="509270" cy="637540"/>
          </a:xfrm>
          <a:custGeom>
            <a:avLst/>
            <a:gdLst/>
            <a:ahLst/>
            <a:cxnLst/>
            <a:rect l="l" t="t" r="r" b="b"/>
            <a:pathLst>
              <a:path w="509270" h="637539">
                <a:moveTo>
                  <a:pt x="0" y="159270"/>
                </a:moveTo>
                <a:lnTo>
                  <a:pt x="206101" y="159270"/>
                </a:lnTo>
                <a:lnTo>
                  <a:pt x="206101" y="0"/>
                </a:lnTo>
                <a:lnTo>
                  <a:pt x="508993" y="318541"/>
                </a:lnTo>
                <a:lnTo>
                  <a:pt x="206101" y="637082"/>
                </a:lnTo>
                <a:lnTo>
                  <a:pt x="206101" y="477811"/>
                </a:lnTo>
                <a:lnTo>
                  <a:pt x="0" y="477811"/>
                </a:lnTo>
                <a:lnTo>
                  <a:pt x="0" y="159270"/>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txBox="1"/>
          <p:nvPr/>
        </p:nvSpPr>
        <p:spPr>
          <a:xfrm>
            <a:off x="7050290" y="1442838"/>
            <a:ext cx="3956685" cy="760095"/>
          </a:xfrm>
          <a:prstGeom prst="rect">
            <a:avLst/>
          </a:prstGeom>
        </p:spPr>
        <p:txBody>
          <a:bodyPr vert="horz" wrap="square" lIns="0" tIns="10160" rIns="0" bIns="0" rtlCol="0">
            <a:spAutoFit/>
          </a:bodyPr>
          <a:lstStyle/>
          <a:p>
            <a:pPr marL="298450" marR="5080" lvl="0" indent="-285750" algn="l" defTabSz="914400" rtl="0" eaLnBrk="1" fontAlgn="auto" latinLnBrk="0" hangingPunct="1">
              <a:lnSpc>
                <a:spcPct val="100699"/>
              </a:lnSpc>
              <a:spcBef>
                <a:spcPts val="80"/>
              </a:spcBef>
              <a:spcAft>
                <a:spcPts val="0"/>
              </a:spcAft>
              <a:buClrTx/>
              <a:buSzTx/>
              <a:buFont typeface="Arial"/>
              <a:buChar char="•"/>
              <a:tabLst>
                <a:tab pos="297815" algn="l"/>
                <a:tab pos="298450" algn="l"/>
              </a:tabLst>
              <a:defRPr/>
            </a:pPr>
            <a:r>
              <a:rPr kumimoji="0" sz="2400" b="0" i="0" u="none" strike="noStrike" kern="1200" cap="none" spc="-5" normalizeH="0" baseline="0" noProof="0" dirty="0">
                <a:ln>
                  <a:noFill/>
                </a:ln>
                <a:solidFill>
                  <a:srgbClr val="4472C4"/>
                </a:solidFill>
                <a:effectLst/>
                <a:uLnTx/>
                <a:uFillTx/>
                <a:latin typeface="Calibri"/>
                <a:ea typeface="+mn-ea"/>
                <a:cs typeface="Calibri"/>
              </a:rPr>
              <a:t>MLP</a:t>
            </a:r>
            <a:r>
              <a:rPr kumimoji="0" sz="2400" b="0" i="0" u="none" strike="noStrike" kern="1200" cap="none" spc="-5" normalizeH="0" baseline="0" noProof="0" dirty="0">
                <a:ln>
                  <a:noFill/>
                </a:ln>
                <a:solidFill>
                  <a:prstClr val="black"/>
                </a:solidFill>
                <a:effectLst/>
                <a:uLnTx/>
                <a:uFillTx/>
                <a:latin typeface="Calibri"/>
                <a:ea typeface="+mn-ea"/>
                <a:cs typeface="Calibri"/>
              </a:rPr>
              <a:t>: lose “place-coded” </a:t>
            </a:r>
            <a:r>
              <a:rPr kumimoji="0" sz="2400" b="0" i="0" u="none" strike="noStrike" kern="1200" cap="none" spc="-25" normalizeH="0" baseline="0" noProof="0" dirty="0">
                <a:ln>
                  <a:noFill/>
                </a:ln>
                <a:solidFill>
                  <a:prstClr val="black"/>
                </a:solidFill>
                <a:effectLst/>
                <a:uLnTx/>
                <a:uFillTx/>
                <a:latin typeface="Calibri"/>
                <a:ea typeface="+mn-ea"/>
                <a:cs typeface="Calibri"/>
              </a:rPr>
              <a:t>info,  </a:t>
            </a:r>
            <a:r>
              <a:rPr kumimoji="0" sz="2400" b="0" i="0" u="none" strike="noStrike" kern="1200" cap="none" spc="-15" normalizeH="0" baseline="0" noProof="0" dirty="0">
                <a:ln>
                  <a:noFill/>
                </a:ln>
                <a:solidFill>
                  <a:prstClr val="black"/>
                </a:solidFill>
                <a:effectLst/>
                <a:uLnTx/>
                <a:uFillTx/>
                <a:latin typeface="Calibri"/>
                <a:ea typeface="+mn-ea"/>
                <a:cs typeface="Calibri"/>
              </a:rPr>
              <a:t>too abstract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20" name="object 20"/>
          <p:cNvSpPr txBox="1"/>
          <p:nvPr/>
        </p:nvSpPr>
        <p:spPr>
          <a:xfrm>
            <a:off x="3716379" y="4042214"/>
            <a:ext cx="7108825" cy="1035050"/>
          </a:xfrm>
          <a:prstGeom prst="rect">
            <a:avLst/>
          </a:prstGeom>
        </p:spPr>
        <p:txBody>
          <a:bodyPr vert="horz" wrap="square" lIns="0" tIns="12700" rIns="0" bIns="0" rtlCol="0">
            <a:spAutoFit/>
          </a:bodyPr>
          <a:lstStyle/>
          <a:p>
            <a:pPr marL="3618865" marR="0" lvl="0" indent="-286385" algn="l" defTabSz="914400" rtl="0" eaLnBrk="1" fontAlgn="auto" latinLnBrk="0" hangingPunct="1">
              <a:lnSpc>
                <a:spcPct val="100000"/>
              </a:lnSpc>
              <a:spcBef>
                <a:spcPts val="100"/>
              </a:spcBef>
              <a:spcAft>
                <a:spcPts val="0"/>
              </a:spcAft>
              <a:buClrTx/>
              <a:buSzTx/>
              <a:buFont typeface="Arial"/>
              <a:buChar char="•"/>
              <a:tabLst>
                <a:tab pos="3618865" algn="l"/>
                <a:tab pos="3619500" algn="l"/>
              </a:tabLst>
              <a:defRPr/>
            </a:pPr>
            <a:r>
              <a:rPr kumimoji="0" sz="2400" b="0" i="0" u="none" strike="noStrike" kern="1200" cap="none" spc="-10" normalizeH="0" baseline="0" noProof="0" dirty="0">
                <a:ln>
                  <a:noFill/>
                </a:ln>
                <a:solidFill>
                  <a:srgbClr val="4472C4"/>
                </a:solidFill>
                <a:effectLst/>
                <a:uLnTx/>
                <a:uFillTx/>
                <a:latin typeface="Calibri"/>
                <a:ea typeface="+mn-ea"/>
                <a:cs typeface="Calibri"/>
              </a:rPr>
              <a:t>FCN</a:t>
            </a:r>
            <a:r>
              <a:rPr kumimoji="0" sz="2400" b="0" i="0" u="none" strike="noStrike" kern="1200" cap="none" spc="-10" normalizeH="0" baseline="0" noProof="0" dirty="0">
                <a:ln>
                  <a:noFill/>
                </a:ln>
                <a:solidFill>
                  <a:prstClr val="black"/>
                </a:solidFill>
                <a:effectLst/>
                <a:uLnTx/>
                <a:uFillTx/>
                <a:latin typeface="Calibri"/>
                <a:ea typeface="+mn-ea"/>
                <a:cs typeface="Calibri"/>
              </a:rPr>
              <a:t>:</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translation-equivariant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185"/>
              </a:spcBef>
              <a:spcAft>
                <a:spcPts val="0"/>
              </a:spcAft>
              <a:buClrTx/>
              <a:buSzTx/>
              <a:buFontTx/>
              <a:buNone/>
              <a:tabLst>
                <a:tab pos="297815" algn="l"/>
              </a:tabLst>
              <a:defRPr/>
            </a:pPr>
            <a:r>
              <a:rPr kumimoji="0" sz="2400" b="0" i="0" u="none" strike="noStrike" kern="1200" cap="none" spc="0" normalizeH="0" baseline="0" noProof="0" dirty="0">
                <a:ln>
                  <a:noFill/>
                </a:ln>
                <a:solidFill>
                  <a:prstClr val="black"/>
                </a:solidFill>
                <a:effectLst/>
                <a:uLnTx/>
                <a:uFillTx/>
                <a:latin typeface="Arial"/>
                <a:ea typeface="+mn-ea"/>
                <a:cs typeface="Arial"/>
              </a:rPr>
              <a:t>•	</a:t>
            </a:r>
            <a:r>
              <a:rPr kumimoji="0" sz="2400" b="0" i="0" u="none" strike="noStrike" kern="1200" cap="none" spc="-5" normalizeH="0" baseline="0" noProof="0" dirty="0">
                <a:ln>
                  <a:noFill/>
                </a:ln>
                <a:solidFill>
                  <a:prstClr val="black"/>
                </a:solidFill>
                <a:effectLst/>
                <a:uLnTx/>
                <a:uFillTx/>
                <a:latin typeface="Calibri"/>
                <a:ea typeface="+mn-ea"/>
                <a:cs typeface="Calibri"/>
              </a:rPr>
              <a:t>+2.1</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point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1807058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9026525" cy="695960"/>
          </a:xfrm>
          <a:prstGeom prst="rect">
            <a:avLst/>
          </a:prstGeom>
        </p:spPr>
        <p:txBody>
          <a:bodyPr vert="horz" wrap="square" lIns="0" tIns="12700" rIns="0" bIns="0" rtlCol="0">
            <a:spAutoFit/>
          </a:bodyPr>
          <a:lstStyle/>
          <a:p>
            <a:pPr marL="12700">
              <a:lnSpc>
                <a:spcPct val="100000"/>
              </a:lnSpc>
              <a:spcBef>
                <a:spcPts val="100"/>
              </a:spcBef>
            </a:pPr>
            <a:r>
              <a:rPr sz="4250" spc="45" dirty="0">
                <a:solidFill>
                  <a:srgbClr val="4472C4"/>
                </a:solidFill>
              </a:rPr>
              <a:t>Instance </a:t>
            </a:r>
            <a:r>
              <a:rPr sz="4250" spc="55" dirty="0">
                <a:solidFill>
                  <a:srgbClr val="4472C4"/>
                </a:solidFill>
              </a:rPr>
              <a:t>Segmentation </a:t>
            </a:r>
            <a:r>
              <a:rPr sz="4400" spc="-15" dirty="0"/>
              <a:t>Results </a:t>
            </a:r>
            <a:r>
              <a:rPr sz="4400" dirty="0"/>
              <a:t>on</a:t>
            </a:r>
            <a:r>
              <a:rPr sz="4400" spc="-25" dirty="0"/>
              <a:t> COCO</a:t>
            </a:r>
            <a:endParaRPr sz="4400"/>
          </a:p>
        </p:txBody>
      </p:sp>
      <p:sp>
        <p:nvSpPr>
          <p:cNvPr id="3" name="object 3"/>
          <p:cNvSpPr/>
          <p:nvPr/>
        </p:nvSpPr>
        <p:spPr>
          <a:xfrm>
            <a:off x="604382" y="1795917"/>
            <a:ext cx="11134502" cy="245314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2106386" y="4704734"/>
            <a:ext cx="8761095" cy="875665"/>
          </a:xfrm>
          <a:prstGeom prst="rect">
            <a:avLst/>
          </a:prstGeom>
        </p:spPr>
        <p:txBody>
          <a:bodyPr vert="horz" wrap="square" lIns="0" tIns="12700" rIns="0" bIns="0" rtlCol="0">
            <a:spAutoFit/>
          </a:bodyPr>
          <a:lstStyle/>
          <a:p>
            <a:pPr marL="298450" marR="0" lvl="0" indent="-285750" algn="l" defTabSz="914400" rtl="0" eaLnBrk="1" fontAlgn="auto" latinLnBrk="0" hangingPunct="1">
              <a:lnSpc>
                <a:spcPts val="3345"/>
              </a:lnSpc>
              <a:spcBef>
                <a:spcPts val="100"/>
              </a:spcBef>
              <a:spcAft>
                <a:spcPts val="0"/>
              </a:spcAft>
              <a:buClrTx/>
              <a:buSzTx/>
              <a:buFont typeface="Arial"/>
              <a:buChar char="•"/>
              <a:tabLst>
                <a:tab pos="297815" algn="l"/>
                <a:tab pos="298450" algn="l"/>
              </a:tabLst>
              <a:defRPr/>
            </a:pPr>
            <a:r>
              <a:rPr kumimoji="0" sz="2800" b="1" i="0" u="none" strike="noStrike" kern="1200" cap="none" spc="0" normalizeH="0" baseline="0" noProof="0" dirty="0">
                <a:ln>
                  <a:noFill/>
                </a:ln>
                <a:solidFill>
                  <a:srgbClr val="C00000"/>
                </a:solidFill>
                <a:effectLst/>
                <a:uLnTx/>
                <a:uFillTx/>
                <a:latin typeface="Calibri"/>
                <a:ea typeface="+mn-ea"/>
                <a:cs typeface="Calibri"/>
              </a:rPr>
              <a:t>2 AP </a:t>
            </a:r>
            <a:r>
              <a:rPr kumimoji="0" sz="2800" b="1" i="0" u="none" strike="noStrike" kern="1200" cap="none" spc="-15" normalizeH="0" baseline="0" noProof="0" dirty="0">
                <a:ln>
                  <a:noFill/>
                </a:ln>
                <a:solidFill>
                  <a:srgbClr val="C00000"/>
                </a:solidFill>
                <a:effectLst/>
                <a:uLnTx/>
                <a:uFillTx/>
                <a:latin typeface="Calibri"/>
                <a:ea typeface="+mn-ea"/>
                <a:cs typeface="Calibri"/>
              </a:rPr>
              <a:t>better </a:t>
            </a:r>
            <a:r>
              <a:rPr kumimoji="0" sz="2800" b="0" i="0" u="none" strike="noStrike" kern="1200" cap="none" spc="-5" normalizeH="0" baseline="0" noProof="0" dirty="0">
                <a:ln>
                  <a:noFill/>
                </a:ln>
                <a:solidFill>
                  <a:prstClr val="black"/>
                </a:solidFill>
                <a:effectLst/>
                <a:uLnTx/>
                <a:uFillTx/>
                <a:latin typeface="Calibri"/>
                <a:ea typeface="+mn-ea"/>
                <a:cs typeface="Calibri"/>
              </a:rPr>
              <a:t>than </a:t>
            </a:r>
            <a:r>
              <a:rPr kumimoji="0" sz="2800" b="0" i="0" u="none" strike="noStrike" kern="1200" cap="none" spc="-80" normalizeH="0" baseline="0" noProof="0" dirty="0">
                <a:ln>
                  <a:noFill/>
                </a:ln>
                <a:solidFill>
                  <a:prstClr val="black"/>
                </a:solidFill>
                <a:effectLst/>
                <a:uLnTx/>
                <a:uFillTx/>
                <a:latin typeface="Calibri"/>
                <a:ea typeface="+mn-ea"/>
                <a:cs typeface="Calibri"/>
              </a:rPr>
              <a:t>SOTA </a:t>
            </a:r>
            <a:r>
              <a:rPr kumimoji="0" sz="2800" b="0" i="0" u="none" strike="noStrike" kern="1200" cap="none" spc="-5" normalizeH="0" baseline="0" noProof="0" dirty="0">
                <a:ln>
                  <a:noFill/>
                </a:ln>
                <a:solidFill>
                  <a:prstClr val="black"/>
                </a:solidFill>
                <a:effectLst/>
                <a:uLnTx/>
                <a:uFillTx/>
                <a:latin typeface="Calibri"/>
                <a:ea typeface="+mn-ea"/>
                <a:cs typeface="Calibri"/>
              </a:rPr>
              <a:t>w/ </a:t>
            </a:r>
            <a:r>
              <a:rPr kumimoji="0" sz="2800" b="0" i="0" u="none" strike="noStrike" kern="1200" cap="none" spc="0" normalizeH="0" baseline="0" noProof="0" dirty="0">
                <a:ln>
                  <a:noFill/>
                </a:ln>
                <a:solidFill>
                  <a:prstClr val="black"/>
                </a:solidFill>
                <a:effectLst/>
                <a:uLnTx/>
                <a:uFillTx/>
                <a:latin typeface="Calibri"/>
                <a:ea typeface="+mn-ea"/>
                <a:cs typeface="Calibri"/>
              </a:rPr>
              <a:t>R101, </a:t>
            </a:r>
            <a:r>
              <a:rPr kumimoji="0" sz="2800" b="0" i="0" u="none" strike="noStrike" kern="1200" cap="none" spc="-5" normalizeH="0" baseline="0" noProof="0" dirty="0">
                <a:ln>
                  <a:noFill/>
                </a:ln>
                <a:solidFill>
                  <a:prstClr val="black"/>
                </a:solidFill>
                <a:effectLst/>
                <a:uLnTx/>
                <a:uFillTx/>
                <a:latin typeface="Calibri"/>
                <a:ea typeface="+mn-ea"/>
                <a:cs typeface="Calibri"/>
              </a:rPr>
              <a:t>without bells and</a:t>
            </a:r>
            <a:r>
              <a:rPr kumimoji="0" sz="2800" b="0" i="0" u="none" strike="noStrike" kern="1200" cap="none" spc="16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whistles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298450" marR="0" lvl="0" indent="-285750" algn="l" defTabSz="914400" rtl="0" eaLnBrk="1" fontAlgn="auto" latinLnBrk="0" hangingPunct="1">
              <a:lnSpc>
                <a:spcPts val="3345"/>
              </a:lnSpc>
              <a:spcBef>
                <a:spcPts val="0"/>
              </a:spcBef>
              <a:spcAft>
                <a:spcPts val="0"/>
              </a:spcAft>
              <a:buClrTx/>
              <a:buSzTx/>
              <a:buFont typeface="Arial"/>
              <a:buChar char="•"/>
              <a:tabLst>
                <a:tab pos="297815" algn="l"/>
                <a:tab pos="298450" algn="l"/>
              </a:tabLst>
              <a:defRPr/>
            </a:pPr>
            <a:r>
              <a:rPr kumimoji="0" sz="2800" b="1" i="0" u="none" strike="noStrike" kern="1200" cap="none" spc="0" normalizeH="0" baseline="0" noProof="0" dirty="0">
                <a:ln>
                  <a:noFill/>
                </a:ln>
                <a:solidFill>
                  <a:srgbClr val="C00000"/>
                </a:solidFill>
                <a:effectLst/>
                <a:uLnTx/>
                <a:uFillTx/>
                <a:latin typeface="Calibri"/>
                <a:ea typeface="+mn-ea"/>
                <a:cs typeface="Calibri"/>
              </a:rPr>
              <a:t>200ms /</a:t>
            </a:r>
            <a:r>
              <a:rPr kumimoji="0" sz="2800" b="1" i="0" u="none" strike="noStrike" kern="1200" cap="none" spc="-15" normalizeH="0" baseline="0" noProof="0" dirty="0">
                <a:ln>
                  <a:noFill/>
                </a:ln>
                <a:solidFill>
                  <a:srgbClr val="C00000"/>
                </a:solidFill>
                <a:effectLst/>
                <a:uLnTx/>
                <a:uFillTx/>
                <a:latin typeface="Calibri"/>
                <a:ea typeface="+mn-ea"/>
                <a:cs typeface="Calibri"/>
              </a:rPr>
              <a:t> </a:t>
            </a:r>
            <a:r>
              <a:rPr kumimoji="0" sz="2800" b="1" i="0" u="none" strike="noStrike" kern="1200" cap="none" spc="-5" normalizeH="0" baseline="0" noProof="0" dirty="0">
                <a:ln>
                  <a:noFill/>
                </a:ln>
                <a:solidFill>
                  <a:srgbClr val="C00000"/>
                </a:solidFill>
                <a:effectLst/>
                <a:uLnTx/>
                <a:uFillTx/>
                <a:latin typeface="Calibri"/>
                <a:ea typeface="+mn-ea"/>
                <a:cs typeface="Calibri"/>
              </a:rPr>
              <a:t>img</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665017" y="2848202"/>
            <a:ext cx="6226175" cy="315595"/>
          </a:xfrm>
          <a:custGeom>
            <a:avLst/>
            <a:gdLst/>
            <a:ahLst/>
            <a:cxnLst/>
            <a:rect l="l" t="t" r="r" b="b"/>
            <a:pathLst>
              <a:path w="6226175" h="315594">
                <a:moveTo>
                  <a:pt x="0" y="52514"/>
                </a:moveTo>
                <a:lnTo>
                  <a:pt x="4126" y="32073"/>
                </a:lnTo>
                <a:lnTo>
                  <a:pt x="15380" y="15381"/>
                </a:lnTo>
                <a:lnTo>
                  <a:pt x="32072" y="4126"/>
                </a:lnTo>
                <a:lnTo>
                  <a:pt x="52513" y="0"/>
                </a:lnTo>
                <a:lnTo>
                  <a:pt x="6173129" y="0"/>
                </a:lnTo>
                <a:lnTo>
                  <a:pt x="6193570" y="4126"/>
                </a:lnTo>
                <a:lnTo>
                  <a:pt x="6210262" y="15381"/>
                </a:lnTo>
                <a:lnTo>
                  <a:pt x="6221516" y="32073"/>
                </a:lnTo>
                <a:lnTo>
                  <a:pt x="6225643" y="52514"/>
                </a:lnTo>
                <a:lnTo>
                  <a:pt x="6225643" y="262577"/>
                </a:lnTo>
                <a:lnTo>
                  <a:pt x="6221516" y="283017"/>
                </a:lnTo>
                <a:lnTo>
                  <a:pt x="6210262" y="299710"/>
                </a:lnTo>
                <a:lnTo>
                  <a:pt x="6193570" y="310964"/>
                </a:lnTo>
                <a:lnTo>
                  <a:pt x="6173129" y="315091"/>
                </a:lnTo>
                <a:lnTo>
                  <a:pt x="52513" y="315091"/>
                </a:lnTo>
                <a:lnTo>
                  <a:pt x="32072" y="310964"/>
                </a:lnTo>
                <a:lnTo>
                  <a:pt x="15380" y="299710"/>
                </a:lnTo>
                <a:lnTo>
                  <a:pt x="4126" y="283017"/>
                </a:lnTo>
                <a:lnTo>
                  <a:pt x="0" y="262577"/>
                </a:lnTo>
                <a:lnTo>
                  <a:pt x="0" y="52514"/>
                </a:lnTo>
                <a:close/>
              </a:path>
            </a:pathLst>
          </a:custGeom>
          <a:ln w="38100">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665017" y="3535526"/>
            <a:ext cx="6226175" cy="315595"/>
          </a:xfrm>
          <a:custGeom>
            <a:avLst/>
            <a:gdLst/>
            <a:ahLst/>
            <a:cxnLst/>
            <a:rect l="l" t="t" r="r" b="b"/>
            <a:pathLst>
              <a:path w="6226175" h="315595">
                <a:moveTo>
                  <a:pt x="0" y="52514"/>
                </a:moveTo>
                <a:lnTo>
                  <a:pt x="4126" y="32073"/>
                </a:lnTo>
                <a:lnTo>
                  <a:pt x="15380" y="15381"/>
                </a:lnTo>
                <a:lnTo>
                  <a:pt x="32072" y="4126"/>
                </a:lnTo>
                <a:lnTo>
                  <a:pt x="52513" y="0"/>
                </a:lnTo>
                <a:lnTo>
                  <a:pt x="6173129" y="0"/>
                </a:lnTo>
                <a:lnTo>
                  <a:pt x="6193570" y="4126"/>
                </a:lnTo>
                <a:lnTo>
                  <a:pt x="6210262" y="15381"/>
                </a:lnTo>
                <a:lnTo>
                  <a:pt x="6221516" y="32073"/>
                </a:lnTo>
                <a:lnTo>
                  <a:pt x="6225643" y="52514"/>
                </a:lnTo>
                <a:lnTo>
                  <a:pt x="6225643" y="262577"/>
                </a:lnTo>
                <a:lnTo>
                  <a:pt x="6221516" y="283017"/>
                </a:lnTo>
                <a:lnTo>
                  <a:pt x="6210262" y="299710"/>
                </a:lnTo>
                <a:lnTo>
                  <a:pt x="6193570" y="310964"/>
                </a:lnTo>
                <a:lnTo>
                  <a:pt x="6173129" y="315091"/>
                </a:lnTo>
                <a:lnTo>
                  <a:pt x="52513" y="315091"/>
                </a:lnTo>
                <a:lnTo>
                  <a:pt x="32072" y="310964"/>
                </a:lnTo>
                <a:lnTo>
                  <a:pt x="15380" y="299710"/>
                </a:lnTo>
                <a:lnTo>
                  <a:pt x="4126" y="283017"/>
                </a:lnTo>
                <a:lnTo>
                  <a:pt x="0" y="262577"/>
                </a:lnTo>
                <a:lnTo>
                  <a:pt x="0" y="52514"/>
                </a:lnTo>
                <a:close/>
              </a:path>
            </a:pathLst>
          </a:custGeom>
          <a:ln w="381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01928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9026525" cy="695960"/>
          </a:xfrm>
          <a:prstGeom prst="rect">
            <a:avLst/>
          </a:prstGeom>
        </p:spPr>
        <p:txBody>
          <a:bodyPr vert="horz" wrap="square" lIns="0" tIns="12700" rIns="0" bIns="0" rtlCol="0">
            <a:spAutoFit/>
          </a:bodyPr>
          <a:lstStyle/>
          <a:p>
            <a:pPr marL="12700">
              <a:lnSpc>
                <a:spcPct val="100000"/>
              </a:lnSpc>
              <a:spcBef>
                <a:spcPts val="100"/>
              </a:spcBef>
            </a:pPr>
            <a:r>
              <a:rPr sz="4250" spc="45" dirty="0">
                <a:solidFill>
                  <a:srgbClr val="4472C4"/>
                </a:solidFill>
              </a:rPr>
              <a:t>Instance </a:t>
            </a:r>
            <a:r>
              <a:rPr sz="4250" spc="55" dirty="0">
                <a:solidFill>
                  <a:srgbClr val="4472C4"/>
                </a:solidFill>
              </a:rPr>
              <a:t>Segmentation </a:t>
            </a:r>
            <a:r>
              <a:rPr sz="4400" spc="-15" dirty="0"/>
              <a:t>Results </a:t>
            </a:r>
            <a:r>
              <a:rPr sz="4400" dirty="0"/>
              <a:t>on</a:t>
            </a:r>
            <a:r>
              <a:rPr sz="4400" spc="-25" dirty="0"/>
              <a:t> COCO</a:t>
            </a:r>
            <a:endParaRPr sz="4400"/>
          </a:p>
        </p:txBody>
      </p:sp>
      <p:sp>
        <p:nvSpPr>
          <p:cNvPr id="3" name="object 3"/>
          <p:cNvSpPr/>
          <p:nvPr/>
        </p:nvSpPr>
        <p:spPr>
          <a:xfrm>
            <a:off x="604382" y="1795917"/>
            <a:ext cx="11134502" cy="245314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1908314" y="4704734"/>
            <a:ext cx="7915275" cy="452120"/>
          </a:xfrm>
          <a:prstGeom prst="rect">
            <a:avLst/>
          </a:prstGeom>
        </p:spPr>
        <p:txBody>
          <a:bodyPr vert="horz" wrap="square" lIns="0" tIns="12700" rIns="0" bIns="0" rtlCol="0">
            <a:spAutoFit/>
          </a:bodyPr>
          <a:lstStyle/>
          <a:p>
            <a:pPr marL="298450" marR="0" lvl="0" indent="-285750" algn="l" defTabSz="914400" rtl="0" eaLnBrk="1" fontAlgn="auto" latinLnBrk="0" hangingPunct="1">
              <a:lnSpc>
                <a:spcPct val="100000"/>
              </a:lnSpc>
              <a:spcBef>
                <a:spcPts val="100"/>
              </a:spcBef>
              <a:spcAft>
                <a:spcPts val="0"/>
              </a:spcAft>
              <a:buClrTx/>
              <a:buSzTx/>
              <a:buFont typeface="Arial"/>
              <a:buChar char="•"/>
              <a:tabLst>
                <a:tab pos="297815" algn="l"/>
                <a:tab pos="29845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benefit </a:t>
            </a:r>
            <a:r>
              <a:rPr kumimoji="0" sz="2800" b="0" i="0" u="none" strike="noStrike" kern="1200" cap="none" spc="-15" normalizeH="0" baseline="0" noProof="0" dirty="0">
                <a:ln>
                  <a:noFill/>
                </a:ln>
                <a:solidFill>
                  <a:prstClr val="black"/>
                </a:solidFill>
                <a:effectLst/>
                <a:uLnTx/>
                <a:uFillTx/>
                <a:latin typeface="Calibri"/>
                <a:ea typeface="+mn-ea"/>
                <a:cs typeface="Calibri"/>
              </a:rPr>
              <a:t>from </a:t>
            </a:r>
            <a:r>
              <a:rPr kumimoji="0" sz="2800" b="0" i="0" u="none" strike="noStrike" kern="1200" cap="none" spc="-20" normalizeH="0" baseline="0" noProof="0" dirty="0">
                <a:ln>
                  <a:noFill/>
                </a:ln>
                <a:solidFill>
                  <a:prstClr val="black"/>
                </a:solidFill>
                <a:effectLst/>
                <a:uLnTx/>
                <a:uFillTx/>
                <a:latin typeface="Calibri"/>
                <a:ea typeface="+mn-ea"/>
                <a:cs typeface="Calibri"/>
              </a:rPr>
              <a:t>better </a:t>
            </a:r>
            <a:r>
              <a:rPr kumimoji="0" sz="2800" b="0" i="0" u="none" strike="noStrike" kern="1200" cap="none" spc="-25" normalizeH="0" baseline="0" noProof="0" dirty="0">
                <a:ln>
                  <a:noFill/>
                </a:ln>
                <a:solidFill>
                  <a:prstClr val="black"/>
                </a:solidFill>
                <a:effectLst/>
                <a:uLnTx/>
                <a:uFillTx/>
                <a:latin typeface="Calibri"/>
                <a:ea typeface="+mn-ea"/>
                <a:cs typeface="Calibri"/>
              </a:rPr>
              <a:t>features </a:t>
            </a:r>
            <a:r>
              <a:rPr kumimoji="0" sz="2800" b="0" i="0" u="none" strike="noStrike" kern="1200" cap="none" spc="-15" normalizeH="0" baseline="0" noProof="0" dirty="0">
                <a:ln>
                  <a:noFill/>
                </a:ln>
                <a:solidFill>
                  <a:prstClr val="black"/>
                </a:solidFill>
                <a:effectLst/>
                <a:uLnTx/>
                <a:uFillTx/>
                <a:latin typeface="Calibri"/>
                <a:ea typeface="+mn-ea"/>
                <a:cs typeface="Calibri"/>
              </a:rPr>
              <a:t>(ResNeXt </a:t>
            </a:r>
            <a:r>
              <a:rPr kumimoji="0" sz="2000" b="0" i="0" u="none" strike="noStrike" kern="1200" cap="none" spc="-5" normalizeH="0" baseline="0" noProof="0" dirty="0">
                <a:ln>
                  <a:noFill/>
                </a:ln>
                <a:solidFill>
                  <a:srgbClr val="7F7F7F"/>
                </a:solidFill>
                <a:effectLst/>
                <a:uLnTx/>
                <a:uFillTx/>
                <a:latin typeface="Calibri"/>
                <a:ea typeface="+mn-ea"/>
                <a:cs typeface="Calibri"/>
              </a:rPr>
              <a:t>[Xie et </a:t>
            </a:r>
            <a:r>
              <a:rPr kumimoji="0" sz="2000" b="0" i="0" u="none" strike="noStrike" kern="1200" cap="none" spc="0" normalizeH="0" baseline="0" noProof="0" dirty="0">
                <a:ln>
                  <a:noFill/>
                </a:ln>
                <a:solidFill>
                  <a:srgbClr val="7F7F7F"/>
                </a:solidFill>
                <a:effectLst/>
                <a:uLnTx/>
                <a:uFillTx/>
                <a:latin typeface="Calibri"/>
                <a:ea typeface="+mn-ea"/>
                <a:cs typeface="Calibri"/>
              </a:rPr>
              <a:t>al.</a:t>
            </a:r>
            <a:r>
              <a:rPr kumimoji="0" sz="2000" b="0" i="0" u="none" strike="noStrike" kern="1200" cap="none" spc="114" normalizeH="0" baseline="0" noProof="0" dirty="0">
                <a:ln>
                  <a:noFill/>
                </a:ln>
                <a:solidFill>
                  <a:srgbClr val="7F7F7F"/>
                </a:solidFill>
                <a:effectLst/>
                <a:uLnTx/>
                <a:uFillTx/>
                <a:latin typeface="Calibri"/>
                <a:ea typeface="+mn-ea"/>
                <a:cs typeface="Calibri"/>
              </a:rPr>
              <a:t> </a:t>
            </a:r>
            <a:r>
              <a:rPr kumimoji="0" sz="2000" b="0" i="0" u="none" strike="noStrike" kern="1200" cap="none" spc="-5" normalizeH="0" baseline="0" noProof="0" dirty="0">
                <a:ln>
                  <a:noFill/>
                </a:ln>
                <a:solidFill>
                  <a:srgbClr val="7F7F7F"/>
                </a:solidFill>
                <a:effectLst/>
                <a:uLnTx/>
                <a:uFillTx/>
                <a:latin typeface="Calibri"/>
                <a:ea typeface="+mn-ea"/>
                <a:cs typeface="Calibri"/>
              </a:rPr>
              <a:t>CVPR’17]</a:t>
            </a:r>
            <a:r>
              <a:rPr kumimoji="0" sz="2800" b="0" i="0" u="none" strike="noStrike" kern="1200" cap="none" spc="-5" normalizeH="0" baseline="0" noProof="0" dirty="0">
                <a:ln>
                  <a:noFill/>
                </a:ln>
                <a:solidFill>
                  <a:prstClr val="black"/>
                </a:solidFill>
                <a:effectLst/>
                <a:uLnTx/>
                <a:uFillTx/>
                <a:latin typeface="Calibri"/>
                <a:ea typeface="+mn-ea"/>
                <a:cs typeface="Calibri"/>
              </a:rPr>
              <a: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665017" y="3882766"/>
            <a:ext cx="6226175" cy="315595"/>
          </a:xfrm>
          <a:custGeom>
            <a:avLst/>
            <a:gdLst/>
            <a:ahLst/>
            <a:cxnLst/>
            <a:rect l="l" t="t" r="r" b="b"/>
            <a:pathLst>
              <a:path w="6226175" h="315595">
                <a:moveTo>
                  <a:pt x="0" y="52514"/>
                </a:moveTo>
                <a:lnTo>
                  <a:pt x="4126" y="32073"/>
                </a:lnTo>
                <a:lnTo>
                  <a:pt x="15380" y="15381"/>
                </a:lnTo>
                <a:lnTo>
                  <a:pt x="32072" y="4126"/>
                </a:lnTo>
                <a:lnTo>
                  <a:pt x="52513" y="0"/>
                </a:lnTo>
                <a:lnTo>
                  <a:pt x="6173129" y="0"/>
                </a:lnTo>
                <a:lnTo>
                  <a:pt x="6193570" y="4126"/>
                </a:lnTo>
                <a:lnTo>
                  <a:pt x="6210262" y="15381"/>
                </a:lnTo>
                <a:lnTo>
                  <a:pt x="6221516" y="32073"/>
                </a:lnTo>
                <a:lnTo>
                  <a:pt x="6225643" y="52514"/>
                </a:lnTo>
                <a:lnTo>
                  <a:pt x="6225643" y="262577"/>
                </a:lnTo>
                <a:lnTo>
                  <a:pt x="6221516" y="283017"/>
                </a:lnTo>
                <a:lnTo>
                  <a:pt x="6210262" y="299710"/>
                </a:lnTo>
                <a:lnTo>
                  <a:pt x="6193570" y="310964"/>
                </a:lnTo>
                <a:lnTo>
                  <a:pt x="6173129" y="315091"/>
                </a:lnTo>
                <a:lnTo>
                  <a:pt x="52513" y="315091"/>
                </a:lnTo>
                <a:lnTo>
                  <a:pt x="32072" y="310964"/>
                </a:lnTo>
                <a:lnTo>
                  <a:pt x="15380" y="299710"/>
                </a:lnTo>
                <a:lnTo>
                  <a:pt x="4126" y="283017"/>
                </a:lnTo>
                <a:lnTo>
                  <a:pt x="0" y="262577"/>
                </a:lnTo>
                <a:lnTo>
                  <a:pt x="0" y="52514"/>
                </a:lnTo>
                <a:close/>
              </a:path>
            </a:pathLst>
          </a:custGeom>
          <a:ln w="381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433692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0D37E-930F-A863-B5C7-30170BDBD29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7B69B6CE-0D9E-A53B-0B91-00FF25C37772}"/>
              </a:ext>
            </a:extLst>
          </p:cNvPr>
          <p:cNvSpPr>
            <a:spLocks noGrp="1"/>
          </p:cNvSpPr>
          <p:nvPr>
            <p:ph type="body" idx="1"/>
          </p:nvPr>
        </p:nvSpPr>
        <p:spPr>
          <a:xfrm>
            <a:off x="3003476" y="5879087"/>
            <a:ext cx="8563610" cy="738664"/>
          </a:xfrm>
        </p:spPr>
        <p:txBody>
          <a:bodyPr/>
          <a:lstStyle/>
          <a:p>
            <a:r>
              <a:rPr lang="en-US" dirty="0"/>
              <a:t>State of the art as of 2025</a:t>
            </a:r>
          </a:p>
        </p:txBody>
      </p:sp>
      <p:pic>
        <p:nvPicPr>
          <p:cNvPr id="5" name="Picture 4" descr="A graph with different colored lines&#10;&#10;AI-generated content may be incorrect.">
            <a:extLst>
              <a:ext uri="{FF2B5EF4-FFF2-40B4-BE49-F238E27FC236}">
                <a16:creationId xmlns:a16="http://schemas.microsoft.com/office/drawing/2014/main" id="{8B566EEC-F26D-0E58-276E-ACBB1B54A3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6568" y="189331"/>
            <a:ext cx="7578861" cy="5684146"/>
          </a:xfrm>
          <a:prstGeom prst="rect">
            <a:avLst/>
          </a:prstGeom>
        </p:spPr>
      </p:pic>
    </p:spTree>
    <p:extLst>
      <p:ext uri="{BB962C8B-B14F-4D97-AF65-F5344CB8AC3E}">
        <p14:creationId xmlns:p14="http://schemas.microsoft.com/office/powerpoint/2010/main" val="281051795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p:nvPr/>
        </p:nvSpPr>
        <p:spPr>
          <a:xfrm>
            <a:off x="297344" y="1764697"/>
            <a:ext cx="11449886" cy="262904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916939" y="611854"/>
            <a:ext cx="7706995" cy="695960"/>
          </a:xfrm>
          <a:prstGeom prst="rect">
            <a:avLst/>
          </a:prstGeom>
        </p:spPr>
        <p:txBody>
          <a:bodyPr vert="horz" wrap="square" lIns="0" tIns="12700" rIns="0" bIns="0" rtlCol="0">
            <a:spAutoFit/>
          </a:bodyPr>
          <a:lstStyle/>
          <a:p>
            <a:pPr marL="12700">
              <a:lnSpc>
                <a:spcPct val="100000"/>
              </a:lnSpc>
              <a:spcBef>
                <a:spcPts val="100"/>
              </a:spcBef>
            </a:pPr>
            <a:r>
              <a:rPr sz="4250" spc="65" dirty="0">
                <a:solidFill>
                  <a:srgbClr val="4472C4"/>
                </a:solidFill>
              </a:rPr>
              <a:t>Object </a:t>
            </a:r>
            <a:r>
              <a:rPr sz="4250" spc="55" dirty="0">
                <a:solidFill>
                  <a:srgbClr val="4472C4"/>
                </a:solidFill>
              </a:rPr>
              <a:t>Detection </a:t>
            </a:r>
            <a:r>
              <a:rPr sz="4400" spc="-15" dirty="0"/>
              <a:t>Results </a:t>
            </a:r>
            <a:r>
              <a:rPr sz="4400" dirty="0"/>
              <a:t>on</a:t>
            </a:r>
            <a:r>
              <a:rPr sz="4400" spc="-65" dirty="0"/>
              <a:t> </a:t>
            </a:r>
            <a:r>
              <a:rPr sz="4400" spc="-25" dirty="0"/>
              <a:t>COCO</a:t>
            </a:r>
            <a:endParaRPr sz="4400"/>
          </a:p>
        </p:txBody>
      </p:sp>
      <p:sp>
        <p:nvSpPr>
          <p:cNvPr id="4" name="object 4"/>
          <p:cNvSpPr txBox="1"/>
          <p:nvPr/>
        </p:nvSpPr>
        <p:spPr>
          <a:xfrm>
            <a:off x="3423379" y="4534175"/>
            <a:ext cx="4174490" cy="875665"/>
          </a:xfrm>
          <a:prstGeom prst="rect">
            <a:avLst/>
          </a:prstGeom>
        </p:spPr>
        <p:txBody>
          <a:bodyPr vert="horz" wrap="square" lIns="0" tIns="12700" rIns="0" bIns="0" rtlCol="0">
            <a:spAutoFit/>
          </a:bodyPr>
          <a:lstStyle/>
          <a:p>
            <a:pPr marL="12700" marR="0" lvl="0" indent="0" algn="l" defTabSz="914400" rtl="0" eaLnBrk="1" fontAlgn="auto" latinLnBrk="0" hangingPunct="1">
              <a:lnSpc>
                <a:spcPts val="3345"/>
              </a:lnSpc>
              <a:spcBef>
                <a:spcPts val="100"/>
              </a:spcBef>
              <a:spcAft>
                <a:spcPts val="0"/>
              </a:spcAft>
              <a:buClrTx/>
              <a:buSzTx/>
              <a:buFontTx/>
              <a:buNone/>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bbox </a:t>
            </a:r>
            <a:r>
              <a:rPr kumimoji="0" sz="2800" b="0" i="0" u="none" strike="noStrike" kern="1200" cap="none" spc="-10" normalizeH="0" baseline="0" noProof="0" dirty="0">
                <a:ln>
                  <a:noFill/>
                </a:ln>
                <a:solidFill>
                  <a:prstClr val="black"/>
                </a:solidFill>
                <a:effectLst/>
                <a:uLnTx/>
                <a:uFillTx/>
                <a:latin typeface="Calibri"/>
                <a:ea typeface="+mn-ea"/>
                <a:cs typeface="Calibri"/>
              </a:rPr>
              <a:t>detection </a:t>
            </a:r>
            <a:r>
              <a:rPr kumimoji="0" sz="2800" b="0" i="0" u="none" strike="noStrike" kern="1200" cap="none" spc="-15" normalizeH="0" baseline="0" noProof="0" dirty="0">
                <a:ln>
                  <a:noFill/>
                </a:ln>
                <a:solidFill>
                  <a:prstClr val="black"/>
                </a:solidFill>
                <a:effectLst/>
                <a:uLnTx/>
                <a:uFillTx/>
                <a:latin typeface="Calibri"/>
                <a:ea typeface="+mn-ea"/>
                <a:cs typeface="Calibri"/>
              </a:rPr>
              <a:t>improved</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by:</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ts val="3345"/>
              </a:lnSpc>
              <a:spcBef>
                <a:spcPts val="0"/>
              </a:spcBef>
              <a:spcAft>
                <a:spcPts val="0"/>
              </a:spcAft>
              <a:buClrTx/>
              <a:buSzTx/>
              <a:buFont typeface="Arial"/>
              <a:buChar char="•"/>
              <a:tabLst>
                <a:tab pos="469265" algn="l"/>
                <a:tab pos="46990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RoIAlign</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6464141" y="3425387"/>
            <a:ext cx="782320" cy="295910"/>
          </a:xfrm>
          <a:custGeom>
            <a:avLst/>
            <a:gdLst/>
            <a:ahLst/>
            <a:cxnLst/>
            <a:rect l="l" t="t" r="r" b="b"/>
            <a:pathLst>
              <a:path w="782320" h="295910">
                <a:moveTo>
                  <a:pt x="0" y="49239"/>
                </a:moveTo>
                <a:lnTo>
                  <a:pt x="3869" y="30073"/>
                </a:lnTo>
                <a:lnTo>
                  <a:pt x="14421" y="14421"/>
                </a:lnTo>
                <a:lnTo>
                  <a:pt x="30073" y="3869"/>
                </a:lnTo>
                <a:lnTo>
                  <a:pt x="49239" y="0"/>
                </a:lnTo>
                <a:lnTo>
                  <a:pt x="732548" y="0"/>
                </a:lnTo>
                <a:lnTo>
                  <a:pt x="751714" y="3869"/>
                </a:lnTo>
                <a:lnTo>
                  <a:pt x="767366" y="14421"/>
                </a:lnTo>
                <a:lnTo>
                  <a:pt x="777918" y="30073"/>
                </a:lnTo>
                <a:lnTo>
                  <a:pt x="781788" y="49239"/>
                </a:lnTo>
                <a:lnTo>
                  <a:pt x="781788" y="246193"/>
                </a:lnTo>
                <a:lnTo>
                  <a:pt x="777918" y="265359"/>
                </a:lnTo>
                <a:lnTo>
                  <a:pt x="767366" y="281011"/>
                </a:lnTo>
                <a:lnTo>
                  <a:pt x="751714" y="291563"/>
                </a:lnTo>
                <a:lnTo>
                  <a:pt x="732548" y="295433"/>
                </a:lnTo>
                <a:lnTo>
                  <a:pt x="49239" y="295433"/>
                </a:lnTo>
                <a:lnTo>
                  <a:pt x="30073" y="291563"/>
                </a:lnTo>
                <a:lnTo>
                  <a:pt x="14421" y="281011"/>
                </a:lnTo>
                <a:lnTo>
                  <a:pt x="3869" y="265359"/>
                </a:lnTo>
                <a:lnTo>
                  <a:pt x="0" y="246193"/>
                </a:lnTo>
                <a:lnTo>
                  <a:pt x="0" y="49239"/>
                </a:lnTo>
                <a:close/>
              </a:path>
            </a:pathLst>
          </a:custGeom>
          <a:ln w="381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6464141" y="2431884"/>
            <a:ext cx="782320" cy="295910"/>
          </a:xfrm>
          <a:custGeom>
            <a:avLst/>
            <a:gdLst/>
            <a:ahLst/>
            <a:cxnLst/>
            <a:rect l="l" t="t" r="r" b="b"/>
            <a:pathLst>
              <a:path w="782320" h="295910">
                <a:moveTo>
                  <a:pt x="0" y="49239"/>
                </a:moveTo>
                <a:lnTo>
                  <a:pt x="3869" y="30073"/>
                </a:lnTo>
                <a:lnTo>
                  <a:pt x="14421" y="14421"/>
                </a:lnTo>
                <a:lnTo>
                  <a:pt x="30073" y="3869"/>
                </a:lnTo>
                <a:lnTo>
                  <a:pt x="49239" y="0"/>
                </a:lnTo>
                <a:lnTo>
                  <a:pt x="732548" y="0"/>
                </a:lnTo>
                <a:lnTo>
                  <a:pt x="751714" y="3869"/>
                </a:lnTo>
                <a:lnTo>
                  <a:pt x="767366" y="14421"/>
                </a:lnTo>
                <a:lnTo>
                  <a:pt x="777918" y="30073"/>
                </a:lnTo>
                <a:lnTo>
                  <a:pt x="781788" y="49239"/>
                </a:lnTo>
                <a:lnTo>
                  <a:pt x="781788" y="246193"/>
                </a:lnTo>
                <a:lnTo>
                  <a:pt x="777918" y="265359"/>
                </a:lnTo>
                <a:lnTo>
                  <a:pt x="767366" y="281011"/>
                </a:lnTo>
                <a:lnTo>
                  <a:pt x="751714" y="291563"/>
                </a:lnTo>
                <a:lnTo>
                  <a:pt x="732548" y="295433"/>
                </a:lnTo>
                <a:lnTo>
                  <a:pt x="49239" y="295433"/>
                </a:lnTo>
                <a:lnTo>
                  <a:pt x="30073" y="291563"/>
                </a:lnTo>
                <a:lnTo>
                  <a:pt x="14421" y="281011"/>
                </a:lnTo>
                <a:lnTo>
                  <a:pt x="3869" y="265359"/>
                </a:lnTo>
                <a:lnTo>
                  <a:pt x="0" y="246193"/>
                </a:lnTo>
                <a:lnTo>
                  <a:pt x="0" y="49239"/>
                </a:lnTo>
                <a:close/>
              </a:path>
            </a:pathLst>
          </a:custGeom>
          <a:ln w="38100">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25438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p:nvPr/>
        </p:nvSpPr>
        <p:spPr>
          <a:xfrm>
            <a:off x="297344" y="1764697"/>
            <a:ext cx="11449886" cy="262904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916939" y="611854"/>
            <a:ext cx="7706995" cy="695960"/>
          </a:xfrm>
          <a:prstGeom prst="rect">
            <a:avLst/>
          </a:prstGeom>
        </p:spPr>
        <p:txBody>
          <a:bodyPr vert="horz" wrap="square" lIns="0" tIns="12700" rIns="0" bIns="0" rtlCol="0">
            <a:spAutoFit/>
          </a:bodyPr>
          <a:lstStyle/>
          <a:p>
            <a:pPr marL="12700">
              <a:lnSpc>
                <a:spcPct val="100000"/>
              </a:lnSpc>
              <a:spcBef>
                <a:spcPts val="100"/>
              </a:spcBef>
            </a:pPr>
            <a:r>
              <a:rPr sz="4250" spc="65" dirty="0">
                <a:solidFill>
                  <a:srgbClr val="4472C4"/>
                </a:solidFill>
              </a:rPr>
              <a:t>Object </a:t>
            </a:r>
            <a:r>
              <a:rPr sz="4250" spc="55" dirty="0">
                <a:solidFill>
                  <a:srgbClr val="4472C4"/>
                </a:solidFill>
              </a:rPr>
              <a:t>Detection </a:t>
            </a:r>
            <a:r>
              <a:rPr sz="4400" spc="-15" dirty="0"/>
              <a:t>Results </a:t>
            </a:r>
            <a:r>
              <a:rPr sz="4400" dirty="0"/>
              <a:t>on</a:t>
            </a:r>
            <a:r>
              <a:rPr sz="4400" spc="-65" dirty="0"/>
              <a:t> </a:t>
            </a:r>
            <a:r>
              <a:rPr sz="4400" spc="-25" dirty="0"/>
              <a:t>COCO</a:t>
            </a:r>
            <a:endParaRPr sz="4400"/>
          </a:p>
        </p:txBody>
      </p:sp>
      <p:sp>
        <p:nvSpPr>
          <p:cNvPr id="4" name="object 4"/>
          <p:cNvSpPr txBox="1"/>
          <p:nvPr/>
        </p:nvSpPr>
        <p:spPr>
          <a:xfrm>
            <a:off x="3423379" y="4534175"/>
            <a:ext cx="4451985" cy="1303020"/>
          </a:xfrm>
          <a:prstGeom prst="rect">
            <a:avLst/>
          </a:prstGeom>
        </p:spPr>
        <p:txBody>
          <a:bodyPr vert="horz" wrap="square" lIns="0" tIns="12700" rIns="0" bIns="0" rtlCol="0">
            <a:spAutoFit/>
          </a:bodyPr>
          <a:lstStyle/>
          <a:p>
            <a:pPr marL="12700" marR="0" lvl="0" indent="0" algn="l" defTabSz="914400" rtl="0" eaLnBrk="1" fontAlgn="auto" latinLnBrk="0" hangingPunct="1">
              <a:lnSpc>
                <a:spcPts val="3345"/>
              </a:lnSpc>
              <a:spcBef>
                <a:spcPts val="100"/>
              </a:spcBef>
              <a:spcAft>
                <a:spcPts val="0"/>
              </a:spcAft>
              <a:buClrTx/>
              <a:buSzTx/>
              <a:buFontTx/>
              <a:buNone/>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bbox </a:t>
            </a:r>
            <a:r>
              <a:rPr kumimoji="0" sz="2800" b="0" i="0" u="none" strike="noStrike" kern="1200" cap="none" spc="-10" normalizeH="0" baseline="0" noProof="0" dirty="0">
                <a:ln>
                  <a:noFill/>
                </a:ln>
                <a:solidFill>
                  <a:prstClr val="black"/>
                </a:solidFill>
                <a:effectLst/>
                <a:uLnTx/>
                <a:uFillTx/>
                <a:latin typeface="Calibri"/>
                <a:ea typeface="+mn-ea"/>
                <a:cs typeface="Calibri"/>
              </a:rPr>
              <a:t>detection </a:t>
            </a:r>
            <a:r>
              <a:rPr kumimoji="0" sz="2800" b="0" i="0" u="none" strike="noStrike" kern="1200" cap="none" spc="-15" normalizeH="0" baseline="0" noProof="0" dirty="0">
                <a:ln>
                  <a:noFill/>
                </a:ln>
                <a:solidFill>
                  <a:prstClr val="black"/>
                </a:solidFill>
                <a:effectLst/>
                <a:uLnTx/>
                <a:uFillTx/>
                <a:latin typeface="Calibri"/>
                <a:ea typeface="+mn-ea"/>
                <a:cs typeface="Calibri"/>
              </a:rPr>
              <a:t>improved</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by:</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ts val="3345"/>
              </a:lnSpc>
              <a:spcBef>
                <a:spcPts val="0"/>
              </a:spcBef>
              <a:spcAft>
                <a:spcPts val="0"/>
              </a:spcAft>
              <a:buClrTx/>
              <a:buSzTx/>
              <a:buFont typeface="Arial"/>
              <a:buChar char="•"/>
              <a:tabLst>
                <a:tab pos="469265" algn="l"/>
                <a:tab pos="46990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RoIAlign</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5"/>
              </a:spcBef>
              <a:spcAft>
                <a:spcPts val="0"/>
              </a:spcAft>
              <a:buClrTx/>
              <a:buSzTx/>
              <a:buFont typeface="Arial"/>
              <a:buChar char="•"/>
              <a:tabLst>
                <a:tab pos="469265" algn="l"/>
                <a:tab pos="46990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Multi-task </a:t>
            </a:r>
            <a:r>
              <a:rPr kumimoji="0" sz="2800" b="0" i="0" u="none" strike="noStrike" kern="1200" cap="none" spc="-10" normalizeH="0" baseline="0" noProof="0" dirty="0">
                <a:ln>
                  <a:noFill/>
                </a:ln>
                <a:solidFill>
                  <a:prstClr val="black"/>
                </a:solidFill>
                <a:effectLst/>
                <a:uLnTx/>
                <a:uFillTx/>
                <a:latin typeface="Calibri"/>
                <a:ea typeface="+mn-ea"/>
                <a:cs typeface="Calibri"/>
              </a:rPr>
              <a:t>training </a:t>
            </a:r>
            <a:r>
              <a:rPr kumimoji="0" sz="2800" b="0" i="0" u="none" strike="noStrike" kern="1200" cap="none" spc="-5" normalizeH="0" baseline="0" noProof="0" dirty="0">
                <a:ln>
                  <a:noFill/>
                </a:ln>
                <a:solidFill>
                  <a:prstClr val="black"/>
                </a:solidFill>
                <a:effectLst/>
                <a:uLnTx/>
                <a:uFillTx/>
                <a:latin typeface="Calibri"/>
                <a:ea typeface="+mn-ea"/>
                <a:cs typeface="Calibri"/>
              </a:rPr>
              <a:t>w/</a:t>
            </a:r>
            <a:r>
              <a:rPr kumimoji="0" sz="2800" b="0" i="0" u="none" strike="noStrike" kern="1200" cap="none" spc="-50" normalizeH="0" baseline="0" noProof="0" dirty="0">
                <a:ln>
                  <a:noFill/>
                </a:ln>
                <a:solidFill>
                  <a:prstClr val="black"/>
                </a:solidFill>
                <a:effectLst/>
                <a:uLnTx/>
                <a:uFillTx/>
                <a:latin typeface="Calibri"/>
                <a:ea typeface="+mn-ea"/>
                <a:cs typeface="Calibri"/>
              </a:rPr>
              <a:t> </a:t>
            </a:r>
            <a:r>
              <a:rPr kumimoji="0" sz="2800" b="0" i="0" u="none" strike="noStrike" kern="1200" cap="none" spc="0" normalizeH="0" baseline="0" noProof="0" dirty="0">
                <a:ln>
                  <a:noFill/>
                </a:ln>
                <a:solidFill>
                  <a:prstClr val="black"/>
                </a:solidFill>
                <a:effectLst/>
                <a:uLnTx/>
                <a:uFillTx/>
                <a:latin typeface="Calibri"/>
                <a:ea typeface="+mn-ea"/>
                <a:cs typeface="Calibri"/>
              </a:rPr>
              <a:t>mask</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6464141" y="3425387"/>
            <a:ext cx="782320" cy="295910"/>
          </a:xfrm>
          <a:custGeom>
            <a:avLst/>
            <a:gdLst/>
            <a:ahLst/>
            <a:cxnLst/>
            <a:rect l="l" t="t" r="r" b="b"/>
            <a:pathLst>
              <a:path w="782320" h="295910">
                <a:moveTo>
                  <a:pt x="0" y="49239"/>
                </a:moveTo>
                <a:lnTo>
                  <a:pt x="3869" y="30073"/>
                </a:lnTo>
                <a:lnTo>
                  <a:pt x="14421" y="14421"/>
                </a:lnTo>
                <a:lnTo>
                  <a:pt x="30073" y="3869"/>
                </a:lnTo>
                <a:lnTo>
                  <a:pt x="49239" y="0"/>
                </a:lnTo>
                <a:lnTo>
                  <a:pt x="732548" y="0"/>
                </a:lnTo>
                <a:lnTo>
                  <a:pt x="751714" y="3869"/>
                </a:lnTo>
                <a:lnTo>
                  <a:pt x="767366" y="14421"/>
                </a:lnTo>
                <a:lnTo>
                  <a:pt x="777918" y="30073"/>
                </a:lnTo>
                <a:lnTo>
                  <a:pt x="781788" y="49239"/>
                </a:lnTo>
                <a:lnTo>
                  <a:pt x="781788" y="246193"/>
                </a:lnTo>
                <a:lnTo>
                  <a:pt x="777918" y="265359"/>
                </a:lnTo>
                <a:lnTo>
                  <a:pt x="767366" y="281011"/>
                </a:lnTo>
                <a:lnTo>
                  <a:pt x="751714" y="291563"/>
                </a:lnTo>
                <a:lnTo>
                  <a:pt x="732548" y="295433"/>
                </a:lnTo>
                <a:lnTo>
                  <a:pt x="49239" y="295433"/>
                </a:lnTo>
                <a:lnTo>
                  <a:pt x="30073" y="291563"/>
                </a:lnTo>
                <a:lnTo>
                  <a:pt x="14421" y="281011"/>
                </a:lnTo>
                <a:lnTo>
                  <a:pt x="3869" y="265359"/>
                </a:lnTo>
                <a:lnTo>
                  <a:pt x="0" y="246193"/>
                </a:lnTo>
                <a:lnTo>
                  <a:pt x="0" y="49239"/>
                </a:lnTo>
                <a:close/>
              </a:path>
            </a:pathLst>
          </a:custGeom>
          <a:ln w="38100">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6464141" y="3720819"/>
            <a:ext cx="782320" cy="295910"/>
          </a:xfrm>
          <a:custGeom>
            <a:avLst/>
            <a:gdLst/>
            <a:ahLst/>
            <a:cxnLst/>
            <a:rect l="l" t="t" r="r" b="b"/>
            <a:pathLst>
              <a:path w="782320" h="295910">
                <a:moveTo>
                  <a:pt x="0" y="49239"/>
                </a:moveTo>
                <a:lnTo>
                  <a:pt x="3869" y="30073"/>
                </a:lnTo>
                <a:lnTo>
                  <a:pt x="14421" y="14421"/>
                </a:lnTo>
                <a:lnTo>
                  <a:pt x="30073" y="3869"/>
                </a:lnTo>
                <a:lnTo>
                  <a:pt x="49239" y="0"/>
                </a:lnTo>
                <a:lnTo>
                  <a:pt x="732548" y="0"/>
                </a:lnTo>
                <a:lnTo>
                  <a:pt x="751714" y="3869"/>
                </a:lnTo>
                <a:lnTo>
                  <a:pt x="767366" y="14421"/>
                </a:lnTo>
                <a:lnTo>
                  <a:pt x="777918" y="30073"/>
                </a:lnTo>
                <a:lnTo>
                  <a:pt x="781788" y="49239"/>
                </a:lnTo>
                <a:lnTo>
                  <a:pt x="781788" y="246193"/>
                </a:lnTo>
                <a:lnTo>
                  <a:pt x="777918" y="265359"/>
                </a:lnTo>
                <a:lnTo>
                  <a:pt x="767366" y="281011"/>
                </a:lnTo>
                <a:lnTo>
                  <a:pt x="751714" y="291563"/>
                </a:lnTo>
                <a:lnTo>
                  <a:pt x="732548" y="295433"/>
                </a:lnTo>
                <a:lnTo>
                  <a:pt x="49239" y="295433"/>
                </a:lnTo>
                <a:lnTo>
                  <a:pt x="30073" y="291563"/>
                </a:lnTo>
                <a:lnTo>
                  <a:pt x="14421" y="281011"/>
                </a:lnTo>
                <a:lnTo>
                  <a:pt x="3869" y="265359"/>
                </a:lnTo>
                <a:lnTo>
                  <a:pt x="0" y="246193"/>
                </a:lnTo>
                <a:lnTo>
                  <a:pt x="0" y="49239"/>
                </a:lnTo>
                <a:close/>
              </a:path>
            </a:pathLst>
          </a:custGeom>
          <a:ln w="38100">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560048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273962" y="5917248"/>
            <a:ext cx="36449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Mask R-CNN </a:t>
            </a:r>
            <a:r>
              <a:rPr kumimoji="0" sz="2400" b="0" i="0" u="none" strike="noStrike" kern="1200" cap="none" spc="-10" normalizeH="0" baseline="0" noProof="0" dirty="0">
                <a:ln>
                  <a:noFill/>
                </a:ln>
                <a:solidFill>
                  <a:prstClr val="black"/>
                </a:solidFill>
                <a:effectLst/>
                <a:uLnTx/>
                <a:uFillTx/>
                <a:latin typeface="Calibri"/>
                <a:ea typeface="+mn-ea"/>
                <a:cs typeface="Calibri"/>
              </a:rPr>
              <a:t>results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COCO</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3" name="object 3"/>
          <p:cNvSpPr/>
          <p:nvPr/>
        </p:nvSpPr>
        <p:spPr>
          <a:xfrm>
            <a:off x="2354916" y="285360"/>
            <a:ext cx="7482166" cy="5620012"/>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1261661" y="1541244"/>
            <a:ext cx="2534920" cy="828675"/>
          </a:xfrm>
          <a:custGeom>
            <a:avLst/>
            <a:gdLst/>
            <a:ahLst/>
            <a:cxnLst/>
            <a:rect l="l" t="t" r="r" b="b"/>
            <a:pathLst>
              <a:path w="2534920" h="828675">
                <a:moveTo>
                  <a:pt x="28921" y="0"/>
                </a:moveTo>
                <a:lnTo>
                  <a:pt x="0" y="31991"/>
                </a:lnTo>
                <a:lnTo>
                  <a:pt x="3286" y="42441"/>
                </a:lnTo>
                <a:lnTo>
                  <a:pt x="10252" y="50895"/>
                </a:lnTo>
                <a:lnTo>
                  <a:pt x="20276" y="56212"/>
                </a:lnTo>
                <a:lnTo>
                  <a:pt x="2340072" y="744583"/>
                </a:lnTo>
                <a:lnTo>
                  <a:pt x="2219895" y="828147"/>
                </a:lnTo>
                <a:lnTo>
                  <a:pt x="2534484" y="772464"/>
                </a:lnTo>
                <a:lnTo>
                  <a:pt x="2446117" y="689794"/>
                </a:lnTo>
                <a:lnTo>
                  <a:pt x="2356331" y="689794"/>
                </a:lnTo>
                <a:lnTo>
                  <a:pt x="32751" y="302"/>
                </a:lnTo>
                <a:lnTo>
                  <a:pt x="28921" y="0"/>
                </a:lnTo>
                <a:close/>
              </a:path>
              <a:path w="2534920" h="828675">
                <a:moveTo>
                  <a:pt x="2301185" y="554203"/>
                </a:moveTo>
                <a:lnTo>
                  <a:pt x="2356331" y="689794"/>
                </a:lnTo>
                <a:lnTo>
                  <a:pt x="2446117" y="689794"/>
                </a:lnTo>
                <a:lnTo>
                  <a:pt x="2301185" y="554203"/>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a:spLocks noGrp="1"/>
          </p:cNvSpPr>
          <p:nvPr>
            <p:ph type="title"/>
          </p:nvPr>
        </p:nvSpPr>
        <p:spPr>
          <a:xfrm>
            <a:off x="300607" y="648779"/>
            <a:ext cx="1673860" cy="760095"/>
          </a:xfrm>
          <a:prstGeom prst="rect">
            <a:avLst/>
          </a:prstGeom>
        </p:spPr>
        <p:txBody>
          <a:bodyPr vert="horz" wrap="square" lIns="0" tIns="10160" rIns="0" bIns="0" rtlCol="0">
            <a:spAutoFit/>
          </a:bodyPr>
          <a:lstStyle/>
          <a:p>
            <a:pPr marL="448309" marR="5080" indent="-436245">
              <a:lnSpc>
                <a:spcPct val="100699"/>
              </a:lnSpc>
              <a:spcBef>
                <a:spcPts val="80"/>
              </a:spcBef>
            </a:pPr>
            <a:r>
              <a:rPr sz="2400" b="0" dirty="0">
                <a:latin typeface="Calibri"/>
                <a:cs typeface="Calibri"/>
              </a:rPr>
              <a:t>d</a:t>
            </a:r>
            <a:r>
              <a:rPr sz="2400" b="0" spc="-5" dirty="0">
                <a:latin typeface="Calibri"/>
                <a:cs typeface="Calibri"/>
              </a:rPr>
              <a:t>is</a:t>
            </a:r>
            <a:r>
              <a:rPr sz="2400" b="0" spc="-25" dirty="0">
                <a:latin typeface="Calibri"/>
                <a:cs typeface="Calibri"/>
              </a:rPr>
              <a:t>c</a:t>
            </a:r>
            <a:r>
              <a:rPr sz="2400" b="0" spc="-5" dirty="0">
                <a:latin typeface="Calibri"/>
                <a:cs typeface="Calibri"/>
              </a:rPr>
              <a:t>o</a:t>
            </a:r>
            <a:r>
              <a:rPr sz="2400" b="0" dirty="0">
                <a:latin typeface="Calibri"/>
                <a:cs typeface="Calibri"/>
              </a:rPr>
              <a:t>nne</a:t>
            </a:r>
            <a:r>
              <a:rPr sz="2400" b="0" spc="-5" dirty="0">
                <a:latin typeface="Calibri"/>
                <a:cs typeface="Calibri"/>
              </a:rPr>
              <a:t>c</a:t>
            </a:r>
            <a:r>
              <a:rPr sz="2400" b="0" spc="-30" dirty="0">
                <a:latin typeface="Calibri"/>
                <a:cs typeface="Calibri"/>
              </a:rPr>
              <a:t>t</a:t>
            </a:r>
            <a:r>
              <a:rPr sz="2400" b="0" spc="5" dirty="0">
                <a:latin typeface="Calibri"/>
                <a:cs typeface="Calibri"/>
              </a:rPr>
              <a:t>e</a:t>
            </a:r>
            <a:r>
              <a:rPr sz="2400" b="0" dirty="0">
                <a:latin typeface="Calibri"/>
                <a:cs typeface="Calibri"/>
              </a:rPr>
              <a:t>d  </a:t>
            </a:r>
            <a:r>
              <a:rPr sz="2400" b="0" spc="-5" dirty="0">
                <a:latin typeface="Calibri"/>
                <a:cs typeface="Calibri"/>
              </a:rPr>
              <a:t>object</a:t>
            </a:r>
            <a:endParaRPr sz="2400">
              <a:latin typeface="Calibri"/>
              <a:cs typeface="Calibri"/>
            </a:endParaRPr>
          </a:p>
        </p:txBody>
      </p:sp>
      <p:sp>
        <p:nvSpPr>
          <p:cNvPr id="6" name="object 6"/>
          <p:cNvSpPr/>
          <p:nvPr/>
        </p:nvSpPr>
        <p:spPr>
          <a:xfrm>
            <a:off x="1261565" y="1541038"/>
            <a:ext cx="2534920" cy="2200275"/>
          </a:xfrm>
          <a:custGeom>
            <a:avLst/>
            <a:gdLst/>
            <a:ahLst/>
            <a:cxnLst/>
            <a:rect l="l" t="t" r="r" b="b"/>
            <a:pathLst>
              <a:path w="2534920" h="2200275">
                <a:moveTo>
                  <a:pt x="33752" y="0"/>
                </a:moveTo>
                <a:lnTo>
                  <a:pt x="1317" y="20193"/>
                </a:lnTo>
                <a:lnTo>
                  <a:pt x="0" y="31068"/>
                </a:lnTo>
                <a:lnTo>
                  <a:pt x="2856" y="41644"/>
                </a:lnTo>
                <a:lnTo>
                  <a:pt x="9793" y="50623"/>
                </a:lnTo>
                <a:lnTo>
                  <a:pt x="2368996" y="2094071"/>
                </a:lnTo>
                <a:lnTo>
                  <a:pt x="2225045" y="2120601"/>
                </a:lnTo>
                <a:lnTo>
                  <a:pt x="2534580" y="2199688"/>
                </a:lnTo>
                <a:lnTo>
                  <a:pt x="2472825" y="2050872"/>
                </a:lnTo>
                <a:lnTo>
                  <a:pt x="2406413" y="2050872"/>
                </a:lnTo>
                <a:lnTo>
                  <a:pt x="41245" y="2259"/>
                </a:lnTo>
                <a:lnTo>
                  <a:pt x="33752" y="0"/>
                </a:lnTo>
                <a:close/>
              </a:path>
              <a:path w="2534920" h="2200275">
                <a:moveTo>
                  <a:pt x="2412129" y="1904608"/>
                </a:moveTo>
                <a:lnTo>
                  <a:pt x="2406413" y="2050872"/>
                </a:lnTo>
                <a:lnTo>
                  <a:pt x="2472825" y="2050872"/>
                </a:lnTo>
                <a:lnTo>
                  <a:pt x="2412129" y="190460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6782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CEEB0-BEEB-BDB5-88AC-4BA0BE446474}"/>
              </a:ext>
            </a:extLst>
          </p:cNvPr>
          <p:cNvSpPr>
            <a:spLocks noGrp="1"/>
          </p:cNvSpPr>
          <p:nvPr>
            <p:ph type="title"/>
          </p:nvPr>
        </p:nvSpPr>
        <p:spPr>
          <a:xfrm>
            <a:off x="838200" y="365126"/>
            <a:ext cx="10515600" cy="1115580"/>
          </a:xfrm>
        </p:spPr>
        <p:txBody>
          <a:bodyPr/>
          <a:lstStyle/>
          <a:p>
            <a:r>
              <a:rPr lang="en-US" dirty="0"/>
              <a:t>The Seminal R-CNN</a:t>
            </a:r>
          </a:p>
        </p:txBody>
      </p:sp>
      <p:sp>
        <p:nvSpPr>
          <p:cNvPr id="3" name="Content Placeholder 2">
            <a:extLst>
              <a:ext uri="{FF2B5EF4-FFF2-40B4-BE49-F238E27FC236}">
                <a16:creationId xmlns:a16="http://schemas.microsoft.com/office/drawing/2014/main" id="{F57010BD-B2F7-446C-4BF3-BD30A79BB6B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91FC3A4-A210-E818-4507-A230C3E7AC38}"/>
              </a:ext>
            </a:extLst>
          </p:cNvPr>
          <p:cNvPicPr>
            <a:picLocks noChangeAspect="1"/>
          </p:cNvPicPr>
          <p:nvPr/>
        </p:nvPicPr>
        <p:blipFill>
          <a:blip r:embed="rId2"/>
          <a:stretch>
            <a:fillRect/>
          </a:stretch>
        </p:blipFill>
        <p:spPr>
          <a:xfrm>
            <a:off x="0" y="1690688"/>
            <a:ext cx="12192000" cy="5125070"/>
          </a:xfrm>
          <a:prstGeom prst="rect">
            <a:avLst/>
          </a:prstGeom>
        </p:spPr>
      </p:pic>
    </p:spTree>
    <p:extLst>
      <p:ext uri="{BB962C8B-B14F-4D97-AF65-F5344CB8AC3E}">
        <p14:creationId xmlns:p14="http://schemas.microsoft.com/office/powerpoint/2010/main" val="6617717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273962" y="5917248"/>
            <a:ext cx="36449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Mask R-CNN </a:t>
            </a:r>
            <a:r>
              <a:rPr kumimoji="0" sz="2400" b="0" i="0" u="none" strike="noStrike" kern="1200" cap="none" spc="-10" normalizeH="0" baseline="0" noProof="0" dirty="0">
                <a:ln>
                  <a:noFill/>
                </a:ln>
                <a:solidFill>
                  <a:prstClr val="black"/>
                </a:solidFill>
                <a:effectLst/>
                <a:uLnTx/>
                <a:uFillTx/>
                <a:latin typeface="Calibri"/>
                <a:ea typeface="+mn-ea"/>
                <a:cs typeface="Calibri"/>
              </a:rPr>
              <a:t>results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COCO</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3" name="object 3"/>
          <p:cNvSpPr/>
          <p:nvPr/>
        </p:nvSpPr>
        <p:spPr>
          <a:xfrm>
            <a:off x="2331973" y="242431"/>
            <a:ext cx="7528052" cy="5662942"/>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a:spLocks noGrp="1"/>
          </p:cNvSpPr>
          <p:nvPr>
            <p:ph type="title"/>
          </p:nvPr>
        </p:nvSpPr>
        <p:spPr>
          <a:xfrm>
            <a:off x="703936" y="1220066"/>
            <a:ext cx="921385" cy="760095"/>
          </a:xfrm>
          <a:prstGeom prst="rect">
            <a:avLst/>
          </a:prstGeom>
        </p:spPr>
        <p:txBody>
          <a:bodyPr vert="horz" wrap="square" lIns="0" tIns="10160" rIns="0" bIns="0" rtlCol="0">
            <a:spAutoFit/>
          </a:bodyPr>
          <a:lstStyle/>
          <a:p>
            <a:pPr marL="12700" marR="5080" indent="123825">
              <a:lnSpc>
                <a:spcPct val="100699"/>
              </a:lnSpc>
              <a:spcBef>
                <a:spcPts val="80"/>
              </a:spcBef>
            </a:pPr>
            <a:r>
              <a:rPr sz="2400" b="0" spc="-5" dirty="0">
                <a:latin typeface="Calibri"/>
                <a:cs typeface="Calibri"/>
              </a:rPr>
              <a:t>small  o</a:t>
            </a:r>
            <a:r>
              <a:rPr sz="2400" b="0" dirty="0">
                <a:latin typeface="Calibri"/>
                <a:cs typeface="Calibri"/>
              </a:rPr>
              <a:t>bj</a:t>
            </a:r>
            <a:r>
              <a:rPr sz="2400" b="0" spc="5" dirty="0">
                <a:latin typeface="Calibri"/>
                <a:cs typeface="Calibri"/>
              </a:rPr>
              <a:t>e</a:t>
            </a:r>
            <a:r>
              <a:rPr sz="2400" b="0" spc="-5" dirty="0">
                <a:latin typeface="Calibri"/>
                <a:cs typeface="Calibri"/>
              </a:rPr>
              <a:t>ct</a:t>
            </a:r>
            <a:r>
              <a:rPr sz="2400" b="0" dirty="0">
                <a:latin typeface="Calibri"/>
                <a:cs typeface="Calibri"/>
              </a:rPr>
              <a:t>s</a:t>
            </a:r>
            <a:endParaRPr sz="2400">
              <a:latin typeface="Calibri"/>
              <a:cs typeface="Calibri"/>
            </a:endParaRPr>
          </a:p>
        </p:txBody>
      </p:sp>
      <p:sp>
        <p:nvSpPr>
          <p:cNvPr id="5" name="object 5"/>
          <p:cNvSpPr/>
          <p:nvPr/>
        </p:nvSpPr>
        <p:spPr>
          <a:xfrm>
            <a:off x="1736019" y="2094776"/>
            <a:ext cx="1925320" cy="1618615"/>
          </a:xfrm>
          <a:custGeom>
            <a:avLst/>
            <a:gdLst/>
            <a:ahLst/>
            <a:cxnLst/>
            <a:rect l="l" t="t" r="r" b="b"/>
            <a:pathLst>
              <a:path w="1925320" h="1618614">
                <a:moveTo>
                  <a:pt x="33241" y="0"/>
                </a:moveTo>
                <a:lnTo>
                  <a:pt x="1140" y="20717"/>
                </a:lnTo>
                <a:lnTo>
                  <a:pt x="0" y="31613"/>
                </a:lnTo>
                <a:lnTo>
                  <a:pt x="3027" y="42141"/>
                </a:lnTo>
                <a:lnTo>
                  <a:pt x="10110" y="51007"/>
                </a:lnTo>
                <a:lnTo>
                  <a:pt x="1757517" y="1515506"/>
                </a:lnTo>
                <a:lnTo>
                  <a:pt x="1614016" y="1544372"/>
                </a:lnTo>
                <a:lnTo>
                  <a:pt x="1924795" y="1618418"/>
                </a:lnTo>
                <a:lnTo>
                  <a:pt x="1861098" y="1471705"/>
                </a:lnTo>
                <a:lnTo>
                  <a:pt x="1794226" y="1471705"/>
                </a:lnTo>
                <a:lnTo>
                  <a:pt x="40771" y="2137"/>
                </a:lnTo>
                <a:lnTo>
                  <a:pt x="33241" y="0"/>
                </a:lnTo>
                <a:close/>
              </a:path>
              <a:path w="1925320" h="1618614">
                <a:moveTo>
                  <a:pt x="1797564" y="1325366"/>
                </a:moveTo>
                <a:lnTo>
                  <a:pt x="1794226" y="1471705"/>
                </a:lnTo>
                <a:lnTo>
                  <a:pt x="1861098" y="1471705"/>
                </a:lnTo>
                <a:lnTo>
                  <a:pt x="1797564" y="1325366"/>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63034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386" y="275462"/>
            <a:ext cx="11577004" cy="579005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3977481" y="6077394"/>
            <a:ext cx="423735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Mask R-CNN </a:t>
            </a:r>
            <a:r>
              <a:rPr kumimoji="0" sz="2400" b="0" i="0" u="none" strike="noStrike" kern="1200" cap="none" spc="-10" normalizeH="0" baseline="0" noProof="0" dirty="0">
                <a:ln>
                  <a:noFill/>
                </a:ln>
                <a:solidFill>
                  <a:prstClr val="black"/>
                </a:solidFill>
                <a:effectLst/>
                <a:uLnTx/>
                <a:uFillTx/>
                <a:latin typeface="Calibri"/>
                <a:ea typeface="+mn-ea"/>
                <a:cs typeface="Calibri"/>
              </a:rPr>
              <a:t>results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CityScapes</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56770979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196693" y="554801"/>
            <a:ext cx="7798615" cy="5780837"/>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4273962" y="6347513"/>
            <a:ext cx="36449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Mask R-CNN </a:t>
            </a:r>
            <a:r>
              <a:rPr kumimoji="0" sz="2400" b="0" i="0" u="none" strike="noStrike" kern="1200" cap="none" spc="-10" normalizeH="0" baseline="0" noProof="0" dirty="0">
                <a:ln>
                  <a:noFill/>
                </a:ln>
                <a:solidFill>
                  <a:prstClr val="black"/>
                </a:solidFill>
                <a:effectLst/>
                <a:uLnTx/>
                <a:uFillTx/>
                <a:latin typeface="Calibri"/>
                <a:ea typeface="+mn-ea"/>
                <a:cs typeface="Calibri"/>
              </a:rPr>
              <a:t>results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COCO</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a:spLocks noGrp="1"/>
          </p:cNvSpPr>
          <p:nvPr>
            <p:ph type="title"/>
          </p:nvPr>
        </p:nvSpPr>
        <p:spPr>
          <a:xfrm>
            <a:off x="78739" y="7620"/>
            <a:ext cx="6155055" cy="513080"/>
          </a:xfrm>
          <a:prstGeom prst="rect">
            <a:avLst/>
          </a:prstGeom>
        </p:spPr>
        <p:txBody>
          <a:bodyPr vert="horz" wrap="square" lIns="0" tIns="12700" rIns="0" bIns="0" rtlCol="0">
            <a:spAutoFit/>
          </a:bodyPr>
          <a:lstStyle/>
          <a:p>
            <a:pPr marL="12700">
              <a:lnSpc>
                <a:spcPct val="100000"/>
              </a:lnSpc>
              <a:spcBef>
                <a:spcPts val="100"/>
              </a:spcBef>
            </a:pPr>
            <a:r>
              <a:rPr sz="3200" b="0" spc="-20" dirty="0">
                <a:latin typeface="Calibri"/>
                <a:cs typeface="Calibri"/>
              </a:rPr>
              <a:t>Failure </a:t>
            </a:r>
            <a:r>
              <a:rPr sz="3200" b="0" spc="-10" dirty="0">
                <a:latin typeface="Calibri"/>
                <a:cs typeface="Calibri"/>
              </a:rPr>
              <a:t>case:</a:t>
            </a:r>
            <a:r>
              <a:rPr sz="3200" b="0" spc="60" dirty="0">
                <a:latin typeface="Calibri"/>
                <a:cs typeface="Calibri"/>
              </a:rPr>
              <a:t> </a:t>
            </a:r>
            <a:r>
              <a:rPr sz="3200" b="0" spc="-15" dirty="0">
                <a:latin typeface="Calibri"/>
                <a:cs typeface="Calibri"/>
              </a:rPr>
              <a:t>detection/segmentation</a:t>
            </a:r>
            <a:endParaRPr sz="3200">
              <a:latin typeface="Calibri"/>
              <a:cs typeface="Calibri"/>
            </a:endParaRPr>
          </a:p>
        </p:txBody>
      </p:sp>
      <p:sp>
        <p:nvSpPr>
          <p:cNvPr id="5" name="object 5"/>
          <p:cNvSpPr txBox="1"/>
          <p:nvPr/>
        </p:nvSpPr>
        <p:spPr>
          <a:xfrm>
            <a:off x="465730" y="763691"/>
            <a:ext cx="95059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srgbClr val="C00000"/>
                </a:solidFill>
                <a:effectLst/>
                <a:uLnTx/>
                <a:uFillTx/>
                <a:latin typeface="Calibri"/>
                <a:ea typeface="+mn-ea"/>
                <a:cs typeface="Calibri"/>
              </a:rPr>
              <a:t>m</a:t>
            </a:r>
            <a:r>
              <a:rPr kumimoji="0" sz="2400" b="0" i="0" u="none" strike="noStrike" kern="1200" cap="none" spc="0" normalizeH="0" baseline="0" noProof="0" dirty="0">
                <a:ln>
                  <a:noFill/>
                </a:ln>
                <a:solidFill>
                  <a:srgbClr val="C00000"/>
                </a:solidFill>
                <a:effectLst/>
                <a:uLnTx/>
                <a:uFillTx/>
                <a:latin typeface="Calibri"/>
                <a:ea typeface="+mn-ea"/>
                <a:cs typeface="Calibri"/>
              </a:rPr>
              <a:t>i</a:t>
            </a:r>
            <a:r>
              <a:rPr kumimoji="0" sz="2400" b="0" i="0" u="none" strike="noStrike" kern="1200" cap="none" spc="-5" normalizeH="0" baseline="0" noProof="0" dirty="0">
                <a:ln>
                  <a:noFill/>
                </a:ln>
                <a:solidFill>
                  <a:srgbClr val="C00000"/>
                </a:solidFill>
                <a:effectLst/>
                <a:uLnTx/>
                <a:uFillTx/>
                <a:latin typeface="Calibri"/>
                <a:ea typeface="+mn-ea"/>
                <a:cs typeface="Calibri"/>
              </a:rPr>
              <a:t>ssi</a:t>
            </a:r>
            <a:r>
              <a:rPr kumimoji="0" sz="2400" b="0" i="0" u="none" strike="noStrike" kern="1200" cap="none" spc="0" normalizeH="0" baseline="0" noProof="0" dirty="0">
                <a:ln>
                  <a:noFill/>
                </a:ln>
                <a:solidFill>
                  <a:srgbClr val="C00000"/>
                </a:solidFill>
                <a:effectLst/>
                <a:uLnTx/>
                <a:uFillTx/>
                <a:latin typeface="Calibri"/>
                <a:ea typeface="+mn-ea"/>
                <a:cs typeface="Calibri"/>
              </a:rPr>
              <a:t>ng</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p:nvPr/>
        </p:nvSpPr>
        <p:spPr>
          <a:xfrm>
            <a:off x="1603549" y="1012926"/>
            <a:ext cx="2361565" cy="837565"/>
          </a:xfrm>
          <a:custGeom>
            <a:avLst/>
            <a:gdLst/>
            <a:ahLst/>
            <a:cxnLst/>
            <a:rect l="l" t="t" r="r" b="b"/>
            <a:pathLst>
              <a:path w="2361565" h="837564">
                <a:moveTo>
                  <a:pt x="29776" y="0"/>
                </a:moveTo>
                <a:lnTo>
                  <a:pt x="0" y="31197"/>
                </a:lnTo>
                <a:lnTo>
                  <a:pt x="3002" y="41732"/>
                </a:lnTo>
                <a:lnTo>
                  <a:pt x="9736" y="50373"/>
                </a:lnTo>
                <a:lnTo>
                  <a:pt x="19613" y="55960"/>
                </a:lnTo>
                <a:lnTo>
                  <a:pt x="2167393" y="757100"/>
                </a:lnTo>
                <a:lnTo>
                  <a:pt x="2044997" y="837379"/>
                </a:lnTo>
                <a:lnTo>
                  <a:pt x="2360978" y="790235"/>
                </a:lnTo>
                <a:lnTo>
                  <a:pt x="2272421" y="702772"/>
                </a:lnTo>
                <a:lnTo>
                  <a:pt x="2185128" y="702772"/>
                </a:lnTo>
                <a:lnTo>
                  <a:pt x="33597" y="406"/>
                </a:lnTo>
                <a:lnTo>
                  <a:pt x="29776" y="0"/>
                </a:lnTo>
                <a:close/>
              </a:path>
              <a:path w="2361565" h="837564">
                <a:moveTo>
                  <a:pt x="2133674" y="565738"/>
                </a:moveTo>
                <a:lnTo>
                  <a:pt x="2185128" y="702772"/>
                </a:lnTo>
                <a:lnTo>
                  <a:pt x="2272421" y="702772"/>
                </a:lnTo>
                <a:lnTo>
                  <a:pt x="2133674" y="565738"/>
                </a:lnTo>
                <a:close/>
              </a:path>
            </a:pathLst>
          </a:custGeom>
          <a:solidFill>
            <a:srgbClr val="C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p:nvPr/>
        </p:nvSpPr>
        <p:spPr>
          <a:xfrm>
            <a:off x="10575250" y="763691"/>
            <a:ext cx="1315720" cy="760095"/>
          </a:xfrm>
          <a:prstGeom prst="rect">
            <a:avLst/>
          </a:prstGeom>
        </p:spPr>
        <p:txBody>
          <a:bodyPr vert="horz" wrap="square" lIns="0" tIns="10160" rIns="0" bIns="0" rtlCol="0">
            <a:spAutoFit/>
          </a:bodyPr>
          <a:lstStyle/>
          <a:p>
            <a:pPr marL="12700" marR="5080" lvl="0" indent="142875" algn="l" defTabSz="914400" rtl="0" eaLnBrk="1" fontAlgn="auto" latinLnBrk="0" hangingPunct="1">
              <a:lnSpc>
                <a:spcPct val="100699"/>
              </a:lnSpc>
              <a:spcBef>
                <a:spcPts val="80"/>
              </a:spcBef>
              <a:spcAft>
                <a:spcPts val="0"/>
              </a:spcAft>
              <a:buClrTx/>
              <a:buSzTx/>
              <a:buFontTx/>
              <a:buNone/>
              <a:tabLst/>
              <a:defRPr/>
            </a:pPr>
            <a:r>
              <a:rPr kumimoji="0" sz="2400" b="0" i="0" u="none" strike="noStrike" kern="1200" cap="none" spc="0" normalizeH="0" baseline="0" noProof="0" dirty="0">
                <a:ln>
                  <a:noFill/>
                </a:ln>
                <a:solidFill>
                  <a:srgbClr val="C00000"/>
                </a:solidFill>
                <a:effectLst/>
                <a:uLnTx/>
                <a:uFillTx/>
                <a:latin typeface="Calibri"/>
                <a:ea typeface="+mn-ea"/>
                <a:cs typeface="Calibri"/>
              </a:rPr>
              <a:t>missing,  </a:t>
            </a:r>
            <a:r>
              <a:rPr kumimoji="0" sz="2400" b="0" i="0" u="none" strike="noStrike" kern="1200" cap="none" spc="-15" normalizeH="0" baseline="0" noProof="0" dirty="0">
                <a:ln>
                  <a:noFill/>
                </a:ln>
                <a:solidFill>
                  <a:srgbClr val="C00000"/>
                </a:solidFill>
                <a:effectLst/>
                <a:uLnTx/>
                <a:uFillTx/>
                <a:latin typeface="Calibri"/>
                <a:ea typeface="+mn-ea"/>
                <a:cs typeface="Calibri"/>
              </a:rPr>
              <a:t>false</a:t>
            </a:r>
            <a:r>
              <a:rPr kumimoji="0" sz="2400" b="0" i="0" u="none" strike="noStrike" kern="1200" cap="none" spc="-70" normalizeH="0" baseline="0" noProof="0" dirty="0">
                <a:ln>
                  <a:noFill/>
                </a:ln>
                <a:solidFill>
                  <a:srgbClr val="C00000"/>
                </a:solidFill>
                <a:effectLst/>
                <a:uLnTx/>
                <a:uFillTx/>
                <a:latin typeface="Calibri"/>
                <a:ea typeface="+mn-ea"/>
                <a:cs typeface="Calibri"/>
              </a:rPr>
              <a:t> </a:t>
            </a:r>
            <a:r>
              <a:rPr kumimoji="0" sz="2400" b="0" i="0" u="none" strike="noStrike" kern="1200" cap="none" spc="-5" normalizeH="0" baseline="0" noProof="0" dirty="0">
                <a:ln>
                  <a:noFill/>
                </a:ln>
                <a:solidFill>
                  <a:srgbClr val="C00000"/>
                </a:solidFill>
                <a:effectLst/>
                <a:uLnTx/>
                <a:uFillTx/>
                <a:latin typeface="Calibri"/>
                <a:ea typeface="+mn-ea"/>
                <a:cs typeface="Calibri"/>
              </a:rPr>
              <a:t>mask</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p:nvPr/>
        </p:nvSpPr>
        <p:spPr>
          <a:xfrm>
            <a:off x="9628965" y="1579297"/>
            <a:ext cx="1139190" cy="1275715"/>
          </a:xfrm>
          <a:custGeom>
            <a:avLst/>
            <a:gdLst/>
            <a:ahLst/>
            <a:cxnLst/>
            <a:rect l="l" t="t" r="r" b="b"/>
            <a:pathLst>
              <a:path w="1139190" h="1275714">
                <a:moveTo>
                  <a:pt x="83388" y="966807"/>
                </a:moveTo>
                <a:lnTo>
                  <a:pt x="0" y="1275210"/>
                </a:lnTo>
                <a:lnTo>
                  <a:pt x="296755" y="1156879"/>
                </a:lnTo>
                <a:lnTo>
                  <a:pt x="150585" y="1149129"/>
                </a:lnTo>
                <a:lnTo>
                  <a:pt x="184449" y="1111114"/>
                </a:lnTo>
                <a:lnTo>
                  <a:pt x="107911" y="1111114"/>
                </a:lnTo>
                <a:lnTo>
                  <a:pt x="83388" y="966807"/>
                </a:lnTo>
                <a:close/>
              </a:path>
              <a:path w="1139190" h="1275714">
                <a:moveTo>
                  <a:pt x="1115851" y="0"/>
                </a:moveTo>
                <a:lnTo>
                  <a:pt x="1101250" y="843"/>
                </a:lnTo>
                <a:lnTo>
                  <a:pt x="1094110" y="4050"/>
                </a:lnTo>
                <a:lnTo>
                  <a:pt x="107911" y="1111114"/>
                </a:lnTo>
                <a:lnTo>
                  <a:pt x="184449" y="1111114"/>
                </a:lnTo>
                <a:lnTo>
                  <a:pt x="1131534" y="47956"/>
                </a:lnTo>
                <a:lnTo>
                  <a:pt x="1137256" y="38157"/>
                </a:lnTo>
                <a:lnTo>
                  <a:pt x="1138725" y="27301"/>
                </a:lnTo>
                <a:lnTo>
                  <a:pt x="1136016" y="16687"/>
                </a:lnTo>
                <a:lnTo>
                  <a:pt x="1129205" y="7612"/>
                </a:lnTo>
                <a:lnTo>
                  <a:pt x="1123312" y="2363"/>
                </a:lnTo>
                <a:lnTo>
                  <a:pt x="1115851" y="0"/>
                </a:lnTo>
                <a:close/>
              </a:path>
            </a:pathLst>
          </a:custGeom>
          <a:solidFill>
            <a:srgbClr val="C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603930" y="1013621"/>
            <a:ext cx="1359535" cy="362585"/>
          </a:xfrm>
          <a:custGeom>
            <a:avLst/>
            <a:gdLst/>
            <a:ahLst/>
            <a:cxnLst/>
            <a:rect l="l" t="t" r="r" b="b"/>
            <a:pathLst>
              <a:path w="1359535" h="362584">
                <a:moveTo>
                  <a:pt x="33285" y="0"/>
                </a:moveTo>
                <a:lnTo>
                  <a:pt x="21940" y="189"/>
                </a:lnTo>
                <a:lnTo>
                  <a:pt x="11896" y="4563"/>
                </a:lnTo>
                <a:lnTo>
                  <a:pt x="4226" y="12384"/>
                </a:lnTo>
                <a:lnTo>
                  <a:pt x="0" y="22914"/>
                </a:lnTo>
                <a:lnTo>
                  <a:pt x="189" y="34260"/>
                </a:lnTo>
                <a:lnTo>
                  <a:pt x="4563" y="44303"/>
                </a:lnTo>
                <a:lnTo>
                  <a:pt x="12384" y="51974"/>
                </a:lnTo>
                <a:lnTo>
                  <a:pt x="22914" y="56201"/>
                </a:lnTo>
                <a:lnTo>
                  <a:pt x="1162919" y="266588"/>
                </a:lnTo>
                <a:lnTo>
                  <a:pt x="1052254" y="362395"/>
                </a:lnTo>
                <a:lnTo>
                  <a:pt x="1359189" y="273752"/>
                </a:lnTo>
                <a:lnTo>
                  <a:pt x="1275167" y="210388"/>
                </a:lnTo>
                <a:lnTo>
                  <a:pt x="1173292" y="210388"/>
                </a:lnTo>
                <a:lnTo>
                  <a:pt x="33285" y="0"/>
                </a:lnTo>
                <a:close/>
              </a:path>
              <a:path w="1359535" h="362584">
                <a:moveTo>
                  <a:pt x="1104113" y="81390"/>
                </a:moveTo>
                <a:lnTo>
                  <a:pt x="1173292" y="210388"/>
                </a:lnTo>
                <a:lnTo>
                  <a:pt x="1275167" y="210388"/>
                </a:lnTo>
                <a:lnTo>
                  <a:pt x="1104113" y="81390"/>
                </a:lnTo>
                <a:close/>
              </a:path>
            </a:pathLst>
          </a:custGeom>
          <a:solidFill>
            <a:srgbClr val="C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996726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273962" y="6347513"/>
            <a:ext cx="36449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Mask R-CNN </a:t>
            </a:r>
            <a:r>
              <a:rPr kumimoji="0" sz="2400" b="0" i="0" u="none" strike="noStrike" kern="1200" cap="none" spc="-10" normalizeH="0" baseline="0" noProof="0" dirty="0">
                <a:ln>
                  <a:noFill/>
                </a:ln>
                <a:solidFill>
                  <a:prstClr val="black"/>
                </a:solidFill>
                <a:effectLst/>
                <a:uLnTx/>
                <a:uFillTx/>
                <a:latin typeface="Calibri"/>
                <a:ea typeface="+mn-ea"/>
                <a:cs typeface="Calibri"/>
              </a:rPr>
              <a:t>results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COCO</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3" name="object 3"/>
          <p:cNvSpPr txBox="1"/>
          <p:nvPr/>
        </p:nvSpPr>
        <p:spPr>
          <a:xfrm>
            <a:off x="78739" y="7620"/>
            <a:ext cx="4032885" cy="5130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200" b="0" i="0" u="none" strike="noStrike" kern="1200" cap="none" spc="-20" normalizeH="0" baseline="0" noProof="0" dirty="0">
                <a:ln>
                  <a:noFill/>
                </a:ln>
                <a:solidFill>
                  <a:prstClr val="black"/>
                </a:solidFill>
                <a:effectLst/>
                <a:uLnTx/>
                <a:uFillTx/>
                <a:latin typeface="Calibri"/>
                <a:ea typeface="+mn-ea"/>
                <a:cs typeface="Calibri"/>
              </a:rPr>
              <a:t>Failure </a:t>
            </a:r>
            <a:r>
              <a:rPr kumimoji="0" sz="3200" b="0" i="0" u="none" strike="noStrike" kern="1200" cap="none" spc="-10" normalizeH="0" baseline="0" noProof="0" dirty="0">
                <a:ln>
                  <a:noFill/>
                </a:ln>
                <a:solidFill>
                  <a:prstClr val="black"/>
                </a:solidFill>
                <a:effectLst/>
                <a:uLnTx/>
                <a:uFillTx/>
                <a:latin typeface="Calibri"/>
                <a:ea typeface="+mn-ea"/>
                <a:cs typeface="Calibri"/>
              </a:rPr>
              <a:t>case:</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recognition</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3253350" y="649301"/>
            <a:ext cx="5669427" cy="5653555"/>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1196360" y="2105798"/>
            <a:ext cx="118808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srgbClr val="C00000"/>
                </a:solidFill>
                <a:effectLst/>
                <a:uLnTx/>
                <a:uFillTx/>
                <a:latin typeface="Calibri"/>
                <a:ea typeface="+mn-ea"/>
                <a:cs typeface="Calibri"/>
              </a:rPr>
              <a:t>not </a:t>
            </a:r>
            <a:r>
              <a:rPr kumimoji="0" sz="2400" b="0" i="0" u="none" strike="noStrike" kern="1200" cap="none" spc="0" normalizeH="0" baseline="0" noProof="0" dirty="0">
                <a:ln>
                  <a:noFill/>
                </a:ln>
                <a:solidFill>
                  <a:srgbClr val="C00000"/>
                </a:solidFill>
                <a:effectLst/>
                <a:uLnTx/>
                <a:uFillTx/>
                <a:latin typeface="Calibri"/>
                <a:ea typeface="+mn-ea"/>
                <a:cs typeface="Calibri"/>
              </a:rPr>
              <a:t>a</a:t>
            </a:r>
            <a:r>
              <a:rPr kumimoji="0" sz="2400" b="0" i="0" u="none" strike="noStrike" kern="1200" cap="none" spc="-95" normalizeH="0" baseline="0" noProof="0" dirty="0">
                <a:ln>
                  <a:noFill/>
                </a:ln>
                <a:solidFill>
                  <a:srgbClr val="C00000"/>
                </a:solidFill>
                <a:effectLst/>
                <a:uLnTx/>
                <a:uFillTx/>
                <a:latin typeface="Calibri"/>
                <a:ea typeface="+mn-ea"/>
                <a:cs typeface="Calibri"/>
              </a:rPr>
              <a:t> </a:t>
            </a:r>
            <a:r>
              <a:rPr kumimoji="0" sz="2400" b="0" i="0" u="none" strike="noStrike" kern="1200" cap="none" spc="-10" normalizeH="0" baseline="0" noProof="0" dirty="0">
                <a:ln>
                  <a:noFill/>
                </a:ln>
                <a:solidFill>
                  <a:srgbClr val="C00000"/>
                </a:solidFill>
                <a:effectLst/>
                <a:uLnTx/>
                <a:uFillTx/>
                <a:latin typeface="Calibri"/>
                <a:ea typeface="+mn-ea"/>
                <a:cs typeface="Calibri"/>
              </a:rPr>
              <a:t>kite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p:nvPr/>
        </p:nvSpPr>
        <p:spPr>
          <a:xfrm>
            <a:off x="1938319" y="2655356"/>
            <a:ext cx="2018664" cy="1070610"/>
          </a:xfrm>
          <a:custGeom>
            <a:avLst/>
            <a:gdLst/>
            <a:ahLst/>
            <a:cxnLst/>
            <a:rect l="l" t="t" r="r" b="b"/>
            <a:pathLst>
              <a:path w="2018664" h="1070610">
                <a:moveTo>
                  <a:pt x="30846" y="0"/>
                </a:moveTo>
                <a:lnTo>
                  <a:pt x="0" y="26122"/>
                </a:lnTo>
                <a:lnTo>
                  <a:pt x="1210" y="37009"/>
                </a:lnTo>
                <a:lnTo>
                  <a:pt x="6416" y="46648"/>
                </a:lnTo>
                <a:lnTo>
                  <a:pt x="15227" y="53798"/>
                </a:lnTo>
                <a:lnTo>
                  <a:pt x="1832993" y="1005775"/>
                </a:lnTo>
                <a:lnTo>
                  <a:pt x="1698961" y="1064606"/>
                </a:lnTo>
                <a:lnTo>
                  <a:pt x="2018383" y="1070608"/>
                </a:lnTo>
                <a:lnTo>
                  <a:pt x="1935129" y="955146"/>
                </a:lnTo>
                <a:lnTo>
                  <a:pt x="1859507" y="955146"/>
                </a:lnTo>
                <a:lnTo>
                  <a:pt x="38246" y="1339"/>
                </a:lnTo>
                <a:lnTo>
                  <a:pt x="34545" y="304"/>
                </a:lnTo>
                <a:lnTo>
                  <a:pt x="30846" y="0"/>
                </a:lnTo>
                <a:close/>
              </a:path>
              <a:path w="2018664" h="1070610">
                <a:moveTo>
                  <a:pt x="1831530" y="811470"/>
                </a:moveTo>
                <a:lnTo>
                  <a:pt x="1859507" y="955146"/>
                </a:lnTo>
                <a:lnTo>
                  <a:pt x="1935129" y="955146"/>
                </a:lnTo>
                <a:lnTo>
                  <a:pt x="1831530" y="811470"/>
                </a:lnTo>
                <a:close/>
              </a:path>
            </a:pathLst>
          </a:custGeom>
          <a:solidFill>
            <a:srgbClr val="C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06316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23779" y="591616"/>
            <a:ext cx="3712845" cy="483870"/>
          </a:xfrm>
          <a:prstGeom prst="rect">
            <a:avLst/>
          </a:prstGeom>
        </p:spPr>
        <p:txBody>
          <a:bodyPr vert="horz" wrap="square" lIns="0" tIns="12700" rIns="0" bIns="0" rtlCol="0">
            <a:spAutoFit/>
          </a:bodyPr>
          <a:lstStyle/>
          <a:p>
            <a:pPr marL="12700">
              <a:lnSpc>
                <a:spcPct val="100000"/>
              </a:lnSpc>
              <a:spcBef>
                <a:spcPts val="100"/>
              </a:spcBef>
            </a:pPr>
            <a:r>
              <a:rPr sz="1800" b="0" spc="-5" dirty="0">
                <a:latin typeface="Calibri"/>
                <a:cs typeface="Calibri"/>
              </a:rPr>
              <a:t>28x28 soft prediction </a:t>
            </a:r>
            <a:r>
              <a:rPr sz="1800" b="0" spc="-10" dirty="0">
                <a:latin typeface="Calibri"/>
                <a:cs typeface="Calibri"/>
              </a:rPr>
              <a:t>from </a:t>
            </a:r>
            <a:r>
              <a:rPr sz="1800" b="0" spc="-5" dirty="0">
                <a:latin typeface="Calibri"/>
                <a:cs typeface="Calibri"/>
              </a:rPr>
              <a:t>Mask</a:t>
            </a:r>
            <a:r>
              <a:rPr sz="1800" b="0" dirty="0">
                <a:latin typeface="Calibri"/>
                <a:cs typeface="Calibri"/>
              </a:rPr>
              <a:t> </a:t>
            </a:r>
            <a:r>
              <a:rPr sz="1800" b="0" spc="-5" dirty="0">
                <a:latin typeface="Calibri"/>
                <a:cs typeface="Calibri"/>
              </a:rPr>
              <a:t>R-CNN</a:t>
            </a:r>
            <a:endParaRPr sz="1800">
              <a:latin typeface="Calibri"/>
              <a:cs typeface="Calibri"/>
            </a:endParaRPr>
          </a:p>
          <a:p>
            <a:pPr marL="12700">
              <a:lnSpc>
                <a:spcPct val="100000"/>
              </a:lnSpc>
              <a:spcBef>
                <a:spcPts val="5"/>
              </a:spcBef>
            </a:pPr>
            <a:r>
              <a:rPr sz="1200" b="0" spc="-10" dirty="0">
                <a:solidFill>
                  <a:srgbClr val="44546A"/>
                </a:solidFill>
                <a:latin typeface="Calibri"/>
                <a:cs typeface="Calibri"/>
              </a:rPr>
              <a:t>(enlarged)</a:t>
            </a:r>
            <a:endParaRPr sz="1200">
              <a:latin typeface="Calibri"/>
              <a:cs typeface="Calibri"/>
            </a:endParaRPr>
          </a:p>
        </p:txBody>
      </p:sp>
      <p:sp>
        <p:nvSpPr>
          <p:cNvPr id="3" name="object 3"/>
          <p:cNvSpPr/>
          <p:nvPr/>
        </p:nvSpPr>
        <p:spPr>
          <a:xfrm>
            <a:off x="0" y="1025907"/>
            <a:ext cx="7264400" cy="49022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7718413" y="1186737"/>
            <a:ext cx="1374427" cy="1374427"/>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7623779" y="2736018"/>
            <a:ext cx="4441825" cy="48387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Soft prediction </a:t>
            </a:r>
            <a:r>
              <a:rPr kumimoji="0" sz="1800" b="0" i="0" u="none" strike="noStrike" kern="1200" cap="none" spc="-5" normalizeH="0" baseline="0" noProof="0" dirty="0">
                <a:ln>
                  <a:noFill/>
                </a:ln>
                <a:solidFill>
                  <a:srgbClr val="C00000"/>
                </a:solidFill>
                <a:effectLst/>
                <a:uLnTx/>
                <a:uFillTx/>
                <a:latin typeface="Calibri"/>
                <a:ea typeface="+mn-ea"/>
                <a:cs typeface="Calibri"/>
              </a:rPr>
              <a:t>resampled </a:t>
            </a:r>
            <a:r>
              <a:rPr kumimoji="0" sz="1800" b="0" i="0" u="none" strike="noStrike" kern="1200" cap="none" spc="-10" normalizeH="0" baseline="0" noProof="0" dirty="0">
                <a:ln>
                  <a:noFill/>
                </a:ln>
                <a:solidFill>
                  <a:srgbClr val="C00000"/>
                </a:solidFill>
                <a:effectLst/>
                <a:uLnTx/>
                <a:uFillTx/>
                <a:latin typeface="Calibri"/>
                <a:ea typeface="+mn-ea"/>
                <a:cs typeface="Calibri"/>
              </a:rPr>
              <a:t>to </a:t>
            </a:r>
            <a:r>
              <a:rPr kumimoji="0" sz="1800" b="0" i="0" u="none" strike="noStrike" kern="1200" cap="none" spc="-5" normalizeH="0" baseline="0" noProof="0" dirty="0">
                <a:ln>
                  <a:noFill/>
                </a:ln>
                <a:solidFill>
                  <a:srgbClr val="C00000"/>
                </a:solidFill>
                <a:effectLst/>
                <a:uLnTx/>
                <a:uFillTx/>
                <a:latin typeface="Calibri"/>
                <a:ea typeface="+mn-ea"/>
                <a:cs typeface="Calibri"/>
              </a:rPr>
              <a:t>image</a:t>
            </a:r>
            <a:r>
              <a:rPr kumimoji="0" sz="1800" b="0" i="0" u="none" strike="noStrike" kern="1200" cap="none" spc="15" normalizeH="0" baseline="0" noProof="0" dirty="0">
                <a:ln>
                  <a:noFill/>
                </a:ln>
                <a:solidFill>
                  <a:srgbClr val="C00000"/>
                </a:solidFill>
                <a:effectLst/>
                <a:uLnTx/>
                <a:uFillTx/>
                <a:latin typeface="Calibri"/>
                <a:ea typeface="+mn-ea"/>
                <a:cs typeface="Calibri"/>
              </a:rPr>
              <a:t> </a:t>
            </a:r>
            <a:r>
              <a:rPr kumimoji="0" sz="1800" b="0" i="0" u="none" strike="noStrike" kern="1200" cap="none" spc="-10" normalizeH="0" baseline="0" noProof="0" dirty="0">
                <a:ln>
                  <a:noFill/>
                </a:ln>
                <a:solidFill>
                  <a:srgbClr val="C00000"/>
                </a:solidFill>
                <a:effectLst/>
                <a:uLnTx/>
                <a:uFillTx/>
                <a:latin typeface="Calibri"/>
                <a:ea typeface="+mn-ea"/>
                <a:cs typeface="Calibri"/>
              </a:rPr>
              <a:t>coordinates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200" b="0" i="0" u="none" strike="noStrike" kern="1200" cap="none" spc="-5" normalizeH="0" baseline="0" noProof="0" dirty="0">
                <a:ln>
                  <a:noFill/>
                </a:ln>
                <a:solidFill>
                  <a:srgbClr val="44546A"/>
                </a:solidFill>
                <a:effectLst/>
                <a:uLnTx/>
                <a:uFillTx/>
                <a:latin typeface="Calibri"/>
                <a:ea typeface="+mn-ea"/>
                <a:cs typeface="Calibri"/>
              </a:rPr>
              <a:t>(bilinear and </a:t>
            </a:r>
            <a:r>
              <a:rPr kumimoji="0" sz="1200" b="0" i="0" u="none" strike="noStrike" kern="1200" cap="none" spc="-10" normalizeH="0" baseline="0" noProof="0" dirty="0">
                <a:ln>
                  <a:noFill/>
                </a:ln>
                <a:solidFill>
                  <a:srgbClr val="44546A"/>
                </a:solidFill>
                <a:effectLst/>
                <a:uLnTx/>
                <a:uFillTx/>
                <a:latin typeface="Calibri"/>
                <a:ea typeface="+mn-ea"/>
                <a:cs typeface="Calibri"/>
              </a:rPr>
              <a:t>bicubic interpolation </a:t>
            </a:r>
            <a:r>
              <a:rPr kumimoji="0" sz="1200" b="0" i="0" u="none" strike="noStrike" kern="1200" cap="none" spc="-5" normalizeH="0" baseline="0" noProof="0" dirty="0">
                <a:ln>
                  <a:noFill/>
                </a:ln>
                <a:solidFill>
                  <a:srgbClr val="44546A"/>
                </a:solidFill>
                <a:effectLst/>
                <a:uLnTx/>
                <a:uFillTx/>
                <a:latin typeface="Calibri"/>
                <a:ea typeface="+mn-ea"/>
                <a:cs typeface="Calibri"/>
              </a:rPr>
              <a:t>work equally</a:t>
            </a:r>
            <a:r>
              <a:rPr kumimoji="0" sz="1200" b="0" i="0" u="none" strike="noStrike" kern="1200" cap="none" spc="25" normalizeH="0" baseline="0" noProof="0" dirty="0">
                <a:ln>
                  <a:noFill/>
                </a:ln>
                <a:solidFill>
                  <a:srgbClr val="44546A"/>
                </a:solidFill>
                <a:effectLst/>
                <a:uLnTx/>
                <a:uFillTx/>
                <a:latin typeface="Calibri"/>
                <a:ea typeface="+mn-ea"/>
                <a:cs typeface="Calibri"/>
              </a:rPr>
              <a:t> </a:t>
            </a:r>
            <a:r>
              <a:rPr kumimoji="0" sz="1200" b="0" i="0" u="none" strike="noStrike" kern="1200" cap="none" spc="-5" normalizeH="0" baseline="0" noProof="0" dirty="0">
                <a:ln>
                  <a:noFill/>
                </a:ln>
                <a:solidFill>
                  <a:srgbClr val="44546A"/>
                </a:solidFill>
                <a:effectLst/>
                <a:uLnTx/>
                <a:uFillTx/>
                <a:latin typeface="Calibri"/>
                <a:ea typeface="+mn-ea"/>
                <a:cs typeface="Calibri"/>
              </a:rPr>
              <a:t>well)</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7623779" y="4663489"/>
            <a:ext cx="313055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Final prediction (threshold </a:t>
            </a:r>
            <a:r>
              <a:rPr kumimoji="0" sz="1800" b="0" i="0" u="none" strike="noStrike" kern="1200" cap="none" spc="-10" normalizeH="0" baseline="0" noProof="0" dirty="0">
                <a:ln>
                  <a:noFill/>
                </a:ln>
                <a:solidFill>
                  <a:prstClr val="black"/>
                </a:solidFill>
                <a:effectLst/>
                <a:uLnTx/>
                <a:uFillTx/>
                <a:latin typeface="Calibri"/>
                <a:ea typeface="+mn-ea"/>
                <a:cs typeface="Calibri"/>
              </a:rPr>
              <a:t>at</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0.5)</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p:nvPr/>
        </p:nvSpPr>
        <p:spPr>
          <a:xfrm>
            <a:off x="7965112" y="3283283"/>
            <a:ext cx="881032" cy="1141008"/>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7968320" y="5012500"/>
            <a:ext cx="877824" cy="1136853"/>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78739" y="5948427"/>
            <a:ext cx="462026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15" normalizeH="0" baseline="0" noProof="0" dirty="0">
                <a:ln>
                  <a:noFill/>
                </a:ln>
                <a:solidFill>
                  <a:prstClr val="black"/>
                </a:solidFill>
                <a:effectLst/>
                <a:uLnTx/>
                <a:uFillTx/>
                <a:latin typeface="Calibri"/>
                <a:ea typeface="+mn-ea"/>
                <a:cs typeface="Calibri"/>
              </a:rPr>
              <a:t>Validation </a:t>
            </a:r>
            <a:r>
              <a:rPr kumimoji="0" sz="1800" b="0" i="0" u="none" strike="noStrike" kern="1200" cap="none" spc="-5" normalizeH="0" baseline="0" noProof="0" dirty="0">
                <a:ln>
                  <a:noFill/>
                </a:ln>
                <a:solidFill>
                  <a:prstClr val="black"/>
                </a:solidFill>
                <a:effectLst/>
                <a:uLnTx/>
                <a:uFillTx/>
                <a:latin typeface="Calibri"/>
                <a:ea typeface="+mn-ea"/>
                <a:cs typeface="Calibri"/>
              </a:rPr>
              <a:t>image with </a:t>
            </a:r>
            <a:r>
              <a:rPr kumimoji="0" sz="1800" b="0" i="0" u="none" strike="noStrike" kern="1200" cap="none" spc="-15" normalizeH="0" baseline="0" noProof="0" dirty="0">
                <a:ln>
                  <a:noFill/>
                </a:ln>
                <a:solidFill>
                  <a:prstClr val="black"/>
                </a:solidFill>
                <a:effectLst/>
                <a:uLnTx/>
                <a:uFillTx/>
                <a:latin typeface="Calibri"/>
                <a:ea typeface="+mn-ea"/>
                <a:cs typeface="Calibri"/>
              </a:rPr>
              <a:t>box </a:t>
            </a:r>
            <a:r>
              <a:rPr kumimoji="0" sz="1800" b="0" i="0" u="none" strike="noStrike" kern="1200" cap="none" spc="-5" normalizeH="0" baseline="0" noProof="0" dirty="0">
                <a:ln>
                  <a:noFill/>
                </a:ln>
                <a:solidFill>
                  <a:prstClr val="black"/>
                </a:solidFill>
                <a:effectLst/>
                <a:uLnTx/>
                <a:uFillTx/>
                <a:latin typeface="Calibri"/>
                <a:ea typeface="+mn-ea"/>
                <a:cs typeface="Calibri"/>
              </a:rPr>
              <a:t>detection shown in</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red</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21571358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696932" y="1509623"/>
            <a:ext cx="1998345" cy="299720"/>
          </a:xfrm>
          <a:prstGeom prst="rect">
            <a:avLst/>
          </a:prstGeom>
        </p:spPr>
        <p:txBody>
          <a:bodyPr vert="horz" wrap="square" lIns="0" tIns="12700" rIns="0" bIns="0" rtlCol="0">
            <a:spAutoFit/>
          </a:bodyPr>
          <a:lstStyle/>
          <a:p>
            <a:pPr marL="12700">
              <a:lnSpc>
                <a:spcPct val="100000"/>
              </a:lnSpc>
              <a:spcBef>
                <a:spcPts val="100"/>
              </a:spcBef>
            </a:pPr>
            <a:r>
              <a:rPr sz="1800" b="0" spc="-5" dirty="0">
                <a:latin typeface="Calibri"/>
                <a:cs typeface="Calibri"/>
              </a:rPr>
              <a:t>28x28 soft</a:t>
            </a:r>
            <a:r>
              <a:rPr sz="1800" b="0" spc="-50" dirty="0">
                <a:latin typeface="Calibri"/>
                <a:cs typeface="Calibri"/>
              </a:rPr>
              <a:t> </a:t>
            </a:r>
            <a:r>
              <a:rPr sz="1800" b="0" spc="-5" dirty="0">
                <a:latin typeface="Calibri"/>
                <a:cs typeface="Calibri"/>
              </a:rPr>
              <a:t>prediction</a:t>
            </a:r>
            <a:endParaRPr sz="1800">
              <a:latin typeface="Calibri"/>
              <a:cs typeface="Calibri"/>
            </a:endParaRPr>
          </a:p>
        </p:txBody>
      </p:sp>
      <p:sp>
        <p:nvSpPr>
          <p:cNvPr id="3" name="object 3"/>
          <p:cNvSpPr txBox="1"/>
          <p:nvPr/>
        </p:nvSpPr>
        <p:spPr>
          <a:xfrm>
            <a:off x="7696931" y="3418048"/>
            <a:ext cx="214884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15" normalizeH="0" baseline="0" noProof="0" dirty="0">
                <a:ln>
                  <a:noFill/>
                </a:ln>
                <a:solidFill>
                  <a:prstClr val="black"/>
                </a:solidFill>
                <a:effectLst/>
                <a:uLnTx/>
                <a:uFillTx/>
                <a:latin typeface="Calibri"/>
                <a:ea typeface="+mn-ea"/>
                <a:cs typeface="Calibri"/>
              </a:rPr>
              <a:t>Resized </a:t>
            </a:r>
            <a:r>
              <a:rPr kumimoji="0" sz="1800" b="0" i="0" u="none" strike="noStrike" kern="1200" cap="none" spc="-5" normalizeH="0" baseline="0" noProof="0" dirty="0">
                <a:ln>
                  <a:noFill/>
                </a:ln>
                <a:solidFill>
                  <a:prstClr val="black"/>
                </a:solidFill>
                <a:effectLst/>
                <a:uLnTx/>
                <a:uFillTx/>
                <a:latin typeface="Calibri"/>
                <a:ea typeface="+mn-ea"/>
                <a:cs typeface="Calibri"/>
              </a:rPr>
              <a:t>Soft</a:t>
            </a:r>
            <a:r>
              <a:rPr kumimoji="0" sz="1800" b="0" i="0" u="none" strike="noStrike" kern="1200" cap="none" spc="-1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prediction</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7696931" y="4535101"/>
            <a:ext cx="100330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Final</a:t>
            </a:r>
            <a:r>
              <a:rPr kumimoji="0" sz="1800" b="0" i="0" u="none" strike="noStrike" kern="1200" cap="none" spc="-5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mask</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0" y="1025907"/>
            <a:ext cx="7264400" cy="49022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7764953" y="1744267"/>
            <a:ext cx="1395860" cy="139586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7836558" y="3806316"/>
            <a:ext cx="870327" cy="456361"/>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7836558" y="4884112"/>
            <a:ext cx="871927" cy="457199"/>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78739" y="5946270"/>
            <a:ext cx="462026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15" normalizeH="0" baseline="0" noProof="0" dirty="0">
                <a:ln>
                  <a:noFill/>
                </a:ln>
                <a:solidFill>
                  <a:prstClr val="black"/>
                </a:solidFill>
                <a:effectLst/>
                <a:uLnTx/>
                <a:uFillTx/>
                <a:latin typeface="Calibri"/>
                <a:ea typeface="+mn-ea"/>
                <a:cs typeface="Calibri"/>
              </a:rPr>
              <a:t>Validation </a:t>
            </a:r>
            <a:r>
              <a:rPr kumimoji="0" sz="1800" b="0" i="0" u="none" strike="noStrike" kern="1200" cap="none" spc="-5" normalizeH="0" baseline="0" noProof="0" dirty="0">
                <a:ln>
                  <a:noFill/>
                </a:ln>
                <a:solidFill>
                  <a:prstClr val="black"/>
                </a:solidFill>
                <a:effectLst/>
                <a:uLnTx/>
                <a:uFillTx/>
                <a:latin typeface="Calibri"/>
                <a:ea typeface="+mn-ea"/>
                <a:cs typeface="Calibri"/>
              </a:rPr>
              <a:t>image with </a:t>
            </a:r>
            <a:r>
              <a:rPr kumimoji="0" sz="1800" b="0" i="0" u="none" strike="noStrike" kern="1200" cap="none" spc="-15" normalizeH="0" baseline="0" noProof="0" dirty="0">
                <a:ln>
                  <a:noFill/>
                </a:ln>
                <a:solidFill>
                  <a:prstClr val="black"/>
                </a:solidFill>
                <a:effectLst/>
                <a:uLnTx/>
                <a:uFillTx/>
                <a:latin typeface="Calibri"/>
                <a:ea typeface="+mn-ea"/>
                <a:cs typeface="Calibri"/>
              </a:rPr>
              <a:t>box </a:t>
            </a:r>
            <a:r>
              <a:rPr kumimoji="0" sz="1800" b="0" i="0" u="none" strike="noStrike" kern="1200" cap="none" spc="-5" normalizeH="0" baseline="0" noProof="0" dirty="0">
                <a:ln>
                  <a:noFill/>
                </a:ln>
                <a:solidFill>
                  <a:prstClr val="black"/>
                </a:solidFill>
                <a:effectLst/>
                <a:uLnTx/>
                <a:uFillTx/>
                <a:latin typeface="Calibri"/>
                <a:ea typeface="+mn-ea"/>
                <a:cs typeface="Calibri"/>
              </a:rPr>
              <a:t>detection shown in</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red</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05614104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9919970" cy="695960"/>
          </a:xfrm>
          <a:prstGeom prst="rect">
            <a:avLst/>
          </a:prstGeom>
        </p:spPr>
        <p:txBody>
          <a:bodyPr vert="horz" wrap="square" lIns="0" tIns="12700" rIns="0" bIns="0" rtlCol="0">
            <a:spAutoFit/>
          </a:bodyPr>
          <a:lstStyle/>
          <a:p>
            <a:pPr marL="12700">
              <a:lnSpc>
                <a:spcPct val="100000"/>
              </a:lnSpc>
              <a:spcBef>
                <a:spcPts val="100"/>
              </a:spcBef>
            </a:pPr>
            <a:r>
              <a:rPr sz="4400" spc="-5" dirty="0"/>
              <a:t>Mask R-CNN: </a:t>
            </a:r>
            <a:r>
              <a:rPr sz="4400" spc="-35" dirty="0"/>
              <a:t>for </a:t>
            </a:r>
            <a:r>
              <a:rPr sz="4400" spc="-5" dirty="0"/>
              <a:t>Human </a:t>
            </a:r>
            <a:r>
              <a:rPr sz="4400" spc="-20" dirty="0"/>
              <a:t>Keypoint</a:t>
            </a:r>
            <a:r>
              <a:rPr sz="4400" spc="55" dirty="0"/>
              <a:t> </a:t>
            </a:r>
            <a:r>
              <a:rPr sz="4400" spc="-10" dirty="0"/>
              <a:t>Detection</a:t>
            </a:r>
            <a:endParaRPr sz="4400"/>
          </a:p>
        </p:txBody>
      </p:sp>
      <p:sp>
        <p:nvSpPr>
          <p:cNvPr id="3" name="object 3"/>
          <p:cNvSpPr txBox="1"/>
          <p:nvPr/>
        </p:nvSpPr>
        <p:spPr>
          <a:xfrm>
            <a:off x="866139" y="1713886"/>
            <a:ext cx="4708525" cy="3757929"/>
          </a:xfrm>
          <a:prstGeom prst="rect">
            <a:avLst/>
          </a:prstGeom>
        </p:spPr>
        <p:txBody>
          <a:bodyPr vert="horz" wrap="square" lIns="0" tIns="93980" rIns="0" bIns="0" rtlCol="0">
            <a:spAutoFit/>
          </a:bodyPr>
          <a:lstStyle/>
          <a:p>
            <a:pPr marL="292100" marR="0" lvl="0" indent="-228600" algn="l" defTabSz="914400" rtl="0" eaLnBrk="1" fontAlgn="auto" latinLnBrk="0" hangingPunct="1">
              <a:lnSpc>
                <a:spcPct val="100000"/>
              </a:lnSpc>
              <a:spcBef>
                <a:spcPts val="740"/>
              </a:spcBef>
              <a:spcAft>
                <a:spcPts val="0"/>
              </a:spcAft>
              <a:buClrTx/>
              <a:buSzTx/>
              <a:buFont typeface="Arial"/>
              <a:buChar char="•"/>
              <a:tabLst>
                <a:tab pos="292100" algn="l"/>
              </a:tabLst>
              <a:defRPr/>
            </a:pPr>
            <a:r>
              <a:rPr kumimoji="0" sz="2800" b="0" i="0" u="none" strike="noStrike" kern="1200" cap="none" spc="0" normalizeH="0" baseline="0" noProof="0" dirty="0">
                <a:ln>
                  <a:noFill/>
                </a:ln>
                <a:solidFill>
                  <a:prstClr val="black"/>
                </a:solidFill>
                <a:effectLst/>
                <a:uLnTx/>
                <a:uFillTx/>
                <a:latin typeface="Calibri"/>
                <a:ea typeface="+mn-ea"/>
                <a:cs typeface="Calibri"/>
              </a:rPr>
              <a:t>1 </a:t>
            </a:r>
            <a:r>
              <a:rPr kumimoji="0" sz="2800" b="0" i="0" u="none" strike="noStrike" kern="1200" cap="none" spc="-20" normalizeH="0" baseline="0" noProof="0" dirty="0">
                <a:ln>
                  <a:noFill/>
                </a:ln>
                <a:solidFill>
                  <a:prstClr val="black"/>
                </a:solidFill>
                <a:effectLst/>
                <a:uLnTx/>
                <a:uFillTx/>
                <a:latin typeface="Calibri"/>
                <a:ea typeface="+mn-ea"/>
                <a:cs typeface="Calibri"/>
              </a:rPr>
              <a:t>keypoint </a:t>
            </a:r>
            <a:r>
              <a:rPr kumimoji="0" sz="2800" b="0" i="0" u="none" strike="noStrike" kern="1200" cap="none" spc="0" normalizeH="0" baseline="0" noProof="0" dirty="0">
                <a:ln>
                  <a:noFill/>
                </a:ln>
                <a:solidFill>
                  <a:prstClr val="black"/>
                </a:solidFill>
                <a:effectLst/>
                <a:uLnTx/>
                <a:uFillTx/>
                <a:latin typeface="Calibri"/>
                <a:ea typeface="+mn-ea"/>
                <a:cs typeface="Calibri"/>
              </a:rPr>
              <a:t>= 1-hot</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“mask”</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292100" marR="0" lvl="0" indent="-228600" algn="l" defTabSz="914400" rtl="0" eaLnBrk="1" fontAlgn="auto" latinLnBrk="0" hangingPunct="1">
              <a:lnSpc>
                <a:spcPct val="100000"/>
              </a:lnSpc>
              <a:spcBef>
                <a:spcPts val="640"/>
              </a:spcBef>
              <a:spcAft>
                <a:spcPts val="0"/>
              </a:spcAft>
              <a:buClrTx/>
              <a:buSzTx/>
              <a:buFont typeface="Arial"/>
              <a:buChar char="•"/>
              <a:tabLst>
                <a:tab pos="292100" algn="l"/>
              </a:tabLst>
              <a:defRPr/>
            </a:pPr>
            <a:r>
              <a:rPr kumimoji="0" sz="2800" b="0" i="0" u="none" strike="noStrike" kern="1200" cap="none" spc="0" normalizeH="0" baseline="0" noProof="0" dirty="0">
                <a:ln>
                  <a:noFill/>
                </a:ln>
                <a:solidFill>
                  <a:prstClr val="black"/>
                </a:solidFill>
                <a:effectLst/>
                <a:uLnTx/>
                <a:uFillTx/>
                <a:latin typeface="Calibri"/>
                <a:ea typeface="+mn-ea"/>
                <a:cs typeface="Calibri"/>
              </a:rPr>
              <a:t>Human pose = 17 </a:t>
            </a:r>
            <a:r>
              <a:rPr kumimoji="0" sz="2800" b="0" i="0" u="none" strike="noStrike" kern="1200" cap="none" spc="-10" normalizeH="0" baseline="0" noProof="0" dirty="0">
                <a:ln>
                  <a:noFill/>
                </a:ln>
                <a:solidFill>
                  <a:prstClr val="black"/>
                </a:solidFill>
                <a:effectLst/>
                <a:uLnTx/>
                <a:uFillTx/>
                <a:latin typeface="Calibri"/>
                <a:ea typeface="+mn-ea"/>
                <a:cs typeface="Calibri"/>
              </a:rPr>
              <a:t>masks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
              </a:spcBef>
              <a:spcAft>
                <a:spcPts val="0"/>
              </a:spcAft>
              <a:buClrTx/>
              <a:buSzTx/>
              <a:buFont typeface="Arial"/>
              <a:buChar char="•"/>
              <a:tabLst/>
              <a:defRPr/>
            </a:pPr>
            <a:endParaRPr kumimoji="0" sz="3850" b="0" i="0" u="none" strike="noStrike" kern="1200" cap="none" spc="0" normalizeH="0" baseline="0" noProof="0">
              <a:ln>
                <a:noFill/>
              </a:ln>
              <a:solidFill>
                <a:prstClr val="black"/>
              </a:solidFill>
              <a:effectLst/>
              <a:uLnTx/>
              <a:uFillTx/>
              <a:latin typeface="Calibri"/>
              <a:ea typeface="+mn-ea"/>
              <a:cs typeface="Calibri"/>
            </a:endParaRPr>
          </a:p>
          <a:p>
            <a:pPr marL="292100" marR="97155" lvl="0" indent="-292100" algn="r" defTabSz="914400" rtl="0" eaLnBrk="1" fontAlgn="auto" latinLnBrk="0" hangingPunct="1">
              <a:lnSpc>
                <a:spcPct val="100000"/>
              </a:lnSpc>
              <a:spcBef>
                <a:spcPts val="0"/>
              </a:spcBef>
              <a:spcAft>
                <a:spcPts val="0"/>
              </a:spcAft>
              <a:buClrTx/>
              <a:buSzTx/>
              <a:buFont typeface="Arial"/>
              <a:buChar char="•"/>
              <a:tabLst>
                <a:tab pos="29210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Softmax </a:t>
            </a:r>
            <a:r>
              <a:rPr kumimoji="0" sz="2800" b="0" i="0" u="none" strike="noStrike" kern="1200" cap="none" spc="-15" normalizeH="0" baseline="0" noProof="0" dirty="0">
                <a:ln>
                  <a:noFill/>
                </a:ln>
                <a:solidFill>
                  <a:prstClr val="black"/>
                </a:solidFill>
                <a:effectLst/>
                <a:uLnTx/>
                <a:uFillTx/>
                <a:latin typeface="Calibri"/>
                <a:ea typeface="+mn-ea"/>
                <a:cs typeface="Calibri"/>
              </a:rPr>
              <a:t>over </a:t>
            </a:r>
            <a:r>
              <a:rPr kumimoji="0" sz="2800" b="0" i="0" u="none" strike="noStrike" kern="1200" cap="none" spc="-5" normalizeH="0" baseline="0" noProof="0" dirty="0">
                <a:ln>
                  <a:noFill/>
                </a:ln>
                <a:solidFill>
                  <a:srgbClr val="C00000"/>
                </a:solidFill>
                <a:effectLst/>
                <a:uLnTx/>
                <a:uFillTx/>
                <a:latin typeface="Calibri"/>
                <a:ea typeface="+mn-ea"/>
                <a:cs typeface="Calibri"/>
              </a:rPr>
              <a:t>spatial</a:t>
            </a:r>
            <a:r>
              <a:rPr kumimoji="0" sz="2800" b="0" i="0" u="none" strike="noStrike" kern="1200" cap="none" spc="-30" normalizeH="0" baseline="0" noProof="0" dirty="0">
                <a:ln>
                  <a:noFill/>
                </a:ln>
                <a:solidFill>
                  <a:srgbClr val="C00000"/>
                </a:solidFill>
                <a:effectLst/>
                <a:uLnTx/>
                <a:uFillTx/>
                <a:latin typeface="Calibri"/>
                <a:ea typeface="+mn-ea"/>
                <a:cs typeface="Calibri"/>
              </a:rPr>
              <a:t> </a:t>
            </a:r>
            <a:r>
              <a:rPr kumimoji="0" sz="2800" b="0" i="0" u="none" strike="noStrike" kern="1200" cap="none" spc="-10" normalizeH="0" baseline="0" noProof="0" dirty="0">
                <a:ln>
                  <a:noFill/>
                </a:ln>
                <a:solidFill>
                  <a:srgbClr val="C00000"/>
                </a:solidFill>
                <a:effectLst/>
                <a:uLnTx/>
                <a:uFillTx/>
                <a:latin typeface="Calibri"/>
                <a:ea typeface="+mn-ea"/>
                <a:cs typeface="Calibri"/>
              </a:rPr>
              <a:t>locations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228600" marR="168910" lvl="1" indent="-228600" algn="r" defTabSz="914400" rtl="0" eaLnBrk="1" fontAlgn="auto" latinLnBrk="0" hangingPunct="1">
              <a:lnSpc>
                <a:spcPct val="100000"/>
              </a:lnSpc>
              <a:spcBef>
                <a:spcPts val="240"/>
              </a:spcBef>
              <a:spcAft>
                <a:spcPts val="0"/>
              </a:spcAft>
              <a:buClrTx/>
              <a:buSzTx/>
              <a:buFont typeface="Arial"/>
              <a:buChar char="•"/>
              <a:tabLst>
                <a:tab pos="2286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e.g. </a:t>
            </a:r>
            <a:r>
              <a:rPr kumimoji="0" sz="2400" b="0" i="0" u="none" strike="noStrike" kern="1200" cap="none" spc="-15" normalizeH="0" baseline="0" noProof="0" dirty="0">
                <a:ln>
                  <a:noFill/>
                </a:ln>
                <a:solidFill>
                  <a:prstClr val="black"/>
                </a:solidFill>
                <a:effectLst/>
                <a:uLnTx/>
                <a:uFillTx/>
                <a:latin typeface="Calibri"/>
                <a:ea typeface="+mn-ea"/>
                <a:cs typeface="Calibri"/>
              </a:rPr>
              <a:t>56</a:t>
            </a:r>
            <a:r>
              <a:rPr kumimoji="0" sz="2400" b="0" i="0" u="none" strike="noStrike" kern="1200" cap="none" spc="-22" normalizeH="0" baseline="26041" noProof="0" dirty="0">
                <a:ln>
                  <a:noFill/>
                </a:ln>
                <a:solidFill>
                  <a:prstClr val="black"/>
                </a:solidFill>
                <a:effectLst/>
                <a:uLnTx/>
                <a:uFillTx/>
                <a:latin typeface="Calibri"/>
                <a:ea typeface="+mn-ea"/>
                <a:cs typeface="Calibri"/>
              </a:rPr>
              <a:t>2</a:t>
            </a:r>
            <a:r>
              <a:rPr kumimoji="0" sz="2400" b="0" i="0" u="none" strike="noStrike" kern="1200" cap="none" spc="-15" normalizeH="0" baseline="0" noProof="0" dirty="0">
                <a:ln>
                  <a:noFill/>
                </a:ln>
                <a:solidFill>
                  <a:prstClr val="black"/>
                </a:solidFill>
                <a:effectLst/>
                <a:uLnTx/>
                <a:uFillTx/>
                <a:latin typeface="Calibri"/>
                <a:ea typeface="+mn-ea"/>
                <a:cs typeface="Calibri"/>
              </a:rPr>
              <a:t>-way </a:t>
            </a:r>
            <a:r>
              <a:rPr kumimoji="0" sz="2400" b="0" i="0" u="none" strike="noStrike" kern="1200" cap="none" spc="-10" normalizeH="0" baseline="0" noProof="0" dirty="0">
                <a:ln>
                  <a:noFill/>
                </a:ln>
                <a:solidFill>
                  <a:prstClr val="black"/>
                </a:solidFill>
                <a:effectLst/>
                <a:uLnTx/>
                <a:uFillTx/>
                <a:latin typeface="Calibri"/>
                <a:ea typeface="+mn-ea"/>
                <a:cs typeface="Calibri"/>
              </a:rPr>
              <a:t>softmax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7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56x56</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57200" marR="0" lvl="1" indent="0" algn="l" defTabSz="914400" rtl="0" eaLnBrk="1" fontAlgn="auto" latinLnBrk="0" hangingPunct="1">
              <a:lnSpc>
                <a:spcPct val="100000"/>
              </a:lnSpc>
              <a:spcBef>
                <a:spcPts val="55"/>
              </a:spcBef>
              <a:spcAft>
                <a:spcPts val="0"/>
              </a:spcAft>
              <a:buClrTx/>
              <a:buSzTx/>
              <a:buFont typeface="Arial"/>
              <a:buChar char="•"/>
              <a:tabLst/>
              <a:defRPr/>
            </a:pPr>
            <a:endParaRPr kumimoji="0" sz="3000" b="0" i="0" u="none" strike="noStrike" kern="1200" cap="none" spc="0" normalizeH="0" baseline="0" noProof="0">
              <a:ln>
                <a:noFill/>
              </a:ln>
              <a:solidFill>
                <a:prstClr val="black"/>
              </a:solidFill>
              <a:effectLst/>
              <a:uLnTx/>
              <a:uFillTx/>
              <a:latin typeface="Calibri"/>
              <a:ea typeface="+mn-ea"/>
              <a:cs typeface="Calibri"/>
            </a:endParaRPr>
          </a:p>
          <a:p>
            <a:pPr marL="292100" marR="0" lvl="0" indent="-228600" algn="l" defTabSz="914400" rtl="0" eaLnBrk="1" fontAlgn="auto" latinLnBrk="0" hangingPunct="1">
              <a:lnSpc>
                <a:spcPct val="100000"/>
              </a:lnSpc>
              <a:spcBef>
                <a:spcPts val="5"/>
              </a:spcBef>
              <a:spcAft>
                <a:spcPts val="0"/>
              </a:spcAft>
              <a:buClrTx/>
              <a:buSzTx/>
              <a:buFont typeface="Arial"/>
              <a:buChar char="•"/>
              <a:tabLst>
                <a:tab pos="29210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Desire </a:t>
            </a:r>
            <a:r>
              <a:rPr kumimoji="0" sz="2800" b="0" i="0" u="none" strike="noStrike" kern="1200" cap="none" spc="0" normalizeH="0" baseline="0" noProof="0" dirty="0">
                <a:ln>
                  <a:noFill/>
                </a:ln>
                <a:solidFill>
                  <a:prstClr val="black"/>
                </a:solidFill>
                <a:effectLst/>
                <a:uLnTx/>
                <a:uFillTx/>
                <a:latin typeface="Calibri"/>
                <a:ea typeface="+mn-ea"/>
                <a:cs typeface="Calibri"/>
              </a:rPr>
              <a:t>the same</a:t>
            </a:r>
            <a:r>
              <a:rPr kumimoji="0" sz="2800" b="0" i="0" u="none" strike="noStrike" kern="1200" cap="none" spc="-6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equivariances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28600" algn="l" defTabSz="914400" rtl="0" eaLnBrk="1" fontAlgn="auto" latinLnBrk="0" hangingPunct="1">
              <a:lnSpc>
                <a:spcPct val="100000"/>
              </a:lnSpc>
              <a:spcBef>
                <a:spcPts val="240"/>
              </a:spcBef>
              <a:spcAft>
                <a:spcPts val="0"/>
              </a:spcAft>
              <a:buClrTx/>
              <a:buSzTx/>
              <a:buFont typeface="Arial"/>
              <a:buChar char="•"/>
              <a:tabLst>
                <a:tab pos="749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translation, </a:t>
            </a:r>
            <a:r>
              <a:rPr kumimoji="0" sz="2400" b="0" i="0" u="none" strike="noStrike" kern="1200" cap="none" spc="-5" normalizeH="0" baseline="0" noProof="0" dirty="0">
                <a:ln>
                  <a:noFill/>
                </a:ln>
                <a:solidFill>
                  <a:prstClr val="black"/>
                </a:solidFill>
                <a:effectLst/>
                <a:uLnTx/>
                <a:uFillTx/>
                <a:latin typeface="Calibri"/>
                <a:ea typeface="+mn-ea"/>
                <a:cs typeface="Calibri"/>
              </a:rPr>
              <a:t>scale, aspect</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20" normalizeH="0" baseline="0" noProof="0" dirty="0">
                <a:ln>
                  <a:noFill/>
                </a:ln>
                <a:solidFill>
                  <a:prstClr val="black"/>
                </a:solidFill>
                <a:effectLst/>
                <a:uLnTx/>
                <a:uFillTx/>
                <a:latin typeface="Calibri"/>
                <a:ea typeface="+mn-ea"/>
                <a:cs typeface="Calibri"/>
              </a:rPr>
              <a:t>ratio</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6223422" y="1581365"/>
            <a:ext cx="5679399" cy="456401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6223761" y="1767522"/>
            <a:ext cx="964438" cy="964438"/>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57614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767523" y="4453"/>
            <a:ext cx="4453364" cy="6688954"/>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427643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2482850" cy="695960"/>
          </a:xfrm>
          <a:prstGeom prst="rect">
            <a:avLst/>
          </a:prstGeom>
        </p:spPr>
        <p:txBody>
          <a:bodyPr vert="horz" wrap="square" lIns="0" tIns="12700" rIns="0" bIns="0" rtlCol="0">
            <a:spAutoFit/>
          </a:bodyPr>
          <a:lstStyle/>
          <a:p>
            <a:pPr marL="12700">
              <a:lnSpc>
                <a:spcPct val="100000"/>
              </a:lnSpc>
              <a:spcBef>
                <a:spcPts val="100"/>
              </a:spcBef>
            </a:pPr>
            <a:r>
              <a:rPr sz="4400" spc="-5" dirty="0"/>
              <a:t>C</a:t>
            </a:r>
            <a:r>
              <a:rPr sz="4400" spc="5" dirty="0"/>
              <a:t>o</a:t>
            </a:r>
            <a:r>
              <a:rPr sz="4400" dirty="0"/>
              <a:t>nc</a:t>
            </a:r>
            <a:r>
              <a:rPr sz="4400" spc="5" dirty="0"/>
              <a:t>l</a:t>
            </a:r>
            <a:r>
              <a:rPr sz="4400" dirty="0"/>
              <a:t>u</a:t>
            </a:r>
            <a:r>
              <a:rPr sz="4400" spc="-5" dirty="0"/>
              <a:t>s</a:t>
            </a:r>
            <a:r>
              <a:rPr sz="4400" spc="5" dirty="0"/>
              <a:t>io</a:t>
            </a:r>
            <a:r>
              <a:rPr sz="4400" dirty="0"/>
              <a:t>n</a:t>
            </a:r>
            <a:endParaRPr sz="4400"/>
          </a:p>
        </p:txBody>
      </p:sp>
      <p:sp>
        <p:nvSpPr>
          <p:cNvPr id="3" name="object 3"/>
          <p:cNvSpPr txBox="1"/>
          <p:nvPr/>
        </p:nvSpPr>
        <p:spPr>
          <a:xfrm>
            <a:off x="916939" y="1757045"/>
            <a:ext cx="3794760" cy="2480310"/>
          </a:xfrm>
          <a:prstGeom prst="rect">
            <a:avLst/>
          </a:prstGeom>
        </p:spPr>
        <p:txBody>
          <a:bodyPr vert="horz" wrap="square" lIns="0" tIns="12700" rIns="0" bIns="0" rtlCol="0">
            <a:spAutoFit/>
          </a:bodyPr>
          <a:lstStyle/>
          <a:p>
            <a:pPr marL="12700" marR="0" lvl="0" indent="0" algn="l" defTabSz="914400" rtl="0" eaLnBrk="1" fontAlgn="auto" latinLnBrk="0" hangingPunct="1">
              <a:lnSpc>
                <a:spcPts val="3279"/>
              </a:lnSpc>
              <a:spcBef>
                <a:spcPts val="100"/>
              </a:spcBef>
              <a:spcAft>
                <a:spcPts val="0"/>
              </a:spcAft>
              <a:buClrTx/>
              <a:buSzTx/>
              <a:buFontTx/>
              <a:buNone/>
              <a:tabLst/>
              <a:defRPr/>
            </a:pPr>
            <a:r>
              <a:rPr kumimoji="0" sz="2800" b="0" i="0" u="none" strike="noStrike" kern="1200" cap="none" spc="0" normalizeH="0" baseline="0" noProof="0" dirty="0">
                <a:ln>
                  <a:noFill/>
                </a:ln>
                <a:solidFill>
                  <a:prstClr val="black"/>
                </a:solidFill>
                <a:effectLst/>
                <a:uLnTx/>
                <a:uFillTx/>
                <a:latin typeface="Calibri"/>
                <a:ea typeface="+mn-ea"/>
                <a:cs typeface="Calibri"/>
              </a:rPr>
              <a:t>Mask </a:t>
            </a:r>
            <a:r>
              <a:rPr kumimoji="0" sz="2800" b="0" i="0" u="none" strike="noStrike" kern="1200" cap="none" spc="-5" normalizeH="0" baseline="0" noProof="0" dirty="0">
                <a:ln>
                  <a:noFill/>
                </a:ln>
                <a:solidFill>
                  <a:prstClr val="black"/>
                </a:solidFill>
                <a:effectLst/>
                <a:uLnTx/>
                <a:uFillTx/>
                <a:latin typeface="Calibri"/>
                <a:ea typeface="+mn-ea"/>
                <a:cs typeface="Calibri"/>
              </a:rPr>
              <a:t>R-CNN</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0" indent="-280035" algn="l" defTabSz="914400" rtl="0" eaLnBrk="1" fontAlgn="auto" latinLnBrk="0" hangingPunct="1">
              <a:lnSpc>
                <a:spcPts val="3200"/>
              </a:lnSpc>
              <a:spcBef>
                <a:spcPts val="0"/>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 speed</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0" indent="-280035" algn="l" defTabSz="914400" rtl="0" eaLnBrk="1" fontAlgn="auto" latinLnBrk="0" hangingPunct="1">
              <a:lnSpc>
                <a:spcPts val="3185"/>
              </a:lnSpc>
              <a:spcBef>
                <a:spcPts val="0"/>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 </a:t>
            </a:r>
            <a:r>
              <a:rPr kumimoji="0" sz="2800" b="0" i="0" u="none" strike="noStrike" kern="1200" cap="none" spc="-10" normalizeH="0" baseline="0" noProof="0" dirty="0">
                <a:ln>
                  <a:noFill/>
                </a:ln>
                <a:solidFill>
                  <a:prstClr val="black"/>
                </a:solidFill>
                <a:effectLst/>
                <a:uLnTx/>
                <a:uFillTx/>
                <a:latin typeface="Calibri"/>
                <a:ea typeface="+mn-ea"/>
                <a:cs typeface="Calibri"/>
              </a:rPr>
              <a:t>accuracy</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0" indent="-280035" algn="l" defTabSz="914400" rtl="0" eaLnBrk="1" fontAlgn="auto" latinLnBrk="0" hangingPunct="1">
              <a:lnSpc>
                <a:spcPts val="3185"/>
              </a:lnSpc>
              <a:spcBef>
                <a:spcPts val="0"/>
              </a:spcBef>
              <a:spcAft>
                <a:spcPts val="0"/>
              </a:spcAft>
              <a:buClrTx/>
              <a:buSzPct val="96428"/>
              <a:buFont typeface="Wingdings"/>
              <a:buChar char=""/>
              <a:tabLst>
                <a:tab pos="7499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Intuitive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0" indent="-280035" algn="l" defTabSz="914400" rtl="0" eaLnBrk="1" fontAlgn="auto" latinLnBrk="0" hangingPunct="1">
              <a:lnSpc>
                <a:spcPts val="3200"/>
              </a:lnSpc>
              <a:spcBef>
                <a:spcPts val="0"/>
              </a:spcBef>
              <a:spcAft>
                <a:spcPts val="0"/>
              </a:spcAft>
              <a:buClrTx/>
              <a:buSzPct val="96428"/>
              <a:buFont typeface="Wingdings"/>
              <a:buChar char=""/>
              <a:tabLst>
                <a:tab pos="749935" algn="l"/>
              </a:tabLst>
              <a:defRPr/>
            </a:pPr>
            <a:r>
              <a:rPr kumimoji="0" sz="2800" b="0" i="0" u="none" strike="noStrike" kern="1200" cap="none" spc="-30" normalizeH="0" baseline="0" noProof="0" dirty="0">
                <a:ln>
                  <a:noFill/>
                </a:ln>
                <a:solidFill>
                  <a:prstClr val="black"/>
                </a:solidFill>
                <a:effectLst/>
                <a:uLnTx/>
                <a:uFillTx/>
                <a:latin typeface="Calibri"/>
                <a:ea typeface="+mn-ea"/>
                <a:cs typeface="Calibri"/>
              </a:rPr>
              <a:t>Easy </a:t>
            </a:r>
            <a:r>
              <a:rPr kumimoji="0" sz="2800" b="0" i="0" u="none" strike="noStrike" kern="1200" cap="none" spc="-15" normalizeH="0" baseline="0" noProof="0" dirty="0">
                <a:ln>
                  <a:noFill/>
                </a:ln>
                <a:solidFill>
                  <a:prstClr val="black"/>
                </a:solidFill>
                <a:effectLst/>
                <a:uLnTx/>
                <a:uFillTx/>
                <a:latin typeface="Calibri"/>
                <a:ea typeface="+mn-ea"/>
                <a:cs typeface="Calibri"/>
              </a:rPr>
              <a:t>to</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0" normalizeH="0" baseline="0" noProof="0" dirty="0">
                <a:ln>
                  <a:noFill/>
                </a:ln>
                <a:solidFill>
                  <a:prstClr val="black"/>
                </a:solidFill>
                <a:effectLst/>
                <a:uLnTx/>
                <a:uFillTx/>
                <a:latin typeface="Calibri"/>
                <a:ea typeface="+mn-ea"/>
                <a:cs typeface="Calibri"/>
              </a:rPr>
              <a:t>use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0" indent="-280035" algn="l" defTabSz="914400" rtl="0" eaLnBrk="1" fontAlgn="auto" latinLnBrk="0" hangingPunct="1">
              <a:lnSpc>
                <a:spcPts val="3279"/>
              </a:lnSpc>
              <a:spcBef>
                <a:spcPts val="0"/>
              </a:spcBef>
              <a:spcAft>
                <a:spcPts val="0"/>
              </a:spcAft>
              <a:buClrTx/>
              <a:buSzPct val="96428"/>
              <a:buFont typeface="Wingdings"/>
              <a:buChar char=""/>
              <a:tabLst>
                <a:tab pos="7499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Equivariance</a:t>
            </a:r>
            <a:r>
              <a:rPr kumimoji="0" sz="2800" b="0" i="0" u="none" strike="noStrike" kern="1200" cap="none" spc="-70" normalizeH="0" baseline="0" noProof="0" dirty="0">
                <a:ln>
                  <a:noFill/>
                </a:ln>
                <a:solidFill>
                  <a:prstClr val="black"/>
                </a:solidFill>
                <a:effectLst/>
                <a:uLnTx/>
                <a:uFillTx/>
                <a:latin typeface="Calibri"/>
                <a:ea typeface="+mn-ea"/>
                <a:cs typeface="Calibri"/>
              </a:rPr>
              <a:t> </a:t>
            </a:r>
            <a:r>
              <a:rPr kumimoji="0" sz="2800" b="0" i="0" u="none" strike="noStrike" kern="1200" cap="none" spc="-25" normalizeH="0" baseline="0" noProof="0" dirty="0">
                <a:ln>
                  <a:noFill/>
                </a:ln>
                <a:solidFill>
                  <a:prstClr val="black"/>
                </a:solidFill>
                <a:effectLst/>
                <a:uLnTx/>
                <a:uFillTx/>
                <a:latin typeface="Calibri"/>
                <a:ea typeface="+mn-ea"/>
                <a:cs typeface="Calibri"/>
              </a:rPr>
              <a:t>matters</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p:nvPr/>
        </p:nvSpPr>
        <p:spPr>
          <a:xfrm>
            <a:off x="6732831" y="525351"/>
            <a:ext cx="2835798" cy="144474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4939726" y="2183664"/>
            <a:ext cx="6260465" cy="875665"/>
          </a:xfrm>
          <a:prstGeom prst="rect">
            <a:avLst/>
          </a:prstGeom>
        </p:spPr>
        <p:txBody>
          <a:bodyPr vert="horz" wrap="square" lIns="0" tIns="29845" rIns="0" bIns="0" rtlCol="0">
            <a:spAutoFit/>
          </a:bodyPr>
          <a:lstStyle/>
          <a:p>
            <a:pPr marL="12700" marR="5080" lvl="0" indent="1083310" algn="l" defTabSz="914400" rtl="0" eaLnBrk="1" fontAlgn="auto" latinLnBrk="0" hangingPunct="1">
              <a:lnSpc>
                <a:spcPts val="3329"/>
              </a:lnSpc>
              <a:spcBef>
                <a:spcPts val="235"/>
              </a:spcBef>
              <a:spcAft>
                <a:spcPts val="0"/>
              </a:spcAft>
              <a:buClrTx/>
              <a:buSzTx/>
              <a:buFontTx/>
              <a:buNone/>
              <a:tabLst/>
              <a:defRPr/>
            </a:pPr>
            <a:r>
              <a:rPr kumimoji="0" sz="2800" b="0" i="0" u="none" strike="noStrike" kern="1200" cap="none" spc="-5" normalizeH="0" baseline="0" noProof="0" dirty="0">
                <a:ln>
                  <a:noFill/>
                </a:ln>
                <a:solidFill>
                  <a:srgbClr val="4472C4"/>
                </a:solidFill>
                <a:effectLst/>
                <a:uLnTx/>
                <a:uFillTx/>
                <a:latin typeface="Calibri"/>
                <a:ea typeface="+mn-ea"/>
                <a:cs typeface="Calibri"/>
              </a:rPr>
              <a:t>Code </a:t>
            </a:r>
            <a:r>
              <a:rPr kumimoji="0" sz="2800" b="0" i="0" u="none" strike="noStrike" kern="1200" cap="none" spc="-10" normalizeH="0" baseline="0" noProof="0" dirty="0">
                <a:ln>
                  <a:noFill/>
                </a:ln>
                <a:solidFill>
                  <a:srgbClr val="4472C4"/>
                </a:solidFill>
                <a:effectLst/>
                <a:uLnTx/>
                <a:uFillTx/>
                <a:latin typeface="Calibri"/>
                <a:ea typeface="+mn-ea"/>
                <a:cs typeface="Calibri"/>
              </a:rPr>
              <a:t>open-sourced </a:t>
            </a:r>
            <a:r>
              <a:rPr kumimoji="0" sz="2800" b="0" i="0" u="none" strike="noStrike" kern="1200" cap="none" spc="-5" normalizeH="0" baseline="0" noProof="0" dirty="0">
                <a:ln>
                  <a:noFill/>
                </a:ln>
                <a:solidFill>
                  <a:srgbClr val="4472C4"/>
                </a:solidFill>
                <a:effectLst/>
                <a:uLnTx/>
                <a:uFillTx/>
                <a:latin typeface="Calibri"/>
                <a:ea typeface="+mn-ea"/>
                <a:cs typeface="Calibri"/>
              </a:rPr>
              <a:t>as  </a:t>
            </a:r>
            <a:r>
              <a:rPr kumimoji="0" sz="2800" b="0" i="0" u="none" strike="noStrike" kern="1200" cap="none" spc="-15" normalizeH="0" baseline="0" noProof="0" dirty="0">
                <a:ln>
                  <a:noFill/>
                </a:ln>
                <a:solidFill>
                  <a:srgbClr val="4472C4"/>
                </a:solidFill>
                <a:effectLst/>
                <a:uLnTx/>
                <a:uFillTx/>
                <a:latin typeface="Calibri"/>
                <a:ea typeface="+mn-ea"/>
                <a:cs typeface="Calibri"/>
              </a:rPr>
              <a:t>Facebook </a:t>
            </a:r>
            <a:r>
              <a:rPr kumimoji="0" sz="2800" b="0" i="0" u="none" strike="noStrike" kern="1200" cap="none" spc="0" normalizeH="0" baseline="0" noProof="0" dirty="0">
                <a:ln>
                  <a:noFill/>
                </a:ln>
                <a:solidFill>
                  <a:srgbClr val="4472C4"/>
                </a:solidFill>
                <a:effectLst/>
                <a:uLnTx/>
                <a:uFillTx/>
                <a:latin typeface="Calibri"/>
                <a:ea typeface="+mn-ea"/>
                <a:cs typeface="Calibri"/>
              </a:rPr>
              <a:t>AI </a:t>
            </a:r>
            <a:r>
              <a:rPr kumimoji="0" sz="2800" b="0" i="0" u="none" strike="noStrike" kern="1200" cap="none" spc="-30" normalizeH="0" baseline="0" noProof="0" dirty="0">
                <a:ln>
                  <a:noFill/>
                </a:ln>
                <a:solidFill>
                  <a:srgbClr val="4472C4"/>
                </a:solidFill>
                <a:effectLst/>
                <a:uLnTx/>
                <a:uFillTx/>
                <a:latin typeface="Calibri"/>
                <a:ea typeface="+mn-ea"/>
                <a:cs typeface="Calibri"/>
              </a:rPr>
              <a:t>Research’s </a:t>
            </a:r>
            <a:r>
              <a:rPr kumimoji="0" sz="2800" b="1" i="0" u="none" strike="noStrike" kern="1200" cap="none" spc="-10" normalizeH="0" baseline="0" noProof="0" dirty="0">
                <a:ln>
                  <a:noFill/>
                </a:ln>
                <a:solidFill>
                  <a:srgbClr val="4472C4"/>
                </a:solidFill>
                <a:effectLst/>
                <a:uLnTx/>
                <a:uFillTx/>
                <a:latin typeface="Calibri"/>
                <a:ea typeface="+mn-ea"/>
                <a:cs typeface="Calibri"/>
              </a:rPr>
              <a:t>Detectron</a:t>
            </a:r>
            <a:r>
              <a:rPr kumimoji="0" sz="2800" b="1" i="0" u="none" strike="noStrike" kern="1200" cap="none" spc="5" normalizeH="0" baseline="0" noProof="0" dirty="0">
                <a:ln>
                  <a:noFill/>
                </a:ln>
                <a:solidFill>
                  <a:srgbClr val="4472C4"/>
                </a:solidFill>
                <a:effectLst/>
                <a:uLnTx/>
                <a:uFillTx/>
                <a:latin typeface="Calibri"/>
                <a:ea typeface="+mn-ea"/>
                <a:cs typeface="Calibri"/>
              </a:rPr>
              <a:t> </a:t>
            </a:r>
            <a:r>
              <a:rPr kumimoji="0" sz="2800" b="0" i="0" u="none" strike="noStrike" kern="1200" cap="none" spc="-15" normalizeH="0" baseline="0" noProof="0" dirty="0">
                <a:ln>
                  <a:noFill/>
                </a:ln>
                <a:solidFill>
                  <a:srgbClr val="4472C4"/>
                </a:solidFill>
                <a:effectLst/>
                <a:uLnTx/>
                <a:uFillTx/>
                <a:latin typeface="Calibri"/>
                <a:ea typeface="+mn-ea"/>
                <a:cs typeface="Calibri"/>
              </a:rPr>
              <a:t>platform</a:t>
            </a:r>
            <a:endParaRPr kumimoji="0" sz="2800" b="0" i="0" u="none" strike="noStrike" kern="1200" cap="none" spc="0" normalizeH="0" baseline="0" noProof="0" dirty="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14612105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 More complex outputs from deep networks</a:t>
            </a:r>
          </a:p>
        </p:txBody>
      </p:sp>
      <p:sp>
        <p:nvSpPr>
          <p:cNvPr id="3" name="Content Placeholder 2"/>
          <p:cNvSpPr>
            <a:spLocks noGrp="1"/>
          </p:cNvSpPr>
          <p:nvPr>
            <p:ph idx="1"/>
          </p:nvPr>
        </p:nvSpPr>
        <p:spPr>
          <a:xfrm>
            <a:off x="838200" y="2199861"/>
            <a:ext cx="10515600" cy="4003606"/>
          </a:xfrm>
        </p:spPr>
        <p:txBody>
          <a:bodyPr/>
          <a:lstStyle/>
          <a:p>
            <a:r>
              <a:rPr lang="en-US" dirty="0"/>
              <a:t>Image Output (e.g. colorization, semantic segmentation, super-resolution, stylization, depth estimation…)</a:t>
            </a:r>
          </a:p>
          <a:p>
            <a:r>
              <a:rPr lang="en-US" dirty="0"/>
              <a:t>Attributes</a:t>
            </a:r>
          </a:p>
          <a:p>
            <a:r>
              <a:rPr lang="en-US" dirty="0"/>
              <a:t>Text Captions</a:t>
            </a:r>
          </a:p>
          <a:p>
            <a:r>
              <a:rPr lang="en-US" dirty="0"/>
              <a:t>Bottom up: Semantic </a:t>
            </a:r>
            <a:r>
              <a:rPr lang="en-US" dirty="0" err="1"/>
              <a:t>Keypoints</a:t>
            </a:r>
            <a:endParaRPr lang="en-US" dirty="0"/>
          </a:p>
          <a:p>
            <a:r>
              <a:rPr lang="en-US" dirty="0"/>
              <a:t>Top down: Object Detection</a:t>
            </a:r>
          </a:p>
          <a:p>
            <a:pPr lvl="1"/>
            <a:r>
              <a:rPr lang="en-US" dirty="0"/>
              <a:t>“single shot” vs “two stage”</a:t>
            </a:r>
          </a:p>
        </p:txBody>
      </p:sp>
    </p:spTree>
    <p:extLst>
      <p:ext uri="{BB962C8B-B14F-4D97-AF65-F5344CB8AC3E}">
        <p14:creationId xmlns:p14="http://schemas.microsoft.com/office/powerpoint/2010/main" val="3889566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40CA8B2-AF27-7BF0-7B43-94E253ABC0FD}"/>
              </a:ext>
            </a:extLst>
          </p:cNvPr>
          <p:cNvPicPr>
            <a:picLocks noGrp="1" noChangeAspect="1"/>
          </p:cNvPicPr>
          <p:nvPr>
            <p:ph idx="1"/>
          </p:nvPr>
        </p:nvPicPr>
        <p:blipFill>
          <a:blip r:embed="rId2"/>
          <a:stretch>
            <a:fillRect/>
          </a:stretch>
        </p:blipFill>
        <p:spPr>
          <a:xfrm>
            <a:off x="856405" y="192232"/>
            <a:ext cx="9950141" cy="6276042"/>
          </a:xfrm>
          <a:prstGeom prst="rect">
            <a:avLst/>
          </a:prstGeom>
        </p:spPr>
      </p:pic>
    </p:spTree>
    <p:extLst>
      <p:ext uri="{BB962C8B-B14F-4D97-AF65-F5344CB8AC3E}">
        <p14:creationId xmlns:p14="http://schemas.microsoft.com/office/powerpoint/2010/main" val="2136621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0C6DB-C6BD-19B1-6D02-A96D7A7061BE}"/>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492E7B1-F984-366E-172F-AD65A0929809}"/>
              </a:ext>
            </a:extLst>
          </p:cNvPr>
          <p:cNvPicPr>
            <a:picLocks noGrp="1" noChangeAspect="1"/>
          </p:cNvPicPr>
          <p:nvPr>
            <p:ph idx="1"/>
          </p:nvPr>
        </p:nvPicPr>
        <p:blipFill>
          <a:blip r:embed="rId2"/>
          <a:srcRect b="45033"/>
          <a:stretch>
            <a:fillRect/>
          </a:stretch>
        </p:blipFill>
        <p:spPr>
          <a:xfrm>
            <a:off x="1120929" y="3153641"/>
            <a:ext cx="9950141" cy="3449782"/>
          </a:xfrm>
          <a:prstGeom prst="rect">
            <a:avLst/>
          </a:prstGeom>
        </p:spPr>
      </p:pic>
      <p:sp>
        <p:nvSpPr>
          <p:cNvPr id="3" name="TextBox 2">
            <a:extLst>
              <a:ext uri="{FF2B5EF4-FFF2-40B4-BE49-F238E27FC236}">
                <a16:creationId xmlns:a16="http://schemas.microsoft.com/office/drawing/2014/main" id="{2CA3AF23-B341-88E4-721C-11098034D45E}"/>
              </a:ext>
            </a:extLst>
          </p:cNvPr>
          <p:cNvSpPr txBox="1"/>
          <p:nvPr/>
        </p:nvSpPr>
        <p:spPr>
          <a:xfrm>
            <a:off x="3423804" y="1953491"/>
            <a:ext cx="1662546" cy="646331"/>
          </a:xfrm>
          <a:prstGeom prst="rect">
            <a:avLst/>
          </a:prstGeom>
          <a:noFill/>
        </p:spPr>
        <p:txBody>
          <a:bodyPr wrap="square" rtlCol="0">
            <a:spAutoFit/>
          </a:bodyPr>
          <a:lstStyle/>
          <a:p>
            <a:r>
              <a:rPr lang="en-US" sz="3600" dirty="0"/>
              <a:t>Stage 1</a:t>
            </a:r>
          </a:p>
        </p:txBody>
      </p:sp>
      <p:sp>
        <p:nvSpPr>
          <p:cNvPr id="4" name="TextBox 3">
            <a:extLst>
              <a:ext uri="{FF2B5EF4-FFF2-40B4-BE49-F238E27FC236}">
                <a16:creationId xmlns:a16="http://schemas.microsoft.com/office/drawing/2014/main" id="{1D30D40E-AFED-FC96-0F66-49515348BC56}"/>
              </a:ext>
            </a:extLst>
          </p:cNvPr>
          <p:cNvSpPr txBox="1"/>
          <p:nvPr/>
        </p:nvSpPr>
        <p:spPr>
          <a:xfrm>
            <a:off x="7275367" y="1953491"/>
            <a:ext cx="1662546" cy="646331"/>
          </a:xfrm>
          <a:prstGeom prst="rect">
            <a:avLst/>
          </a:prstGeom>
          <a:noFill/>
        </p:spPr>
        <p:txBody>
          <a:bodyPr wrap="square" rtlCol="0">
            <a:spAutoFit/>
          </a:bodyPr>
          <a:lstStyle/>
          <a:p>
            <a:r>
              <a:rPr lang="en-US" sz="3600" dirty="0"/>
              <a:t>Stage 2</a:t>
            </a:r>
          </a:p>
        </p:txBody>
      </p:sp>
      <p:cxnSp>
        <p:nvCxnSpPr>
          <p:cNvPr id="7" name="Straight Connector 6">
            <a:extLst>
              <a:ext uri="{FF2B5EF4-FFF2-40B4-BE49-F238E27FC236}">
                <a16:creationId xmlns:a16="http://schemas.microsoft.com/office/drawing/2014/main" id="{B343A9BE-82E0-57B9-82AC-99C31D1AB49C}"/>
              </a:ext>
            </a:extLst>
          </p:cNvPr>
          <p:cNvCxnSpPr>
            <a:cxnSpLocks/>
          </p:cNvCxnSpPr>
          <p:nvPr/>
        </p:nvCxnSpPr>
        <p:spPr>
          <a:xfrm flipH="1">
            <a:off x="6291943" y="852054"/>
            <a:ext cx="50223" cy="5153891"/>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0015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73258-8D42-C23C-8E0C-27D7B74EB6CE}"/>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E73D38F-789C-6044-B78A-EF57627EF8DB}"/>
              </a:ext>
            </a:extLst>
          </p:cNvPr>
          <p:cNvPicPr>
            <a:picLocks noGrp="1" noChangeAspect="1"/>
          </p:cNvPicPr>
          <p:nvPr>
            <p:ph idx="1"/>
          </p:nvPr>
        </p:nvPicPr>
        <p:blipFill>
          <a:blip r:embed="rId2"/>
          <a:srcRect b="45033"/>
          <a:stretch>
            <a:fillRect/>
          </a:stretch>
        </p:blipFill>
        <p:spPr>
          <a:xfrm>
            <a:off x="1120929" y="3153641"/>
            <a:ext cx="9950141" cy="3449782"/>
          </a:xfrm>
          <a:prstGeom prst="rect">
            <a:avLst/>
          </a:prstGeom>
        </p:spPr>
      </p:pic>
      <p:sp>
        <p:nvSpPr>
          <p:cNvPr id="2" name="TextBox 1">
            <a:extLst>
              <a:ext uri="{FF2B5EF4-FFF2-40B4-BE49-F238E27FC236}">
                <a16:creationId xmlns:a16="http://schemas.microsoft.com/office/drawing/2014/main" id="{61ECE691-70AD-79A4-116B-7A2AE6E9905E}"/>
              </a:ext>
            </a:extLst>
          </p:cNvPr>
          <p:cNvSpPr txBox="1"/>
          <p:nvPr/>
        </p:nvSpPr>
        <p:spPr>
          <a:xfrm>
            <a:off x="5595504" y="1433945"/>
            <a:ext cx="4618760" cy="1200329"/>
          </a:xfrm>
          <a:prstGeom prst="rect">
            <a:avLst/>
          </a:prstGeom>
          <a:noFill/>
        </p:spPr>
        <p:txBody>
          <a:bodyPr wrap="square" rtlCol="0">
            <a:spAutoFit/>
          </a:bodyPr>
          <a:lstStyle/>
          <a:p>
            <a:r>
              <a:rPr lang="en-US" sz="3600" dirty="0"/>
              <a:t>Learning happens only in the dashed box</a:t>
            </a:r>
          </a:p>
        </p:txBody>
      </p:sp>
    </p:spTree>
    <p:extLst>
      <p:ext uri="{BB962C8B-B14F-4D97-AF65-F5344CB8AC3E}">
        <p14:creationId xmlns:p14="http://schemas.microsoft.com/office/powerpoint/2010/main" val="957050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9DF0A-1375-B89B-0CD0-2AB28090551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003DFB7-9367-FF42-29DA-86F56F375CF9}"/>
              </a:ext>
            </a:extLst>
          </p:cNvPr>
          <p:cNvPicPr>
            <a:picLocks noGrp="1" noChangeAspect="1"/>
          </p:cNvPicPr>
          <p:nvPr>
            <p:ph idx="1"/>
          </p:nvPr>
        </p:nvPicPr>
        <p:blipFill>
          <a:blip r:embed="rId2"/>
          <a:srcRect b="45033"/>
          <a:stretch>
            <a:fillRect/>
          </a:stretch>
        </p:blipFill>
        <p:spPr>
          <a:xfrm>
            <a:off x="1120929" y="3153641"/>
            <a:ext cx="9950141" cy="3449782"/>
          </a:xfrm>
          <a:prstGeom prst="rect">
            <a:avLst/>
          </a:prstGeom>
        </p:spPr>
      </p:pic>
      <p:sp>
        <p:nvSpPr>
          <p:cNvPr id="2" name="TextBox 1">
            <a:extLst>
              <a:ext uri="{FF2B5EF4-FFF2-40B4-BE49-F238E27FC236}">
                <a16:creationId xmlns:a16="http://schemas.microsoft.com/office/drawing/2014/main" id="{4BC795DA-69D8-AC5D-6BF5-4EF72DF51912}"/>
              </a:ext>
            </a:extLst>
          </p:cNvPr>
          <p:cNvSpPr txBox="1"/>
          <p:nvPr/>
        </p:nvSpPr>
        <p:spPr>
          <a:xfrm>
            <a:off x="5366904" y="62345"/>
            <a:ext cx="4618760" cy="1200329"/>
          </a:xfrm>
          <a:prstGeom prst="rect">
            <a:avLst/>
          </a:prstGeom>
          <a:noFill/>
        </p:spPr>
        <p:txBody>
          <a:bodyPr wrap="square" rtlCol="0">
            <a:spAutoFit/>
          </a:bodyPr>
          <a:lstStyle/>
          <a:p>
            <a:r>
              <a:rPr lang="en-US" sz="3600" dirty="0"/>
              <a:t>Some critical stages are omitted from this figure</a:t>
            </a:r>
          </a:p>
        </p:txBody>
      </p:sp>
      <p:sp>
        <p:nvSpPr>
          <p:cNvPr id="3" name="TextBox 2">
            <a:extLst>
              <a:ext uri="{FF2B5EF4-FFF2-40B4-BE49-F238E27FC236}">
                <a16:creationId xmlns:a16="http://schemas.microsoft.com/office/drawing/2014/main" id="{00ABFFBB-4804-6E63-EF46-5B3EDEDDCF89}"/>
              </a:ext>
            </a:extLst>
          </p:cNvPr>
          <p:cNvSpPr txBox="1"/>
          <p:nvPr/>
        </p:nvSpPr>
        <p:spPr>
          <a:xfrm>
            <a:off x="7152161" y="1330994"/>
            <a:ext cx="4682788" cy="1754326"/>
          </a:xfrm>
          <a:prstGeom prst="rect">
            <a:avLst/>
          </a:prstGeom>
          <a:noFill/>
        </p:spPr>
        <p:txBody>
          <a:bodyPr wrap="square" rtlCol="0">
            <a:spAutoFit/>
          </a:bodyPr>
          <a:lstStyle/>
          <a:p>
            <a:r>
              <a:rPr lang="en-US" sz="3600" dirty="0"/>
              <a:t>Non-maximum suppression (NMS) needs to happen here</a:t>
            </a:r>
          </a:p>
        </p:txBody>
      </p:sp>
      <p:sp>
        <p:nvSpPr>
          <p:cNvPr id="4" name="Arrow: Right 3">
            <a:extLst>
              <a:ext uri="{FF2B5EF4-FFF2-40B4-BE49-F238E27FC236}">
                <a16:creationId xmlns:a16="http://schemas.microsoft.com/office/drawing/2014/main" id="{7517ED44-6479-1A4F-1875-F0A90027F877}"/>
              </a:ext>
            </a:extLst>
          </p:cNvPr>
          <p:cNvSpPr/>
          <p:nvPr/>
        </p:nvSpPr>
        <p:spPr>
          <a:xfrm rot="4245066">
            <a:off x="10347737" y="3695434"/>
            <a:ext cx="1946366" cy="920932"/>
          </a:xfrm>
          <a:prstGeom prst="rightArrow">
            <a:avLst>
              <a:gd name="adj1" fmla="val 38653"/>
              <a:gd name="adj2" fmla="val 5283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A5D2490-E9CC-CA16-7C4E-D60AE1E44400}"/>
              </a:ext>
            </a:extLst>
          </p:cNvPr>
          <p:cNvSpPr txBox="1"/>
          <p:nvPr/>
        </p:nvSpPr>
        <p:spPr>
          <a:xfrm>
            <a:off x="2033698" y="1661091"/>
            <a:ext cx="4682788" cy="1200329"/>
          </a:xfrm>
          <a:prstGeom prst="rect">
            <a:avLst/>
          </a:prstGeom>
          <a:noFill/>
        </p:spPr>
        <p:txBody>
          <a:bodyPr wrap="square" rtlCol="0">
            <a:spAutoFit/>
          </a:bodyPr>
          <a:lstStyle/>
          <a:p>
            <a:r>
              <a:rPr lang="en-US" sz="3600" dirty="0"/>
              <a:t>But also here in many architectures</a:t>
            </a:r>
          </a:p>
        </p:txBody>
      </p:sp>
      <p:sp>
        <p:nvSpPr>
          <p:cNvPr id="7" name="Arrow: Right 6">
            <a:extLst>
              <a:ext uri="{FF2B5EF4-FFF2-40B4-BE49-F238E27FC236}">
                <a16:creationId xmlns:a16="http://schemas.microsoft.com/office/drawing/2014/main" id="{E17BD58A-550A-4F8F-D237-54BE3CA179DA}"/>
              </a:ext>
            </a:extLst>
          </p:cNvPr>
          <p:cNvSpPr/>
          <p:nvPr/>
        </p:nvSpPr>
        <p:spPr>
          <a:xfrm rot="4412550">
            <a:off x="4066657" y="3221341"/>
            <a:ext cx="1946366" cy="920932"/>
          </a:xfrm>
          <a:prstGeom prst="rightArrow">
            <a:avLst>
              <a:gd name="adj1" fmla="val 38653"/>
              <a:gd name="adj2" fmla="val 5283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0056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6" grpId="0"/>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67F4A-00E0-EE09-5D0D-66D526A3F3C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D6CA26C-2221-A41D-A155-A3DA5D970A1D}"/>
              </a:ext>
            </a:extLst>
          </p:cNvPr>
          <p:cNvPicPr>
            <a:picLocks noGrp="1" noChangeAspect="1"/>
          </p:cNvPicPr>
          <p:nvPr>
            <p:ph idx="1"/>
          </p:nvPr>
        </p:nvPicPr>
        <p:blipFill>
          <a:blip r:embed="rId2"/>
          <a:srcRect b="45033"/>
          <a:stretch>
            <a:fillRect/>
          </a:stretch>
        </p:blipFill>
        <p:spPr>
          <a:xfrm>
            <a:off x="574829" y="3153641"/>
            <a:ext cx="9950141" cy="3449782"/>
          </a:xfrm>
          <a:prstGeom prst="rect">
            <a:avLst/>
          </a:prstGeom>
        </p:spPr>
      </p:pic>
      <p:sp>
        <p:nvSpPr>
          <p:cNvPr id="3" name="TextBox 2">
            <a:extLst>
              <a:ext uri="{FF2B5EF4-FFF2-40B4-BE49-F238E27FC236}">
                <a16:creationId xmlns:a16="http://schemas.microsoft.com/office/drawing/2014/main" id="{07515D45-5CE3-377C-F4C5-36A02F239AF6}"/>
              </a:ext>
            </a:extLst>
          </p:cNvPr>
          <p:cNvSpPr txBox="1"/>
          <p:nvPr/>
        </p:nvSpPr>
        <p:spPr>
          <a:xfrm>
            <a:off x="2826904" y="2074234"/>
            <a:ext cx="1662546" cy="646331"/>
          </a:xfrm>
          <a:prstGeom prst="rect">
            <a:avLst/>
          </a:prstGeom>
          <a:noFill/>
        </p:spPr>
        <p:txBody>
          <a:bodyPr wrap="square" rtlCol="0">
            <a:spAutoFit/>
          </a:bodyPr>
          <a:lstStyle/>
          <a:p>
            <a:r>
              <a:rPr lang="en-US" sz="3600" dirty="0"/>
              <a:t>Stage 1</a:t>
            </a:r>
          </a:p>
        </p:txBody>
      </p:sp>
      <p:sp>
        <p:nvSpPr>
          <p:cNvPr id="4" name="TextBox 3">
            <a:extLst>
              <a:ext uri="{FF2B5EF4-FFF2-40B4-BE49-F238E27FC236}">
                <a16:creationId xmlns:a16="http://schemas.microsoft.com/office/drawing/2014/main" id="{A3B648B4-8B30-15BB-758D-EDB610607CEC}"/>
              </a:ext>
            </a:extLst>
          </p:cNvPr>
          <p:cNvSpPr txBox="1"/>
          <p:nvPr/>
        </p:nvSpPr>
        <p:spPr>
          <a:xfrm>
            <a:off x="10640410" y="2078368"/>
            <a:ext cx="1551590" cy="646331"/>
          </a:xfrm>
          <a:prstGeom prst="rect">
            <a:avLst/>
          </a:prstGeom>
          <a:noFill/>
        </p:spPr>
        <p:txBody>
          <a:bodyPr wrap="square" rtlCol="0">
            <a:spAutoFit/>
          </a:bodyPr>
          <a:lstStyle/>
          <a:p>
            <a:r>
              <a:rPr lang="en-US" sz="3600" dirty="0"/>
              <a:t>Stage 3</a:t>
            </a:r>
          </a:p>
        </p:txBody>
      </p:sp>
      <p:cxnSp>
        <p:nvCxnSpPr>
          <p:cNvPr id="7" name="Straight Connector 6">
            <a:extLst>
              <a:ext uri="{FF2B5EF4-FFF2-40B4-BE49-F238E27FC236}">
                <a16:creationId xmlns:a16="http://schemas.microsoft.com/office/drawing/2014/main" id="{3EA35774-2B71-6F28-EF3E-D36B946D7F62}"/>
              </a:ext>
            </a:extLst>
          </p:cNvPr>
          <p:cNvCxnSpPr>
            <a:cxnSpLocks/>
          </p:cNvCxnSpPr>
          <p:nvPr/>
        </p:nvCxnSpPr>
        <p:spPr>
          <a:xfrm>
            <a:off x="5758543" y="2009956"/>
            <a:ext cx="0" cy="413269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2A59169-0C66-9047-F35B-F28A8301CCA6}"/>
              </a:ext>
            </a:extLst>
          </p:cNvPr>
          <p:cNvSpPr txBox="1"/>
          <p:nvPr/>
        </p:nvSpPr>
        <p:spPr>
          <a:xfrm>
            <a:off x="7368204" y="2074234"/>
            <a:ext cx="1662546" cy="646331"/>
          </a:xfrm>
          <a:prstGeom prst="rect">
            <a:avLst/>
          </a:prstGeom>
          <a:noFill/>
        </p:spPr>
        <p:txBody>
          <a:bodyPr wrap="square" rtlCol="0">
            <a:spAutoFit/>
          </a:bodyPr>
          <a:lstStyle/>
          <a:p>
            <a:r>
              <a:rPr lang="en-US" sz="3600" dirty="0"/>
              <a:t>Stage 2</a:t>
            </a:r>
          </a:p>
        </p:txBody>
      </p:sp>
      <p:sp>
        <p:nvSpPr>
          <p:cNvPr id="9" name="TextBox 8">
            <a:extLst>
              <a:ext uri="{FF2B5EF4-FFF2-40B4-BE49-F238E27FC236}">
                <a16:creationId xmlns:a16="http://schemas.microsoft.com/office/drawing/2014/main" id="{19E64ED7-1030-9B12-3C15-E1C39F13FB0B}"/>
              </a:ext>
            </a:extLst>
          </p:cNvPr>
          <p:cNvSpPr txBox="1"/>
          <p:nvPr/>
        </p:nvSpPr>
        <p:spPr>
          <a:xfrm>
            <a:off x="10995425" y="4404590"/>
            <a:ext cx="1287113" cy="646331"/>
          </a:xfrm>
          <a:prstGeom prst="rect">
            <a:avLst/>
          </a:prstGeom>
          <a:noFill/>
        </p:spPr>
        <p:txBody>
          <a:bodyPr wrap="square" rtlCol="0">
            <a:spAutoFit/>
          </a:bodyPr>
          <a:lstStyle/>
          <a:p>
            <a:r>
              <a:rPr lang="en-US" sz="3600" dirty="0"/>
              <a:t>NMS</a:t>
            </a:r>
          </a:p>
        </p:txBody>
      </p:sp>
      <p:cxnSp>
        <p:nvCxnSpPr>
          <p:cNvPr id="10" name="Straight Connector 9">
            <a:extLst>
              <a:ext uri="{FF2B5EF4-FFF2-40B4-BE49-F238E27FC236}">
                <a16:creationId xmlns:a16="http://schemas.microsoft.com/office/drawing/2014/main" id="{5287B71B-DB15-E937-0184-EAFBFA883445}"/>
              </a:ext>
            </a:extLst>
          </p:cNvPr>
          <p:cNvCxnSpPr>
            <a:cxnSpLocks/>
          </p:cNvCxnSpPr>
          <p:nvPr/>
        </p:nvCxnSpPr>
        <p:spPr>
          <a:xfrm>
            <a:off x="10524970" y="2074235"/>
            <a:ext cx="0" cy="4132695"/>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4320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991259" y="9071"/>
            <a:ext cx="10209481" cy="6848929"/>
          </a:xfrm>
          <a:prstGeom prst="rect">
            <a:avLst/>
          </a:prstGeom>
        </p:spPr>
      </p:pic>
      <p:sp>
        <p:nvSpPr>
          <p:cNvPr id="5" name="TextBox 4">
            <a:extLst>
              <a:ext uri="{FF2B5EF4-FFF2-40B4-BE49-F238E27FC236}">
                <a16:creationId xmlns:a16="http://schemas.microsoft.com/office/drawing/2014/main" id="{4799B073-131D-E0F9-78E8-49DC28BDC126}"/>
              </a:ext>
            </a:extLst>
          </p:cNvPr>
          <p:cNvSpPr txBox="1"/>
          <p:nvPr/>
        </p:nvSpPr>
        <p:spPr>
          <a:xfrm>
            <a:off x="11068050" y="6121400"/>
            <a:ext cx="1073150" cy="584775"/>
          </a:xfrm>
          <a:prstGeom prst="rect">
            <a:avLst/>
          </a:prstGeom>
          <a:noFill/>
        </p:spPr>
        <p:txBody>
          <a:bodyPr wrap="square" rtlCol="0">
            <a:spAutoFit/>
          </a:bodyPr>
          <a:lstStyle/>
          <a:p>
            <a:r>
              <a:rPr lang="en-US" sz="3200" dirty="0"/>
              <a:t>2015</a:t>
            </a:r>
          </a:p>
        </p:txBody>
      </p:sp>
    </p:spTree>
    <p:extLst>
      <p:ext uri="{BB962C8B-B14F-4D97-AF65-F5344CB8AC3E}">
        <p14:creationId xmlns:p14="http://schemas.microsoft.com/office/powerpoint/2010/main" val="885045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372783" y="0"/>
            <a:ext cx="9666031" cy="6858000"/>
          </a:xfrm>
          <a:prstGeom prst="rect">
            <a:avLst/>
          </a:prstGeom>
        </p:spPr>
      </p:pic>
    </p:spTree>
    <p:extLst>
      <p:ext uri="{BB962C8B-B14F-4D97-AF65-F5344CB8AC3E}">
        <p14:creationId xmlns:p14="http://schemas.microsoft.com/office/powerpoint/2010/main" val="1925153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40DF2-C9BF-BED2-ACDF-060213D331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0769A30-0670-DA9A-7D51-0A7FEF4760CE}"/>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AC9DF7B-EB63-CB0F-D868-A5E82D4F6773}"/>
              </a:ext>
            </a:extLst>
          </p:cNvPr>
          <p:cNvPicPr>
            <a:picLocks noChangeAspect="1"/>
          </p:cNvPicPr>
          <p:nvPr/>
        </p:nvPicPr>
        <p:blipFill>
          <a:blip r:embed="rId2"/>
          <a:stretch>
            <a:fillRect/>
          </a:stretch>
        </p:blipFill>
        <p:spPr>
          <a:xfrm>
            <a:off x="768846" y="0"/>
            <a:ext cx="10654308" cy="6858000"/>
          </a:xfrm>
          <a:prstGeom prst="rect">
            <a:avLst/>
          </a:prstGeom>
        </p:spPr>
      </p:pic>
    </p:spTree>
    <p:extLst>
      <p:ext uri="{BB962C8B-B14F-4D97-AF65-F5344CB8AC3E}">
        <p14:creationId xmlns:p14="http://schemas.microsoft.com/office/powerpoint/2010/main" val="2371820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A2DAC-2D62-FB78-2D8F-093DA9D5106A}"/>
              </a:ext>
            </a:extLst>
          </p:cNvPr>
          <p:cNvSpPr>
            <a:spLocks noGrp="1"/>
          </p:cNvSpPr>
          <p:nvPr>
            <p:ph type="title"/>
          </p:nvPr>
        </p:nvSpPr>
        <p:spPr/>
        <p:txBody>
          <a:bodyPr/>
          <a:lstStyle/>
          <a:p>
            <a:endParaRPr lang="en-US"/>
          </a:p>
        </p:txBody>
      </p:sp>
      <p:pic>
        <p:nvPicPr>
          <p:cNvPr id="6" name="Picture 5" descr="A couple of circular circles with arrows&#10;&#10;AI-generated content may be incorrect.">
            <a:extLst>
              <a:ext uri="{FF2B5EF4-FFF2-40B4-BE49-F238E27FC236}">
                <a16:creationId xmlns:a16="http://schemas.microsoft.com/office/drawing/2014/main" id="{AF0074DC-C253-D3EA-0FAC-ED819CE2C9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4376" y="899119"/>
            <a:ext cx="7223247" cy="5059762"/>
          </a:xfrm>
          <a:prstGeom prst="rect">
            <a:avLst/>
          </a:prstGeom>
        </p:spPr>
      </p:pic>
    </p:spTree>
    <p:extLst>
      <p:ext uri="{BB962C8B-B14F-4D97-AF65-F5344CB8AC3E}">
        <p14:creationId xmlns:p14="http://schemas.microsoft.com/office/powerpoint/2010/main" val="1705588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367345" y="153163"/>
            <a:ext cx="9457309" cy="6704837"/>
          </a:xfrm>
          <a:prstGeom prst="rect">
            <a:avLst/>
          </a:prstGeom>
        </p:spPr>
      </p:pic>
    </p:spTree>
    <p:extLst>
      <p:ext uri="{BB962C8B-B14F-4D97-AF65-F5344CB8AC3E}">
        <p14:creationId xmlns:p14="http://schemas.microsoft.com/office/powerpoint/2010/main" val="2305521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 y="1027906"/>
            <a:ext cx="12192000" cy="4759499"/>
          </a:xfrm>
          <a:prstGeom prst="rect">
            <a:avLst/>
          </a:prstGeom>
        </p:spPr>
      </p:pic>
    </p:spTree>
    <p:extLst>
      <p:ext uri="{BB962C8B-B14F-4D97-AF65-F5344CB8AC3E}">
        <p14:creationId xmlns:p14="http://schemas.microsoft.com/office/powerpoint/2010/main" val="3261414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52466" y="0"/>
            <a:ext cx="9509449" cy="6858000"/>
          </a:xfrm>
          <a:prstGeom prst="rect">
            <a:avLst/>
          </a:prstGeom>
        </p:spPr>
      </p:pic>
    </p:spTree>
    <p:extLst>
      <p:ext uri="{BB962C8B-B14F-4D97-AF65-F5344CB8AC3E}">
        <p14:creationId xmlns:p14="http://schemas.microsoft.com/office/powerpoint/2010/main" val="1975141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503061" y="0"/>
            <a:ext cx="9185878" cy="6858000"/>
          </a:xfrm>
          <a:prstGeom prst="rect">
            <a:avLst/>
          </a:prstGeom>
        </p:spPr>
      </p:pic>
    </p:spTree>
    <p:extLst>
      <p:ext uri="{BB962C8B-B14F-4D97-AF65-F5344CB8AC3E}">
        <p14:creationId xmlns:p14="http://schemas.microsoft.com/office/powerpoint/2010/main" val="1541758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altime Multi-Person Pose Estimation using Part Affinity Fields"/>
          <p:cNvSpPr txBox="1">
            <a:spLocks noGrp="1"/>
          </p:cNvSpPr>
          <p:nvPr>
            <p:ph type="ctrTitle"/>
          </p:nvPr>
        </p:nvSpPr>
        <p:spPr>
          <a:xfrm>
            <a:off x="776651" y="2095251"/>
            <a:ext cx="10638698" cy="887448"/>
          </a:xfrm>
          <a:prstGeom prst="rect">
            <a:avLst/>
          </a:prstGeom>
        </p:spPr>
        <p:txBody>
          <a:bodyPr>
            <a:normAutofit fontScale="90000"/>
          </a:bodyPr>
          <a:lstStyle>
            <a:lvl1pPr defTabSz="698301">
              <a:defRPr sz="5440" b="1">
                <a:latin typeface="Helvetica"/>
                <a:ea typeface="Helvetica"/>
                <a:cs typeface="Helvetica"/>
                <a:sym typeface="Helvetica"/>
              </a:defRPr>
            </a:lvl1pPr>
          </a:lstStyle>
          <a:p>
            <a:r>
              <a:rPr dirty="0" err="1"/>
              <a:t>Realtime</a:t>
            </a:r>
            <a:r>
              <a:rPr dirty="0"/>
              <a:t> Multi-Person Pose Estimation using Part Affinity Fields</a:t>
            </a:r>
          </a:p>
        </p:txBody>
      </p:sp>
      <p:sp>
        <p:nvSpPr>
          <p:cNvPr id="145" name="Zhe Cao, Tomas Simon, Shih-En Wei, Yaser Sheikh…"/>
          <p:cNvSpPr txBox="1"/>
          <p:nvPr/>
        </p:nvSpPr>
        <p:spPr>
          <a:xfrm>
            <a:off x="1199857" y="3294192"/>
            <a:ext cx="9792286" cy="125506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fontScale="77500" lnSpcReduction="20000"/>
          </a:bodyPr>
          <a:lstStyle/>
          <a:p>
            <a:pPr algn="ctr" defTabSz="410766" hangingPunct="0">
              <a:lnSpc>
                <a:spcPct val="120000"/>
              </a:lnSpc>
              <a:defRPr sz="4800"/>
            </a:pPr>
            <a:r>
              <a:rPr sz="2400" kern="0" dirty="0" err="1">
                <a:solidFill>
                  <a:srgbClr val="000000"/>
                </a:solidFill>
                <a:latin typeface="Helvetica Light"/>
                <a:sym typeface="Helvetica Light"/>
              </a:rPr>
              <a:t>Zhe</a:t>
            </a:r>
            <a:r>
              <a:rPr sz="2400" kern="0" dirty="0">
                <a:solidFill>
                  <a:srgbClr val="000000"/>
                </a:solidFill>
                <a:latin typeface="Helvetica Light"/>
                <a:sym typeface="Helvetica Light"/>
              </a:rPr>
              <a:t> Cao, Tomas Simon, Shih-</a:t>
            </a:r>
            <a:r>
              <a:rPr sz="2400" kern="0" dirty="0" err="1">
                <a:solidFill>
                  <a:srgbClr val="000000"/>
                </a:solidFill>
                <a:latin typeface="Helvetica Light"/>
                <a:sym typeface="Helvetica Light"/>
              </a:rPr>
              <a:t>En</a:t>
            </a:r>
            <a:r>
              <a:rPr sz="2400" kern="0" dirty="0">
                <a:solidFill>
                  <a:srgbClr val="000000"/>
                </a:solidFill>
                <a:latin typeface="Helvetica Light"/>
                <a:sym typeface="Helvetica Light"/>
              </a:rPr>
              <a:t> Wei, </a:t>
            </a:r>
            <a:r>
              <a:rPr sz="2400" kern="0" dirty="0" err="1">
                <a:solidFill>
                  <a:srgbClr val="000000"/>
                </a:solidFill>
                <a:latin typeface="Helvetica Light"/>
                <a:sym typeface="Helvetica Light"/>
              </a:rPr>
              <a:t>Yaser</a:t>
            </a:r>
            <a:r>
              <a:rPr sz="2400" kern="0" dirty="0">
                <a:solidFill>
                  <a:srgbClr val="000000"/>
                </a:solidFill>
                <a:latin typeface="Helvetica Light"/>
                <a:sym typeface="Helvetica Light"/>
              </a:rPr>
              <a:t> Sheikh</a:t>
            </a:r>
          </a:p>
          <a:p>
            <a:pPr algn="ctr" defTabSz="410766" hangingPunct="0">
              <a:lnSpc>
                <a:spcPct val="120000"/>
              </a:lnSpc>
              <a:defRPr sz="4800"/>
            </a:pPr>
            <a:r>
              <a:rPr sz="2400" kern="0" dirty="0">
                <a:solidFill>
                  <a:srgbClr val="000000"/>
                </a:solidFill>
                <a:latin typeface="Helvetica Light"/>
                <a:sym typeface="Helvetica Light"/>
              </a:rPr>
              <a:t>Carnegie Mellon University</a:t>
            </a:r>
            <a:br>
              <a:rPr lang="en-US" sz="2400" kern="0" dirty="0">
                <a:solidFill>
                  <a:srgbClr val="000000"/>
                </a:solidFill>
                <a:latin typeface="Helvetica Light"/>
                <a:sym typeface="Helvetica Light"/>
              </a:rPr>
            </a:br>
            <a:br>
              <a:rPr lang="en-US" sz="2400" kern="0" dirty="0">
                <a:solidFill>
                  <a:srgbClr val="000000"/>
                </a:solidFill>
                <a:latin typeface="Helvetica Light"/>
                <a:sym typeface="Helvetica Light"/>
              </a:rPr>
            </a:br>
            <a:r>
              <a:rPr lang="en-US" sz="2400" kern="0" dirty="0">
                <a:solidFill>
                  <a:srgbClr val="000000"/>
                </a:solidFill>
                <a:latin typeface="Helvetica Light"/>
                <a:sym typeface="Helvetica Light"/>
              </a:rPr>
              <a:t>CVPR 2017</a:t>
            </a:r>
            <a:endParaRPr sz="2400" kern="0" dirty="0">
              <a:solidFill>
                <a:srgbClr val="000000"/>
              </a:solidFill>
              <a:latin typeface="Helvetica Light"/>
              <a:sym typeface="Helvetica Light"/>
            </a:endParaRPr>
          </a:p>
        </p:txBody>
      </p:sp>
      <p:pic>
        <p:nvPicPr>
          <p:cNvPr id="146" name="Image" descr="Image"/>
          <p:cNvPicPr>
            <a:picLocks noChangeAspect="1"/>
          </p:cNvPicPr>
          <p:nvPr/>
        </p:nvPicPr>
        <p:blipFill>
          <a:blip r:embed="rId3"/>
          <a:stretch>
            <a:fillRect/>
          </a:stretch>
        </p:blipFill>
        <p:spPr>
          <a:xfrm>
            <a:off x="5699423" y="4926269"/>
            <a:ext cx="793188" cy="1137511"/>
          </a:xfrm>
          <a:prstGeom prst="rect">
            <a:avLst/>
          </a:prstGeom>
          <a:ln w="3175">
            <a:miter lim="400000"/>
          </a:ln>
        </p:spPr>
      </p:pic>
    </p:spTree>
    <p:extLst>
      <p:ext uri="{BB962C8B-B14F-4D97-AF65-F5344CB8AC3E}">
        <p14:creationId xmlns:p14="http://schemas.microsoft.com/office/powerpoint/2010/main" val="372800349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connect.png" descr="connect.png"/>
          <p:cNvPicPr>
            <a:picLocks noChangeAspect="1"/>
          </p:cNvPicPr>
          <p:nvPr/>
        </p:nvPicPr>
        <p:blipFill>
          <a:blip r:embed="rId3"/>
          <a:stretch>
            <a:fillRect/>
          </a:stretch>
        </p:blipFill>
        <p:spPr>
          <a:xfrm>
            <a:off x="-1188" y="1206500"/>
            <a:ext cx="12194376" cy="6859337"/>
          </a:xfrm>
          <a:prstGeom prst="rect">
            <a:avLst/>
          </a:prstGeom>
          <a:ln w="3175">
            <a:miter lim="400000"/>
          </a:ln>
        </p:spPr>
      </p:pic>
      <p:sp>
        <p:nvSpPr>
          <p:cNvPr id="151" name="Human Pose Estimation"/>
          <p:cNvSpPr txBox="1">
            <a:spLocks noGrp="1"/>
          </p:cNvSpPr>
          <p:nvPr>
            <p:ph type="title"/>
          </p:nvPr>
        </p:nvSpPr>
        <p:spPr>
          <a:xfrm>
            <a:off x="601148" y="439940"/>
            <a:ext cx="10505511" cy="508141"/>
          </a:xfrm>
          <a:prstGeom prst="rect">
            <a:avLst/>
          </a:prstGeom>
        </p:spPr>
        <p:txBody>
          <a:bodyPr anchor="b">
            <a:normAutofit fontScale="90000"/>
          </a:bodyPr>
          <a:lstStyle>
            <a:lvl1pPr algn="l">
              <a:defRPr sz="5600" b="1">
                <a:latin typeface="Helvetica"/>
                <a:ea typeface="Helvetica"/>
                <a:cs typeface="Helvetica"/>
                <a:sym typeface="Helvetica"/>
              </a:defRPr>
            </a:lvl1pPr>
          </a:lstStyle>
          <a:p>
            <a:r>
              <a:t>Human Pose Estimation</a:t>
            </a:r>
          </a:p>
        </p:txBody>
      </p:sp>
    </p:spTree>
    <p:extLst>
      <p:ext uri="{BB962C8B-B14F-4D97-AF65-F5344CB8AC3E}">
        <p14:creationId xmlns:p14="http://schemas.microsoft.com/office/powerpoint/2010/main" val="17562028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Human Pose Estimation"/>
          <p:cNvSpPr txBox="1">
            <a:spLocks noGrp="1"/>
          </p:cNvSpPr>
          <p:nvPr>
            <p:ph type="title"/>
          </p:nvPr>
        </p:nvSpPr>
        <p:spPr>
          <a:xfrm>
            <a:off x="601148" y="439940"/>
            <a:ext cx="10505511" cy="508141"/>
          </a:xfrm>
          <a:prstGeom prst="rect">
            <a:avLst/>
          </a:prstGeom>
        </p:spPr>
        <p:txBody>
          <a:bodyPr anchor="b">
            <a:normAutofit fontScale="90000"/>
          </a:bodyPr>
          <a:lstStyle>
            <a:lvl1pPr algn="l">
              <a:defRPr sz="5600" b="1">
                <a:latin typeface="Helvetica"/>
                <a:ea typeface="Helvetica"/>
                <a:cs typeface="Helvetica"/>
                <a:sym typeface="Helvetica"/>
              </a:defRPr>
            </a:lvl1pPr>
          </a:lstStyle>
          <a:p>
            <a:r>
              <a:t>Human Pose Estimation</a:t>
            </a:r>
          </a:p>
        </p:txBody>
      </p:sp>
      <p:pic>
        <p:nvPicPr>
          <p:cNvPr id="156" name="connect_17.png" descr="connect_17.png"/>
          <p:cNvPicPr>
            <a:picLocks noChangeAspect="1"/>
          </p:cNvPicPr>
          <p:nvPr/>
        </p:nvPicPr>
        <p:blipFill>
          <a:blip r:embed="rId3"/>
          <a:stretch>
            <a:fillRect/>
          </a:stretch>
        </p:blipFill>
        <p:spPr>
          <a:xfrm>
            <a:off x="-17494" y="1198801"/>
            <a:ext cx="12215845" cy="6874388"/>
          </a:xfrm>
          <a:prstGeom prst="rect">
            <a:avLst/>
          </a:prstGeom>
          <a:ln w="3175">
            <a:miter lim="400000"/>
          </a:ln>
        </p:spPr>
      </p:pic>
    </p:spTree>
    <p:extLst>
      <p:ext uri="{BB962C8B-B14F-4D97-AF65-F5344CB8AC3E}">
        <p14:creationId xmlns:p14="http://schemas.microsoft.com/office/powerpoint/2010/main" val="90750236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connect.png" descr="connect.png"/>
          <p:cNvPicPr>
            <a:picLocks noChangeAspect="1"/>
          </p:cNvPicPr>
          <p:nvPr/>
        </p:nvPicPr>
        <p:blipFill>
          <a:blip r:embed="rId3"/>
          <a:stretch>
            <a:fillRect/>
          </a:stretch>
        </p:blipFill>
        <p:spPr>
          <a:xfrm>
            <a:off x="-1188" y="1206500"/>
            <a:ext cx="12194376" cy="6859337"/>
          </a:xfrm>
          <a:prstGeom prst="rect">
            <a:avLst/>
          </a:prstGeom>
          <a:ln w="3175">
            <a:miter lim="400000"/>
          </a:ln>
        </p:spPr>
      </p:pic>
      <p:sp>
        <p:nvSpPr>
          <p:cNvPr id="161" name="x"/>
          <p:cNvSpPr/>
          <p:nvPr/>
        </p:nvSpPr>
        <p:spPr>
          <a:xfrm>
            <a:off x="-78582" y="993173"/>
            <a:ext cx="4059529" cy="6960156"/>
          </a:xfrm>
          <a:prstGeom prst="rect">
            <a:avLst/>
          </a:prstGeom>
          <a:solidFill>
            <a:srgbClr val="FFFFFF"/>
          </a:solidFill>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lstStyle>
            <a:lvl1pPr>
              <a:defRPr sz="3000">
                <a:solidFill>
                  <a:srgbClr val="FFFFFF"/>
                </a:solidFill>
              </a:defRPr>
            </a:lvl1pPr>
          </a:lstStyle>
          <a:p>
            <a:pPr algn="ctr" defTabSz="410766" hangingPunct="0"/>
            <a:r>
              <a:rPr sz="1500" kern="0">
                <a:latin typeface="Helvetica Light"/>
                <a:sym typeface="Helvetica Light"/>
              </a:rPr>
              <a:t>x</a:t>
            </a:r>
          </a:p>
        </p:txBody>
      </p:sp>
      <p:sp>
        <p:nvSpPr>
          <p:cNvPr id="162" name="Rectangle"/>
          <p:cNvSpPr/>
          <p:nvPr/>
        </p:nvSpPr>
        <p:spPr>
          <a:xfrm>
            <a:off x="3980180" y="4360123"/>
            <a:ext cx="983298" cy="3109050"/>
          </a:xfrm>
          <a:prstGeom prst="rect">
            <a:avLst/>
          </a:prstGeom>
          <a:solidFill>
            <a:srgbClr val="FFFFFF"/>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63" name="Rectangle"/>
          <p:cNvSpPr/>
          <p:nvPr/>
        </p:nvSpPr>
        <p:spPr>
          <a:xfrm>
            <a:off x="3980180" y="1180052"/>
            <a:ext cx="983298" cy="901308"/>
          </a:xfrm>
          <a:prstGeom prst="rect">
            <a:avLst/>
          </a:prstGeom>
          <a:solidFill>
            <a:srgbClr val="FFFFFF"/>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64" name="Single-Person Pose Estimation"/>
          <p:cNvSpPr txBox="1">
            <a:spLocks noGrp="1"/>
          </p:cNvSpPr>
          <p:nvPr>
            <p:ph type="title"/>
          </p:nvPr>
        </p:nvSpPr>
        <p:spPr>
          <a:xfrm>
            <a:off x="601148" y="439940"/>
            <a:ext cx="10505511" cy="508141"/>
          </a:xfrm>
          <a:prstGeom prst="rect">
            <a:avLst/>
          </a:prstGeom>
        </p:spPr>
        <p:txBody>
          <a:bodyPr anchor="b">
            <a:normAutofit fontScale="90000"/>
          </a:bodyPr>
          <a:lstStyle>
            <a:lvl1pPr algn="l">
              <a:defRPr sz="5600" b="1">
                <a:latin typeface="Helvetica"/>
                <a:ea typeface="Helvetica"/>
                <a:cs typeface="Helvetica"/>
                <a:sym typeface="Helvetica"/>
              </a:defRPr>
            </a:lvl1pPr>
          </a:lstStyle>
          <a:p>
            <a:r>
              <a:t>Single-Person Pose Estimation</a:t>
            </a:r>
          </a:p>
        </p:txBody>
      </p:sp>
      <p:sp>
        <p:nvSpPr>
          <p:cNvPr id="165" name="Rectangle"/>
          <p:cNvSpPr/>
          <p:nvPr/>
        </p:nvSpPr>
        <p:spPr>
          <a:xfrm>
            <a:off x="4962529" y="973068"/>
            <a:ext cx="7308054" cy="6783953"/>
          </a:xfrm>
          <a:prstGeom prst="rect">
            <a:avLst/>
          </a:prstGeom>
          <a:solidFill>
            <a:srgbClr val="FFFFFF"/>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Tree>
    <p:extLst>
      <p:ext uri="{BB962C8B-B14F-4D97-AF65-F5344CB8AC3E}">
        <p14:creationId xmlns:p14="http://schemas.microsoft.com/office/powerpoint/2010/main" val="224614138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_collapsed_parts.png" descr="_collapsed_parts.png"/>
          <p:cNvPicPr>
            <a:picLocks noChangeAspect="1"/>
          </p:cNvPicPr>
          <p:nvPr/>
        </p:nvPicPr>
        <p:blipFill>
          <a:blip r:embed="rId3"/>
          <a:stretch>
            <a:fillRect/>
          </a:stretch>
        </p:blipFill>
        <p:spPr>
          <a:xfrm>
            <a:off x="-1" y="1207437"/>
            <a:ext cx="12192001" cy="6847736"/>
          </a:xfrm>
          <a:prstGeom prst="rect">
            <a:avLst/>
          </a:prstGeom>
          <a:ln w="3175">
            <a:miter lim="400000"/>
          </a:ln>
        </p:spPr>
      </p:pic>
      <p:sp>
        <p:nvSpPr>
          <p:cNvPr id="170" name="Rectangle"/>
          <p:cNvSpPr/>
          <p:nvPr/>
        </p:nvSpPr>
        <p:spPr>
          <a:xfrm>
            <a:off x="-78582" y="993173"/>
            <a:ext cx="4059529" cy="6960156"/>
          </a:xfrm>
          <a:prstGeom prst="rect">
            <a:avLst/>
          </a:prstGeom>
          <a:solidFill>
            <a:srgbClr val="FFFFFF"/>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71" name="Rectangle"/>
          <p:cNvSpPr/>
          <p:nvPr/>
        </p:nvSpPr>
        <p:spPr>
          <a:xfrm>
            <a:off x="4962529" y="973068"/>
            <a:ext cx="7308054" cy="6783953"/>
          </a:xfrm>
          <a:prstGeom prst="rect">
            <a:avLst/>
          </a:prstGeom>
          <a:solidFill>
            <a:srgbClr val="FFFFFF"/>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72" name="Rectangle"/>
          <p:cNvSpPr/>
          <p:nvPr/>
        </p:nvSpPr>
        <p:spPr>
          <a:xfrm>
            <a:off x="3980180" y="4360123"/>
            <a:ext cx="983298" cy="3109050"/>
          </a:xfrm>
          <a:prstGeom prst="rect">
            <a:avLst/>
          </a:prstGeom>
          <a:solidFill>
            <a:srgbClr val="FFFFFF"/>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73" name="Rectangle"/>
          <p:cNvSpPr/>
          <p:nvPr/>
        </p:nvSpPr>
        <p:spPr>
          <a:xfrm>
            <a:off x="3980180" y="1180052"/>
            <a:ext cx="983298" cy="901308"/>
          </a:xfrm>
          <a:prstGeom prst="rect">
            <a:avLst/>
          </a:prstGeom>
          <a:solidFill>
            <a:srgbClr val="FFFFFF"/>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74" name="Single-Person Pose Estimation"/>
          <p:cNvSpPr txBox="1">
            <a:spLocks noGrp="1"/>
          </p:cNvSpPr>
          <p:nvPr>
            <p:ph type="title"/>
          </p:nvPr>
        </p:nvSpPr>
        <p:spPr>
          <a:xfrm>
            <a:off x="601148" y="439940"/>
            <a:ext cx="10505511" cy="508141"/>
          </a:xfrm>
          <a:prstGeom prst="rect">
            <a:avLst/>
          </a:prstGeom>
        </p:spPr>
        <p:txBody>
          <a:bodyPr anchor="b">
            <a:normAutofit fontScale="90000"/>
          </a:bodyPr>
          <a:lstStyle>
            <a:lvl1pPr algn="l">
              <a:defRPr sz="5600" b="1">
                <a:latin typeface="Helvetica"/>
                <a:ea typeface="Helvetica"/>
                <a:cs typeface="Helvetica"/>
                <a:sym typeface="Helvetica"/>
              </a:defRPr>
            </a:lvl1pPr>
          </a:lstStyle>
          <a:p>
            <a:r>
              <a:t>Single-Person Pose Estimation</a:t>
            </a:r>
          </a:p>
        </p:txBody>
      </p:sp>
    </p:spTree>
    <p:extLst>
      <p:ext uri="{BB962C8B-B14F-4D97-AF65-F5344CB8AC3E}">
        <p14:creationId xmlns:p14="http://schemas.microsoft.com/office/powerpoint/2010/main" val="413301313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Multi-Person Pose Estimation"/>
          <p:cNvSpPr txBox="1">
            <a:spLocks noGrp="1"/>
          </p:cNvSpPr>
          <p:nvPr>
            <p:ph type="title"/>
          </p:nvPr>
        </p:nvSpPr>
        <p:spPr>
          <a:xfrm>
            <a:off x="601148" y="439940"/>
            <a:ext cx="10505511" cy="508141"/>
          </a:xfrm>
          <a:prstGeom prst="rect">
            <a:avLst/>
          </a:prstGeom>
        </p:spPr>
        <p:txBody>
          <a:bodyPr anchor="b">
            <a:normAutofit fontScale="90000"/>
          </a:bodyPr>
          <a:lstStyle>
            <a:lvl1pPr algn="l">
              <a:defRPr sz="5600" b="1">
                <a:latin typeface="Helvetica"/>
                <a:ea typeface="Helvetica"/>
                <a:cs typeface="Helvetica"/>
                <a:sym typeface="Helvetica"/>
              </a:defRPr>
            </a:lvl1pPr>
          </a:lstStyle>
          <a:p>
            <a:r>
              <a:t>Multi-Person Pose Estimation</a:t>
            </a:r>
          </a:p>
        </p:txBody>
      </p:sp>
      <p:pic>
        <p:nvPicPr>
          <p:cNvPr id="179" name="_collapsed_parts.png" descr="_collapsed_parts.png"/>
          <p:cNvPicPr>
            <a:picLocks noChangeAspect="1"/>
          </p:cNvPicPr>
          <p:nvPr/>
        </p:nvPicPr>
        <p:blipFill>
          <a:blip r:embed="rId3"/>
          <a:stretch>
            <a:fillRect/>
          </a:stretch>
        </p:blipFill>
        <p:spPr>
          <a:xfrm>
            <a:off x="-1" y="1207437"/>
            <a:ext cx="12192001" cy="6847736"/>
          </a:xfrm>
          <a:prstGeom prst="rect">
            <a:avLst/>
          </a:prstGeom>
          <a:ln w="3175">
            <a:miter lim="400000"/>
          </a:ln>
        </p:spPr>
      </p:pic>
      <p:sp>
        <p:nvSpPr>
          <p:cNvPr id="180" name="Rectangle"/>
          <p:cNvSpPr/>
          <p:nvPr/>
        </p:nvSpPr>
        <p:spPr>
          <a:xfrm>
            <a:off x="6602579" y="5943694"/>
            <a:ext cx="5223839" cy="742713"/>
          </a:xfrm>
          <a:prstGeom prst="rect">
            <a:avLst/>
          </a:prstGeom>
          <a:solidFill>
            <a:srgbClr val="FFFFFF">
              <a:alpha val="70317"/>
            </a:srgbClr>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81" name="Color encodes the body part type"/>
          <p:cNvSpPr txBox="1"/>
          <p:nvPr/>
        </p:nvSpPr>
        <p:spPr>
          <a:xfrm>
            <a:off x="6747945" y="5962023"/>
            <a:ext cx="4933107" cy="49729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spAutoFit/>
          </a:bodyPr>
          <a:lstStyle>
            <a:lvl1pPr algn="l">
              <a:lnSpc>
                <a:spcPct val="120000"/>
              </a:lnSpc>
              <a:defRPr sz="4800"/>
            </a:lvl1pPr>
          </a:lstStyle>
          <a:p>
            <a:pPr defTabSz="410766" hangingPunct="0"/>
            <a:r>
              <a:rPr sz="2400" kern="0">
                <a:solidFill>
                  <a:srgbClr val="000000"/>
                </a:solidFill>
                <a:latin typeface="Helvetica Light"/>
                <a:sym typeface="Helvetica Light"/>
              </a:rPr>
              <a:t>Color encodes the body part type</a:t>
            </a:r>
          </a:p>
        </p:txBody>
      </p:sp>
    </p:spTree>
    <p:extLst>
      <p:ext uri="{BB962C8B-B14F-4D97-AF65-F5344CB8AC3E}">
        <p14:creationId xmlns:p14="http://schemas.microsoft.com/office/powerpoint/2010/main" val="423526620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D3EA-CF83-E2C7-C016-D6FBC9631E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78D3C-1556-9D39-A1E3-D2973E3B8DA1}"/>
              </a:ext>
            </a:extLst>
          </p:cNvPr>
          <p:cNvSpPr>
            <a:spLocks noGrp="1"/>
          </p:cNvSpPr>
          <p:nvPr>
            <p:ph type="title"/>
          </p:nvPr>
        </p:nvSpPr>
        <p:spPr/>
        <p:txBody>
          <a:bodyPr/>
          <a:lstStyle/>
          <a:p>
            <a:endParaRPr lang="en-US"/>
          </a:p>
        </p:txBody>
      </p:sp>
      <p:pic>
        <p:nvPicPr>
          <p:cNvPr id="6" name="Picture 5" descr="A couple of circular circles with arrows&#10;&#10;AI-generated content may be incorrect.">
            <a:extLst>
              <a:ext uri="{FF2B5EF4-FFF2-40B4-BE49-F238E27FC236}">
                <a16:creationId xmlns:a16="http://schemas.microsoft.com/office/drawing/2014/main" id="{C4223C20-5E92-BB9C-68F1-456403E453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4376" y="899119"/>
            <a:ext cx="7223247" cy="5059762"/>
          </a:xfrm>
          <a:prstGeom prst="rect">
            <a:avLst/>
          </a:prstGeom>
        </p:spPr>
      </p:pic>
      <p:sp>
        <p:nvSpPr>
          <p:cNvPr id="5" name="Rectangle 4">
            <a:extLst>
              <a:ext uri="{FF2B5EF4-FFF2-40B4-BE49-F238E27FC236}">
                <a16:creationId xmlns:a16="http://schemas.microsoft.com/office/drawing/2014/main" id="{1F78B29B-AB46-D23F-C473-FC9D87778E3D}"/>
              </a:ext>
            </a:extLst>
          </p:cNvPr>
          <p:cNvSpPr/>
          <p:nvPr/>
        </p:nvSpPr>
        <p:spPr>
          <a:xfrm>
            <a:off x="3808544" y="2924180"/>
            <a:ext cx="1070433" cy="1092649"/>
          </a:xfrm>
          <a:prstGeom prst="rect">
            <a:avLst/>
          </a:prstGeom>
          <a:solidFill>
            <a:srgbClr val="7E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12E9857-8811-5FEB-1379-1ADD4038C8EA}"/>
              </a:ext>
            </a:extLst>
          </p:cNvPr>
          <p:cNvSpPr/>
          <p:nvPr/>
        </p:nvSpPr>
        <p:spPr>
          <a:xfrm>
            <a:off x="7228117" y="2882675"/>
            <a:ext cx="1070433" cy="1092649"/>
          </a:xfrm>
          <a:prstGeom prst="rect">
            <a:avLst/>
          </a:prstGeom>
          <a:solidFill>
            <a:srgbClr val="7E7F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2563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connect_0.png" descr="connect_0.png"/>
          <p:cNvPicPr>
            <a:picLocks noChangeAspect="1"/>
          </p:cNvPicPr>
          <p:nvPr/>
        </p:nvPicPr>
        <p:blipFill>
          <a:blip r:embed="rId3"/>
          <a:stretch>
            <a:fillRect/>
          </a:stretch>
        </p:blipFill>
        <p:spPr>
          <a:xfrm>
            <a:off x="-6511" y="1206500"/>
            <a:ext cx="12205021" cy="6873655"/>
          </a:xfrm>
          <a:prstGeom prst="rect">
            <a:avLst/>
          </a:prstGeom>
          <a:ln w="3175">
            <a:miter lim="400000"/>
          </a:ln>
        </p:spPr>
      </p:pic>
      <p:sp>
        <p:nvSpPr>
          <p:cNvPr id="186" name="Multi-Person Pose Estimation"/>
          <p:cNvSpPr txBox="1">
            <a:spLocks noGrp="1"/>
          </p:cNvSpPr>
          <p:nvPr>
            <p:ph type="title"/>
          </p:nvPr>
        </p:nvSpPr>
        <p:spPr>
          <a:xfrm>
            <a:off x="601148" y="439940"/>
            <a:ext cx="10505511" cy="508141"/>
          </a:xfrm>
          <a:prstGeom prst="rect">
            <a:avLst/>
          </a:prstGeom>
        </p:spPr>
        <p:txBody>
          <a:bodyPr anchor="b">
            <a:normAutofit fontScale="90000"/>
          </a:bodyPr>
          <a:lstStyle>
            <a:lvl1pPr algn="l">
              <a:defRPr sz="5600" b="1">
                <a:latin typeface="Helvetica"/>
                <a:ea typeface="Helvetica"/>
                <a:cs typeface="Helvetica"/>
                <a:sym typeface="Helvetica"/>
              </a:defRPr>
            </a:lvl1pPr>
          </a:lstStyle>
          <a:p>
            <a:r>
              <a:t>Multi-Person Pose Estimation</a:t>
            </a:r>
          </a:p>
        </p:txBody>
      </p:sp>
    </p:spTree>
    <p:extLst>
      <p:ext uri="{BB962C8B-B14F-4D97-AF65-F5344CB8AC3E}">
        <p14:creationId xmlns:p14="http://schemas.microsoft.com/office/powerpoint/2010/main" val="292902869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 name="connect_17.png" descr="connect_17.png"/>
          <p:cNvPicPr>
            <a:picLocks noChangeAspect="1"/>
          </p:cNvPicPr>
          <p:nvPr/>
        </p:nvPicPr>
        <p:blipFill>
          <a:blip r:embed="rId3"/>
          <a:stretch>
            <a:fillRect/>
          </a:stretch>
        </p:blipFill>
        <p:spPr>
          <a:xfrm>
            <a:off x="-12700" y="1206500"/>
            <a:ext cx="12204701" cy="6868117"/>
          </a:xfrm>
          <a:prstGeom prst="rect">
            <a:avLst/>
          </a:prstGeom>
          <a:ln w="3175">
            <a:miter lim="400000"/>
          </a:ln>
        </p:spPr>
      </p:pic>
      <p:sp>
        <p:nvSpPr>
          <p:cNvPr id="191" name="Major Challenge: Part-to-Person Association"/>
          <p:cNvSpPr txBox="1">
            <a:spLocks noGrp="1"/>
          </p:cNvSpPr>
          <p:nvPr>
            <p:ph type="title"/>
          </p:nvPr>
        </p:nvSpPr>
        <p:spPr>
          <a:xfrm>
            <a:off x="601148" y="439940"/>
            <a:ext cx="10505511" cy="508141"/>
          </a:xfrm>
          <a:prstGeom prst="rect">
            <a:avLst/>
          </a:prstGeom>
        </p:spPr>
        <p:txBody>
          <a:bodyPr anchor="b">
            <a:noAutofit/>
          </a:bodyPr>
          <a:lstStyle>
            <a:lvl1pPr algn="l">
              <a:defRPr sz="5600" b="1">
                <a:latin typeface="Helvetica"/>
                <a:ea typeface="Helvetica"/>
                <a:cs typeface="Helvetica"/>
                <a:sym typeface="Helvetica"/>
              </a:defRPr>
            </a:lvl1pPr>
          </a:lstStyle>
          <a:p>
            <a:r>
              <a:rPr sz="2800" dirty="0"/>
              <a:t>Major Challenge: Part-to-Person Association</a:t>
            </a:r>
          </a:p>
        </p:txBody>
      </p:sp>
    </p:spTree>
    <p:extLst>
      <p:ext uri="{BB962C8B-B14F-4D97-AF65-F5344CB8AC3E}">
        <p14:creationId xmlns:p14="http://schemas.microsoft.com/office/powerpoint/2010/main" val="93296680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connect_17.png" descr="connect_17.png"/>
          <p:cNvPicPr>
            <a:picLocks noChangeAspect="1"/>
          </p:cNvPicPr>
          <p:nvPr/>
        </p:nvPicPr>
        <p:blipFill>
          <a:blip r:embed="rId3"/>
          <a:stretch>
            <a:fillRect/>
          </a:stretch>
        </p:blipFill>
        <p:spPr>
          <a:xfrm>
            <a:off x="-12700" y="1206500"/>
            <a:ext cx="12204701" cy="6868117"/>
          </a:xfrm>
          <a:prstGeom prst="rect">
            <a:avLst/>
          </a:prstGeom>
          <a:ln w="3175">
            <a:miter lim="400000"/>
          </a:ln>
        </p:spPr>
      </p:pic>
      <p:sp>
        <p:nvSpPr>
          <p:cNvPr id="196" name="Rectangle"/>
          <p:cNvSpPr/>
          <p:nvPr/>
        </p:nvSpPr>
        <p:spPr>
          <a:xfrm>
            <a:off x="6602579" y="4473355"/>
            <a:ext cx="5601267" cy="2403552"/>
          </a:xfrm>
          <a:prstGeom prst="rect">
            <a:avLst/>
          </a:prstGeom>
          <a:solidFill>
            <a:srgbClr val="FFFFFF">
              <a:alpha val="70317"/>
            </a:srgbClr>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97" name="Challenges:…"/>
          <p:cNvSpPr txBox="1"/>
          <p:nvPr/>
        </p:nvSpPr>
        <p:spPr>
          <a:xfrm>
            <a:off x="6669281" y="4415817"/>
            <a:ext cx="5755878" cy="241782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spAutoFit/>
          </a:bodyPr>
          <a:lstStyle/>
          <a:p>
            <a:pPr defTabSz="410766" hangingPunct="0">
              <a:lnSpc>
                <a:spcPct val="120000"/>
              </a:lnSpc>
              <a:defRPr sz="6400"/>
            </a:pPr>
            <a:r>
              <a:rPr sz="3200" kern="0">
                <a:solidFill>
                  <a:srgbClr val="000000"/>
                </a:solidFill>
                <a:latin typeface="Helvetica Light"/>
                <a:sym typeface="Helvetica Light"/>
              </a:rPr>
              <a:t>Challenges: </a:t>
            </a:r>
          </a:p>
          <a:p>
            <a:pPr defTabSz="410766" hangingPunct="0">
              <a:lnSpc>
                <a:spcPct val="120000"/>
              </a:lnSpc>
              <a:defRPr sz="6400"/>
            </a:pPr>
            <a:r>
              <a:rPr sz="3200" kern="0">
                <a:solidFill>
                  <a:srgbClr val="000000"/>
                </a:solidFill>
                <a:latin typeface="Helvetica Light"/>
                <a:sym typeface="Helvetica Light"/>
              </a:rPr>
              <a:t>1. Unknown number of people</a:t>
            </a:r>
          </a:p>
          <a:p>
            <a:pPr defTabSz="410766" hangingPunct="0">
              <a:lnSpc>
                <a:spcPct val="120000"/>
              </a:lnSpc>
              <a:defRPr sz="6400"/>
            </a:pPr>
            <a:r>
              <a:rPr sz="3200" kern="0">
                <a:solidFill>
                  <a:srgbClr val="000000"/>
                </a:solidFill>
                <a:latin typeface="Helvetica Light"/>
                <a:sym typeface="Helvetica Light"/>
              </a:rPr>
              <a:t>2. Variance in person scales</a:t>
            </a:r>
          </a:p>
          <a:p>
            <a:pPr defTabSz="410766" hangingPunct="0">
              <a:lnSpc>
                <a:spcPct val="120000"/>
              </a:lnSpc>
              <a:defRPr sz="6400"/>
            </a:pPr>
            <a:r>
              <a:rPr sz="3200" kern="0">
                <a:solidFill>
                  <a:srgbClr val="000000"/>
                </a:solidFill>
                <a:latin typeface="Helvetica Light"/>
                <a:sym typeface="Helvetica Light"/>
              </a:rPr>
              <a:t>3. Occlusion between people</a:t>
            </a:r>
          </a:p>
        </p:txBody>
      </p:sp>
      <p:sp>
        <p:nvSpPr>
          <p:cNvPr id="198" name="Major Challenge: Part-to-Person Association"/>
          <p:cNvSpPr txBox="1">
            <a:spLocks noGrp="1"/>
          </p:cNvSpPr>
          <p:nvPr>
            <p:ph type="title"/>
          </p:nvPr>
        </p:nvSpPr>
        <p:spPr>
          <a:xfrm>
            <a:off x="601148" y="439940"/>
            <a:ext cx="10505511" cy="508141"/>
          </a:xfrm>
          <a:prstGeom prst="rect">
            <a:avLst/>
          </a:prstGeom>
        </p:spPr>
        <p:txBody>
          <a:bodyPr anchor="b">
            <a:noAutofit/>
          </a:bodyPr>
          <a:lstStyle>
            <a:lvl1pPr algn="l">
              <a:defRPr sz="5600" b="1">
                <a:latin typeface="Helvetica"/>
                <a:ea typeface="Helvetica"/>
                <a:cs typeface="Helvetica"/>
                <a:sym typeface="Helvetica"/>
              </a:defRPr>
            </a:lvl1pPr>
          </a:lstStyle>
          <a:p>
            <a:r>
              <a:rPr sz="2800" dirty="0"/>
              <a:t>Major Challenge: Part-to-Person Association</a:t>
            </a:r>
          </a:p>
        </p:txBody>
      </p:sp>
    </p:spTree>
    <p:extLst>
      <p:ext uri="{BB962C8B-B14F-4D97-AF65-F5344CB8AC3E}">
        <p14:creationId xmlns:p14="http://schemas.microsoft.com/office/powerpoint/2010/main" val="384284163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connect_all.png" descr="connect_all.png"/>
          <p:cNvPicPr>
            <a:picLocks noChangeAspect="1"/>
          </p:cNvPicPr>
          <p:nvPr/>
        </p:nvPicPr>
        <p:blipFill>
          <a:blip r:embed="rId3"/>
          <a:srcRect t="696"/>
          <a:stretch>
            <a:fillRect/>
          </a:stretch>
        </p:blipFill>
        <p:spPr>
          <a:xfrm>
            <a:off x="0" y="1254373"/>
            <a:ext cx="12192000" cy="6830180"/>
          </a:xfrm>
          <a:prstGeom prst="rect">
            <a:avLst/>
          </a:prstGeom>
          <a:ln w="3175">
            <a:miter lim="400000"/>
          </a:ln>
        </p:spPr>
      </p:pic>
      <p:pic>
        <p:nvPicPr>
          <p:cNvPr id="203" name="detection.png" descr="detection.png"/>
          <p:cNvPicPr>
            <a:picLocks noChangeAspect="1"/>
          </p:cNvPicPr>
          <p:nvPr/>
        </p:nvPicPr>
        <p:blipFill>
          <a:blip r:embed="rId4"/>
          <a:stretch>
            <a:fillRect/>
          </a:stretch>
        </p:blipFill>
        <p:spPr>
          <a:xfrm>
            <a:off x="0" y="1208236"/>
            <a:ext cx="12192000" cy="6858001"/>
          </a:xfrm>
          <a:prstGeom prst="rect">
            <a:avLst/>
          </a:prstGeom>
          <a:ln w="3175">
            <a:miter lim="400000"/>
          </a:ln>
        </p:spPr>
      </p:pic>
      <p:sp>
        <p:nvSpPr>
          <p:cNvPr id="204" name="For 30 people and each with 17 joints, there are in total 1.3 x 105 pair-wise connection cost, NP-hard optimization"/>
          <p:cNvSpPr txBox="1"/>
          <p:nvPr/>
        </p:nvSpPr>
        <p:spPr>
          <a:xfrm>
            <a:off x="4520936" y="5827158"/>
            <a:ext cx="7640926" cy="9035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spAutoFit/>
          </a:bodyPr>
          <a:lstStyle/>
          <a:p>
            <a:pPr defTabSz="410766" hangingPunct="0">
              <a:lnSpc>
                <a:spcPct val="120000"/>
              </a:lnSpc>
            </a:pPr>
            <a:r>
              <a:rPr sz="2300" kern="0">
                <a:solidFill>
                  <a:srgbClr val="000000"/>
                </a:solidFill>
                <a:latin typeface="Helvetica Light"/>
                <a:sym typeface="Helvetica Light"/>
              </a:rPr>
              <a:t>For 30 people and each with 17 joints, there are in total </a:t>
            </a:r>
            <a:r>
              <a:rPr sz="2300" b="1" kern="0">
                <a:solidFill>
                  <a:srgbClr val="000000"/>
                </a:solidFill>
                <a:latin typeface="Helvetica"/>
                <a:ea typeface="Helvetica"/>
                <a:cs typeface="Helvetica"/>
                <a:sym typeface="Helvetica"/>
              </a:rPr>
              <a:t>1.3 x 10</a:t>
            </a:r>
            <a:r>
              <a:rPr sz="2300" b="1" kern="0" baseline="31999">
                <a:solidFill>
                  <a:srgbClr val="000000"/>
                </a:solidFill>
                <a:latin typeface="Helvetica"/>
                <a:ea typeface="Helvetica"/>
                <a:cs typeface="Helvetica"/>
                <a:sym typeface="Helvetica"/>
              </a:rPr>
              <a:t>5</a:t>
            </a:r>
            <a:r>
              <a:rPr sz="2300" kern="0" baseline="31999">
                <a:solidFill>
                  <a:srgbClr val="000000"/>
                </a:solidFill>
                <a:latin typeface="Helvetica Light"/>
                <a:sym typeface="Helvetica Light"/>
              </a:rPr>
              <a:t> </a:t>
            </a:r>
            <a:r>
              <a:rPr sz="2300" kern="0">
                <a:solidFill>
                  <a:srgbClr val="000000"/>
                </a:solidFill>
                <a:latin typeface="Helvetica Light"/>
                <a:sym typeface="Helvetica Light"/>
              </a:rPr>
              <a:t>pair-wise connection cost, NP-hard optimization</a:t>
            </a:r>
          </a:p>
        </p:txBody>
      </p:sp>
      <p:sp>
        <p:nvSpPr>
          <p:cNvPr id="205" name="Major Challenge: Part-to-Person Association"/>
          <p:cNvSpPr txBox="1">
            <a:spLocks noGrp="1"/>
          </p:cNvSpPr>
          <p:nvPr>
            <p:ph type="title"/>
          </p:nvPr>
        </p:nvSpPr>
        <p:spPr>
          <a:xfrm>
            <a:off x="601148" y="439940"/>
            <a:ext cx="10505511" cy="508141"/>
          </a:xfrm>
          <a:prstGeom prst="rect">
            <a:avLst/>
          </a:prstGeom>
        </p:spPr>
        <p:txBody>
          <a:bodyPr anchor="b">
            <a:noAutofit/>
          </a:bodyPr>
          <a:lstStyle>
            <a:lvl1pPr algn="l">
              <a:defRPr sz="5600" b="1">
                <a:latin typeface="Helvetica"/>
                <a:ea typeface="Helvetica"/>
                <a:cs typeface="Helvetica"/>
                <a:sym typeface="Helvetica"/>
              </a:defRPr>
            </a:lvl1pPr>
          </a:lstStyle>
          <a:p>
            <a:r>
              <a:rPr sz="2800" dirty="0"/>
              <a:t>Major Challenge: Part-to-Person Association</a:t>
            </a:r>
          </a:p>
        </p:txBody>
      </p:sp>
    </p:spTree>
    <p:extLst>
      <p:ext uri="{BB962C8B-B14F-4D97-AF65-F5344CB8AC3E}">
        <p14:creationId xmlns:p14="http://schemas.microsoft.com/office/powerpoint/2010/main" val="423414721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mph" fill="hold" grpId="0" nodeType="clickEffect">
                                  <p:stCondLst>
                                    <p:cond delay="0"/>
                                  </p:stCondLst>
                                  <p:childTnLst>
                                    <p:set>
                                      <p:cBhvr>
                                        <p:cTn id="6" dur="indefinite" fill="hold"/>
                                        <p:tgtEl>
                                          <p:spTgt spid="203"/>
                                        </p:tgtEl>
                                        <p:attrNameLst>
                                          <p:attrName>style.opacity</p:attrName>
                                        </p:attrNameLst>
                                      </p:cBhvr>
                                      <p:to>
                                        <p:strVal val="0.50"/>
                                      </p:to>
                                    </p:set>
                                    <p:animEffect filter="image" prLst="opacity: 0.50; ">
                                      <p:cBhvr>
                                        <p:cTn id="7" dur="indefinite" fill="hold"/>
                                        <p:tgtEl>
                                          <p:spTgt spid="203"/>
                                        </p:tgtEl>
                                      </p:cBhvr>
                                    </p:animEffect>
                                  </p:childTnLst>
                                </p:cTn>
                              </p:par>
                            </p:childTnLst>
                          </p:cTn>
                        </p:par>
                        <p:par>
                          <p:cTn id="8" fill="hold">
                            <p:stCondLst>
                              <p:cond delay="2500"/>
                            </p:stCondLst>
                            <p:childTnLst>
                              <p:par>
                                <p:cTn id="9" presetID="10" presetClass="entr" fill="hold" grpId="0" nodeType="afterEffect">
                                  <p:stCondLst>
                                    <p:cond delay="0"/>
                                  </p:stCondLst>
                                  <p:iterate>
                                    <p:tmAbs val="0"/>
                                  </p:iterate>
                                  <p:childTnLst>
                                    <p:set>
                                      <p:cBhvr>
                                        <p:cTn id="10" fill="hold"/>
                                        <p:tgtEl>
                                          <p:spTgt spid="204"/>
                                        </p:tgtEl>
                                        <p:attrNameLst>
                                          <p:attrName>style.visibility</p:attrName>
                                        </p:attrNameLst>
                                      </p:cBhvr>
                                      <p:to>
                                        <p:strVal val="visible"/>
                                      </p:to>
                                    </p:set>
                                    <p:animEffect transition="in" filter="fade">
                                      <p:cBhvr>
                                        <p:cTn id="11"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animBg="1" advAuto="0"/>
      <p:bldP spid="204" grpId="0"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Line"/>
          <p:cNvSpPr/>
          <p:nvPr/>
        </p:nvSpPr>
        <p:spPr>
          <a:xfrm flipV="1">
            <a:off x="6096000" y="1384666"/>
            <a:ext cx="0" cy="4745726"/>
          </a:xfrm>
          <a:prstGeom prst="line">
            <a:avLst/>
          </a:prstGeom>
          <a:ln w="127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10" name="An efficient representation is discriminative enough that a greedy parse is sufficient to produce high-quality results"/>
          <p:cNvSpPr txBox="1"/>
          <p:nvPr/>
        </p:nvSpPr>
        <p:spPr>
          <a:xfrm>
            <a:off x="6503685" y="2229321"/>
            <a:ext cx="5187236" cy="2399359"/>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spAutoFit/>
          </a:bodyPr>
          <a:lstStyle/>
          <a:p>
            <a:pPr defTabSz="410766" hangingPunct="0">
              <a:lnSpc>
                <a:spcPct val="120000"/>
              </a:lnSpc>
            </a:pPr>
            <a:endParaRPr sz="2300" kern="0">
              <a:solidFill>
                <a:srgbClr val="000000"/>
              </a:solidFill>
              <a:latin typeface="Helvetica Light"/>
              <a:sym typeface="Helvetica Light"/>
            </a:endParaRPr>
          </a:p>
          <a:p>
            <a:pPr defTabSz="410766" hangingPunct="0">
              <a:lnSpc>
                <a:spcPct val="120000"/>
              </a:lnSpc>
              <a:defRPr sz="5200"/>
            </a:pPr>
            <a:r>
              <a:rPr sz="2600" kern="0">
                <a:solidFill>
                  <a:srgbClr val="000000"/>
                </a:solidFill>
                <a:latin typeface="Helvetica Light"/>
                <a:sym typeface="Helvetica Light"/>
              </a:rPr>
              <a:t>An </a:t>
            </a:r>
            <a:r>
              <a:rPr sz="2600" b="1" kern="0">
                <a:solidFill>
                  <a:srgbClr val="000000"/>
                </a:solidFill>
                <a:latin typeface="Helvetica"/>
                <a:ea typeface="Helvetica"/>
                <a:cs typeface="Helvetica"/>
                <a:sym typeface="Helvetica"/>
              </a:rPr>
              <a:t>efficient</a:t>
            </a:r>
            <a:r>
              <a:rPr sz="2600" kern="0">
                <a:solidFill>
                  <a:srgbClr val="000000"/>
                </a:solidFill>
                <a:latin typeface="Helvetica Light"/>
                <a:sym typeface="Helvetica Light"/>
              </a:rPr>
              <a:t> representation is </a:t>
            </a:r>
            <a:r>
              <a:rPr sz="2600" b="1" kern="0">
                <a:solidFill>
                  <a:srgbClr val="000000"/>
                </a:solidFill>
                <a:latin typeface="Helvetica"/>
                <a:ea typeface="Helvetica"/>
                <a:cs typeface="Helvetica"/>
                <a:sym typeface="Helvetica"/>
              </a:rPr>
              <a:t>discriminative</a:t>
            </a:r>
            <a:r>
              <a:rPr sz="2600" kern="0">
                <a:solidFill>
                  <a:srgbClr val="000000"/>
                </a:solidFill>
                <a:latin typeface="Helvetica Light"/>
                <a:sym typeface="Helvetica Light"/>
              </a:rPr>
              <a:t> enough that a greedy parse is sufficient to produce high-quality results</a:t>
            </a:r>
          </a:p>
        </p:txBody>
      </p:sp>
      <p:sp>
        <p:nvSpPr>
          <p:cNvPr id="211" name="Unexpected Conclusion"/>
          <p:cNvSpPr txBox="1">
            <a:spLocks noGrp="1"/>
          </p:cNvSpPr>
          <p:nvPr>
            <p:ph type="title" idx="4294967295"/>
          </p:nvPr>
        </p:nvSpPr>
        <p:spPr>
          <a:xfrm>
            <a:off x="601148" y="439940"/>
            <a:ext cx="10505511" cy="508141"/>
          </a:xfrm>
          <a:prstGeom prst="rect">
            <a:avLst/>
          </a:prstGeom>
        </p:spPr>
        <p:txBody>
          <a:bodyPr lIns="26789" tIns="26789" rIns="26789" bIns="26789" anchor="b">
            <a:normAutofit fontScale="90000"/>
          </a:bodyPr>
          <a:lstStyle>
            <a:lvl1pPr algn="l" defTabSz="821531">
              <a:defRPr sz="5600" b="1">
                <a:solidFill>
                  <a:srgbClr val="000000"/>
                </a:solidFill>
                <a:latin typeface="Helvetica"/>
                <a:ea typeface="Helvetica"/>
                <a:cs typeface="Helvetica"/>
                <a:sym typeface="Helvetica"/>
              </a:defRPr>
            </a:lvl1pPr>
          </a:lstStyle>
          <a:p>
            <a:r>
              <a:t>Unexpected Conclusion</a:t>
            </a:r>
          </a:p>
        </p:txBody>
      </p:sp>
      <p:pic>
        <p:nvPicPr>
          <p:cNvPr id="212" name="skeleton.png" descr="skeleton.png"/>
          <p:cNvPicPr>
            <a:picLocks noChangeAspect="1"/>
          </p:cNvPicPr>
          <p:nvPr/>
        </p:nvPicPr>
        <p:blipFill>
          <a:blip r:embed="rId3"/>
          <a:srcRect l="21" t="2382" r="832" b="2382"/>
          <a:stretch>
            <a:fillRect/>
          </a:stretch>
        </p:blipFill>
        <p:spPr>
          <a:xfrm>
            <a:off x="204059" y="2028588"/>
            <a:ext cx="5653637" cy="3056003"/>
          </a:xfrm>
          <a:prstGeom prst="rect">
            <a:avLst/>
          </a:prstGeom>
          <a:ln w="3175">
            <a:miter lim="400000"/>
          </a:ln>
        </p:spPr>
      </p:pic>
      <p:sp>
        <p:nvSpPr>
          <p:cNvPr id="213" name="Bottom-up"/>
          <p:cNvSpPr txBox="1"/>
          <p:nvPr/>
        </p:nvSpPr>
        <p:spPr>
          <a:xfrm>
            <a:off x="2324979" y="4671013"/>
            <a:ext cx="1411845"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Bottom-up</a:t>
            </a:r>
          </a:p>
        </p:txBody>
      </p:sp>
    </p:spTree>
    <p:extLst>
      <p:ext uri="{BB962C8B-B14F-4D97-AF65-F5344CB8AC3E}">
        <p14:creationId xmlns:p14="http://schemas.microsoft.com/office/powerpoint/2010/main" val="25770901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Novelty: Part Affinity Fields for Parts Association"/>
          <p:cNvSpPr txBox="1"/>
          <p:nvPr/>
        </p:nvSpPr>
        <p:spPr>
          <a:xfrm>
            <a:off x="560792" y="281451"/>
            <a:ext cx="9364870"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latin typeface="Helvetica"/>
                <a:ea typeface="Helvetica"/>
                <a:cs typeface="Helvetica"/>
                <a:sym typeface="Helvetica"/>
              </a:defRPr>
            </a:lvl1pPr>
          </a:lstStyle>
          <a:p>
            <a:pPr defTabSz="410766" hangingPunct="0"/>
            <a:r>
              <a:rPr sz="2800" kern="0">
                <a:solidFill>
                  <a:srgbClr val="000000"/>
                </a:solidFill>
              </a:rPr>
              <a:t>Novelty: Part Affinity Fields for Parts Association</a:t>
            </a:r>
          </a:p>
        </p:txBody>
      </p:sp>
      <p:pic>
        <p:nvPicPr>
          <p:cNvPr id="218" name="paf_9.png" descr="paf_9.png"/>
          <p:cNvPicPr>
            <a:picLocks noChangeAspect="1"/>
          </p:cNvPicPr>
          <p:nvPr/>
        </p:nvPicPr>
        <p:blipFill>
          <a:blip r:embed="rId3"/>
          <a:srcRect b="19830"/>
          <a:stretch>
            <a:fillRect/>
          </a:stretch>
        </p:blipFill>
        <p:spPr>
          <a:xfrm>
            <a:off x="267476" y="1612404"/>
            <a:ext cx="8225840" cy="3709461"/>
          </a:xfrm>
          <a:prstGeom prst="rect">
            <a:avLst/>
          </a:prstGeom>
          <a:ln w="3175">
            <a:miter lim="400000"/>
          </a:ln>
        </p:spPr>
      </p:pic>
      <p:sp>
        <p:nvSpPr>
          <p:cNvPr id="219" name="Part Affinity Field between right elbow and wrist"/>
          <p:cNvSpPr txBox="1"/>
          <p:nvPr/>
        </p:nvSpPr>
        <p:spPr>
          <a:xfrm>
            <a:off x="944610" y="5506348"/>
            <a:ext cx="6240090"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Affinity Field between right elbow and wrist</a:t>
            </a:r>
          </a:p>
        </p:txBody>
      </p:sp>
      <p:pic>
        <p:nvPicPr>
          <p:cNvPr id="220" name="uv_guide (1).png" descr="uv_guide (1).png"/>
          <p:cNvPicPr>
            <a:picLocks noChangeAspect="1"/>
          </p:cNvPicPr>
          <p:nvPr/>
        </p:nvPicPr>
        <p:blipFill>
          <a:blip r:embed="rId4"/>
          <a:stretch>
            <a:fillRect/>
          </a:stretch>
        </p:blipFill>
        <p:spPr>
          <a:xfrm>
            <a:off x="8817516" y="1922397"/>
            <a:ext cx="2845930" cy="2845930"/>
          </a:xfrm>
          <a:prstGeom prst="rect">
            <a:avLst/>
          </a:prstGeom>
          <a:ln w="3175">
            <a:miter lim="400000"/>
          </a:ln>
        </p:spPr>
      </p:pic>
    </p:spTree>
    <p:extLst>
      <p:ext uri="{BB962C8B-B14F-4D97-AF65-F5344CB8AC3E}">
        <p14:creationId xmlns:p14="http://schemas.microsoft.com/office/powerpoint/2010/main" val="345044483"/>
      </p:ext>
    </p:extLst>
  </p:cSld>
  <p:clrMapOvr>
    <a:masterClrMapping/>
  </p:clrMapOvr>
  <mc:AlternateContent xmlns:mc="http://schemas.openxmlformats.org/markup-compatibility/2006" xmlns:p14="http://schemas.microsoft.com/office/powerpoint/2010/main">
    <mc:Choice Requires="p14">
      <p:transition>
        <p:fade/>
      </p:transition>
    </mc:Choice>
    <mc:Fallback xmlns="" xmlns:m="http://schemas.openxmlformats.org/officeDocument/2006/math" xmlns:a14="http://schemas.microsoft.com/office/drawing/2010/main">
      <p:transition spd="fast">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Novelty: Part Affinity Fields for Parts Association"/>
          <p:cNvSpPr txBox="1"/>
          <p:nvPr/>
        </p:nvSpPr>
        <p:spPr>
          <a:xfrm>
            <a:off x="560792" y="281451"/>
            <a:ext cx="9364870"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latin typeface="Helvetica"/>
                <a:ea typeface="Helvetica"/>
                <a:cs typeface="Helvetica"/>
                <a:sym typeface="Helvetica"/>
              </a:defRPr>
            </a:lvl1pPr>
          </a:lstStyle>
          <a:p>
            <a:pPr defTabSz="410766" hangingPunct="0"/>
            <a:r>
              <a:rPr sz="2800" kern="0" dirty="0">
                <a:solidFill>
                  <a:srgbClr val="000000"/>
                </a:solidFill>
              </a:rPr>
              <a:t>Novelty: Part Affinity Fields for Parts Association</a:t>
            </a:r>
          </a:p>
        </p:txBody>
      </p:sp>
      <p:pic>
        <p:nvPicPr>
          <p:cNvPr id="225" name="p2.png" descr="p2.png"/>
          <p:cNvPicPr>
            <a:picLocks noChangeAspect="1"/>
          </p:cNvPicPr>
          <p:nvPr/>
        </p:nvPicPr>
        <p:blipFill>
          <a:blip r:embed="rId3"/>
          <a:srcRect b="6349"/>
          <a:stretch>
            <a:fillRect/>
          </a:stretch>
        </p:blipFill>
        <p:spPr>
          <a:xfrm>
            <a:off x="8806821" y="1921963"/>
            <a:ext cx="3009901" cy="2822685"/>
          </a:xfrm>
          <a:prstGeom prst="rect">
            <a:avLst/>
          </a:prstGeom>
          <a:ln w="177800">
            <a:solidFill>
              <a:schemeClr val="accent5">
                <a:hueOff val="-444211"/>
                <a:satOff val="-14915"/>
                <a:lumOff val="22857"/>
              </a:schemeClr>
            </a:solidFill>
            <a:miter lim="400000"/>
          </a:ln>
        </p:spPr>
      </p:pic>
      <p:pic>
        <p:nvPicPr>
          <p:cNvPr id="226" name="paf_9.png" descr="paf_9.png"/>
          <p:cNvPicPr>
            <a:picLocks noChangeAspect="1"/>
          </p:cNvPicPr>
          <p:nvPr/>
        </p:nvPicPr>
        <p:blipFill>
          <a:blip r:embed="rId4"/>
          <a:srcRect b="19830"/>
          <a:stretch>
            <a:fillRect/>
          </a:stretch>
        </p:blipFill>
        <p:spPr>
          <a:xfrm>
            <a:off x="267476" y="1612404"/>
            <a:ext cx="8225840" cy="3709461"/>
          </a:xfrm>
          <a:prstGeom prst="rect">
            <a:avLst/>
          </a:prstGeom>
          <a:ln w="3175">
            <a:miter lim="400000"/>
          </a:ln>
        </p:spPr>
      </p:pic>
      <p:sp>
        <p:nvSpPr>
          <p:cNvPr id="227" name="Square"/>
          <p:cNvSpPr/>
          <p:nvPr/>
        </p:nvSpPr>
        <p:spPr>
          <a:xfrm>
            <a:off x="4344987" y="3023951"/>
            <a:ext cx="559553" cy="559287"/>
          </a:xfrm>
          <a:prstGeom prst="rect">
            <a:avLst/>
          </a:prstGeom>
          <a:ln w="38100">
            <a:solidFill>
              <a:schemeClr val="accent5">
                <a:hueOff val="-444211"/>
                <a:satOff val="-14915"/>
                <a:lumOff val="22857"/>
              </a:schemeClr>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grpSp>
        <p:nvGrpSpPr>
          <p:cNvPr id="230" name="Group"/>
          <p:cNvGrpSpPr/>
          <p:nvPr/>
        </p:nvGrpSpPr>
        <p:grpSpPr>
          <a:xfrm>
            <a:off x="8813630" y="1917165"/>
            <a:ext cx="3008983" cy="2856394"/>
            <a:chOff x="0" y="0"/>
            <a:chExt cx="6017965" cy="5712785"/>
          </a:xfrm>
        </p:grpSpPr>
        <p:pic>
          <p:nvPicPr>
            <p:cNvPr id="228" name="_quiver2b_red.png" descr="_quiver2b_red.png"/>
            <p:cNvPicPr>
              <a:picLocks noChangeAspect="1"/>
            </p:cNvPicPr>
            <p:nvPr/>
          </p:nvPicPr>
          <p:blipFill>
            <a:blip r:embed="rId5"/>
            <a:srcRect b="4769"/>
            <a:stretch>
              <a:fillRect/>
            </a:stretch>
          </p:blipFill>
          <p:spPr>
            <a:xfrm>
              <a:off x="9600" y="0"/>
              <a:ext cx="5998908" cy="5712786"/>
            </a:xfrm>
            <a:prstGeom prst="rect">
              <a:avLst/>
            </a:prstGeom>
            <a:ln w="3175" cap="flat">
              <a:noFill/>
              <a:miter lim="400000"/>
            </a:ln>
            <a:effectLst/>
          </p:spPr>
        </p:pic>
        <p:sp>
          <p:nvSpPr>
            <p:cNvPr id="229" name="Rectangle"/>
            <p:cNvSpPr/>
            <p:nvPr/>
          </p:nvSpPr>
          <p:spPr>
            <a:xfrm>
              <a:off x="0" y="6687"/>
              <a:ext cx="6017966" cy="5699245"/>
            </a:xfrm>
            <a:prstGeom prst="rect">
              <a:avLst/>
            </a:prstGeom>
            <a:noFill/>
            <a:ln w="88900" cap="flat">
              <a:solidFill>
                <a:schemeClr val="accent5">
                  <a:hueOff val="-444211"/>
                  <a:satOff val="-14915"/>
                  <a:lumOff val="22857"/>
                </a:schemeClr>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sp>
        <p:nvSpPr>
          <p:cNvPr id="231" name="Line"/>
          <p:cNvSpPr/>
          <p:nvPr/>
        </p:nvSpPr>
        <p:spPr>
          <a:xfrm flipV="1">
            <a:off x="4900756" y="1907266"/>
            <a:ext cx="3862683" cy="1135275"/>
          </a:xfrm>
          <a:prstGeom prst="line">
            <a:avLst/>
          </a:prstGeom>
          <a:ln w="38100">
            <a:solidFill>
              <a:srgbClr val="DB665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32" name="Line"/>
          <p:cNvSpPr/>
          <p:nvPr/>
        </p:nvSpPr>
        <p:spPr>
          <a:xfrm>
            <a:off x="4895819" y="3581312"/>
            <a:ext cx="3862682" cy="1181501"/>
          </a:xfrm>
          <a:prstGeom prst="line">
            <a:avLst/>
          </a:prstGeom>
          <a:ln w="38100">
            <a:solidFill>
              <a:srgbClr val="DB665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33" name="Part Affinity Field between right elbow and wrist"/>
          <p:cNvSpPr txBox="1"/>
          <p:nvPr/>
        </p:nvSpPr>
        <p:spPr>
          <a:xfrm>
            <a:off x="944610" y="5506348"/>
            <a:ext cx="6240090"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Affinity Field between right elbow and wrist</a:t>
            </a:r>
          </a:p>
        </p:txBody>
      </p:sp>
    </p:spTree>
    <p:extLst>
      <p:ext uri="{BB962C8B-B14F-4D97-AF65-F5344CB8AC3E}">
        <p14:creationId xmlns:p14="http://schemas.microsoft.com/office/powerpoint/2010/main" val="278868412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mph" fill="hold" grpId="0" nodeType="afterEffect">
                                  <p:stCondLst>
                                    <p:cond delay="0"/>
                                  </p:stCondLst>
                                  <p:childTnLst>
                                    <p:set>
                                      <p:cBhvr>
                                        <p:cTn id="6" dur="indefinite" fill="hold"/>
                                        <p:tgtEl>
                                          <p:spTgt spid="230"/>
                                        </p:tgtEl>
                                        <p:attrNameLst>
                                          <p:attrName>style.opacity</p:attrName>
                                        </p:attrNameLst>
                                      </p:cBhvr>
                                      <p:to>
                                        <p:strVal val="0.80"/>
                                      </p:to>
                                    </p:set>
                                    <p:animEffect filter="image" prLst="opacity: 0.80; ">
                                      <p:cBhvr>
                                        <p:cTn id="7" dur="indefinite" fill="hold"/>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 grpId="0"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Novelty: Part Affinity Fields for Parts Association"/>
          <p:cNvSpPr txBox="1"/>
          <p:nvPr/>
        </p:nvSpPr>
        <p:spPr>
          <a:xfrm>
            <a:off x="560792" y="281451"/>
            <a:ext cx="9364870"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latin typeface="Helvetica"/>
                <a:ea typeface="Helvetica"/>
                <a:cs typeface="Helvetica"/>
                <a:sym typeface="Helvetica"/>
              </a:defRPr>
            </a:lvl1pPr>
          </a:lstStyle>
          <a:p>
            <a:pPr defTabSz="410766" hangingPunct="0"/>
            <a:r>
              <a:rPr sz="2800" kern="0" dirty="0">
                <a:solidFill>
                  <a:srgbClr val="000000"/>
                </a:solidFill>
              </a:rPr>
              <a:t>Novelty: Part Affinity Fields for Parts Association</a:t>
            </a:r>
          </a:p>
        </p:txBody>
      </p:sp>
      <p:pic>
        <p:nvPicPr>
          <p:cNvPr id="238" name="connect_4.png" descr="connect_4.png"/>
          <p:cNvPicPr>
            <a:picLocks noChangeAspect="1"/>
          </p:cNvPicPr>
          <p:nvPr/>
        </p:nvPicPr>
        <p:blipFill>
          <a:blip r:embed="rId3"/>
          <a:srcRect t="729"/>
          <a:stretch>
            <a:fillRect/>
          </a:stretch>
        </p:blipFill>
        <p:spPr>
          <a:xfrm>
            <a:off x="-11978" y="1237684"/>
            <a:ext cx="12203256" cy="6834169"/>
          </a:xfrm>
          <a:prstGeom prst="rect">
            <a:avLst/>
          </a:prstGeom>
          <a:ln w="3175">
            <a:miter lim="400000"/>
          </a:ln>
        </p:spPr>
      </p:pic>
      <p:pic>
        <p:nvPicPr>
          <p:cNvPr id="239" name="paf_9.png" descr="paf_9.png"/>
          <p:cNvPicPr>
            <a:picLocks noChangeAspect="1"/>
          </p:cNvPicPr>
          <p:nvPr/>
        </p:nvPicPr>
        <p:blipFill>
          <a:blip r:embed="rId4"/>
          <a:stretch>
            <a:fillRect/>
          </a:stretch>
        </p:blipFill>
        <p:spPr>
          <a:xfrm>
            <a:off x="0" y="1206500"/>
            <a:ext cx="12192000" cy="6858000"/>
          </a:xfrm>
          <a:prstGeom prst="rect">
            <a:avLst/>
          </a:prstGeom>
          <a:ln w="3175">
            <a:miter lim="400000"/>
          </a:ln>
        </p:spPr>
      </p:pic>
      <p:pic>
        <p:nvPicPr>
          <p:cNvPr id="240" name="detection.png" descr="detection.png"/>
          <p:cNvPicPr>
            <a:picLocks noChangeAspect="1"/>
          </p:cNvPicPr>
          <p:nvPr/>
        </p:nvPicPr>
        <p:blipFill>
          <a:blip r:embed="rId5"/>
          <a:stretch>
            <a:fillRect/>
          </a:stretch>
        </p:blipFill>
        <p:spPr>
          <a:xfrm>
            <a:off x="-6350" y="1201886"/>
            <a:ext cx="12192000" cy="6858001"/>
          </a:xfrm>
          <a:prstGeom prst="rect">
            <a:avLst/>
          </a:prstGeom>
          <a:ln w="3175">
            <a:miter lim="400000"/>
          </a:ln>
        </p:spPr>
      </p:pic>
    </p:spTree>
    <p:extLst>
      <p:ext uri="{BB962C8B-B14F-4D97-AF65-F5344CB8AC3E}">
        <p14:creationId xmlns:p14="http://schemas.microsoft.com/office/powerpoint/2010/main" val="105302322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mph" fill="hold" grpId="0" nodeType="clickEffect">
                                  <p:stCondLst>
                                    <p:cond delay="0"/>
                                  </p:stCondLst>
                                  <p:childTnLst>
                                    <p:set>
                                      <p:cBhvr>
                                        <p:cTn id="6" dur="indefinite" fill="hold"/>
                                        <p:tgtEl>
                                          <p:spTgt spid="240"/>
                                        </p:tgtEl>
                                        <p:attrNameLst>
                                          <p:attrName>style.opacity</p:attrName>
                                        </p:attrNameLst>
                                      </p:cBhvr>
                                      <p:to>
                                        <p:strVal val="0.30"/>
                                      </p:to>
                                    </p:set>
                                    <p:animEffect filter="image" prLst="opacity: 0.30; ">
                                      <p:cBhvr>
                                        <p:cTn id="7" dur="indefinite" fill="hold"/>
                                        <p:tgtEl>
                                          <p:spTgt spid="240"/>
                                        </p:tgtEl>
                                      </p:cBhvr>
                                    </p:animEffect>
                                  </p:childTnLst>
                                </p:cTn>
                              </p:par>
                            </p:childTnLst>
                          </p:cTn>
                        </p:par>
                        <p:par>
                          <p:cTn id="8" fill="hold">
                            <p:stCondLst>
                              <p:cond delay="0"/>
                            </p:stCondLst>
                            <p:childTnLst>
                              <p:par>
                                <p:cTn id="9" presetID="9" presetClass="emph" fill="hold" grpId="0" nodeType="afterEffect">
                                  <p:stCondLst>
                                    <p:cond delay="500"/>
                                  </p:stCondLst>
                                  <p:childTnLst>
                                    <p:set>
                                      <p:cBhvr>
                                        <p:cTn id="10" dur="indefinite" fill="hold"/>
                                        <p:tgtEl>
                                          <p:spTgt spid="239"/>
                                        </p:tgtEl>
                                        <p:attrNameLst>
                                          <p:attrName>style.opacity</p:attrName>
                                        </p:attrNameLst>
                                      </p:cBhvr>
                                      <p:to>
                                        <p:strVal val="0.00"/>
                                      </p:to>
                                    </p:set>
                                    <p:animEffect filter="image" prLst="opacity: 0.00; ">
                                      <p:cBhvr>
                                        <p:cTn id="11" dur="indefinite" fill="hold"/>
                                        <p:tgtEl>
                                          <p:spTgt spid="2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 grpId="0" animBg="1" advAuto="0"/>
      <p:bldP spid="240" grpId="0" animBg="1" advAuto="0"/>
    </p:bld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4"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245"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46"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47"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48"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49"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0"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1"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2"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3"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4"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5"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6"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7" name="Part 1"/>
          <p:cNvSpPr txBox="1"/>
          <p:nvPr/>
        </p:nvSpPr>
        <p:spPr>
          <a:xfrm>
            <a:off x="6583557" y="5511184"/>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1</a:t>
            </a:r>
          </a:p>
        </p:txBody>
      </p:sp>
      <p:sp>
        <p:nvSpPr>
          <p:cNvPr id="258" name="Oval"/>
          <p:cNvSpPr/>
          <p:nvPr/>
        </p:nvSpPr>
        <p:spPr>
          <a:xfrm>
            <a:off x="6201764" y="5598231"/>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59" name="Part-to-Part Association"/>
          <p:cNvSpPr txBox="1">
            <a:spLocks noGrp="1"/>
          </p:cNvSpPr>
          <p:nvPr>
            <p:ph type="title" idx="4294967295"/>
          </p:nvPr>
        </p:nvSpPr>
        <p:spPr>
          <a:xfrm>
            <a:off x="560792" y="351888"/>
            <a:ext cx="10228749" cy="508141"/>
          </a:xfrm>
          <a:prstGeom prst="rect">
            <a:avLst/>
          </a:prstGeom>
        </p:spPr>
        <p:txBody>
          <a:bodyPr lIns="26789" tIns="26789" rIns="26789" bIns="26789" anchor="b">
            <a:normAutofit fontScale="90000"/>
          </a:bodyPr>
          <a:lstStyle>
            <a:lvl1pPr algn="l" defTabSz="821531">
              <a:defRPr sz="5600" b="1">
                <a:solidFill>
                  <a:srgbClr val="000000"/>
                </a:solidFill>
                <a:latin typeface="Helvetica"/>
                <a:ea typeface="Helvetica"/>
                <a:cs typeface="Helvetica"/>
                <a:sym typeface="Helvetica"/>
              </a:defRPr>
            </a:lvl1pPr>
          </a:lstStyle>
          <a:p>
            <a:r>
              <a:t>Part-to-Part Association</a:t>
            </a:r>
          </a:p>
        </p:txBody>
      </p:sp>
      <p:sp>
        <p:nvSpPr>
          <p:cNvPr id="260" name="Oval"/>
          <p:cNvSpPr/>
          <p:nvPr/>
        </p:nvSpPr>
        <p:spPr>
          <a:xfrm>
            <a:off x="6218163" y="6019319"/>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61" name="Part 2"/>
          <p:cNvSpPr txBox="1"/>
          <p:nvPr/>
        </p:nvSpPr>
        <p:spPr>
          <a:xfrm>
            <a:off x="6583557" y="5947271"/>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2</a:t>
            </a:r>
          </a:p>
        </p:txBody>
      </p:sp>
    </p:spTree>
    <p:extLst>
      <p:ext uri="{BB962C8B-B14F-4D97-AF65-F5344CB8AC3E}">
        <p14:creationId xmlns:p14="http://schemas.microsoft.com/office/powerpoint/2010/main" val="1475515058"/>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5"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266" name="Line"/>
          <p:cNvSpPr/>
          <p:nvPr/>
        </p:nvSpPr>
        <p:spPr>
          <a:xfrm flipV="1">
            <a:off x="2139494" y="2812817"/>
            <a:ext cx="1698016" cy="834878"/>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67" name="Line"/>
          <p:cNvSpPr/>
          <p:nvPr/>
        </p:nvSpPr>
        <p:spPr>
          <a:xfrm>
            <a:off x="2412668" y="2622197"/>
            <a:ext cx="1309316" cy="1309316"/>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68" name="Line"/>
          <p:cNvSpPr/>
          <p:nvPr/>
        </p:nvSpPr>
        <p:spPr>
          <a:xfrm flipH="1">
            <a:off x="3699725" y="2851192"/>
            <a:ext cx="99977" cy="1109118"/>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69" name="Line"/>
          <p:cNvSpPr/>
          <p:nvPr/>
        </p:nvSpPr>
        <p:spPr>
          <a:xfrm flipH="1">
            <a:off x="2927929" y="2720245"/>
            <a:ext cx="213145" cy="1133483"/>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70" name="Line"/>
          <p:cNvSpPr/>
          <p:nvPr/>
        </p:nvSpPr>
        <p:spPr>
          <a:xfrm flipH="1">
            <a:off x="2170610" y="2632767"/>
            <a:ext cx="306723" cy="936656"/>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71" name="Line"/>
          <p:cNvSpPr/>
          <p:nvPr/>
        </p:nvSpPr>
        <p:spPr>
          <a:xfrm>
            <a:off x="2474181" y="2728764"/>
            <a:ext cx="460091" cy="1096181"/>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72" name="Line"/>
          <p:cNvSpPr/>
          <p:nvPr/>
        </p:nvSpPr>
        <p:spPr>
          <a:xfrm flipH="1">
            <a:off x="2119257" y="2800429"/>
            <a:ext cx="955898" cy="859654"/>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73" name="Line"/>
          <p:cNvSpPr/>
          <p:nvPr/>
        </p:nvSpPr>
        <p:spPr>
          <a:xfrm>
            <a:off x="3138273" y="2781847"/>
            <a:ext cx="582086" cy="1148337"/>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74" name="Line"/>
          <p:cNvSpPr/>
          <p:nvPr/>
        </p:nvSpPr>
        <p:spPr>
          <a:xfrm flipH="1">
            <a:off x="2926665" y="2846981"/>
            <a:ext cx="876227" cy="1018069"/>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275"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76"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77"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78"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79"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80"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grpSp>
        <p:nvGrpSpPr>
          <p:cNvPr id="290" name="Group"/>
          <p:cNvGrpSpPr/>
          <p:nvPr/>
        </p:nvGrpSpPr>
        <p:grpSpPr>
          <a:xfrm>
            <a:off x="6270980" y="1903455"/>
            <a:ext cx="3943011" cy="3004592"/>
            <a:chOff x="0" y="0"/>
            <a:chExt cx="7886020" cy="6009182"/>
          </a:xfrm>
        </p:grpSpPr>
        <p:sp>
          <p:nvSpPr>
            <p:cNvPr id="281" name="Line"/>
            <p:cNvSpPr/>
            <p:nvPr/>
          </p:nvSpPr>
          <p:spPr>
            <a:xfrm flipV="1">
              <a:off x="92880" y="874862"/>
              <a:ext cx="7793141" cy="3831720"/>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2" name="Line"/>
            <p:cNvSpPr/>
            <p:nvPr/>
          </p:nvSpPr>
          <p:spPr>
            <a:xfrm>
              <a:off x="1346624" y="-1"/>
              <a:ext cx="6009183" cy="6009184"/>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3" name="Line"/>
            <p:cNvSpPr/>
            <p:nvPr/>
          </p:nvSpPr>
          <p:spPr>
            <a:xfrm flipH="1">
              <a:off x="7524301" y="1050986"/>
              <a:ext cx="188197" cy="4846498"/>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4" name="Line"/>
            <p:cNvSpPr/>
            <p:nvPr/>
          </p:nvSpPr>
          <p:spPr>
            <a:xfrm flipH="1">
              <a:off x="3711449" y="449996"/>
              <a:ext cx="978236" cy="5202188"/>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5" name="Line"/>
            <p:cNvSpPr/>
            <p:nvPr/>
          </p:nvSpPr>
          <p:spPr>
            <a:xfrm flipH="1">
              <a:off x="235688" y="48514"/>
              <a:ext cx="1407718" cy="4298835"/>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6" name="Line"/>
            <p:cNvSpPr/>
            <p:nvPr/>
          </p:nvSpPr>
          <p:spPr>
            <a:xfrm>
              <a:off x="1628945" y="489097"/>
              <a:ext cx="2111613" cy="5030988"/>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7" name="Line"/>
            <p:cNvSpPr/>
            <p:nvPr/>
          </p:nvSpPr>
          <p:spPr>
            <a:xfrm flipH="1">
              <a:off x="0" y="818005"/>
              <a:ext cx="4387146" cy="3945434"/>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8" name="Line"/>
            <p:cNvSpPr/>
            <p:nvPr/>
          </p:nvSpPr>
          <p:spPr>
            <a:xfrm>
              <a:off x="4676833" y="732723"/>
              <a:ext cx="2671516" cy="5270360"/>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289" name="Line"/>
            <p:cNvSpPr/>
            <p:nvPr/>
          </p:nvSpPr>
          <p:spPr>
            <a:xfrm flipH="1">
              <a:off x="3705647" y="1031660"/>
              <a:ext cx="4021495" cy="4672485"/>
            </a:xfrm>
            <a:prstGeom prst="line">
              <a:avLst/>
            </a:prstGeom>
            <a:noFill/>
            <a:ln w="50800" cap="flat">
              <a:solidFill>
                <a:srgbClr val="000000"/>
              </a:solidFill>
              <a:prstDash val="solid"/>
              <a:miter lim="400000"/>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sp>
        <p:nvSpPr>
          <p:cNvPr id="291"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92"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93"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94"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95"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96"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297" name="Part-to-Part Association"/>
          <p:cNvSpPr txBox="1">
            <a:spLocks noGrp="1"/>
          </p:cNvSpPr>
          <p:nvPr>
            <p:ph type="title" idx="4294967295"/>
          </p:nvPr>
        </p:nvSpPr>
        <p:spPr>
          <a:xfrm>
            <a:off x="560792" y="351888"/>
            <a:ext cx="10228749" cy="508141"/>
          </a:xfrm>
          <a:prstGeom prst="rect">
            <a:avLst/>
          </a:prstGeom>
        </p:spPr>
        <p:txBody>
          <a:bodyPr lIns="26789" tIns="26789" rIns="26789" bIns="26789" anchor="b">
            <a:normAutofit fontScale="90000"/>
          </a:bodyPr>
          <a:lstStyle>
            <a:lvl1pPr algn="l" defTabSz="821531">
              <a:defRPr sz="5600" b="1">
                <a:solidFill>
                  <a:srgbClr val="000000"/>
                </a:solidFill>
                <a:latin typeface="Helvetica"/>
                <a:ea typeface="Helvetica"/>
                <a:cs typeface="Helvetica"/>
                <a:sym typeface="Helvetica"/>
              </a:defRPr>
            </a:lvl1pPr>
          </a:lstStyle>
          <a:p>
            <a:r>
              <a:t>Part-to-Part Association</a:t>
            </a:r>
          </a:p>
        </p:txBody>
      </p:sp>
      <p:sp>
        <p:nvSpPr>
          <p:cNvPr id="298" name="Part 1"/>
          <p:cNvSpPr txBox="1"/>
          <p:nvPr/>
        </p:nvSpPr>
        <p:spPr>
          <a:xfrm>
            <a:off x="6583557" y="5511184"/>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1</a:t>
            </a:r>
          </a:p>
        </p:txBody>
      </p:sp>
      <p:sp>
        <p:nvSpPr>
          <p:cNvPr id="299" name="Oval"/>
          <p:cNvSpPr/>
          <p:nvPr/>
        </p:nvSpPr>
        <p:spPr>
          <a:xfrm>
            <a:off x="6201764" y="5598231"/>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00" name="Oval"/>
          <p:cNvSpPr/>
          <p:nvPr/>
        </p:nvSpPr>
        <p:spPr>
          <a:xfrm>
            <a:off x="6218163" y="6019319"/>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01" name="Part 2"/>
          <p:cNvSpPr txBox="1"/>
          <p:nvPr/>
        </p:nvSpPr>
        <p:spPr>
          <a:xfrm>
            <a:off x="6583557" y="5947271"/>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2</a:t>
            </a:r>
          </a:p>
        </p:txBody>
      </p:sp>
    </p:spTree>
    <p:extLst>
      <p:ext uri="{BB962C8B-B14F-4D97-AF65-F5344CB8AC3E}">
        <p14:creationId xmlns:p14="http://schemas.microsoft.com/office/powerpoint/2010/main" val="319473971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44B53-43D3-E50B-3808-48DADC962A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ABE259-25A0-1CB4-8809-2854FBD24F8C}"/>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FDDFAF6-25AD-F4B7-F9B7-DE7B231F65CC}"/>
              </a:ext>
            </a:extLst>
          </p:cNvPr>
          <p:cNvSpPr>
            <a:spLocks noGrp="1"/>
          </p:cNvSpPr>
          <p:nvPr>
            <p:ph type="body" idx="1"/>
          </p:nvPr>
        </p:nvSpPr>
        <p:spPr/>
        <p:txBody>
          <a:bodyPr/>
          <a:lstStyle/>
          <a:p>
            <a:endParaRPr lang="en-US" dirty="0"/>
          </a:p>
        </p:txBody>
      </p:sp>
      <p:pic>
        <p:nvPicPr>
          <p:cNvPr id="6" name="Picture 5" descr="A couple of circular circles with arrows&#10;&#10;AI-generated content may be incorrect.">
            <a:extLst>
              <a:ext uri="{FF2B5EF4-FFF2-40B4-BE49-F238E27FC236}">
                <a16:creationId xmlns:a16="http://schemas.microsoft.com/office/drawing/2014/main" id="{DB03A863-01B5-A0AE-03B6-144AE63A91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4376" y="899119"/>
            <a:ext cx="7223247" cy="5059762"/>
          </a:xfrm>
          <a:prstGeom prst="rect">
            <a:avLst/>
          </a:prstGeom>
        </p:spPr>
      </p:pic>
      <p:sp>
        <p:nvSpPr>
          <p:cNvPr id="8" name="Rectangle 7">
            <a:extLst>
              <a:ext uri="{FF2B5EF4-FFF2-40B4-BE49-F238E27FC236}">
                <a16:creationId xmlns:a16="http://schemas.microsoft.com/office/drawing/2014/main" id="{6727068B-5968-13CE-CAA8-10A792CA827E}"/>
              </a:ext>
            </a:extLst>
          </p:cNvPr>
          <p:cNvSpPr/>
          <p:nvPr/>
        </p:nvSpPr>
        <p:spPr>
          <a:xfrm>
            <a:off x="2913017" y="1933302"/>
            <a:ext cx="2906027" cy="29783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7FE9539-8179-1614-45B4-2A2FE3707AE9}"/>
              </a:ext>
            </a:extLst>
          </p:cNvPr>
          <p:cNvSpPr/>
          <p:nvPr/>
        </p:nvSpPr>
        <p:spPr>
          <a:xfrm>
            <a:off x="6379489" y="1939833"/>
            <a:ext cx="2906027" cy="297833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43689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5" name="Line"/>
          <p:cNvSpPr/>
          <p:nvPr/>
        </p:nvSpPr>
        <p:spPr>
          <a:xfrm flipV="1">
            <a:off x="6317421" y="2340886"/>
            <a:ext cx="3896571" cy="1915860"/>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06" name="Line"/>
          <p:cNvSpPr/>
          <p:nvPr/>
        </p:nvSpPr>
        <p:spPr>
          <a:xfrm>
            <a:off x="6944293" y="1903455"/>
            <a:ext cx="3004592" cy="3004592"/>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07" name="Line"/>
          <p:cNvSpPr/>
          <p:nvPr/>
        </p:nvSpPr>
        <p:spPr>
          <a:xfrm flipH="1">
            <a:off x="10033132" y="2428948"/>
            <a:ext cx="94099" cy="2423249"/>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08" name="Line"/>
          <p:cNvSpPr/>
          <p:nvPr/>
        </p:nvSpPr>
        <p:spPr>
          <a:xfrm flipH="1">
            <a:off x="8126705" y="2128453"/>
            <a:ext cx="489119" cy="2601094"/>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09" name="Line"/>
          <p:cNvSpPr/>
          <p:nvPr/>
        </p:nvSpPr>
        <p:spPr>
          <a:xfrm flipH="1">
            <a:off x="6388825" y="1927712"/>
            <a:ext cx="703859" cy="2149418"/>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10" name="Line"/>
          <p:cNvSpPr/>
          <p:nvPr/>
        </p:nvSpPr>
        <p:spPr>
          <a:xfrm>
            <a:off x="7085453" y="2148004"/>
            <a:ext cx="1055807" cy="2515494"/>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11" name="Line"/>
          <p:cNvSpPr/>
          <p:nvPr/>
        </p:nvSpPr>
        <p:spPr>
          <a:xfrm flipH="1">
            <a:off x="6270981" y="2312458"/>
            <a:ext cx="2193573" cy="1972717"/>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12" name="Line"/>
          <p:cNvSpPr/>
          <p:nvPr/>
        </p:nvSpPr>
        <p:spPr>
          <a:xfrm>
            <a:off x="8609397" y="2269817"/>
            <a:ext cx="1335758" cy="2635180"/>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13" name="Line"/>
          <p:cNvSpPr/>
          <p:nvPr/>
        </p:nvSpPr>
        <p:spPr>
          <a:xfrm flipH="1">
            <a:off x="8123804" y="2419285"/>
            <a:ext cx="2010748" cy="2336243"/>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14"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15"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16"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17"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18"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19"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20" name="Part-to-Part Association"/>
          <p:cNvSpPr txBox="1">
            <a:spLocks noGrp="1"/>
          </p:cNvSpPr>
          <p:nvPr>
            <p:ph type="title" idx="4294967295"/>
          </p:nvPr>
        </p:nvSpPr>
        <p:spPr>
          <a:xfrm>
            <a:off x="560792" y="351888"/>
            <a:ext cx="10228749" cy="508141"/>
          </a:xfrm>
          <a:prstGeom prst="rect">
            <a:avLst/>
          </a:prstGeom>
        </p:spPr>
        <p:txBody>
          <a:bodyPr lIns="26789" tIns="26789" rIns="26789" bIns="26789" anchor="b">
            <a:normAutofit fontScale="90000"/>
          </a:bodyPr>
          <a:lstStyle>
            <a:lvl1pPr algn="l" defTabSz="821531">
              <a:defRPr sz="5600" b="1">
                <a:solidFill>
                  <a:srgbClr val="000000"/>
                </a:solidFill>
                <a:latin typeface="Helvetica"/>
                <a:ea typeface="Helvetica"/>
                <a:cs typeface="Helvetica"/>
                <a:sym typeface="Helvetica"/>
              </a:defRPr>
            </a:lvl1pPr>
          </a:lstStyle>
          <a:p>
            <a:r>
              <a:t>Part-to-Part Association</a:t>
            </a:r>
          </a:p>
        </p:txBody>
      </p:sp>
      <p:sp>
        <p:nvSpPr>
          <p:cNvPr id="321" name="0.1"/>
          <p:cNvSpPr txBox="1"/>
          <p:nvPr/>
        </p:nvSpPr>
        <p:spPr>
          <a:xfrm>
            <a:off x="7467567" y="2210264"/>
            <a:ext cx="482104"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0.1</a:t>
            </a:r>
          </a:p>
        </p:txBody>
      </p:sp>
      <p:sp>
        <p:nvSpPr>
          <p:cNvPr id="322" name="0.1"/>
          <p:cNvSpPr txBox="1"/>
          <p:nvPr/>
        </p:nvSpPr>
        <p:spPr>
          <a:xfrm>
            <a:off x="9351080" y="3710333"/>
            <a:ext cx="482104"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0.1</a:t>
            </a:r>
          </a:p>
        </p:txBody>
      </p:sp>
      <p:sp>
        <p:nvSpPr>
          <p:cNvPr id="323" name="1"/>
          <p:cNvSpPr txBox="1"/>
          <p:nvPr/>
        </p:nvSpPr>
        <p:spPr>
          <a:xfrm>
            <a:off x="10151357" y="3184037"/>
            <a:ext cx="225623"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1</a:t>
            </a:r>
          </a:p>
        </p:txBody>
      </p:sp>
      <p:sp>
        <p:nvSpPr>
          <p:cNvPr id="324" name="1"/>
          <p:cNvSpPr txBox="1"/>
          <p:nvPr/>
        </p:nvSpPr>
        <p:spPr>
          <a:xfrm>
            <a:off x="6485513" y="2757458"/>
            <a:ext cx="225623"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1</a:t>
            </a:r>
          </a:p>
        </p:txBody>
      </p:sp>
      <p:sp>
        <p:nvSpPr>
          <p:cNvPr id="325" name="1"/>
          <p:cNvSpPr txBox="1"/>
          <p:nvPr/>
        </p:nvSpPr>
        <p:spPr>
          <a:xfrm>
            <a:off x="8270162" y="2544781"/>
            <a:ext cx="225623"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1</a:t>
            </a:r>
          </a:p>
        </p:txBody>
      </p:sp>
      <p:sp>
        <p:nvSpPr>
          <p:cNvPr id="326" name="0.1"/>
          <p:cNvSpPr txBox="1"/>
          <p:nvPr/>
        </p:nvSpPr>
        <p:spPr>
          <a:xfrm>
            <a:off x="7499901" y="3648307"/>
            <a:ext cx="482104"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0.1</a:t>
            </a:r>
          </a:p>
        </p:txBody>
      </p:sp>
      <p:sp>
        <p:nvSpPr>
          <p:cNvPr id="327" name="0.1"/>
          <p:cNvSpPr txBox="1"/>
          <p:nvPr/>
        </p:nvSpPr>
        <p:spPr>
          <a:xfrm>
            <a:off x="6793531" y="3184037"/>
            <a:ext cx="482104"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0.1</a:t>
            </a:r>
          </a:p>
        </p:txBody>
      </p:sp>
      <p:sp>
        <p:nvSpPr>
          <p:cNvPr id="328" name="0.1"/>
          <p:cNvSpPr txBox="1"/>
          <p:nvPr/>
        </p:nvSpPr>
        <p:spPr>
          <a:xfrm>
            <a:off x="9082468" y="2417515"/>
            <a:ext cx="482104"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0.1</a:t>
            </a:r>
          </a:p>
        </p:txBody>
      </p:sp>
      <p:sp>
        <p:nvSpPr>
          <p:cNvPr id="329" name="0.1"/>
          <p:cNvSpPr txBox="1"/>
          <p:nvPr/>
        </p:nvSpPr>
        <p:spPr>
          <a:xfrm>
            <a:off x="8479294" y="3892565"/>
            <a:ext cx="482104" cy="48992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lgn="l" defTabSz="457200">
              <a:lnSpc>
                <a:spcPct val="117999"/>
              </a:lnSpc>
              <a:defRPr sz="4800">
                <a:latin typeface="Helvetica Neue Light"/>
                <a:ea typeface="Helvetica Neue Light"/>
                <a:cs typeface="Helvetica Neue Light"/>
                <a:sym typeface="Helvetica Neue Light"/>
              </a:defRPr>
            </a:lvl1pPr>
          </a:lstStyle>
          <a:p>
            <a:pPr defTabSz="228600" hangingPunct="0"/>
            <a:r>
              <a:rPr sz="2400" kern="0">
                <a:solidFill>
                  <a:srgbClr val="000000"/>
                </a:solidFill>
              </a:rPr>
              <a:t>0.1</a:t>
            </a:r>
          </a:p>
        </p:txBody>
      </p:sp>
      <p:pic>
        <p:nvPicPr>
          <p:cNvPr id="330"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331" name="Line"/>
          <p:cNvSpPr/>
          <p:nvPr/>
        </p:nvSpPr>
        <p:spPr>
          <a:xfrm flipV="1">
            <a:off x="2139494" y="2812817"/>
            <a:ext cx="1698016" cy="834878"/>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2" name="Line"/>
          <p:cNvSpPr/>
          <p:nvPr/>
        </p:nvSpPr>
        <p:spPr>
          <a:xfrm>
            <a:off x="2412668" y="2622197"/>
            <a:ext cx="1309316" cy="1309316"/>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3" name="Line"/>
          <p:cNvSpPr/>
          <p:nvPr/>
        </p:nvSpPr>
        <p:spPr>
          <a:xfrm flipH="1">
            <a:off x="2927930" y="2720245"/>
            <a:ext cx="213144" cy="1133483"/>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4" name="Line"/>
          <p:cNvSpPr/>
          <p:nvPr/>
        </p:nvSpPr>
        <p:spPr>
          <a:xfrm flipH="1">
            <a:off x="2170611" y="2632768"/>
            <a:ext cx="306722" cy="936656"/>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5" name="Line"/>
          <p:cNvSpPr/>
          <p:nvPr/>
        </p:nvSpPr>
        <p:spPr>
          <a:xfrm>
            <a:off x="2474181" y="2728764"/>
            <a:ext cx="460091" cy="1096181"/>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6" name="Line"/>
          <p:cNvSpPr/>
          <p:nvPr/>
        </p:nvSpPr>
        <p:spPr>
          <a:xfrm flipH="1">
            <a:off x="2119257" y="2800429"/>
            <a:ext cx="955898" cy="859654"/>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7" name="Line"/>
          <p:cNvSpPr/>
          <p:nvPr/>
        </p:nvSpPr>
        <p:spPr>
          <a:xfrm>
            <a:off x="3138273" y="2781847"/>
            <a:ext cx="582086" cy="1148337"/>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8" name="Line"/>
          <p:cNvSpPr/>
          <p:nvPr/>
        </p:nvSpPr>
        <p:spPr>
          <a:xfrm flipH="1">
            <a:off x="2926666" y="2846981"/>
            <a:ext cx="876227" cy="1018069"/>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39"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0"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1"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2"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3" name="Line"/>
          <p:cNvSpPr/>
          <p:nvPr/>
        </p:nvSpPr>
        <p:spPr>
          <a:xfrm flipH="1">
            <a:off x="3699725" y="2851192"/>
            <a:ext cx="99977" cy="1109118"/>
          </a:xfrm>
          <a:prstGeom prst="line">
            <a:avLst/>
          </a:prstGeom>
          <a:ln w="508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44"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5"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6" name="Part 1"/>
          <p:cNvSpPr txBox="1"/>
          <p:nvPr/>
        </p:nvSpPr>
        <p:spPr>
          <a:xfrm>
            <a:off x="6583557" y="5511184"/>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1</a:t>
            </a:r>
          </a:p>
        </p:txBody>
      </p:sp>
      <p:sp>
        <p:nvSpPr>
          <p:cNvPr id="347" name="Oval"/>
          <p:cNvSpPr/>
          <p:nvPr/>
        </p:nvSpPr>
        <p:spPr>
          <a:xfrm>
            <a:off x="6201764" y="5598231"/>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8" name="Oval"/>
          <p:cNvSpPr/>
          <p:nvPr/>
        </p:nvSpPr>
        <p:spPr>
          <a:xfrm>
            <a:off x="6218163" y="6019319"/>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49" name="Part 2"/>
          <p:cNvSpPr txBox="1"/>
          <p:nvPr/>
        </p:nvSpPr>
        <p:spPr>
          <a:xfrm>
            <a:off x="6583557" y="5947271"/>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2</a:t>
            </a:r>
          </a:p>
        </p:txBody>
      </p:sp>
    </p:spTree>
    <p:extLst>
      <p:ext uri="{BB962C8B-B14F-4D97-AF65-F5344CB8AC3E}">
        <p14:creationId xmlns:p14="http://schemas.microsoft.com/office/powerpoint/2010/main" val="1612214874"/>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3" name="Line"/>
          <p:cNvSpPr/>
          <p:nvPr/>
        </p:nvSpPr>
        <p:spPr>
          <a:xfrm flipH="1">
            <a:off x="10033132" y="2428948"/>
            <a:ext cx="94099" cy="2423249"/>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54" name="Line"/>
          <p:cNvSpPr/>
          <p:nvPr/>
        </p:nvSpPr>
        <p:spPr>
          <a:xfrm flipH="1">
            <a:off x="8126705" y="2128453"/>
            <a:ext cx="489119" cy="2601094"/>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55" name="Line"/>
          <p:cNvSpPr/>
          <p:nvPr/>
        </p:nvSpPr>
        <p:spPr>
          <a:xfrm flipH="1">
            <a:off x="6388825" y="1927712"/>
            <a:ext cx="703859" cy="2149418"/>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56"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57"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58"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59"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60"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61"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pic>
        <p:nvPicPr>
          <p:cNvPr id="362"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363" name="Line"/>
          <p:cNvSpPr/>
          <p:nvPr/>
        </p:nvSpPr>
        <p:spPr>
          <a:xfrm flipH="1">
            <a:off x="2927930" y="2720245"/>
            <a:ext cx="213144" cy="1133483"/>
          </a:xfrm>
          <a:prstGeom prst="line">
            <a:avLst/>
          </a:prstGeom>
          <a:ln w="889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64" name="Line"/>
          <p:cNvSpPr/>
          <p:nvPr/>
        </p:nvSpPr>
        <p:spPr>
          <a:xfrm flipH="1">
            <a:off x="2170611" y="2632768"/>
            <a:ext cx="306722" cy="936656"/>
          </a:xfrm>
          <a:prstGeom prst="line">
            <a:avLst/>
          </a:prstGeom>
          <a:ln w="889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65"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66"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67"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68"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69" name="Line"/>
          <p:cNvSpPr/>
          <p:nvPr/>
        </p:nvSpPr>
        <p:spPr>
          <a:xfrm flipH="1">
            <a:off x="3699725" y="2851192"/>
            <a:ext cx="99977" cy="1109118"/>
          </a:xfrm>
          <a:prstGeom prst="line">
            <a:avLst/>
          </a:prstGeom>
          <a:ln w="88900">
            <a:solidFill>
              <a:srgbClr val="B1B1B1"/>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370"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71"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72" name="Part-to-Part Association"/>
          <p:cNvSpPr txBox="1">
            <a:spLocks noGrp="1"/>
          </p:cNvSpPr>
          <p:nvPr>
            <p:ph type="title" idx="4294967295"/>
          </p:nvPr>
        </p:nvSpPr>
        <p:spPr>
          <a:xfrm>
            <a:off x="560792" y="351888"/>
            <a:ext cx="10228749" cy="508141"/>
          </a:xfrm>
          <a:prstGeom prst="rect">
            <a:avLst/>
          </a:prstGeom>
        </p:spPr>
        <p:txBody>
          <a:bodyPr lIns="26789" tIns="26789" rIns="26789" bIns="26789" anchor="b">
            <a:normAutofit fontScale="90000"/>
          </a:bodyPr>
          <a:lstStyle>
            <a:lvl1pPr algn="l" defTabSz="821531">
              <a:defRPr sz="5600" b="1">
                <a:solidFill>
                  <a:srgbClr val="000000"/>
                </a:solidFill>
                <a:latin typeface="Helvetica"/>
                <a:ea typeface="Helvetica"/>
                <a:cs typeface="Helvetica"/>
                <a:sym typeface="Helvetica"/>
              </a:defRPr>
            </a:lvl1pPr>
          </a:lstStyle>
          <a:p>
            <a:r>
              <a:t>Part-to-Part Association</a:t>
            </a:r>
          </a:p>
        </p:txBody>
      </p:sp>
      <p:sp>
        <p:nvSpPr>
          <p:cNvPr id="373" name="Part 1"/>
          <p:cNvSpPr txBox="1"/>
          <p:nvPr/>
        </p:nvSpPr>
        <p:spPr>
          <a:xfrm>
            <a:off x="6583557" y="5511184"/>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1</a:t>
            </a:r>
          </a:p>
        </p:txBody>
      </p:sp>
      <p:sp>
        <p:nvSpPr>
          <p:cNvPr id="374" name="Oval"/>
          <p:cNvSpPr/>
          <p:nvPr/>
        </p:nvSpPr>
        <p:spPr>
          <a:xfrm>
            <a:off x="6201764" y="5598231"/>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75" name="Oval"/>
          <p:cNvSpPr/>
          <p:nvPr/>
        </p:nvSpPr>
        <p:spPr>
          <a:xfrm>
            <a:off x="6218163" y="6019319"/>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76" name="Part 2"/>
          <p:cNvSpPr txBox="1"/>
          <p:nvPr/>
        </p:nvSpPr>
        <p:spPr>
          <a:xfrm>
            <a:off x="6583557" y="5947271"/>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2</a:t>
            </a:r>
          </a:p>
        </p:txBody>
      </p:sp>
    </p:spTree>
    <p:extLst>
      <p:ext uri="{BB962C8B-B14F-4D97-AF65-F5344CB8AC3E}">
        <p14:creationId xmlns:p14="http://schemas.microsoft.com/office/powerpoint/2010/main" val="177184061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80"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381" name="Circle"/>
          <p:cNvSpPr/>
          <p:nvPr/>
        </p:nvSpPr>
        <p:spPr>
          <a:xfrm>
            <a:off x="2918524" y="31653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2" name="Circle"/>
          <p:cNvSpPr/>
          <p:nvPr/>
        </p:nvSpPr>
        <p:spPr>
          <a:xfrm>
            <a:off x="8152499" y="3105107"/>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3" name="Circle"/>
          <p:cNvSpPr/>
          <p:nvPr/>
        </p:nvSpPr>
        <p:spPr>
          <a:xfrm>
            <a:off x="9890941" y="3244708"/>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4" name="Circle"/>
          <p:cNvSpPr/>
          <p:nvPr/>
        </p:nvSpPr>
        <p:spPr>
          <a:xfrm>
            <a:off x="6502876" y="2801940"/>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5" name="Circle"/>
          <p:cNvSpPr/>
          <p:nvPr/>
        </p:nvSpPr>
        <p:spPr>
          <a:xfrm>
            <a:off x="2213153" y="30764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6"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7"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8"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89"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0"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1"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2"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3"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4"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5"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6" name="Circle"/>
          <p:cNvSpPr/>
          <p:nvPr/>
        </p:nvSpPr>
        <p:spPr>
          <a:xfrm>
            <a:off x="3691257" y="31907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7"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8"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399" name="Midpoint Representation for Part-to-Part Associ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Midpoint Representation for Part-to-Part Association</a:t>
            </a:r>
          </a:p>
        </p:txBody>
      </p:sp>
      <p:sp>
        <p:nvSpPr>
          <p:cNvPr id="400" name="Oval"/>
          <p:cNvSpPr/>
          <p:nvPr/>
        </p:nvSpPr>
        <p:spPr>
          <a:xfrm>
            <a:off x="6197160" y="5107701"/>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01" name="Midpoint"/>
          <p:cNvSpPr txBox="1"/>
          <p:nvPr/>
        </p:nvSpPr>
        <p:spPr>
          <a:xfrm>
            <a:off x="6596044" y="5035652"/>
            <a:ext cx="1166585"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Midpoint</a:t>
            </a:r>
          </a:p>
        </p:txBody>
      </p:sp>
      <p:sp>
        <p:nvSpPr>
          <p:cNvPr id="402" name="Part 1"/>
          <p:cNvSpPr txBox="1"/>
          <p:nvPr/>
        </p:nvSpPr>
        <p:spPr>
          <a:xfrm>
            <a:off x="6583557" y="5511184"/>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1</a:t>
            </a:r>
          </a:p>
        </p:txBody>
      </p:sp>
      <p:sp>
        <p:nvSpPr>
          <p:cNvPr id="403" name="Oval"/>
          <p:cNvSpPr/>
          <p:nvPr/>
        </p:nvSpPr>
        <p:spPr>
          <a:xfrm>
            <a:off x="6201764" y="5598231"/>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04" name="Oval"/>
          <p:cNvSpPr/>
          <p:nvPr/>
        </p:nvSpPr>
        <p:spPr>
          <a:xfrm>
            <a:off x="6218163" y="6019319"/>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05" name="Part 2"/>
          <p:cNvSpPr txBox="1"/>
          <p:nvPr/>
        </p:nvSpPr>
        <p:spPr>
          <a:xfrm>
            <a:off x="6583557" y="5947271"/>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2</a:t>
            </a:r>
          </a:p>
        </p:txBody>
      </p:sp>
    </p:spTree>
    <p:extLst>
      <p:ext uri="{BB962C8B-B14F-4D97-AF65-F5344CB8AC3E}">
        <p14:creationId xmlns:p14="http://schemas.microsoft.com/office/powerpoint/2010/main" val="2517881469"/>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410" name="Line"/>
          <p:cNvSpPr/>
          <p:nvPr/>
        </p:nvSpPr>
        <p:spPr>
          <a:xfrm flipV="1">
            <a:off x="2893118" y="2796475"/>
            <a:ext cx="182471" cy="971995"/>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11" name="Circle"/>
          <p:cNvSpPr/>
          <p:nvPr/>
        </p:nvSpPr>
        <p:spPr>
          <a:xfrm>
            <a:off x="2918524" y="31653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12" name="Line"/>
          <p:cNvSpPr/>
          <p:nvPr/>
        </p:nvSpPr>
        <p:spPr>
          <a:xfrm flipV="1">
            <a:off x="2163150" y="2683720"/>
            <a:ext cx="283478" cy="968906"/>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13" name="Line"/>
          <p:cNvSpPr/>
          <p:nvPr/>
        </p:nvSpPr>
        <p:spPr>
          <a:xfrm flipV="1">
            <a:off x="6367302" y="2041470"/>
            <a:ext cx="647497" cy="2253405"/>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14" name="Line"/>
          <p:cNvSpPr/>
          <p:nvPr/>
        </p:nvSpPr>
        <p:spPr>
          <a:xfrm flipV="1">
            <a:off x="8132773" y="2273016"/>
            <a:ext cx="466601" cy="2311969"/>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15" name="Line"/>
          <p:cNvSpPr/>
          <p:nvPr/>
        </p:nvSpPr>
        <p:spPr>
          <a:xfrm flipV="1">
            <a:off x="10034951" y="2271994"/>
            <a:ext cx="139129" cy="2695450"/>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16" name="Circle"/>
          <p:cNvSpPr/>
          <p:nvPr/>
        </p:nvSpPr>
        <p:spPr>
          <a:xfrm>
            <a:off x="8152499" y="3105107"/>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17" name="Circle"/>
          <p:cNvSpPr/>
          <p:nvPr/>
        </p:nvSpPr>
        <p:spPr>
          <a:xfrm>
            <a:off x="9890941" y="3244708"/>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18" name="Circle"/>
          <p:cNvSpPr/>
          <p:nvPr/>
        </p:nvSpPr>
        <p:spPr>
          <a:xfrm>
            <a:off x="6502876" y="2801940"/>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19" name="Circle"/>
          <p:cNvSpPr/>
          <p:nvPr/>
        </p:nvSpPr>
        <p:spPr>
          <a:xfrm>
            <a:off x="2213153" y="30764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0" name="— Correct Connection"/>
          <p:cNvSpPr txBox="1"/>
          <p:nvPr/>
        </p:nvSpPr>
        <p:spPr>
          <a:xfrm>
            <a:off x="6612576" y="5819636"/>
            <a:ext cx="3048511"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defRPr>
                <a:latin typeface="Helvetica"/>
                <a:ea typeface="Helvetica"/>
                <a:cs typeface="Helvetica"/>
                <a:sym typeface="Helvetica"/>
              </a:defRPr>
            </a:pPr>
            <a:r>
              <a:rPr sz="2300" kern="0">
                <a:solidFill>
                  <a:srgbClr val="000000"/>
                </a:solidFill>
                <a:latin typeface="Helvetica"/>
                <a:cs typeface="Helvetica"/>
                <a:sym typeface="Helvetica"/>
              </a:rPr>
              <a:t> </a:t>
            </a:r>
            <a:r>
              <a:rPr sz="2300" b="1" kern="0">
                <a:solidFill>
                  <a:srgbClr val="000000"/>
                </a:solidFill>
                <a:latin typeface="Helvetica"/>
                <a:cs typeface="Helvetica"/>
                <a:sym typeface="Helvetica"/>
              </a:rPr>
              <a:t>—</a:t>
            </a:r>
            <a:r>
              <a:rPr sz="2300" kern="0">
                <a:solidFill>
                  <a:srgbClr val="000000"/>
                </a:solidFill>
                <a:latin typeface="Helvetica"/>
                <a:cs typeface="Helvetica"/>
                <a:sym typeface="Helvetica"/>
              </a:rPr>
              <a:t> Correct Connection</a:t>
            </a:r>
          </a:p>
        </p:txBody>
      </p:sp>
      <p:sp>
        <p:nvSpPr>
          <p:cNvPr id="421"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2"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3"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4"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5"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6"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7"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8"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29"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30"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31" name="Line"/>
          <p:cNvSpPr/>
          <p:nvPr/>
        </p:nvSpPr>
        <p:spPr>
          <a:xfrm flipV="1">
            <a:off x="3713269" y="2796195"/>
            <a:ext cx="139447" cy="1171973"/>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32" name="Circle"/>
          <p:cNvSpPr/>
          <p:nvPr/>
        </p:nvSpPr>
        <p:spPr>
          <a:xfrm>
            <a:off x="3691257" y="31907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33"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34"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35" name="Spatial Ambiguity of the Midpoint Represent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Spatial Ambiguity of the Midpoint Representation</a:t>
            </a:r>
          </a:p>
        </p:txBody>
      </p:sp>
    </p:spTree>
    <p:extLst>
      <p:ext uri="{BB962C8B-B14F-4D97-AF65-F5344CB8AC3E}">
        <p14:creationId xmlns:p14="http://schemas.microsoft.com/office/powerpoint/2010/main" val="404580411"/>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39"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440" name="Line"/>
          <p:cNvSpPr/>
          <p:nvPr/>
        </p:nvSpPr>
        <p:spPr>
          <a:xfrm flipV="1">
            <a:off x="2200695" y="2834027"/>
            <a:ext cx="1567317" cy="782592"/>
          </a:xfrm>
          <a:prstGeom prst="line">
            <a:avLst/>
          </a:prstGeom>
          <a:ln w="38100">
            <a:solidFill>
              <a:srgbClr val="FF93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1" name="Line"/>
          <p:cNvSpPr/>
          <p:nvPr/>
        </p:nvSpPr>
        <p:spPr>
          <a:xfrm>
            <a:off x="2447874" y="2661149"/>
            <a:ext cx="1315064" cy="1315064"/>
          </a:xfrm>
          <a:prstGeom prst="line">
            <a:avLst/>
          </a:prstGeom>
          <a:ln w="38100">
            <a:solidFill>
              <a:srgbClr val="FF93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2" name="Line"/>
          <p:cNvSpPr/>
          <p:nvPr/>
        </p:nvSpPr>
        <p:spPr>
          <a:xfrm flipV="1">
            <a:off x="2893118" y="2796475"/>
            <a:ext cx="182471" cy="971995"/>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3" name="Line"/>
          <p:cNvSpPr/>
          <p:nvPr/>
        </p:nvSpPr>
        <p:spPr>
          <a:xfrm flipV="1">
            <a:off x="6344429" y="2340886"/>
            <a:ext cx="3869563" cy="1883172"/>
          </a:xfrm>
          <a:prstGeom prst="line">
            <a:avLst/>
          </a:prstGeom>
          <a:ln w="63500">
            <a:solidFill>
              <a:srgbClr val="FF93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4" name="Line"/>
          <p:cNvSpPr/>
          <p:nvPr/>
        </p:nvSpPr>
        <p:spPr>
          <a:xfrm>
            <a:off x="7036664" y="1974334"/>
            <a:ext cx="3077584" cy="3099076"/>
          </a:xfrm>
          <a:prstGeom prst="line">
            <a:avLst/>
          </a:prstGeom>
          <a:ln w="63500">
            <a:solidFill>
              <a:srgbClr val="FF93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5" name="Circle"/>
          <p:cNvSpPr/>
          <p:nvPr/>
        </p:nvSpPr>
        <p:spPr>
          <a:xfrm>
            <a:off x="2918524" y="31653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46" name="Line"/>
          <p:cNvSpPr/>
          <p:nvPr/>
        </p:nvSpPr>
        <p:spPr>
          <a:xfrm flipV="1">
            <a:off x="2163150" y="2683720"/>
            <a:ext cx="283478" cy="968906"/>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7" name="Line"/>
          <p:cNvSpPr/>
          <p:nvPr/>
        </p:nvSpPr>
        <p:spPr>
          <a:xfrm flipV="1">
            <a:off x="6367302" y="2041470"/>
            <a:ext cx="647497" cy="2253405"/>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8" name="Line"/>
          <p:cNvSpPr/>
          <p:nvPr/>
        </p:nvSpPr>
        <p:spPr>
          <a:xfrm flipV="1">
            <a:off x="8132773" y="2273016"/>
            <a:ext cx="466601" cy="2311969"/>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49" name="Line"/>
          <p:cNvSpPr/>
          <p:nvPr/>
        </p:nvSpPr>
        <p:spPr>
          <a:xfrm flipV="1">
            <a:off x="10034951" y="2271994"/>
            <a:ext cx="139129" cy="2695450"/>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50" name="Circle"/>
          <p:cNvSpPr/>
          <p:nvPr/>
        </p:nvSpPr>
        <p:spPr>
          <a:xfrm>
            <a:off x="8152499" y="3105107"/>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1" name="Circle"/>
          <p:cNvSpPr/>
          <p:nvPr/>
        </p:nvSpPr>
        <p:spPr>
          <a:xfrm>
            <a:off x="9890941" y="3244708"/>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2" name="Circle"/>
          <p:cNvSpPr/>
          <p:nvPr/>
        </p:nvSpPr>
        <p:spPr>
          <a:xfrm>
            <a:off x="6502876" y="2801940"/>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3" name="Circle"/>
          <p:cNvSpPr/>
          <p:nvPr/>
        </p:nvSpPr>
        <p:spPr>
          <a:xfrm>
            <a:off x="2213153" y="30764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4" name="— Correct Connection…"/>
          <p:cNvSpPr txBox="1"/>
          <p:nvPr/>
        </p:nvSpPr>
        <p:spPr>
          <a:xfrm>
            <a:off x="6612576" y="5642664"/>
            <a:ext cx="3048511" cy="76198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defRPr>
                <a:latin typeface="Helvetica"/>
                <a:ea typeface="Helvetica"/>
                <a:cs typeface="Helvetica"/>
                <a:sym typeface="Helvetica"/>
              </a:defRPr>
            </a:pPr>
            <a:r>
              <a:rPr sz="2300" kern="0">
                <a:solidFill>
                  <a:srgbClr val="000000"/>
                </a:solidFill>
                <a:latin typeface="Helvetica"/>
                <a:cs typeface="Helvetica"/>
                <a:sym typeface="Helvetica"/>
              </a:rPr>
              <a:t> </a:t>
            </a:r>
            <a:r>
              <a:rPr sz="2300" b="1" kern="0">
                <a:solidFill>
                  <a:srgbClr val="000000"/>
                </a:solidFill>
                <a:latin typeface="Helvetica"/>
                <a:cs typeface="Helvetica"/>
                <a:sym typeface="Helvetica"/>
              </a:rPr>
              <a:t>—</a:t>
            </a:r>
            <a:r>
              <a:rPr sz="2300" kern="0">
                <a:solidFill>
                  <a:srgbClr val="000000"/>
                </a:solidFill>
                <a:latin typeface="Helvetica"/>
                <a:cs typeface="Helvetica"/>
                <a:sym typeface="Helvetica"/>
              </a:rPr>
              <a:t> Correct Connection</a:t>
            </a:r>
          </a:p>
          <a:p>
            <a:pPr algn="ctr" defTabSz="410766" hangingPunct="0">
              <a:defRPr>
                <a:solidFill>
                  <a:srgbClr val="FF9300"/>
                </a:solidFill>
                <a:latin typeface="Helvetica"/>
                <a:ea typeface="Helvetica"/>
                <a:cs typeface="Helvetica"/>
                <a:sym typeface="Helvetica"/>
              </a:defRPr>
            </a:pPr>
            <a:r>
              <a:rPr sz="2300" b="1" kern="0">
                <a:solidFill>
                  <a:srgbClr val="FF9300"/>
                </a:solidFill>
                <a:latin typeface="Helvetica"/>
                <a:cs typeface="Helvetica"/>
                <a:sym typeface="Helvetica"/>
              </a:rPr>
              <a:t>—</a:t>
            </a:r>
            <a:r>
              <a:rPr sz="2300" kern="0">
                <a:solidFill>
                  <a:srgbClr val="FF9300"/>
                </a:solidFill>
                <a:latin typeface="Helvetica"/>
                <a:cs typeface="Helvetica"/>
                <a:sym typeface="Helvetica"/>
              </a:rPr>
              <a:t> Wrong Connection</a:t>
            </a:r>
          </a:p>
        </p:txBody>
      </p:sp>
      <p:sp>
        <p:nvSpPr>
          <p:cNvPr id="455"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6"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7"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8"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59"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0"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1"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2"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3"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4"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5" name="Line"/>
          <p:cNvSpPr/>
          <p:nvPr/>
        </p:nvSpPr>
        <p:spPr>
          <a:xfrm flipV="1">
            <a:off x="3713269" y="2796195"/>
            <a:ext cx="139447" cy="1171973"/>
          </a:xfrm>
          <a:prstGeom prst="line">
            <a:avLst/>
          </a:prstGeom>
          <a:ln w="889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66" name="Circle"/>
          <p:cNvSpPr/>
          <p:nvPr/>
        </p:nvSpPr>
        <p:spPr>
          <a:xfrm>
            <a:off x="3691257" y="3190737"/>
            <a:ext cx="183472" cy="183472"/>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7"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8"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69" name="Spatial Ambiguity of the Midpoint Represent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Spatial Ambiguity of the Midpoint Representation</a:t>
            </a:r>
          </a:p>
        </p:txBody>
      </p:sp>
    </p:spTree>
    <p:extLst>
      <p:ext uri="{BB962C8B-B14F-4D97-AF65-F5344CB8AC3E}">
        <p14:creationId xmlns:p14="http://schemas.microsoft.com/office/powerpoint/2010/main" val="195731428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Part Affinity Fields for Part-to-Part Associ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Affinity Fields for Part-to-Part Association</a:t>
            </a:r>
          </a:p>
        </p:txBody>
      </p:sp>
      <p:grpSp>
        <p:nvGrpSpPr>
          <p:cNvPr id="479" name="Group"/>
          <p:cNvGrpSpPr/>
          <p:nvPr/>
        </p:nvGrpSpPr>
        <p:grpSpPr>
          <a:xfrm rot="3099545">
            <a:off x="4011921" y="4350636"/>
            <a:ext cx="362353" cy="409439"/>
            <a:chOff x="0" y="0"/>
            <a:chExt cx="724703" cy="818877"/>
          </a:xfrm>
        </p:grpSpPr>
        <p:sp>
          <p:nvSpPr>
            <p:cNvPr id="474" name="Line"/>
            <p:cNvSpPr/>
            <p:nvPr/>
          </p:nvSpPr>
          <p:spPr>
            <a:xfrm>
              <a:off x="434608" y="272491"/>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75" name="Line"/>
            <p:cNvSpPr/>
            <p:nvPr/>
          </p:nvSpPr>
          <p:spPr>
            <a:xfrm>
              <a:off x="259541" y="302690"/>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76" name="Line"/>
            <p:cNvSpPr/>
            <p:nvPr/>
          </p:nvSpPr>
          <p:spPr>
            <a:xfrm>
              <a:off x="0" y="170492"/>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77" name="Line"/>
            <p:cNvSpPr/>
            <p:nvPr/>
          </p:nvSpPr>
          <p:spPr>
            <a:xfrm>
              <a:off x="282259" y="483274"/>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78" name="Line"/>
            <p:cNvSpPr/>
            <p:nvPr/>
          </p:nvSpPr>
          <p:spPr>
            <a:xfrm>
              <a:off x="98507" y="-1"/>
              <a:ext cx="290096" cy="335605"/>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pic>
        <p:nvPicPr>
          <p:cNvPr id="480" name="arm_quiver1_blue.pdf" descr="arm_quiver1_blue.pdf"/>
          <p:cNvPicPr>
            <a:picLocks noChangeAspect="1"/>
          </p:cNvPicPr>
          <p:nvPr/>
        </p:nvPicPr>
        <p:blipFill>
          <a:blip r:embed="rId3"/>
          <a:srcRect l="47820" t="43411" r="25712" b="12917"/>
          <a:stretch>
            <a:fillRect/>
          </a:stretch>
        </p:blipFill>
        <p:spPr>
          <a:xfrm>
            <a:off x="583491" y="1545095"/>
            <a:ext cx="5155596" cy="4801699"/>
          </a:xfrm>
          <a:prstGeom prst="rect">
            <a:avLst/>
          </a:prstGeom>
          <a:ln w="3175">
            <a:miter lim="400000"/>
          </a:ln>
        </p:spPr>
      </p:pic>
      <p:sp>
        <p:nvSpPr>
          <p:cNvPr id="481" name="Circle"/>
          <p:cNvSpPr/>
          <p:nvPr/>
        </p:nvSpPr>
        <p:spPr>
          <a:xfrm>
            <a:off x="2413640" y="2183811"/>
            <a:ext cx="363090" cy="364922"/>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82" name="Circle"/>
          <p:cNvSpPr/>
          <p:nvPr/>
        </p:nvSpPr>
        <p:spPr>
          <a:xfrm>
            <a:off x="4011553" y="3997308"/>
            <a:ext cx="363089" cy="364922"/>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83" name="Rectangle"/>
          <p:cNvSpPr/>
          <p:nvPr/>
        </p:nvSpPr>
        <p:spPr>
          <a:xfrm>
            <a:off x="582832" y="1557141"/>
            <a:ext cx="5157589" cy="4800196"/>
          </a:xfrm>
          <a:prstGeom prst="rect">
            <a:avLst/>
          </a:prstGeom>
          <a:ln w="12700">
            <a:solidFill>
              <a:srgbClr val="85888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84" name="Direction vector in the PAFs"/>
          <p:cNvSpPr txBox="1"/>
          <p:nvPr/>
        </p:nvSpPr>
        <p:spPr>
          <a:xfrm>
            <a:off x="7336495" y="5075097"/>
            <a:ext cx="370413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Direction vector in the PAFs</a:t>
            </a:r>
          </a:p>
        </p:txBody>
      </p:sp>
      <p:sp>
        <p:nvSpPr>
          <p:cNvPr id="485" name="Part 1"/>
          <p:cNvSpPr txBox="1"/>
          <p:nvPr/>
        </p:nvSpPr>
        <p:spPr>
          <a:xfrm>
            <a:off x="7320157" y="5511184"/>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1</a:t>
            </a:r>
          </a:p>
        </p:txBody>
      </p:sp>
      <p:sp>
        <p:nvSpPr>
          <p:cNvPr id="486" name="Oval"/>
          <p:cNvSpPr/>
          <p:nvPr/>
        </p:nvSpPr>
        <p:spPr>
          <a:xfrm>
            <a:off x="6938364" y="5598231"/>
            <a:ext cx="262619"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87" name="Oval"/>
          <p:cNvSpPr/>
          <p:nvPr/>
        </p:nvSpPr>
        <p:spPr>
          <a:xfrm>
            <a:off x="6954763" y="6019319"/>
            <a:ext cx="262619"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488" name="Part 2"/>
          <p:cNvSpPr txBox="1"/>
          <p:nvPr/>
        </p:nvSpPr>
        <p:spPr>
          <a:xfrm>
            <a:off x="7320157" y="5947271"/>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2</a:t>
            </a:r>
          </a:p>
        </p:txBody>
      </p:sp>
      <p:sp>
        <p:nvSpPr>
          <p:cNvPr id="489" name="Line"/>
          <p:cNvSpPr/>
          <p:nvPr/>
        </p:nvSpPr>
        <p:spPr>
          <a:xfrm>
            <a:off x="6904529" y="5239673"/>
            <a:ext cx="363090" cy="1"/>
          </a:xfrm>
          <a:prstGeom prst="line">
            <a:avLst/>
          </a:prstGeom>
          <a:ln w="76200">
            <a:solidFill>
              <a:schemeClr val="accent3">
                <a:hueOff val="-333990"/>
                <a:satOff val="3917"/>
                <a:lumOff val="-6666"/>
              </a:schemeClr>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490" name="Oval"/>
          <p:cNvSpPr/>
          <p:nvPr/>
        </p:nvSpPr>
        <p:spPr>
          <a:xfrm>
            <a:off x="9080693" y="3954952"/>
            <a:ext cx="580646" cy="583576"/>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grpSp>
        <p:nvGrpSpPr>
          <p:cNvPr id="497" name="Group"/>
          <p:cNvGrpSpPr/>
          <p:nvPr/>
        </p:nvGrpSpPr>
        <p:grpSpPr>
          <a:xfrm>
            <a:off x="7675807" y="2483192"/>
            <a:ext cx="1638533" cy="1846841"/>
            <a:chOff x="0" y="0"/>
            <a:chExt cx="3277064" cy="3693680"/>
          </a:xfrm>
        </p:grpSpPr>
        <p:sp>
          <p:nvSpPr>
            <p:cNvPr id="491" name="Line"/>
            <p:cNvSpPr/>
            <p:nvPr/>
          </p:nvSpPr>
          <p:spPr>
            <a:xfrm>
              <a:off x="1871667" y="1349455"/>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92" name="Line"/>
            <p:cNvSpPr/>
            <p:nvPr/>
          </p:nvSpPr>
          <p:spPr>
            <a:xfrm>
              <a:off x="1115074" y="1550873"/>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93" name="Line"/>
            <p:cNvSpPr/>
            <p:nvPr/>
          </p:nvSpPr>
          <p:spPr>
            <a:xfrm>
              <a:off x="0" y="882166"/>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94" name="Line"/>
            <p:cNvSpPr/>
            <p:nvPr/>
          </p:nvSpPr>
          <p:spPr>
            <a:xfrm>
              <a:off x="1537544" y="2539999"/>
              <a:ext cx="1153682" cy="1153682"/>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95" name="Line"/>
            <p:cNvSpPr/>
            <p:nvPr/>
          </p:nvSpPr>
          <p:spPr>
            <a:xfrm>
              <a:off x="289146" y="285531"/>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496" name="Line"/>
            <p:cNvSpPr/>
            <p:nvPr/>
          </p:nvSpPr>
          <p:spPr>
            <a:xfrm>
              <a:off x="775544" y="-1"/>
              <a:ext cx="1153682" cy="1153682"/>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sp>
        <p:nvSpPr>
          <p:cNvPr id="498" name="Oval"/>
          <p:cNvSpPr/>
          <p:nvPr/>
        </p:nvSpPr>
        <p:spPr>
          <a:xfrm>
            <a:off x="7331653" y="2078173"/>
            <a:ext cx="580646" cy="583577"/>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Tree>
    <p:extLst>
      <p:ext uri="{BB962C8B-B14F-4D97-AF65-F5344CB8AC3E}">
        <p14:creationId xmlns:p14="http://schemas.microsoft.com/office/powerpoint/2010/main" val="3236457940"/>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Line"/>
          <p:cNvSpPr/>
          <p:nvPr/>
        </p:nvSpPr>
        <p:spPr>
          <a:xfrm>
            <a:off x="7633094" y="2525583"/>
            <a:ext cx="1503565" cy="1503565"/>
          </a:xfrm>
          <a:prstGeom prst="line">
            <a:avLst/>
          </a:prstGeom>
          <a:ln w="762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03" name="Oval"/>
          <p:cNvSpPr/>
          <p:nvPr/>
        </p:nvSpPr>
        <p:spPr>
          <a:xfrm>
            <a:off x="9080693" y="3954952"/>
            <a:ext cx="580646" cy="583576"/>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04" name="Affinity score between       and…"/>
          <p:cNvSpPr txBox="1"/>
          <p:nvPr/>
        </p:nvSpPr>
        <p:spPr>
          <a:xfrm>
            <a:off x="6955723" y="5172526"/>
            <a:ext cx="4079242" cy="76198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Affinity score between       and </a:t>
            </a:r>
          </a:p>
          <a:p>
            <a:pPr algn="ctr" defTabSz="410766" hangingPunct="0"/>
            <a:r>
              <a:rPr sz="2300" kern="0">
                <a:solidFill>
                  <a:srgbClr val="000000"/>
                </a:solidFill>
                <a:latin typeface="Helvetica Light"/>
                <a:sym typeface="Helvetica Light"/>
              </a:rPr>
              <a:t> =  sum( </a:t>
            </a:r>
            <a:r>
              <a:rPr sz="2300" b="1" kern="0">
                <a:solidFill>
                  <a:srgbClr val="000000"/>
                </a:solidFill>
                <a:latin typeface="Helvetica"/>
                <a:ea typeface="Helvetica"/>
                <a:cs typeface="Helvetica"/>
                <a:sym typeface="Helvetica"/>
              </a:rPr>
              <a:t>                </a:t>
            </a:r>
            <a:r>
              <a:rPr sz="2300" kern="0">
                <a:solidFill>
                  <a:srgbClr val="000000"/>
                </a:solidFill>
                <a:latin typeface="Helvetica Light"/>
                <a:sym typeface="Helvetica Light"/>
              </a:rPr>
              <a:t>)</a:t>
            </a:r>
          </a:p>
        </p:txBody>
      </p:sp>
      <p:grpSp>
        <p:nvGrpSpPr>
          <p:cNvPr id="511" name="Group"/>
          <p:cNvGrpSpPr/>
          <p:nvPr/>
        </p:nvGrpSpPr>
        <p:grpSpPr>
          <a:xfrm>
            <a:off x="7675807" y="2483192"/>
            <a:ext cx="1638533" cy="1846841"/>
            <a:chOff x="0" y="0"/>
            <a:chExt cx="3277064" cy="3693680"/>
          </a:xfrm>
        </p:grpSpPr>
        <p:sp>
          <p:nvSpPr>
            <p:cNvPr id="505" name="Line"/>
            <p:cNvSpPr/>
            <p:nvPr/>
          </p:nvSpPr>
          <p:spPr>
            <a:xfrm>
              <a:off x="1871667" y="1349455"/>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06" name="Line"/>
            <p:cNvSpPr/>
            <p:nvPr/>
          </p:nvSpPr>
          <p:spPr>
            <a:xfrm>
              <a:off x="1115074" y="1550873"/>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07" name="Line"/>
            <p:cNvSpPr/>
            <p:nvPr/>
          </p:nvSpPr>
          <p:spPr>
            <a:xfrm>
              <a:off x="0" y="882166"/>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08" name="Line"/>
            <p:cNvSpPr/>
            <p:nvPr/>
          </p:nvSpPr>
          <p:spPr>
            <a:xfrm>
              <a:off x="1537544" y="2539999"/>
              <a:ext cx="1153682" cy="1153682"/>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09" name="Line"/>
            <p:cNvSpPr/>
            <p:nvPr/>
          </p:nvSpPr>
          <p:spPr>
            <a:xfrm>
              <a:off x="289146" y="285531"/>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10" name="Line"/>
            <p:cNvSpPr/>
            <p:nvPr/>
          </p:nvSpPr>
          <p:spPr>
            <a:xfrm>
              <a:off x="775544" y="-1"/>
              <a:ext cx="1153682" cy="1153682"/>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pic>
        <p:nvPicPr>
          <p:cNvPr id="512" name="Image" descr="Image"/>
          <p:cNvPicPr>
            <a:picLocks noChangeAspect="1"/>
          </p:cNvPicPr>
          <p:nvPr/>
        </p:nvPicPr>
        <p:blipFill>
          <a:blip r:embed="rId4"/>
          <a:stretch>
            <a:fillRect/>
          </a:stretch>
        </p:blipFill>
        <p:spPr>
          <a:xfrm>
            <a:off x="9232097" y="5715154"/>
            <a:ext cx="82824" cy="82824"/>
          </a:xfrm>
          <a:prstGeom prst="rect">
            <a:avLst/>
          </a:prstGeom>
          <a:ln w="3175">
            <a:miter lim="400000"/>
          </a:ln>
        </p:spPr>
      </p:pic>
      <p:sp>
        <p:nvSpPr>
          <p:cNvPr id="513" name="Oval"/>
          <p:cNvSpPr/>
          <p:nvPr/>
        </p:nvSpPr>
        <p:spPr>
          <a:xfrm>
            <a:off x="7331653" y="2078173"/>
            <a:ext cx="580646" cy="583577"/>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pic>
        <p:nvPicPr>
          <p:cNvPr id="514" name="Image" descr="Image"/>
          <p:cNvPicPr>
            <a:picLocks noChangeAspect="1"/>
          </p:cNvPicPr>
          <p:nvPr/>
        </p:nvPicPr>
        <p:blipFill>
          <a:blip r:embed="rId5"/>
          <a:stretch>
            <a:fillRect/>
          </a:stretch>
        </p:blipFill>
        <p:spPr>
          <a:xfrm>
            <a:off x="6792020" y="2163316"/>
            <a:ext cx="368301" cy="273051"/>
          </a:xfrm>
          <a:prstGeom prst="rect">
            <a:avLst/>
          </a:prstGeom>
          <a:ln w="3175">
            <a:miter lim="400000"/>
          </a:ln>
        </p:spPr>
      </p:pic>
      <p:pic>
        <p:nvPicPr>
          <p:cNvPr id="515" name="Image" descr="Image"/>
          <p:cNvPicPr>
            <a:picLocks noChangeAspect="1"/>
          </p:cNvPicPr>
          <p:nvPr/>
        </p:nvPicPr>
        <p:blipFill>
          <a:blip r:embed="rId6"/>
          <a:stretch>
            <a:fillRect/>
          </a:stretch>
        </p:blipFill>
        <p:spPr>
          <a:xfrm>
            <a:off x="9861600" y="4150021"/>
            <a:ext cx="374651" cy="273051"/>
          </a:xfrm>
          <a:prstGeom prst="rect">
            <a:avLst/>
          </a:prstGeom>
          <a:ln w="3175">
            <a:miter lim="400000"/>
          </a:ln>
        </p:spPr>
      </p:pic>
      <p:pic>
        <p:nvPicPr>
          <p:cNvPr id="516" name="Image" descr="Image"/>
          <p:cNvPicPr>
            <a:picLocks noChangeAspect="1"/>
          </p:cNvPicPr>
          <p:nvPr/>
        </p:nvPicPr>
        <p:blipFill>
          <a:blip r:embed="rId7"/>
          <a:stretch>
            <a:fillRect/>
          </a:stretch>
        </p:blipFill>
        <p:spPr>
          <a:xfrm>
            <a:off x="9434198" y="5594640"/>
            <a:ext cx="654051" cy="323851"/>
          </a:xfrm>
          <a:prstGeom prst="rect">
            <a:avLst/>
          </a:prstGeom>
          <a:ln w="3175">
            <a:miter lim="400000"/>
          </a:ln>
        </p:spPr>
      </p:pic>
      <p:sp>
        <p:nvSpPr>
          <p:cNvPr id="517" name="Part Affinity Fields for Part-to-Part Associ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Affinity Fields for Part-to-Part Association</a:t>
            </a:r>
          </a:p>
        </p:txBody>
      </p:sp>
      <p:pic>
        <p:nvPicPr>
          <p:cNvPr id="518" name="Image" descr="Image"/>
          <p:cNvPicPr>
            <a:picLocks noChangeAspect="1"/>
          </p:cNvPicPr>
          <p:nvPr/>
        </p:nvPicPr>
        <p:blipFill>
          <a:blip r:embed="rId5"/>
          <a:stretch>
            <a:fillRect/>
          </a:stretch>
        </p:blipFill>
        <p:spPr>
          <a:xfrm>
            <a:off x="10004501" y="5286074"/>
            <a:ext cx="309081" cy="229147"/>
          </a:xfrm>
          <a:prstGeom prst="rect">
            <a:avLst/>
          </a:prstGeom>
          <a:ln w="3175">
            <a:miter lim="400000"/>
          </a:ln>
        </p:spPr>
      </p:pic>
      <p:pic>
        <p:nvPicPr>
          <p:cNvPr id="519" name="Image" descr="Image"/>
          <p:cNvPicPr>
            <a:picLocks noChangeAspect="1"/>
          </p:cNvPicPr>
          <p:nvPr/>
        </p:nvPicPr>
        <p:blipFill>
          <a:blip r:embed="rId6"/>
          <a:stretch>
            <a:fillRect/>
          </a:stretch>
        </p:blipFill>
        <p:spPr>
          <a:xfrm>
            <a:off x="11093500" y="5273426"/>
            <a:ext cx="314410" cy="229147"/>
          </a:xfrm>
          <a:prstGeom prst="rect">
            <a:avLst/>
          </a:prstGeom>
          <a:ln w="3175">
            <a:miter lim="400000"/>
          </a:ln>
        </p:spPr>
      </p:pic>
      <p:pic>
        <p:nvPicPr>
          <p:cNvPr id="520" name="Image" descr="Image"/>
          <p:cNvPicPr>
            <a:picLocks noChangeAspect="1"/>
          </p:cNvPicPr>
          <p:nvPr/>
        </p:nvPicPr>
        <p:blipFill>
          <a:blip r:embed="rId8"/>
          <a:stretch>
            <a:fillRect/>
          </a:stretch>
        </p:blipFill>
        <p:spPr>
          <a:xfrm>
            <a:off x="8861994" y="5588290"/>
            <a:ext cx="266701" cy="336551"/>
          </a:xfrm>
          <a:prstGeom prst="rect">
            <a:avLst/>
          </a:prstGeom>
          <a:ln w="3175">
            <a:miter lim="400000"/>
          </a:ln>
        </p:spPr>
      </p:pic>
      <p:grpSp>
        <p:nvGrpSpPr>
          <p:cNvPr id="526" name="Group"/>
          <p:cNvGrpSpPr/>
          <p:nvPr/>
        </p:nvGrpSpPr>
        <p:grpSpPr>
          <a:xfrm rot="3099545">
            <a:off x="4011921" y="4350636"/>
            <a:ext cx="362353" cy="409439"/>
            <a:chOff x="0" y="0"/>
            <a:chExt cx="724703" cy="818877"/>
          </a:xfrm>
        </p:grpSpPr>
        <p:sp>
          <p:nvSpPr>
            <p:cNvPr id="521" name="Line"/>
            <p:cNvSpPr/>
            <p:nvPr/>
          </p:nvSpPr>
          <p:spPr>
            <a:xfrm>
              <a:off x="434608" y="272491"/>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22" name="Line"/>
            <p:cNvSpPr/>
            <p:nvPr/>
          </p:nvSpPr>
          <p:spPr>
            <a:xfrm>
              <a:off x="259541" y="302690"/>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23" name="Line"/>
            <p:cNvSpPr/>
            <p:nvPr/>
          </p:nvSpPr>
          <p:spPr>
            <a:xfrm>
              <a:off x="0" y="170492"/>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24" name="Line"/>
            <p:cNvSpPr/>
            <p:nvPr/>
          </p:nvSpPr>
          <p:spPr>
            <a:xfrm>
              <a:off x="282259" y="483274"/>
              <a:ext cx="290096" cy="335604"/>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25" name="Line"/>
            <p:cNvSpPr/>
            <p:nvPr/>
          </p:nvSpPr>
          <p:spPr>
            <a:xfrm>
              <a:off x="98507" y="-1"/>
              <a:ext cx="290096" cy="335605"/>
            </a:xfrm>
            <a:prstGeom prst="line">
              <a:avLst/>
            </a:prstGeom>
            <a:noFill/>
            <a:ln w="38100" cap="flat">
              <a:solidFill>
                <a:srgbClr val="00000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pic>
        <p:nvPicPr>
          <p:cNvPr id="527" name="arm_quiver1_blue.pdf" descr="arm_quiver1_blue.pdf"/>
          <p:cNvPicPr>
            <a:picLocks noChangeAspect="1"/>
          </p:cNvPicPr>
          <p:nvPr/>
        </p:nvPicPr>
        <p:blipFill>
          <a:blip r:embed="rId9"/>
          <a:srcRect l="47820" t="43411" r="25712" b="12917"/>
          <a:stretch>
            <a:fillRect/>
          </a:stretch>
        </p:blipFill>
        <p:spPr>
          <a:xfrm>
            <a:off x="583491" y="1545095"/>
            <a:ext cx="5155596" cy="4801699"/>
          </a:xfrm>
          <a:prstGeom prst="rect">
            <a:avLst/>
          </a:prstGeom>
          <a:ln w="3175">
            <a:miter lim="400000"/>
          </a:ln>
        </p:spPr>
      </p:pic>
      <p:sp>
        <p:nvSpPr>
          <p:cNvPr id="528" name="Circle"/>
          <p:cNvSpPr/>
          <p:nvPr/>
        </p:nvSpPr>
        <p:spPr>
          <a:xfrm>
            <a:off x="2413640" y="2183811"/>
            <a:ext cx="363090" cy="364922"/>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29" name="Circle"/>
          <p:cNvSpPr/>
          <p:nvPr/>
        </p:nvSpPr>
        <p:spPr>
          <a:xfrm>
            <a:off x="4011553" y="3997308"/>
            <a:ext cx="363089" cy="364922"/>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30" name="Rectangle"/>
          <p:cNvSpPr/>
          <p:nvPr/>
        </p:nvSpPr>
        <p:spPr>
          <a:xfrm>
            <a:off x="582832" y="1557141"/>
            <a:ext cx="5157589" cy="4800196"/>
          </a:xfrm>
          <a:prstGeom prst="rect">
            <a:avLst/>
          </a:prstGeom>
          <a:ln w="12700">
            <a:solidFill>
              <a:srgbClr val="85888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Tree>
    <p:extLst>
      <p:ext uri="{BB962C8B-B14F-4D97-AF65-F5344CB8AC3E}">
        <p14:creationId xmlns:p14="http://schemas.microsoft.com/office/powerpoint/2010/main" val="580669827"/>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34" name="Line"/>
          <p:cNvSpPr/>
          <p:nvPr/>
        </p:nvSpPr>
        <p:spPr>
          <a:xfrm>
            <a:off x="7633094" y="2525583"/>
            <a:ext cx="1503565" cy="1503565"/>
          </a:xfrm>
          <a:prstGeom prst="line">
            <a:avLst/>
          </a:prstGeom>
          <a:ln w="762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35" name="Part candidates 1"/>
          <p:cNvSpPr txBox="1"/>
          <p:nvPr/>
        </p:nvSpPr>
        <p:spPr>
          <a:xfrm>
            <a:off x="6537036" y="1482050"/>
            <a:ext cx="2344793"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candidates 1</a:t>
            </a:r>
          </a:p>
        </p:txBody>
      </p:sp>
      <p:sp>
        <p:nvSpPr>
          <p:cNvPr id="536" name="Part candidates 2"/>
          <p:cNvSpPr txBox="1"/>
          <p:nvPr/>
        </p:nvSpPr>
        <p:spPr>
          <a:xfrm>
            <a:off x="9484742" y="3464274"/>
            <a:ext cx="2344793"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candidates 2</a:t>
            </a:r>
          </a:p>
        </p:txBody>
      </p:sp>
      <p:sp>
        <p:nvSpPr>
          <p:cNvPr id="537" name="Oval"/>
          <p:cNvSpPr/>
          <p:nvPr/>
        </p:nvSpPr>
        <p:spPr>
          <a:xfrm>
            <a:off x="9080693" y="3954952"/>
            <a:ext cx="580646" cy="583576"/>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38" name="Affinity score between       and…"/>
          <p:cNvSpPr txBox="1"/>
          <p:nvPr/>
        </p:nvSpPr>
        <p:spPr>
          <a:xfrm>
            <a:off x="6955723" y="5172526"/>
            <a:ext cx="4079242" cy="761987"/>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Affinity score between       and </a:t>
            </a:r>
          </a:p>
          <a:p>
            <a:pPr algn="ctr" defTabSz="410766" hangingPunct="0"/>
            <a:r>
              <a:rPr sz="2300" kern="0">
                <a:solidFill>
                  <a:srgbClr val="000000"/>
                </a:solidFill>
                <a:latin typeface="Helvetica Light"/>
                <a:sym typeface="Helvetica Light"/>
              </a:rPr>
              <a:t> =  sum( </a:t>
            </a:r>
            <a:r>
              <a:rPr sz="2300" b="1" kern="0">
                <a:solidFill>
                  <a:srgbClr val="000000"/>
                </a:solidFill>
                <a:latin typeface="Helvetica"/>
                <a:ea typeface="Helvetica"/>
                <a:cs typeface="Helvetica"/>
                <a:sym typeface="Helvetica"/>
              </a:rPr>
              <a:t>                </a:t>
            </a:r>
            <a:r>
              <a:rPr sz="2300" kern="0">
                <a:solidFill>
                  <a:srgbClr val="000000"/>
                </a:solidFill>
                <a:latin typeface="Helvetica Light"/>
                <a:sym typeface="Helvetica Light"/>
              </a:rPr>
              <a:t>)</a:t>
            </a:r>
          </a:p>
        </p:txBody>
      </p:sp>
      <p:grpSp>
        <p:nvGrpSpPr>
          <p:cNvPr id="545" name="Group"/>
          <p:cNvGrpSpPr/>
          <p:nvPr/>
        </p:nvGrpSpPr>
        <p:grpSpPr>
          <a:xfrm>
            <a:off x="7675807" y="2483192"/>
            <a:ext cx="1638533" cy="1846841"/>
            <a:chOff x="0" y="0"/>
            <a:chExt cx="3277064" cy="3693680"/>
          </a:xfrm>
        </p:grpSpPr>
        <p:sp>
          <p:nvSpPr>
            <p:cNvPr id="539" name="Line"/>
            <p:cNvSpPr/>
            <p:nvPr/>
          </p:nvSpPr>
          <p:spPr>
            <a:xfrm>
              <a:off x="1871667" y="1349455"/>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40" name="Line"/>
            <p:cNvSpPr/>
            <p:nvPr/>
          </p:nvSpPr>
          <p:spPr>
            <a:xfrm>
              <a:off x="1115074" y="1550873"/>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41" name="Line"/>
            <p:cNvSpPr/>
            <p:nvPr/>
          </p:nvSpPr>
          <p:spPr>
            <a:xfrm>
              <a:off x="0" y="882166"/>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42" name="Line"/>
            <p:cNvSpPr/>
            <p:nvPr/>
          </p:nvSpPr>
          <p:spPr>
            <a:xfrm>
              <a:off x="1537544" y="2539999"/>
              <a:ext cx="1153682" cy="1153682"/>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43" name="Line"/>
            <p:cNvSpPr/>
            <p:nvPr/>
          </p:nvSpPr>
          <p:spPr>
            <a:xfrm>
              <a:off x="289146" y="285531"/>
              <a:ext cx="1405398" cy="1359055"/>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44" name="Line"/>
            <p:cNvSpPr/>
            <p:nvPr/>
          </p:nvSpPr>
          <p:spPr>
            <a:xfrm>
              <a:off x="775544" y="-1"/>
              <a:ext cx="1153682" cy="1153682"/>
            </a:xfrm>
            <a:prstGeom prst="line">
              <a:avLst/>
            </a:prstGeom>
            <a:noFill/>
            <a:ln w="50800" cap="flat">
              <a:solidFill>
                <a:srgbClr val="F5D330"/>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pic>
        <p:nvPicPr>
          <p:cNvPr id="546" name="Image" descr="Image"/>
          <p:cNvPicPr>
            <a:picLocks noChangeAspect="1"/>
          </p:cNvPicPr>
          <p:nvPr/>
        </p:nvPicPr>
        <p:blipFill>
          <a:blip r:embed="rId4"/>
          <a:stretch>
            <a:fillRect/>
          </a:stretch>
        </p:blipFill>
        <p:spPr>
          <a:xfrm>
            <a:off x="9232097" y="5715154"/>
            <a:ext cx="82824" cy="82824"/>
          </a:xfrm>
          <a:prstGeom prst="rect">
            <a:avLst/>
          </a:prstGeom>
          <a:ln w="3175">
            <a:miter lim="400000"/>
          </a:ln>
        </p:spPr>
      </p:pic>
      <p:sp>
        <p:nvSpPr>
          <p:cNvPr id="547" name="Oval"/>
          <p:cNvSpPr/>
          <p:nvPr/>
        </p:nvSpPr>
        <p:spPr>
          <a:xfrm>
            <a:off x="7331653" y="2078173"/>
            <a:ext cx="580646" cy="583577"/>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pic>
        <p:nvPicPr>
          <p:cNvPr id="548" name="Image" descr="Image"/>
          <p:cNvPicPr>
            <a:picLocks noChangeAspect="1"/>
          </p:cNvPicPr>
          <p:nvPr/>
        </p:nvPicPr>
        <p:blipFill>
          <a:blip r:embed="rId5"/>
          <a:stretch>
            <a:fillRect/>
          </a:stretch>
        </p:blipFill>
        <p:spPr>
          <a:xfrm>
            <a:off x="6792020" y="2163316"/>
            <a:ext cx="368301" cy="273051"/>
          </a:xfrm>
          <a:prstGeom prst="rect">
            <a:avLst/>
          </a:prstGeom>
          <a:ln w="3175">
            <a:miter lim="400000"/>
          </a:ln>
        </p:spPr>
      </p:pic>
      <p:pic>
        <p:nvPicPr>
          <p:cNvPr id="549" name="Image" descr="Image"/>
          <p:cNvPicPr>
            <a:picLocks noChangeAspect="1"/>
          </p:cNvPicPr>
          <p:nvPr/>
        </p:nvPicPr>
        <p:blipFill>
          <a:blip r:embed="rId6"/>
          <a:stretch>
            <a:fillRect/>
          </a:stretch>
        </p:blipFill>
        <p:spPr>
          <a:xfrm>
            <a:off x="9861600" y="4150021"/>
            <a:ext cx="374651" cy="273051"/>
          </a:xfrm>
          <a:prstGeom prst="rect">
            <a:avLst/>
          </a:prstGeom>
          <a:ln w="3175">
            <a:miter lim="400000"/>
          </a:ln>
        </p:spPr>
      </p:pic>
      <p:pic>
        <p:nvPicPr>
          <p:cNvPr id="550" name="Image" descr="Image"/>
          <p:cNvPicPr>
            <a:picLocks noChangeAspect="1"/>
          </p:cNvPicPr>
          <p:nvPr/>
        </p:nvPicPr>
        <p:blipFill>
          <a:blip r:embed="rId7"/>
          <a:stretch>
            <a:fillRect/>
          </a:stretch>
        </p:blipFill>
        <p:spPr>
          <a:xfrm>
            <a:off x="9434198" y="5594640"/>
            <a:ext cx="654051" cy="323851"/>
          </a:xfrm>
          <a:prstGeom prst="rect">
            <a:avLst/>
          </a:prstGeom>
          <a:ln w="3175">
            <a:miter lim="400000"/>
          </a:ln>
        </p:spPr>
      </p:pic>
      <p:sp>
        <p:nvSpPr>
          <p:cNvPr id="551" name="Part Affinity Fields for Part-to-Part Associ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Affinity Fields for Part-to-Part Association</a:t>
            </a:r>
          </a:p>
        </p:txBody>
      </p:sp>
      <p:pic>
        <p:nvPicPr>
          <p:cNvPr id="552" name="Image" descr="Image"/>
          <p:cNvPicPr>
            <a:picLocks noChangeAspect="1"/>
          </p:cNvPicPr>
          <p:nvPr/>
        </p:nvPicPr>
        <p:blipFill>
          <a:blip r:embed="rId5"/>
          <a:stretch>
            <a:fillRect/>
          </a:stretch>
        </p:blipFill>
        <p:spPr>
          <a:xfrm>
            <a:off x="10004501" y="5286074"/>
            <a:ext cx="309081" cy="229147"/>
          </a:xfrm>
          <a:prstGeom prst="rect">
            <a:avLst/>
          </a:prstGeom>
          <a:ln w="3175">
            <a:miter lim="400000"/>
          </a:ln>
        </p:spPr>
      </p:pic>
      <p:pic>
        <p:nvPicPr>
          <p:cNvPr id="553" name="Image" descr="Image"/>
          <p:cNvPicPr>
            <a:picLocks noChangeAspect="1"/>
          </p:cNvPicPr>
          <p:nvPr/>
        </p:nvPicPr>
        <p:blipFill>
          <a:blip r:embed="rId6"/>
          <a:stretch>
            <a:fillRect/>
          </a:stretch>
        </p:blipFill>
        <p:spPr>
          <a:xfrm>
            <a:off x="11093500" y="5273426"/>
            <a:ext cx="314410" cy="229147"/>
          </a:xfrm>
          <a:prstGeom prst="rect">
            <a:avLst/>
          </a:prstGeom>
          <a:ln w="3175">
            <a:miter lim="400000"/>
          </a:ln>
        </p:spPr>
      </p:pic>
      <p:sp>
        <p:nvSpPr>
          <p:cNvPr id="554" name="Rectangle"/>
          <p:cNvSpPr/>
          <p:nvPr/>
        </p:nvSpPr>
        <p:spPr>
          <a:xfrm>
            <a:off x="297406" y="1415258"/>
            <a:ext cx="5697494" cy="5108201"/>
          </a:xfrm>
          <a:prstGeom prst="rect">
            <a:avLst/>
          </a:prstGeom>
          <a:ln w="12700">
            <a:solidFill>
              <a:srgbClr val="85888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55" name="Oval"/>
          <p:cNvSpPr/>
          <p:nvPr/>
        </p:nvSpPr>
        <p:spPr>
          <a:xfrm>
            <a:off x="3103972" y="3049045"/>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56" name="Oval"/>
          <p:cNvSpPr/>
          <p:nvPr/>
        </p:nvSpPr>
        <p:spPr>
          <a:xfrm>
            <a:off x="2501647" y="3049045"/>
            <a:ext cx="262619" cy="263945"/>
          </a:xfrm>
          <a:prstGeom prst="ellipse">
            <a:avLst/>
          </a:prstGeom>
          <a:blipFill>
            <a:blip r:embed="rId8"/>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57" name="Oval"/>
          <p:cNvSpPr/>
          <p:nvPr/>
        </p:nvSpPr>
        <p:spPr>
          <a:xfrm>
            <a:off x="1899321" y="3152495"/>
            <a:ext cx="262620" cy="263945"/>
          </a:xfrm>
          <a:prstGeom prst="ellipse">
            <a:avLst/>
          </a:prstGeom>
          <a:solidFill>
            <a:schemeClr val="accent3">
              <a:satOff val="18648"/>
              <a:lumOff val="5971"/>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58" name="Oval"/>
          <p:cNvSpPr/>
          <p:nvPr/>
        </p:nvSpPr>
        <p:spPr>
          <a:xfrm>
            <a:off x="1375046" y="289516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59" name="Oval"/>
          <p:cNvSpPr/>
          <p:nvPr/>
        </p:nvSpPr>
        <p:spPr>
          <a:xfrm>
            <a:off x="1143548" y="2377671"/>
            <a:ext cx="262620" cy="263945"/>
          </a:xfrm>
          <a:prstGeom prst="ellipse">
            <a:avLst/>
          </a:prstGeom>
          <a:solidFill>
            <a:srgbClr val="53585F"/>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0" name="Oval"/>
          <p:cNvSpPr/>
          <p:nvPr/>
        </p:nvSpPr>
        <p:spPr>
          <a:xfrm>
            <a:off x="2501647" y="2294961"/>
            <a:ext cx="262619" cy="263945"/>
          </a:xfrm>
          <a:prstGeom prst="ellipse">
            <a:avLst/>
          </a:prstGeom>
          <a:blipFill>
            <a:blip r:embed="rId9"/>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1" name="Oval"/>
          <p:cNvSpPr/>
          <p:nvPr/>
        </p:nvSpPr>
        <p:spPr>
          <a:xfrm>
            <a:off x="3756480" y="5965001"/>
            <a:ext cx="262620" cy="263945"/>
          </a:xfrm>
          <a:prstGeom prst="ellipse">
            <a:avLst/>
          </a:prstGeom>
          <a:solidFill>
            <a:schemeClr val="accent3">
              <a:hueOff val="-333990"/>
              <a:satOff val="3917"/>
              <a:lumOff val="-666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2" name="Oval"/>
          <p:cNvSpPr/>
          <p:nvPr/>
        </p:nvSpPr>
        <p:spPr>
          <a:xfrm>
            <a:off x="3014843" y="4861800"/>
            <a:ext cx="262619" cy="263945"/>
          </a:xfrm>
          <a:prstGeom prst="ellipse">
            <a:avLst/>
          </a:prstGeom>
          <a:solidFill>
            <a:schemeClr val="accent2">
              <a:hueOff val="-554920"/>
              <a:satOff val="-21482"/>
              <a:lumOff val="-6228"/>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3" name="Oval"/>
          <p:cNvSpPr/>
          <p:nvPr/>
        </p:nvSpPr>
        <p:spPr>
          <a:xfrm>
            <a:off x="2199454" y="4861800"/>
            <a:ext cx="262620" cy="263945"/>
          </a:xfrm>
          <a:prstGeom prst="ellipse">
            <a:avLst/>
          </a:prstGeom>
          <a:blipFill>
            <a:blip r:embed="rId10"/>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4" name="Oval"/>
          <p:cNvSpPr/>
          <p:nvPr/>
        </p:nvSpPr>
        <p:spPr>
          <a:xfrm>
            <a:off x="2023257" y="6057203"/>
            <a:ext cx="262620" cy="263945"/>
          </a:xfrm>
          <a:prstGeom prst="ellipse">
            <a:avLst/>
          </a:prstGeom>
          <a:solidFill>
            <a:schemeClr val="accent5">
              <a:hueOff val="-176146"/>
              <a:satOff val="3665"/>
              <a:lumOff val="-1398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5" name="Oval"/>
          <p:cNvSpPr/>
          <p:nvPr/>
        </p:nvSpPr>
        <p:spPr>
          <a:xfrm>
            <a:off x="3253536" y="3957650"/>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6" name="Oval"/>
          <p:cNvSpPr/>
          <p:nvPr/>
        </p:nvSpPr>
        <p:spPr>
          <a:xfrm>
            <a:off x="4044605" y="4806494"/>
            <a:ext cx="262619" cy="263945"/>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67" name="Line"/>
          <p:cNvSpPr/>
          <p:nvPr/>
        </p:nvSpPr>
        <p:spPr>
          <a:xfrm flipH="1" flipV="1">
            <a:off x="1226780" y="2510835"/>
            <a:ext cx="273536" cy="557901"/>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68" name="Line"/>
          <p:cNvSpPr/>
          <p:nvPr/>
        </p:nvSpPr>
        <p:spPr>
          <a:xfrm flipH="1" flipV="1">
            <a:off x="1502506" y="3057412"/>
            <a:ext cx="564668" cy="235008"/>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69" name="Line"/>
          <p:cNvSpPr/>
          <p:nvPr/>
        </p:nvSpPr>
        <p:spPr>
          <a:xfrm flipH="1">
            <a:off x="2057246" y="3164222"/>
            <a:ext cx="564668" cy="133959"/>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0" name="Line"/>
          <p:cNvSpPr/>
          <p:nvPr/>
        </p:nvSpPr>
        <p:spPr>
          <a:xfrm flipV="1">
            <a:off x="2641773" y="2449754"/>
            <a:ext cx="1" cy="70546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1" name="Line"/>
          <p:cNvSpPr/>
          <p:nvPr/>
        </p:nvSpPr>
        <p:spPr>
          <a:xfrm flipH="1">
            <a:off x="2619547" y="3167648"/>
            <a:ext cx="587992" cy="1"/>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2" name="Line"/>
          <p:cNvSpPr/>
          <p:nvPr/>
        </p:nvSpPr>
        <p:spPr>
          <a:xfrm flipH="1" flipV="1">
            <a:off x="2064931" y="3306836"/>
            <a:ext cx="267932" cy="172198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3" name="Line"/>
          <p:cNvSpPr/>
          <p:nvPr/>
        </p:nvSpPr>
        <p:spPr>
          <a:xfrm flipV="1">
            <a:off x="3182036" y="3151843"/>
            <a:ext cx="1" cy="1896027"/>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4" name="Line"/>
          <p:cNvSpPr/>
          <p:nvPr/>
        </p:nvSpPr>
        <p:spPr>
          <a:xfrm flipV="1">
            <a:off x="2108409" y="5019752"/>
            <a:ext cx="239022" cy="1236221"/>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5" name="Line"/>
          <p:cNvSpPr/>
          <p:nvPr/>
        </p:nvSpPr>
        <p:spPr>
          <a:xfrm flipH="1" flipV="1">
            <a:off x="3179028" y="5026387"/>
            <a:ext cx="780594" cy="1054265"/>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6" name="Line"/>
          <p:cNvSpPr/>
          <p:nvPr/>
        </p:nvSpPr>
        <p:spPr>
          <a:xfrm flipH="1" flipV="1">
            <a:off x="3193394" y="3179531"/>
            <a:ext cx="228407" cy="977527"/>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7" name="Line"/>
          <p:cNvSpPr/>
          <p:nvPr/>
        </p:nvSpPr>
        <p:spPr>
          <a:xfrm flipH="1" flipV="1">
            <a:off x="3419648" y="4158747"/>
            <a:ext cx="773293" cy="773293"/>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78" name="Rectangle"/>
          <p:cNvSpPr/>
          <p:nvPr/>
        </p:nvSpPr>
        <p:spPr>
          <a:xfrm>
            <a:off x="988122" y="1467406"/>
            <a:ext cx="4638951" cy="5003907"/>
          </a:xfrm>
          <a:prstGeom prst="rect">
            <a:avLst/>
          </a:prstGeom>
          <a:solidFill>
            <a:srgbClr val="FFFFFF">
              <a:alpha val="75317"/>
            </a:srgbClr>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579" name="Oval"/>
          <p:cNvSpPr/>
          <p:nvPr/>
        </p:nvSpPr>
        <p:spPr>
          <a:xfrm>
            <a:off x="4044605" y="4806494"/>
            <a:ext cx="262619" cy="263945"/>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80" name="Line"/>
          <p:cNvSpPr/>
          <p:nvPr/>
        </p:nvSpPr>
        <p:spPr>
          <a:xfrm>
            <a:off x="3377443" y="4123570"/>
            <a:ext cx="717419" cy="717419"/>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grpSp>
        <p:nvGrpSpPr>
          <p:cNvPr id="586" name="Group"/>
          <p:cNvGrpSpPr/>
          <p:nvPr/>
        </p:nvGrpSpPr>
        <p:grpSpPr>
          <a:xfrm>
            <a:off x="3421171" y="4153327"/>
            <a:ext cx="685190" cy="774230"/>
            <a:chOff x="0" y="0"/>
            <a:chExt cx="1370379" cy="1548458"/>
          </a:xfrm>
        </p:grpSpPr>
        <p:sp>
          <p:nvSpPr>
            <p:cNvPr id="581" name="Line"/>
            <p:cNvSpPr/>
            <p:nvPr/>
          </p:nvSpPr>
          <p:spPr>
            <a:xfrm>
              <a:off x="821823" y="515268"/>
              <a:ext cx="548557" cy="634611"/>
            </a:xfrm>
            <a:prstGeom prst="line">
              <a:avLst/>
            </a:prstGeom>
            <a:noFill/>
            <a:ln w="38100" cap="flat">
              <a:solidFill>
                <a:schemeClr val="accent3">
                  <a:satOff val="18648"/>
                  <a:lumOff val="5971"/>
                </a:schemeClr>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82" name="Line"/>
            <p:cNvSpPr/>
            <p:nvPr/>
          </p:nvSpPr>
          <p:spPr>
            <a:xfrm>
              <a:off x="490780" y="572372"/>
              <a:ext cx="548557" cy="634611"/>
            </a:xfrm>
            <a:prstGeom prst="line">
              <a:avLst/>
            </a:prstGeom>
            <a:noFill/>
            <a:ln w="38100" cap="flat">
              <a:solidFill>
                <a:schemeClr val="accent3">
                  <a:satOff val="18648"/>
                  <a:lumOff val="5971"/>
                </a:schemeClr>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83" name="Line"/>
            <p:cNvSpPr/>
            <p:nvPr/>
          </p:nvSpPr>
          <p:spPr>
            <a:xfrm>
              <a:off x="0" y="322392"/>
              <a:ext cx="548557" cy="634611"/>
            </a:xfrm>
            <a:prstGeom prst="line">
              <a:avLst/>
            </a:prstGeom>
            <a:noFill/>
            <a:ln w="38100" cap="flat">
              <a:solidFill>
                <a:schemeClr val="accent3">
                  <a:satOff val="18648"/>
                  <a:lumOff val="5971"/>
                </a:schemeClr>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84" name="Line"/>
            <p:cNvSpPr/>
            <p:nvPr/>
          </p:nvSpPr>
          <p:spPr>
            <a:xfrm>
              <a:off x="533739" y="913848"/>
              <a:ext cx="548557" cy="634611"/>
            </a:xfrm>
            <a:prstGeom prst="line">
              <a:avLst/>
            </a:prstGeom>
            <a:noFill/>
            <a:ln w="38100" cap="flat">
              <a:solidFill>
                <a:schemeClr val="accent3">
                  <a:satOff val="18648"/>
                  <a:lumOff val="5971"/>
                </a:schemeClr>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sp>
          <p:nvSpPr>
            <p:cNvPr id="585" name="Line"/>
            <p:cNvSpPr/>
            <p:nvPr/>
          </p:nvSpPr>
          <p:spPr>
            <a:xfrm>
              <a:off x="186272" y="-1"/>
              <a:ext cx="548557" cy="634611"/>
            </a:xfrm>
            <a:prstGeom prst="line">
              <a:avLst/>
            </a:prstGeom>
            <a:noFill/>
            <a:ln w="38100" cap="flat">
              <a:solidFill>
                <a:schemeClr val="accent3">
                  <a:satOff val="18648"/>
                  <a:lumOff val="5971"/>
                </a:schemeClr>
              </a:solidFill>
              <a:prstDash val="solid"/>
              <a:miter lim="400000"/>
              <a:tailEnd type="triangle" w="med" len="med"/>
            </a:ln>
            <a:effectLst/>
          </p:spPr>
          <p:txBody>
            <a:bodyPr wrap="square" lIns="26789" tIns="26789" rIns="26789" bIns="26789" numCol="1" anchor="ctr">
              <a:noAutofit/>
            </a:bodyPr>
            <a:lstStyle/>
            <a:p>
              <a:pPr algn="ctr" defTabSz="410766" hangingPunct="0">
                <a:defRPr sz="3000"/>
              </a:pPr>
              <a:endParaRPr sz="1500" kern="0">
                <a:solidFill>
                  <a:srgbClr val="000000"/>
                </a:solidFill>
                <a:latin typeface="Helvetica Light"/>
                <a:sym typeface="Helvetica Light"/>
              </a:endParaRPr>
            </a:p>
          </p:txBody>
        </p:sp>
      </p:grpSp>
      <p:sp>
        <p:nvSpPr>
          <p:cNvPr id="587" name="Oval"/>
          <p:cNvSpPr/>
          <p:nvPr/>
        </p:nvSpPr>
        <p:spPr>
          <a:xfrm>
            <a:off x="3253536" y="3957650"/>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pic>
        <p:nvPicPr>
          <p:cNvPr id="588" name="Image" descr="Image"/>
          <p:cNvPicPr>
            <a:picLocks noChangeAspect="1"/>
          </p:cNvPicPr>
          <p:nvPr/>
        </p:nvPicPr>
        <p:blipFill>
          <a:blip r:embed="rId11"/>
          <a:stretch>
            <a:fillRect/>
          </a:stretch>
        </p:blipFill>
        <p:spPr>
          <a:xfrm>
            <a:off x="8861994" y="5588290"/>
            <a:ext cx="266701" cy="336551"/>
          </a:xfrm>
          <a:prstGeom prst="rect">
            <a:avLst/>
          </a:prstGeom>
          <a:ln w="3175">
            <a:miter lim="400000"/>
          </a:ln>
        </p:spPr>
      </p:pic>
      <p:sp>
        <p:nvSpPr>
          <p:cNvPr id="589" name="change the notation"/>
          <p:cNvSpPr txBox="1"/>
          <p:nvPr/>
        </p:nvSpPr>
        <p:spPr>
          <a:xfrm>
            <a:off x="8325266" y="1921450"/>
            <a:ext cx="3605106"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solidFill>
                  <a:schemeClr val="accent5">
                    <a:hueOff val="-444211"/>
                    <a:satOff val="-14915"/>
                    <a:lumOff val="22857"/>
                  </a:schemeClr>
                </a:solidFill>
                <a:latin typeface="Helvetica"/>
                <a:ea typeface="Helvetica"/>
                <a:cs typeface="Helvetica"/>
                <a:sym typeface="Helvetica"/>
              </a:defRPr>
            </a:lvl1pPr>
          </a:lstStyle>
          <a:p>
            <a:pPr defTabSz="410766" hangingPunct="0"/>
            <a:r>
              <a:rPr sz="2800" kern="0">
                <a:solidFill>
                  <a:srgbClr val="C82506">
                    <a:hueOff val="-444211"/>
                    <a:satOff val="-14915"/>
                    <a:lumOff val="22857"/>
                  </a:srgbClr>
                </a:solidFill>
              </a:rPr>
              <a:t>change the notation</a:t>
            </a:r>
          </a:p>
        </p:txBody>
      </p:sp>
    </p:spTree>
    <p:extLst>
      <p:ext uri="{BB962C8B-B14F-4D97-AF65-F5344CB8AC3E}">
        <p14:creationId xmlns:p14="http://schemas.microsoft.com/office/powerpoint/2010/main" val="1866115891"/>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 name="Line"/>
          <p:cNvSpPr/>
          <p:nvPr/>
        </p:nvSpPr>
        <p:spPr>
          <a:xfrm flipV="1">
            <a:off x="6526584" y="2340886"/>
            <a:ext cx="3687408" cy="1809701"/>
          </a:xfrm>
          <a:prstGeom prst="line">
            <a:avLst/>
          </a:prstGeom>
          <a:ln w="50800">
            <a:solidFill>
              <a:srgbClr val="000000"/>
            </a:solidFill>
            <a:miter lim="400000"/>
            <a:head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594" name="Line"/>
          <p:cNvSpPr/>
          <p:nvPr/>
        </p:nvSpPr>
        <p:spPr>
          <a:xfrm>
            <a:off x="6944293" y="1903455"/>
            <a:ext cx="2890391" cy="2890391"/>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pic>
        <p:nvPicPr>
          <p:cNvPr id="595"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596"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97"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98"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599"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600"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601"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602" name="Line"/>
          <p:cNvSpPr/>
          <p:nvPr/>
        </p:nvSpPr>
        <p:spPr>
          <a:xfrm flipH="1">
            <a:off x="2294104" y="2677990"/>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03" name="Line"/>
          <p:cNvSpPr/>
          <p:nvPr/>
        </p:nvSpPr>
        <p:spPr>
          <a:xfrm flipH="1">
            <a:off x="2323977" y="2707864"/>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04" name="Line"/>
          <p:cNvSpPr/>
          <p:nvPr/>
        </p:nvSpPr>
        <p:spPr>
          <a:xfrm flipH="1">
            <a:off x="2353851" y="2737737"/>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05" name="Line"/>
          <p:cNvSpPr/>
          <p:nvPr/>
        </p:nvSpPr>
        <p:spPr>
          <a:xfrm flipH="1">
            <a:off x="2383725" y="2767611"/>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06" name="Line"/>
          <p:cNvSpPr/>
          <p:nvPr/>
        </p:nvSpPr>
        <p:spPr>
          <a:xfrm flipH="1">
            <a:off x="2249293" y="2808396"/>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07" name="Line"/>
          <p:cNvSpPr/>
          <p:nvPr/>
        </p:nvSpPr>
        <p:spPr>
          <a:xfrm flipH="1">
            <a:off x="2279167" y="2838270"/>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08" name="Line"/>
          <p:cNvSpPr/>
          <p:nvPr/>
        </p:nvSpPr>
        <p:spPr>
          <a:xfrm flipH="1">
            <a:off x="2309041" y="2868144"/>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09" name="Line"/>
          <p:cNvSpPr/>
          <p:nvPr/>
        </p:nvSpPr>
        <p:spPr>
          <a:xfrm flipH="1">
            <a:off x="2338914" y="2898017"/>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0" name="Line"/>
          <p:cNvSpPr/>
          <p:nvPr/>
        </p:nvSpPr>
        <p:spPr>
          <a:xfrm flipH="1">
            <a:off x="2159672" y="3046302"/>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1" name="Line"/>
          <p:cNvSpPr/>
          <p:nvPr/>
        </p:nvSpPr>
        <p:spPr>
          <a:xfrm flipH="1">
            <a:off x="2189545" y="3076176"/>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2" name="Line"/>
          <p:cNvSpPr/>
          <p:nvPr/>
        </p:nvSpPr>
        <p:spPr>
          <a:xfrm flipH="1">
            <a:off x="2219419" y="3106049"/>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3" name="Line"/>
          <p:cNvSpPr/>
          <p:nvPr/>
        </p:nvSpPr>
        <p:spPr>
          <a:xfrm flipH="1">
            <a:off x="2249293" y="3135923"/>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4" name="Line"/>
          <p:cNvSpPr/>
          <p:nvPr/>
        </p:nvSpPr>
        <p:spPr>
          <a:xfrm flipH="1">
            <a:off x="2090933" y="3303343"/>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5" name="Line"/>
          <p:cNvSpPr/>
          <p:nvPr/>
        </p:nvSpPr>
        <p:spPr>
          <a:xfrm flipH="1">
            <a:off x="2120807" y="3333216"/>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6" name="Line"/>
          <p:cNvSpPr/>
          <p:nvPr/>
        </p:nvSpPr>
        <p:spPr>
          <a:xfrm flipH="1">
            <a:off x="2150680" y="3363090"/>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7" name="Line"/>
          <p:cNvSpPr/>
          <p:nvPr/>
        </p:nvSpPr>
        <p:spPr>
          <a:xfrm flipH="1">
            <a:off x="2180554" y="3392964"/>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8" name="Line"/>
          <p:cNvSpPr/>
          <p:nvPr/>
        </p:nvSpPr>
        <p:spPr>
          <a:xfrm flipH="1">
            <a:off x="2967498" y="284132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19" name="Line"/>
          <p:cNvSpPr/>
          <p:nvPr/>
        </p:nvSpPr>
        <p:spPr>
          <a:xfrm flipH="1">
            <a:off x="3002885" y="286439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0" name="Line"/>
          <p:cNvSpPr/>
          <p:nvPr/>
        </p:nvSpPr>
        <p:spPr>
          <a:xfrm flipH="1">
            <a:off x="3038272" y="288747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1" name="Line"/>
          <p:cNvSpPr/>
          <p:nvPr/>
        </p:nvSpPr>
        <p:spPr>
          <a:xfrm flipH="1">
            <a:off x="3073659" y="291055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2" name="Line"/>
          <p:cNvSpPr/>
          <p:nvPr/>
        </p:nvSpPr>
        <p:spPr>
          <a:xfrm flipH="1">
            <a:off x="2950512" y="297816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3" name="Line"/>
          <p:cNvSpPr/>
          <p:nvPr/>
        </p:nvSpPr>
        <p:spPr>
          <a:xfrm flipH="1">
            <a:off x="2985899" y="300124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4" name="Line"/>
          <p:cNvSpPr/>
          <p:nvPr/>
        </p:nvSpPr>
        <p:spPr>
          <a:xfrm flipH="1">
            <a:off x="3021286" y="302431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5" name="Line"/>
          <p:cNvSpPr/>
          <p:nvPr/>
        </p:nvSpPr>
        <p:spPr>
          <a:xfrm flipH="1">
            <a:off x="3056673" y="304739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6" name="Line"/>
          <p:cNvSpPr/>
          <p:nvPr/>
        </p:nvSpPr>
        <p:spPr>
          <a:xfrm flipH="1">
            <a:off x="2911820" y="3229425"/>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7" name="Line"/>
          <p:cNvSpPr/>
          <p:nvPr/>
        </p:nvSpPr>
        <p:spPr>
          <a:xfrm flipH="1">
            <a:off x="2947207" y="3252504"/>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8" name="Line"/>
          <p:cNvSpPr/>
          <p:nvPr/>
        </p:nvSpPr>
        <p:spPr>
          <a:xfrm flipH="1">
            <a:off x="2982594" y="3275584"/>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29" name="Line"/>
          <p:cNvSpPr/>
          <p:nvPr/>
        </p:nvSpPr>
        <p:spPr>
          <a:xfrm flipH="1">
            <a:off x="3017981" y="329866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0" name="Line"/>
          <p:cNvSpPr/>
          <p:nvPr/>
        </p:nvSpPr>
        <p:spPr>
          <a:xfrm flipH="1">
            <a:off x="2897505" y="349511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1" name="Line"/>
          <p:cNvSpPr/>
          <p:nvPr/>
        </p:nvSpPr>
        <p:spPr>
          <a:xfrm flipH="1">
            <a:off x="2932892" y="351819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2" name="Line"/>
          <p:cNvSpPr/>
          <p:nvPr/>
        </p:nvSpPr>
        <p:spPr>
          <a:xfrm flipH="1">
            <a:off x="2968279" y="3541272"/>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3" name="Line"/>
          <p:cNvSpPr/>
          <p:nvPr/>
        </p:nvSpPr>
        <p:spPr>
          <a:xfrm flipH="1">
            <a:off x="3003666" y="3564351"/>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4" name="Line"/>
          <p:cNvSpPr/>
          <p:nvPr/>
        </p:nvSpPr>
        <p:spPr>
          <a:xfrm flipH="1">
            <a:off x="3735730" y="2905725"/>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5" name="Line"/>
          <p:cNvSpPr/>
          <p:nvPr/>
        </p:nvSpPr>
        <p:spPr>
          <a:xfrm flipH="1">
            <a:off x="3771117" y="2928804"/>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6" name="Line"/>
          <p:cNvSpPr/>
          <p:nvPr/>
        </p:nvSpPr>
        <p:spPr>
          <a:xfrm flipH="1">
            <a:off x="3806504" y="295188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7" name="Line"/>
          <p:cNvSpPr/>
          <p:nvPr/>
        </p:nvSpPr>
        <p:spPr>
          <a:xfrm flipH="1">
            <a:off x="3841891" y="297496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8" name="Line"/>
          <p:cNvSpPr/>
          <p:nvPr/>
        </p:nvSpPr>
        <p:spPr>
          <a:xfrm flipH="1">
            <a:off x="3718743" y="3042565"/>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39" name="Line"/>
          <p:cNvSpPr/>
          <p:nvPr/>
        </p:nvSpPr>
        <p:spPr>
          <a:xfrm flipH="1">
            <a:off x="3754130" y="3065644"/>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0" name="Line"/>
          <p:cNvSpPr/>
          <p:nvPr/>
        </p:nvSpPr>
        <p:spPr>
          <a:xfrm flipH="1">
            <a:off x="3789517" y="3088724"/>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1" name="Line"/>
          <p:cNvSpPr/>
          <p:nvPr/>
        </p:nvSpPr>
        <p:spPr>
          <a:xfrm flipH="1">
            <a:off x="3824904" y="311180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2" name="Line"/>
          <p:cNvSpPr/>
          <p:nvPr/>
        </p:nvSpPr>
        <p:spPr>
          <a:xfrm flipH="1">
            <a:off x="3680052" y="329383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3" name="Line"/>
          <p:cNvSpPr/>
          <p:nvPr/>
        </p:nvSpPr>
        <p:spPr>
          <a:xfrm flipH="1">
            <a:off x="3715439" y="331690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4" name="Line"/>
          <p:cNvSpPr/>
          <p:nvPr/>
        </p:nvSpPr>
        <p:spPr>
          <a:xfrm flipH="1">
            <a:off x="3750826" y="333998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5" name="Line"/>
          <p:cNvSpPr/>
          <p:nvPr/>
        </p:nvSpPr>
        <p:spPr>
          <a:xfrm flipH="1">
            <a:off x="3786213" y="336306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6" name="Line"/>
          <p:cNvSpPr/>
          <p:nvPr/>
        </p:nvSpPr>
        <p:spPr>
          <a:xfrm flipH="1">
            <a:off x="3665737" y="3559518"/>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7" name="Line"/>
          <p:cNvSpPr/>
          <p:nvPr/>
        </p:nvSpPr>
        <p:spPr>
          <a:xfrm flipH="1">
            <a:off x="3701124" y="358259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8" name="Line"/>
          <p:cNvSpPr/>
          <p:nvPr/>
        </p:nvSpPr>
        <p:spPr>
          <a:xfrm flipH="1">
            <a:off x="3736511" y="3605676"/>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49" name="Line"/>
          <p:cNvSpPr/>
          <p:nvPr/>
        </p:nvSpPr>
        <p:spPr>
          <a:xfrm flipH="1">
            <a:off x="3771898" y="3628756"/>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0" name="Line"/>
          <p:cNvSpPr/>
          <p:nvPr/>
        </p:nvSpPr>
        <p:spPr>
          <a:xfrm flipH="1">
            <a:off x="6723893" y="2136157"/>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1" name="Line"/>
          <p:cNvSpPr/>
          <p:nvPr/>
        </p:nvSpPr>
        <p:spPr>
          <a:xfrm flipH="1">
            <a:off x="6787393" y="2199657"/>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2" name="Line"/>
          <p:cNvSpPr/>
          <p:nvPr/>
        </p:nvSpPr>
        <p:spPr>
          <a:xfrm flipH="1">
            <a:off x="6850893" y="2263157"/>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3" name="Line"/>
          <p:cNvSpPr/>
          <p:nvPr/>
        </p:nvSpPr>
        <p:spPr>
          <a:xfrm flipH="1">
            <a:off x="6914393" y="2326657"/>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4" name="Line"/>
          <p:cNvSpPr/>
          <p:nvPr/>
        </p:nvSpPr>
        <p:spPr>
          <a:xfrm flipH="1">
            <a:off x="6628643" y="2413350"/>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5" name="Line"/>
          <p:cNvSpPr/>
          <p:nvPr/>
        </p:nvSpPr>
        <p:spPr>
          <a:xfrm flipH="1">
            <a:off x="6692143" y="2476850"/>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6" name="Line"/>
          <p:cNvSpPr/>
          <p:nvPr/>
        </p:nvSpPr>
        <p:spPr>
          <a:xfrm flipH="1">
            <a:off x="6755643" y="2540350"/>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7" name="Line"/>
          <p:cNvSpPr/>
          <p:nvPr/>
        </p:nvSpPr>
        <p:spPr>
          <a:xfrm flipH="1">
            <a:off x="6819143" y="2603850"/>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8" name="Line"/>
          <p:cNvSpPr/>
          <p:nvPr/>
        </p:nvSpPr>
        <p:spPr>
          <a:xfrm flipH="1">
            <a:off x="6438143" y="2919044"/>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59" name="Line"/>
          <p:cNvSpPr/>
          <p:nvPr/>
        </p:nvSpPr>
        <p:spPr>
          <a:xfrm flipH="1">
            <a:off x="6501643" y="2982544"/>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0" name="Line"/>
          <p:cNvSpPr/>
          <p:nvPr/>
        </p:nvSpPr>
        <p:spPr>
          <a:xfrm flipH="1">
            <a:off x="6565143" y="3046044"/>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1" name="Line"/>
          <p:cNvSpPr/>
          <p:nvPr/>
        </p:nvSpPr>
        <p:spPr>
          <a:xfrm flipH="1">
            <a:off x="6628643" y="3109544"/>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2" name="Line"/>
          <p:cNvSpPr/>
          <p:nvPr/>
        </p:nvSpPr>
        <p:spPr>
          <a:xfrm flipH="1">
            <a:off x="6292031" y="3465413"/>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3" name="Line"/>
          <p:cNvSpPr/>
          <p:nvPr/>
        </p:nvSpPr>
        <p:spPr>
          <a:xfrm flipH="1">
            <a:off x="6355531" y="3528913"/>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4" name="Line"/>
          <p:cNvSpPr/>
          <p:nvPr/>
        </p:nvSpPr>
        <p:spPr>
          <a:xfrm flipH="1">
            <a:off x="6419031" y="3592413"/>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5" name="Line"/>
          <p:cNvSpPr/>
          <p:nvPr/>
        </p:nvSpPr>
        <p:spPr>
          <a:xfrm flipH="1">
            <a:off x="6482531" y="3655913"/>
            <a:ext cx="152502" cy="425272"/>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6" name="Line"/>
          <p:cNvSpPr/>
          <p:nvPr/>
        </p:nvSpPr>
        <p:spPr>
          <a:xfrm flipH="1">
            <a:off x="8319212" y="2466581"/>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7" name="Line"/>
          <p:cNvSpPr/>
          <p:nvPr/>
        </p:nvSpPr>
        <p:spPr>
          <a:xfrm flipH="1">
            <a:off x="8392356" y="2518682"/>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8" name="Line"/>
          <p:cNvSpPr/>
          <p:nvPr/>
        </p:nvSpPr>
        <p:spPr>
          <a:xfrm flipH="1">
            <a:off x="8465500" y="2570782"/>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69" name="Line"/>
          <p:cNvSpPr/>
          <p:nvPr/>
        </p:nvSpPr>
        <p:spPr>
          <a:xfrm flipH="1">
            <a:off x="8538644" y="2622882"/>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0" name="Line"/>
          <p:cNvSpPr/>
          <p:nvPr/>
        </p:nvSpPr>
        <p:spPr>
          <a:xfrm flipH="1">
            <a:off x="8271209" y="2755725"/>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1" name="Line"/>
          <p:cNvSpPr/>
          <p:nvPr/>
        </p:nvSpPr>
        <p:spPr>
          <a:xfrm flipH="1">
            <a:off x="8344353" y="2807825"/>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2" name="Line"/>
          <p:cNvSpPr/>
          <p:nvPr/>
        </p:nvSpPr>
        <p:spPr>
          <a:xfrm flipH="1">
            <a:off x="8417497" y="2859925"/>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3" name="Line"/>
          <p:cNvSpPr/>
          <p:nvPr/>
        </p:nvSpPr>
        <p:spPr>
          <a:xfrm flipH="1">
            <a:off x="8490641" y="2912026"/>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4" name="Line"/>
          <p:cNvSpPr/>
          <p:nvPr/>
        </p:nvSpPr>
        <p:spPr>
          <a:xfrm flipH="1">
            <a:off x="8167136" y="3285994"/>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5" name="Line"/>
          <p:cNvSpPr/>
          <p:nvPr/>
        </p:nvSpPr>
        <p:spPr>
          <a:xfrm flipH="1">
            <a:off x="8240280" y="3338095"/>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6" name="Line"/>
          <p:cNvSpPr/>
          <p:nvPr/>
        </p:nvSpPr>
        <p:spPr>
          <a:xfrm flipH="1">
            <a:off x="8313424" y="3390195"/>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7" name="Line"/>
          <p:cNvSpPr/>
          <p:nvPr/>
        </p:nvSpPr>
        <p:spPr>
          <a:xfrm flipH="1">
            <a:off x="8386568" y="3442295"/>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8" name="Line"/>
          <p:cNvSpPr/>
          <p:nvPr/>
        </p:nvSpPr>
        <p:spPr>
          <a:xfrm flipH="1">
            <a:off x="8113577" y="3849021"/>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79" name="Line"/>
          <p:cNvSpPr/>
          <p:nvPr/>
        </p:nvSpPr>
        <p:spPr>
          <a:xfrm flipH="1">
            <a:off x="8186721" y="3901121"/>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0" name="Line"/>
          <p:cNvSpPr/>
          <p:nvPr/>
        </p:nvSpPr>
        <p:spPr>
          <a:xfrm flipH="1">
            <a:off x="8259865" y="3953221"/>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1" name="Line"/>
          <p:cNvSpPr/>
          <p:nvPr/>
        </p:nvSpPr>
        <p:spPr>
          <a:xfrm flipH="1">
            <a:off x="8333009" y="4005321"/>
            <a:ext cx="79926" cy="444663"/>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2" name="Line"/>
          <p:cNvSpPr/>
          <p:nvPr/>
        </p:nvSpPr>
        <p:spPr>
          <a:xfrm flipH="1">
            <a:off x="10104279" y="2583775"/>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3" name="Line"/>
          <p:cNvSpPr/>
          <p:nvPr/>
        </p:nvSpPr>
        <p:spPr>
          <a:xfrm flipH="1">
            <a:off x="9971848" y="2948301"/>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4" name="Line"/>
          <p:cNvSpPr/>
          <p:nvPr/>
        </p:nvSpPr>
        <p:spPr>
          <a:xfrm flipH="1">
            <a:off x="10052012" y="2988776"/>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5" name="Line"/>
          <p:cNvSpPr/>
          <p:nvPr/>
        </p:nvSpPr>
        <p:spPr>
          <a:xfrm flipH="1">
            <a:off x="10132176" y="3029251"/>
            <a:ext cx="11962" cy="451631"/>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6" name="Line"/>
          <p:cNvSpPr/>
          <p:nvPr/>
        </p:nvSpPr>
        <p:spPr>
          <a:xfrm flipH="1">
            <a:off x="10212340" y="3069726"/>
            <a:ext cx="11962" cy="451631"/>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7" name="Line"/>
          <p:cNvSpPr/>
          <p:nvPr/>
        </p:nvSpPr>
        <p:spPr>
          <a:xfrm flipH="1">
            <a:off x="9948923" y="3488200"/>
            <a:ext cx="11962" cy="451631"/>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8" name="Line"/>
          <p:cNvSpPr/>
          <p:nvPr/>
        </p:nvSpPr>
        <p:spPr>
          <a:xfrm flipH="1">
            <a:off x="10029088" y="3528675"/>
            <a:ext cx="11962" cy="451631"/>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89" name="Line"/>
          <p:cNvSpPr/>
          <p:nvPr/>
        </p:nvSpPr>
        <p:spPr>
          <a:xfrm flipH="1">
            <a:off x="10109252" y="3569150"/>
            <a:ext cx="11962" cy="451631"/>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0" name="Line"/>
          <p:cNvSpPr/>
          <p:nvPr/>
        </p:nvSpPr>
        <p:spPr>
          <a:xfrm flipH="1">
            <a:off x="10189416" y="3609625"/>
            <a:ext cx="11962" cy="451631"/>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1" name="Line"/>
          <p:cNvSpPr/>
          <p:nvPr/>
        </p:nvSpPr>
        <p:spPr>
          <a:xfrm flipH="1">
            <a:off x="9980877" y="4052865"/>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2" name="Line"/>
          <p:cNvSpPr/>
          <p:nvPr/>
        </p:nvSpPr>
        <p:spPr>
          <a:xfrm flipH="1">
            <a:off x="10061041" y="4093340"/>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3" name="Line"/>
          <p:cNvSpPr/>
          <p:nvPr/>
        </p:nvSpPr>
        <p:spPr>
          <a:xfrm flipH="1">
            <a:off x="10141204" y="4133815"/>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4" name="Line"/>
          <p:cNvSpPr/>
          <p:nvPr/>
        </p:nvSpPr>
        <p:spPr>
          <a:xfrm flipH="1">
            <a:off x="10221368" y="4174290"/>
            <a:ext cx="11962" cy="451631"/>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5" name="Line"/>
          <p:cNvSpPr/>
          <p:nvPr/>
        </p:nvSpPr>
        <p:spPr>
          <a:xfrm flipH="1">
            <a:off x="10199529" y="2634575"/>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6" name="Line"/>
          <p:cNvSpPr/>
          <p:nvPr/>
        </p:nvSpPr>
        <p:spPr>
          <a:xfrm flipH="1">
            <a:off x="10021729" y="2558375"/>
            <a:ext cx="11962" cy="451630"/>
          </a:xfrm>
          <a:prstGeom prst="line">
            <a:avLst/>
          </a:prstGeom>
          <a:ln w="508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7" name="Line"/>
          <p:cNvSpPr/>
          <p:nvPr/>
        </p:nvSpPr>
        <p:spPr>
          <a:xfrm flipH="1">
            <a:off x="10033130" y="2428948"/>
            <a:ext cx="94100" cy="2316917"/>
          </a:xfrm>
          <a:prstGeom prst="line">
            <a:avLst/>
          </a:prstGeom>
          <a:ln w="762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8" name="Line"/>
          <p:cNvSpPr/>
          <p:nvPr/>
        </p:nvSpPr>
        <p:spPr>
          <a:xfrm flipH="1">
            <a:off x="8212567" y="2445266"/>
            <a:ext cx="309005" cy="1933714"/>
          </a:xfrm>
          <a:prstGeom prst="line">
            <a:avLst/>
          </a:prstGeom>
          <a:ln w="762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699" name="Line"/>
          <p:cNvSpPr/>
          <p:nvPr/>
        </p:nvSpPr>
        <p:spPr>
          <a:xfrm flipH="1">
            <a:off x="6388825" y="1927712"/>
            <a:ext cx="703859" cy="2149418"/>
          </a:xfrm>
          <a:prstGeom prst="line">
            <a:avLst/>
          </a:prstGeom>
          <a:ln w="762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00" name="Line"/>
          <p:cNvSpPr/>
          <p:nvPr/>
        </p:nvSpPr>
        <p:spPr>
          <a:xfrm flipV="1">
            <a:off x="2920046" y="2739325"/>
            <a:ext cx="142842" cy="979643"/>
          </a:xfrm>
          <a:prstGeom prst="line">
            <a:avLst/>
          </a:prstGeom>
          <a:ln w="63500">
            <a:solidFill>
              <a:srgbClr val="000000"/>
            </a:solidFill>
            <a:miter lim="400000"/>
            <a:head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01" name="Line"/>
          <p:cNvSpPr/>
          <p:nvPr/>
        </p:nvSpPr>
        <p:spPr>
          <a:xfrm flipV="1">
            <a:off x="2150450" y="2601170"/>
            <a:ext cx="283478" cy="968906"/>
          </a:xfrm>
          <a:prstGeom prst="line">
            <a:avLst/>
          </a:prstGeom>
          <a:ln w="63500">
            <a:solidFill>
              <a:srgbClr val="000000"/>
            </a:solidFill>
            <a:miter lim="400000"/>
            <a:head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02" name="Line"/>
          <p:cNvSpPr/>
          <p:nvPr/>
        </p:nvSpPr>
        <p:spPr>
          <a:xfrm flipV="1">
            <a:off x="3700569" y="2745395"/>
            <a:ext cx="139447" cy="1171973"/>
          </a:xfrm>
          <a:prstGeom prst="line">
            <a:avLst/>
          </a:prstGeom>
          <a:ln w="63500">
            <a:solidFill>
              <a:srgbClr val="000000"/>
            </a:solidFill>
            <a:miter lim="400000"/>
            <a:head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03"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04"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05"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06" name="Line"/>
          <p:cNvSpPr/>
          <p:nvPr/>
        </p:nvSpPr>
        <p:spPr>
          <a:xfrm>
            <a:off x="7085453" y="2148004"/>
            <a:ext cx="890516" cy="2301625"/>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07" name="Part Affinity Fields for Part-to-Part Associ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Affinity Fields for Part-to-Part Association</a:t>
            </a:r>
          </a:p>
        </p:txBody>
      </p:sp>
      <p:sp>
        <p:nvSpPr>
          <p:cNvPr id="708" name="Line"/>
          <p:cNvSpPr/>
          <p:nvPr/>
        </p:nvSpPr>
        <p:spPr>
          <a:xfrm flipH="1">
            <a:off x="6491535" y="2312458"/>
            <a:ext cx="1973019" cy="1798092"/>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09" name="Line"/>
          <p:cNvSpPr/>
          <p:nvPr/>
        </p:nvSpPr>
        <p:spPr>
          <a:xfrm>
            <a:off x="8609398" y="2269816"/>
            <a:ext cx="1288631" cy="2452009"/>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10" name="Line"/>
          <p:cNvSpPr/>
          <p:nvPr/>
        </p:nvSpPr>
        <p:spPr>
          <a:xfrm flipH="1">
            <a:off x="8362409" y="2419285"/>
            <a:ext cx="1772143" cy="2063044"/>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11"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12"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13"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14" name="Vector in the PAFs"/>
          <p:cNvSpPr txBox="1"/>
          <p:nvPr/>
        </p:nvSpPr>
        <p:spPr>
          <a:xfrm>
            <a:off x="6580550" y="5075097"/>
            <a:ext cx="2509903"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Vector in the PAFs</a:t>
            </a:r>
          </a:p>
        </p:txBody>
      </p:sp>
      <p:sp>
        <p:nvSpPr>
          <p:cNvPr id="715" name="Part 1"/>
          <p:cNvSpPr txBox="1"/>
          <p:nvPr/>
        </p:nvSpPr>
        <p:spPr>
          <a:xfrm>
            <a:off x="6583557" y="5511184"/>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1</a:t>
            </a:r>
          </a:p>
        </p:txBody>
      </p:sp>
      <p:sp>
        <p:nvSpPr>
          <p:cNvPr id="716" name="Oval"/>
          <p:cNvSpPr/>
          <p:nvPr/>
        </p:nvSpPr>
        <p:spPr>
          <a:xfrm>
            <a:off x="6201764" y="5598231"/>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17" name="Oval"/>
          <p:cNvSpPr/>
          <p:nvPr/>
        </p:nvSpPr>
        <p:spPr>
          <a:xfrm>
            <a:off x="6218163" y="6019319"/>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18" name="Part 2"/>
          <p:cNvSpPr txBox="1"/>
          <p:nvPr/>
        </p:nvSpPr>
        <p:spPr>
          <a:xfrm>
            <a:off x="6583557" y="5947271"/>
            <a:ext cx="83957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Part 2</a:t>
            </a:r>
          </a:p>
        </p:txBody>
      </p:sp>
      <p:sp>
        <p:nvSpPr>
          <p:cNvPr id="719" name="Line"/>
          <p:cNvSpPr/>
          <p:nvPr/>
        </p:nvSpPr>
        <p:spPr>
          <a:xfrm>
            <a:off x="6167929" y="5239673"/>
            <a:ext cx="363089" cy="1"/>
          </a:xfrm>
          <a:prstGeom prst="line">
            <a:avLst/>
          </a:prstGeom>
          <a:ln w="63500">
            <a:solidFill>
              <a:schemeClr val="accent3">
                <a:hueOff val="-333990"/>
                <a:satOff val="3917"/>
                <a:lumOff val="-6666"/>
              </a:schemeClr>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Tree>
    <p:extLst>
      <p:ext uri="{BB962C8B-B14F-4D97-AF65-F5344CB8AC3E}">
        <p14:creationId xmlns:p14="http://schemas.microsoft.com/office/powerpoint/2010/main" val="1788719504"/>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23" name="008670657.jpg" descr="008670657.jpg"/>
          <p:cNvPicPr>
            <a:picLocks noChangeAspect="1"/>
          </p:cNvPicPr>
          <p:nvPr/>
        </p:nvPicPr>
        <p:blipFill>
          <a:blip r:embed="rId3"/>
          <a:srcRect l="29167" t="26807" r="32320"/>
          <a:stretch>
            <a:fillRect/>
          </a:stretch>
        </p:blipFill>
        <p:spPr>
          <a:xfrm>
            <a:off x="573618" y="1383531"/>
            <a:ext cx="4695274" cy="5019569"/>
          </a:xfrm>
          <a:prstGeom prst="rect">
            <a:avLst/>
          </a:prstGeom>
          <a:ln w="3175">
            <a:miter lim="400000"/>
          </a:ln>
        </p:spPr>
      </p:pic>
      <p:sp>
        <p:nvSpPr>
          <p:cNvPr id="724" name="Circle"/>
          <p:cNvSpPr/>
          <p:nvPr/>
        </p:nvSpPr>
        <p:spPr>
          <a:xfrm>
            <a:off x="2045520" y="3548836"/>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25" name="Circle"/>
          <p:cNvSpPr/>
          <p:nvPr/>
        </p:nvSpPr>
        <p:spPr>
          <a:xfrm>
            <a:off x="2782920" y="3747231"/>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26" name="Circle"/>
          <p:cNvSpPr/>
          <p:nvPr/>
        </p:nvSpPr>
        <p:spPr>
          <a:xfrm>
            <a:off x="3606406" y="3863560"/>
            <a:ext cx="183472" cy="183472"/>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27" name="Line"/>
          <p:cNvSpPr/>
          <p:nvPr/>
        </p:nvSpPr>
        <p:spPr>
          <a:xfrm flipH="1">
            <a:off x="2294104" y="2677990"/>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28" name="Line"/>
          <p:cNvSpPr/>
          <p:nvPr/>
        </p:nvSpPr>
        <p:spPr>
          <a:xfrm flipH="1">
            <a:off x="2323977" y="2707864"/>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29" name="Line"/>
          <p:cNvSpPr/>
          <p:nvPr/>
        </p:nvSpPr>
        <p:spPr>
          <a:xfrm flipH="1">
            <a:off x="2353851" y="2737737"/>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0" name="Line"/>
          <p:cNvSpPr/>
          <p:nvPr/>
        </p:nvSpPr>
        <p:spPr>
          <a:xfrm flipH="1">
            <a:off x="2383725" y="2767611"/>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1" name="Line"/>
          <p:cNvSpPr/>
          <p:nvPr/>
        </p:nvSpPr>
        <p:spPr>
          <a:xfrm flipH="1">
            <a:off x="2249293" y="2808396"/>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2" name="Line"/>
          <p:cNvSpPr/>
          <p:nvPr/>
        </p:nvSpPr>
        <p:spPr>
          <a:xfrm flipH="1">
            <a:off x="2279167" y="2838270"/>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3" name="Line"/>
          <p:cNvSpPr/>
          <p:nvPr/>
        </p:nvSpPr>
        <p:spPr>
          <a:xfrm flipH="1">
            <a:off x="2309041" y="2868144"/>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4" name="Line"/>
          <p:cNvSpPr/>
          <p:nvPr/>
        </p:nvSpPr>
        <p:spPr>
          <a:xfrm flipH="1">
            <a:off x="2338914" y="2898017"/>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5" name="Line"/>
          <p:cNvSpPr/>
          <p:nvPr/>
        </p:nvSpPr>
        <p:spPr>
          <a:xfrm flipH="1">
            <a:off x="2159672" y="3046302"/>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6" name="Line"/>
          <p:cNvSpPr/>
          <p:nvPr/>
        </p:nvSpPr>
        <p:spPr>
          <a:xfrm flipH="1">
            <a:off x="2189545" y="3076176"/>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7" name="Line"/>
          <p:cNvSpPr/>
          <p:nvPr/>
        </p:nvSpPr>
        <p:spPr>
          <a:xfrm flipH="1">
            <a:off x="2219419" y="3106049"/>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8" name="Line"/>
          <p:cNvSpPr/>
          <p:nvPr/>
        </p:nvSpPr>
        <p:spPr>
          <a:xfrm flipH="1">
            <a:off x="2249293" y="3135923"/>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39" name="Line"/>
          <p:cNvSpPr/>
          <p:nvPr/>
        </p:nvSpPr>
        <p:spPr>
          <a:xfrm flipH="1">
            <a:off x="2090933" y="3303343"/>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0" name="Line"/>
          <p:cNvSpPr/>
          <p:nvPr/>
        </p:nvSpPr>
        <p:spPr>
          <a:xfrm flipH="1">
            <a:off x="2120807" y="3333216"/>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1" name="Line"/>
          <p:cNvSpPr/>
          <p:nvPr/>
        </p:nvSpPr>
        <p:spPr>
          <a:xfrm flipH="1">
            <a:off x="2150680" y="3363090"/>
            <a:ext cx="71746"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2" name="Line"/>
          <p:cNvSpPr/>
          <p:nvPr/>
        </p:nvSpPr>
        <p:spPr>
          <a:xfrm flipH="1">
            <a:off x="2180554" y="3392964"/>
            <a:ext cx="71745" cy="200071"/>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3" name="Line"/>
          <p:cNvSpPr/>
          <p:nvPr/>
        </p:nvSpPr>
        <p:spPr>
          <a:xfrm flipH="1">
            <a:off x="2967498" y="284132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4" name="Line"/>
          <p:cNvSpPr/>
          <p:nvPr/>
        </p:nvSpPr>
        <p:spPr>
          <a:xfrm flipH="1">
            <a:off x="3002885" y="286439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5" name="Line"/>
          <p:cNvSpPr/>
          <p:nvPr/>
        </p:nvSpPr>
        <p:spPr>
          <a:xfrm flipH="1">
            <a:off x="3038272" y="288747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6" name="Line"/>
          <p:cNvSpPr/>
          <p:nvPr/>
        </p:nvSpPr>
        <p:spPr>
          <a:xfrm flipH="1">
            <a:off x="3073659" y="291055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7" name="Line"/>
          <p:cNvSpPr/>
          <p:nvPr/>
        </p:nvSpPr>
        <p:spPr>
          <a:xfrm flipH="1">
            <a:off x="2950512" y="297816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8" name="Line"/>
          <p:cNvSpPr/>
          <p:nvPr/>
        </p:nvSpPr>
        <p:spPr>
          <a:xfrm flipH="1">
            <a:off x="2985899" y="300124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49" name="Line"/>
          <p:cNvSpPr/>
          <p:nvPr/>
        </p:nvSpPr>
        <p:spPr>
          <a:xfrm flipH="1">
            <a:off x="3021286" y="302431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0" name="Line"/>
          <p:cNvSpPr/>
          <p:nvPr/>
        </p:nvSpPr>
        <p:spPr>
          <a:xfrm flipH="1">
            <a:off x="3056673" y="304739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1" name="Line"/>
          <p:cNvSpPr/>
          <p:nvPr/>
        </p:nvSpPr>
        <p:spPr>
          <a:xfrm flipH="1">
            <a:off x="2911820" y="3229425"/>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2" name="Line"/>
          <p:cNvSpPr/>
          <p:nvPr/>
        </p:nvSpPr>
        <p:spPr>
          <a:xfrm flipH="1">
            <a:off x="2947207" y="3252504"/>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3" name="Line"/>
          <p:cNvSpPr/>
          <p:nvPr/>
        </p:nvSpPr>
        <p:spPr>
          <a:xfrm flipH="1">
            <a:off x="2982594" y="3275584"/>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4" name="Line"/>
          <p:cNvSpPr/>
          <p:nvPr/>
        </p:nvSpPr>
        <p:spPr>
          <a:xfrm flipH="1">
            <a:off x="3017981" y="329866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5" name="Line"/>
          <p:cNvSpPr/>
          <p:nvPr/>
        </p:nvSpPr>
        <p:spPr>
          <a:xfrm flipH="1">
            <a:off x="2897505" y="349511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6" name="Line"/>
          <p:cNvSpPr/>
          <p:nvPr/>
        </p:nvSpPr>
        <p:spPr>
          <a:xfrm flipH="1">
            <a:off x="2932892" y="351819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7" name="Line"/>
          <p:cNvSpPr/>
          <p:nvPr/>
        </p:nvSpPr>
        <p:spPr>
          <a:xfrm flipH="1">
            <a:off x="2968279" y="3541272"/>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8" name="Line"/>
          <p:cNvSpPr/>
          <p:nvPr/>
        </p:nvSpPr>
        <p:spPr>
          <a:xfrm flipH="1">
            <a:off x="3003666" y="3564351"/>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59" name="Line"/>
          <p:cNvSpPr/>
          <p:nvPr/>
        </p:nvSpPr>
        <p:spPr>
          <a:xfrm flipH="1">
            <a:off x="3735730" y="2905725"/>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0" name="Line"/>
          <p:cNvSpPr/>
          <p:nvPr/>
        </p:nvSpPr>
        <p:spPr>
          <a:xfrm flipH="1">
            <a:off x="3771117" y="2928804"/>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1" name="Line"/>
          <p:cNvSpPr/>
          <p:nvPr/>
        </p:nvSpPr>
        <p:spPr>
          <a:xfrm flipH="1">
            <a:off x="3806504" y="295188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2" name="Line"/>
          <p:cNvSpPr/>
          <p:nvPr/>
        </p:nvSpPr>
        <p:spPr>
          <a:xfrm flipH="1">
            <a:off x="3841891" y="297496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3" name="Line"/>
          <p:cNvSpPr/>
          <p:nvPr/>
        </p:nvSpPr>
        <p:spPr>
          <a:xfrm flipH="1">
            <a:off x="3718743" y="3042565"/>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4" name="Line"/>
          <p:cNvSpPr/>
          <p:nvPr/>
        </p:nvSpPr>
        <p:spPr>
          <a:xfrm flipH="1">
            <a:off x="3754130" y="3065644"/>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5" name="Line"/>
          <p:cNvSpPr/>
          <p:nvPr/>
        </p:nvSpPr>
        <p:spPr>
          <a:xfrm flipH="1">
            <a:off x="3789517" y="3088724"/>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6" name="Line"/>
          <p:cNvSpPr/>
          <p:nvPr/>
        </p:nvSpPr>
        <p:spPr>
          <a:xfrm flipH="1">
            <a:off x="3824904" y="3111803"/>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7" name="Line"/>
          <p:cNvSpPr/>
          <p:nvPr/>
        </p:nvSpPr>
        <p:spPr>
          <a:xfrm flipH="1">
            <a:off x="3680052" y="3293830"/>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8" name="Line"/>
          <p:cNvSpPr/>
          <p:nvPr/>
        </p:nvSpPr>
        <p:spPr>
          <a:xfrm flipH="1">
            <a:off x="3715439" y="3316909"/>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69" name="Line"/>
          <p:cNvSpPr/>
          <p:nvPr/>
        </p:nvSpPr>
        <p:spPr>
          <a:xfrm flipH="1">
            <a:off x="3750826" y="333998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0" name="Line"/>
          <p:cNvSpPr/>
          <p:nvPr/>
        </p:nvSpPr>
        <p:spPr>
          <a:xfrm flipH="1">
            <a:off x="3786213" y="336306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1" name="Line"/>
          <p:cNvSpPr/>
          <p:nvPr/>
        </p:nvSpPr>
        <p:spPr>
          <a:xfrm flipH="1">
            <a:off x="3665737" y="3559518"/>
            <a:ext cx="28993" cy="210560"/>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2" name="Line"/>
          <p:cNvSpPr/>
          <p:nvPr/>
        </p:nvSpPr>
        <p:spPr>
          <a:xfrm flipH="1">
            <a:off x="3701124" y="3582598"/>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3" name="Line"/>
          <p:cNvSpPr/>
          <p:nvPr/>
        </p:nvSpPr>
        <p:spPr>
          <a:xfrm flipH="1">
            <a:off x="3736511" y="3605676"/>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4" name="Line"/>
          <p:cNvSpPr/>
          <p:nvPr/>
        </p:nvSpPr>
        <p:spPr>
          <a:xfrm flipH="1">
            <a:off x="3771898" y="3628756"/>
            <a:ext cx="28993" cy="210559"/>
          </a:xfrm>
          <a:prstGeom prst="line">
            <a:avLst/>
          </a:prstGeom>
          <a:ln w="38100">
            <a:solidFill>
              <a:srgbClr val="F5D33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5" name="Line"/>
          <p:cNvSpPr/>
          <p:nvPr/>
        </p:nvSpPr>
        <p:spPr>
          <a:xfrm flipV="1">
            <a:off x="2920046" y="2739325"/>
            <a:ext cx="142842" cy="979643"/>
          </a:xfrm>
          <a:prstGeom prst="line">
            <a:avLst/>
          </a:prstGeom>
          <a:ln w="63500">
            <a:solidFill>
              <a:srgbClr val="000000"/>
            </a:solidFill>
            <a:miter lim="400000"/>
            <a:head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6" name="Line"/>
          <p:cNvSpPr/>
          <p:nvPr/>
        </p:nvSpPr>
        <p:spPr>
          <a:xfrm flipV="1">
            <a:off x="2150450" y="2601170"/>
            <a:ext cx="283478" cy="968906"/>
          </a:xfrm>
          <a:prstGeom prst="line">
            <a:avLst/>
          </a:prstGeom>
          <a:ln w="63500">
            <a:solidFill>
              <a:srgbClr val="000000"/>
            </a:solidFill>
            <a:miter lim="400000"/>
            <a:head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7" name="Line"/>
          <p:cNvSpPr/>
          <p:nvPr/>
        </p:nvSpPr>
        <p:spPr>
          <a:xfrm flipV="1">
            <a:off x="3700569" y="2745395"/>
            <a:ext cx="139447" cy="1171973"/>
          </a:xfrm>
          <a:prstGeom prst="line">
            <a:avLst/>
          </a:prstGeom>
          <a:ln w="63500">
            <a:solidFill>
              <a:srgbClr val="000000"/>
            </a:solidFill>
            <a:miter lim="400000"/>
            <a:head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78" name="Circle"/>
          <p:cNvSpPr/>
          <p:nvPr/>
        </p:nvSpPr>
        <p:spPr>
          <a:xfrm>
            <a:off x="3721024" y="269800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79" name="Circle"/>
          <p:cNvSpPr/>
          <p:nvPr/>
        </p:nvSpPr>
        <p:spPr>
          <a:xfrm>
            <a:off x="2370898" y="2570742"/>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80" name="Circle"/>
          <p:cNvSpPr/>
          <p:nvPr/>
        </p:nvSpPr>
        <p:spPr>
          <a:xfrm>
            <a:off x="2996511" y="2691658"/>
            <a:ext cx="183472" cy="183472"/>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81" name="Part Affinity Fields for Part-to-Part Association"/>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Affinity Fields for Part-to-Part Association</a:t>
            </a:r>
          </a:p>
        </p:txBody>
      </p:sp>
      <p:sp>
        <p:nvSpPr>
          <p:cNvPr id="782" name="Line"/>
          <p:cNvSpPr/>
          <p:nvPr/>
        </p:nvSpPr>
        <p:spPr>
          <a:xfrm flipH="1">
            <a:off x="10033132" y="2428948"/>
            <a:ext cx="94099" cy="2423249"/>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83" name="Line"/>
          <p:cNvSpPr/>
          <p:nvPr/>
        </p:nvSpPr>
        <p:spPr>
          <a:xfrm flipH="1">
            <a:off x="8126705" y="2128453"/>
            <a:ext cx="489119" cy="2601094"/>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84" name="Line"/>
          <p:cNvSpPr/>
          <p:nvPr/>
        </p:nvSpPr>
        <p:spPr>
          <a:xfrm flipH="1">
            <a:off x="6388825" y="1927712"/>
            <a:ext cx="703859" cy="2149418"/>
          </a:xfrm>
          <a:prstGeom prst="line">
            <a:avLst/>
          </a:prstGeom>
          <a:ln w="1016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785" name="Circle"/>
          <p:cNvSpPr/>
          <p:nvPr/>
        </p:nvSpPr>
        <p:spPr>
          <a:xfrm>
            <a:off x="6115851" y="407841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86" name="Circle"/>
          <p:cNvSpPr/>
          <p:nvPr/>
        </p:nvSpPr>
        <p:spPr>
          <a:xfrm>
            <a:off x="9781571" y="4779388"/>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87" name="Circle"/>
          <p:cNvSpPr/>
          <p:nvPr/>
        </p:nvSpPr>
        <p:spPr>
          <a:xfrm>
            <a:off x="9957864" y="207642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88" name="Circle"/>
          <p:cNvSpPr/>
          <p:nvPr/>
        </p:nvSpPr>
        <p:spPr>
          <a:xfrm>
            <a:off x="6822578" y="180127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89" name="Circle"/>
          <p:cNvSpPr/>
          <p:nvPr/>
        </p:nvSpPr>
        <p:spPr>
          <a:xfrm>
            <a:off x="8393396" y="2019279"/>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90" name="Circle"/>
          <p:cNvSpPr/>
          <p:nvPr/>
        </p:nvSpPr>
        <p:spPr>
          <a:xfrm>
            <a:off x="7923257" y="4389062"/>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Tree>
    <p:extLst>
      <p:ext uri="{BB962C8B-B14F-4D97-AF65-F5344CB8AC3E}">
        <p14:creationId xmlns:p14="http://schemas.microsoft.com/office/powerpoint/2010/main" val="2206692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Structured Predictions with Deep Learning</a:t>
            </a:r>
          </a:p>
        </p:txBody>
      </p:sp>
      <p:sp>
        <p:nvSpPr>
          <p:cNvPr id="3" name="Subtitle 2"/>
          <p:cNvSpPr>
            <a:spLocks noGrp="1"/>
          </p:cNvSpPr>
          <p:nvPr>
            <p:ph type="subTitle" idx="1"/>
          </p:nvPr>
        </p:nvSpPr>
        <p:spPr>
          <a:xfrm>
            <a:off x="3524250" y="3947293"/>
            <a:ext cx="5143500" cy="853309"/>
          </a:xfrm>
        </p:spPr>
        <p:txBody>
          <a:bodyPr/>
          <a:lstStyle/>
          <a:p>
            <a:r>
              <a:rPr lang="en-US" dirty="0"/>
              <a:t>James Hays</a:t>
            </a:r>
          </a:p>
        </p:txBody>
      </p:sp>
    </p:spTree>
    <p:extLst>
      <p:ext uri="{BB962C8B-B14F-4D97-AF65-F5344CB8AC3E}">
        <p14:creationId xmlns:p14="http://schemas.microsoft.com/office/powerpoint/2010/main" val="14105551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 name="Oval"/>
          <p:cNvSpPr/>
          <p:nvPr/>
        </p:nvSpPr>
        <p:spPr>
          <a:xfrm>
            <a:off x="453728" y="277951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95" name="Part Association for Full-body Pose"/>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Association for Full-body Pose</a:t>
            </a:r>
          </a:p>
        </p:txBody>
      </p:sp>
      <p:grpSp>
        <p:nvGrpSpPr>
          <p:cNvPr id="800" name="Group"/>
          <p:cNvGrpSpPr/>
          <p:nvPr/>
        </p:nvGrpSpPr>
        <p:grpSpPr>
          <a:xfrm>
            <a:off x="433479" y="1809951"/>
            <a:ext cx="1230183" cy="844130"/>
            <a:chOff x="0" y="-5213"/>
            <a:chExt cx="2460365" cy="1688256"/>
          </a:xfrm>
        </p:grpSpPr>
        <p:sp>
          <p:nvSpPr>
            <p:cNvPr id="796" name="Elbow"/>
            <p:cNvSpPr txBox="1"/>
            <p:nvPr/>
          </p:nvSpPr>
          <p:spPr>
            <a:xfrm>
              <a:off x="745954" y="-5213"/>
              <a:ext cx="1714411"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Elbow</a:t>
              </a:r>
            </a:p>
          </p:txBody>
        </p:sp>
        <p:sp>
          <p:nvSpPr>
            <p:cNvPr id="797" name="Oval"/>
            <p:cNvSpPr/>
            <p:nvPr/>
          </p:nvSpPr>
          <p:spPr>
            <a:xfrm>
              <a:off x="0" y="168881"/>
              <a:ext cx="525238" cy="527889"/>
            </a:xfrm>
            <a:prstGeom prst="ellipse">
              <a:avLst/>
            </a:prstGeom>
            <a:solidFill>
              <a:schemeClr val="accent5">
                <a:hueOff val="-444211"/>
                <a:satOff val="-14915"/>
                <a:lumOff val="22857"/>
              </a:schemeClr>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98" name="Oval"/>
            <p:cNvSpPr/>
            <p:nvPr/>
          </p:nvSpPr>
          <p:spPr>
            <a:xfrm>
              <a:off x="32797" y="1011057"/>
              <a:ext cx="525239" cy="527889"/>
            </a:xfrm>
            <a:prstGeom prst="ellipse">
              <a:avLst/>
            </a:prstGeom>
            <a:solidFill>
              <a:srgbClr val="1B4AFB"/>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799" name="Wrist"/>
            <p:cNvSpPr txBox="1"/>
            <p:nvPr/>
          </p:nvSpPr>
          <p:spPr>
            <a:xfrm>
              <a:off x="744236" y="866957"/>
              <a:ext cx="1451519"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Wrist</a:t>
              </a:r>
            </a:p>
          </p:txBody>
        </p:sp>
      </p:grpSp>
      <p:sp>
        <p:nvSpPr>
          <p:cNvPr id="801" name="Shoulder"/>
          <p:cNvSpPr txBox="1"/>
          <p:nvPr/>
        </p:nvSpPr>
        <p:spPr>
          <a:xfrm>
            <a:off x="780113" y="2707467"/>
            <a:ext cx="123230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Shoulder</a:t>
            </a:r>
          </a:p>
        </p:txBody>
      </p:sp>
      <p:pic>
        <p:nvPicPr>
          <p:cNvPr id="802" name="Golden-State-Warriors-parade-dance.jpg" descr="Golden-State-Warriors-parade-dance.jpg"/>
          <p:cNvPicPr>
            <a:picLocks noChangeAspect="1"/>
          </p:cNvPicPr>
          <p:nvPr/>
        </p:nvPicPr>
        <p:blipFill>
          <a:blip r:embed="rId3"/>
          <a:srcRect l="45039" t="5245" r="19389" b="12430"/>
          <a:stretch>
            <a:fillRect/>
          </a:stretch>
        </p:blipFill>
        <p:spPr>
          <a:xfrm>
            <a:off x="2374993" y="1546254"/>
            <a:ext cx="3522916" cy="4586252"/>
          </a:xfrm>
          <a:prstGeom prst="rect">
            <a:avLst/>
          </a:prstGeom>
          <a:ln w="3175">
            <a:miter lim="400000"/>
          </a:ln>
        </p:spPr>
      </p:pic>
      <p:sp>
        <p:nvSpPr>
          <p:cNvPr id="803" name="Oval"/>
          <p:cNvSpPr/>
          <p:nvPr/>
        </p:nvSpPr>
        <p:spPr>
          <a:xfrm>
            <a:off x="3535685" y="4026656"/>
            <a:ext cx="288104" cy="289558"/>
          </a:xfrm>
          <a:prstGeom prst="ellipse">
            <a:avLst/>
          </a:prstGeom>
          <a:solidFill>
            <a:srgbClr val="DB665D"/>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04" name="Oval"/>
          <p:cNvSpPr/>
          <p:nvPr/>
        </p:nvSpPr>
        <p:spPr>
          <a:xfrm>
            <a:off x="4403519" y="4957871"/>
            <a:ext cx="288104" cy="289558"/>
          </a:xfrm>
          <a:prstGeom prst="ellipse">
            <a:avLst/>
          </a:prstGeom>
          <a:blipFill>
            <a:blip r:embed="rId4"/>
          </a:blip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05" name="Oval"/>
          <p:cNvSpPr/>
          <p:nvPr/>
        </p:nvSpPr>
        <p:spPr>
          <a:xfrm>
            <a:off x="5211640" y="5116326"/>
            <a:ext cx="288104" cy="289558"/>
          </a:xfrm>
          <a:prstGeom prst="ellipse">
            <a:avLst/>
          </a:prstGeom>
          <a:solidFill>
            <a:srgbClr val="1B4AFB"/>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06" name="Oval"/>
          <p:cNvSpPr/>
          <p:nvPr/>
        </p:nvSpPr>
        <p:spPr>
          <a:xfrm>
            <a:off x="3371607" y="3029881"/>
            <a:ext cx="288104" cy="289558"/>
          </a:xfrm>
          <a:prstGeom prst="ellipse">
            <a:avLst/>
          </a:prstGeom>
          <a:solidFill>
            <a:srgbClr val="83BD54"/>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07" name="Oval"/>
          <p:cNvSpPr/>
          <p:nvPr/>
        </p:nvSpPr>
        <p:spPr>
          <a:xfrm>
            <a:off x="5211640" y="2833204"/>
            <a:ext cx="288104" cy="289558"/>
          </a:xfrm>
          <a:prstGeom prst="ellipse">
            <a:avLst/>
          </a:prstGeom>
          <a:solidFill>
            <a:srgbClr val="83BD54"/>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08" name="Oval"/>
          <p:cNvSpPr/>
          <p:nvPr/>
        </p:nvSpPr>
        <p:spPr>
          <a:xfrm>
            <a:off x="5354345" y="3894722"/>
            <a:ext cx="288104" cy="289558"/>
          </a:xfrm>
          <a:prstGeom prst="ellipse">
            <a:avLst/>
          </a:prstGeom>
          <a:solidFill>
            <a:srgbClr val="DB665D"/>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Tree>
    <p:extLst>
      <p:ext uri="{BB962C8B-B14F-4D97-AF65-F5344CB8AC3E}">
        <p14:creationId xmlns:p14="http://schemas.microsoft.com/office/powerpoint/2010/main" val="638864999"/>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2" name="Oval"/>
          <p:cNvSpPr/>
          <p:nvPr/>
        </p:nvSpPr>
        <p:spPr>
          <a:xfrm>
            <a:off x="453728" y="277951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13" name="Part Association for Full-body Pose"/>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Association for Full-body Pose</a:t>
            </a:r>
          </a:p>
        </p:txBody>
      </p:sp>
      <p:grpSp>
        <p:nvGrpSpPr>
          <p:cNvPr id="818" name="Group"/>
          <p:cNvGrpSpPr/>
          <p:nvPr/>
        </p:nvGrpSpPr>
        <p:grpSpPr>
          <a:xfrm>
            <a:off x="433479" y="1809951"/>
            <a:ext cx="1230183" cy="844130"/>
            <a:chOff x="0" y="-5213"/>
            <a:chExt cx="2460365" cy="1688256"/>
          </a:xfrm>
        </p:grpSpPr>
        <p:sp>
          <p:nvSpPr>
            <p:cNvPr id="814" name="Elbow"/>
            <p:cNvSpPr txBox="1"/>
            <p:nvPr/>
          </p:nvSpPr>
          <p:spPr>
            <a:xfrm>
              <a:off x="745954" y="-5213"/>
              <a:ext cx="1714411"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Elbow</a:t>
              </a:r>
            </a:p>
          </p:txBody>
        </p:sp>
        <p:sp>
          <p:nvSpPr>
            <p:cNvPr id="815" name="Oval"/>
            <p:cNvSpPr/>
            <p:nvPr/>
          </p:nvSpPr>
          <p:spPr>
            <a:xfrm>
              <a:off x="0" y="168881"/>
              <a:ext cx="525238" cy="527889"/>
            </a:xfrm>
            <a:prstGeom prst="ellipse">
              <a:avLst/>
            </a:prstGeom>
            <a:solidFill>
              <a:schemeClr val="accent5">
                <a:hueOff val="-444211"/>
                <a:satOff val="-14915"/>
                <a:lumOff val="22857"/>
              </a:schemeClr>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16" name="Oval"/>
            <p:cNvSpPr/>
            <p:nvPr/>
          </p:nvSpPr>
          <p:spPr>
            <a:xfrm>
              <a:off x="32797" y="1011057"/>
              <a:ext cx="525239" cy="527889"/>
            </a:xfrm>
            <a:prstGeom prst="ellipse">
              <a:avLst/>
            </a:prstGeom>
            <a:solidFill>
              <a:srgbClr val="1B4AFB"/>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17" name="Wrist"/>
            <p:cNvSpPr txBox="1"/>
            <p:nvPr/>
          </p:nvSpPr>
          <p:spPr>
            <a:xfrm>
              <a:off x="744236" y="866957"/>
              <a:ext cx="1451519"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Wrist</a:t>
              </a:r>
            </a:p>
          </p:txBody>
        </p:sp>
      </p:grpSp>
      <p:sp>
        <p:nvSpPr>
          <p:cNvPr id="819" name="Shoulder"/>
          <p:cNvSpPr txBox="1"/>
          <p:nvPr/>
        </p:nvSpPr>
        <p:spPr>
          <a:xfrm>
            <a:off x="780113" y="2707467"/>
            <a:ext cx="123230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dirty="0">
                <a:solidFill>
                  <a:srgbClr val="000000"/>
                </a:solidFill>
                <a:latin typeface="Helvetica Light"/>
                <a:sym typeface="Helvetica Light"/>
              </a:rPr>
              <a:t>Shoulder</a:t>
            </a:r>
          </a:p>
        </p:txBody>
      </p:sp>
      <p:pic>
        <p:nvPicPr>
          <p:cNvPr id="820" name="Golden-State-Warriors-parade-dance.jpg" descr="Golden-State-Warriors-parade-dance.jpg"/>
          <p:cNvPicPr>
            <a:picLocks noChangeAspect="1"/>
          </p:cNvPicPr>
          <p:nvPr/>
        </p:nvPicPr>
        <p:blipFill>
          <a:blip r:embed="rId3"/>
          <a:srcRect l="45039" t="5245" r="19389" b="12430"/>
          <a:stretch>
            <a:fillRect/>
          </a:stretch>
        </p:blipFill>
        <p:spPr>
          <a:xfrm>
            <a:off x="2374993" y="1546254"/>
            <a:ext cx="3522916" cy="4586252"/>
          </a:xfrm>
          <a:prstGeom prst="rect">
            <a:avLst/>
          </a:prstGeom>
          <a:ln w="3175">
            <a:miter lim="400000"/>
          </a:ln>
        </p:spPr>
      </p:pic>
      <p:sp>
        <p:nvSpPr>
          <p:cNvPr id="821" name="Oval"/>
          <p:cNvSpPr/>
          <p:nvPr/>
        </p:nvSpPr>
        <p:spPr>
          <a:xfrm>
            <a:off x="3535685" y="4026656"/>
            <a:ext cx="288104" cy="289558"/>
          </a:xfrm>
          <a:prstGeom prst="ellipse">
            <a:avLst/>
          </a:prstGeom>
          <a:solidFill>
            <a:srgbClr val="DB665D"/>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22" name="Oval"/>
          <p:cNvSpPr/>
          <p:nvPr/>
        </p:nvSpPr>
        <p:spPr>
          <a:xfrm>
            <a:off x="4403519" y="4957871"/>
            <a:ext cx="288104" cy="289558"/>
          </a:xfrm>
          <a:prstGeom prst="ellipse">
            <a:avLst/>
          </a:prstGeom>
          <a:blipFill>
            <a:blip r:embed="rId4"/>
          </a:blip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23" name="Oval"/>
          <p:cNvSpPr/>
          <p:nvPr/>
        </p:nvSpPr>
        <p:spPr>
          <a:xfrm>
            <a:off x="5211640" y="5116326"/>
            <a:ext cx="288104" cy="289558"/>
          </a:xfrm>
          <a:prstGeom prst="ellipse">
            <a:avLst/>
          </a:prstGeom>
          <a:solidFill>
            <a:srgbClr val="1B4AFB"/>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24" name="Oval"/>
          <p:cNvSpPr/>
          <p:nvPr/>
        </p:nvSpPr>
        <p:spPr>
          <a:xfrm>
            <a:off x="3371607" y="3029881"/>
            <a:ext cx="288104" cy="289558"/>
          </a:xfrm>
          <a:prstGeom prst="ellipse">
            <a:avLst/>
          </a:prstGeom>
          <a:solidFill>
            <a:srgbClr val="83BD54"/>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25" name="Oval"/>
          <p:cNvSpPr/>
          <p:nvPr/>
        </p:nvSpPr>
        <p:spPr>
          <a:xfrm>
            <a:off x="5211640" y="2833204"/>
            <a:ext cx="288104" cy="289558"/>
          </a:xfrm>
          <a:prstGeom prst="ellipse">
            <a:avLst/>
          </a:prstGeom>
          <a:solidFill>
            <a:srgbClr val="83BD54"/>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26" name="Oval"/>
          <p:cNvSpPr/>
          <p:nvPr/>
        </p:nvSpPr>
        <p:spPr>
          <a:xfrm>
            <a:off x="5354345" y="3894722"/>
            <a:ext cx="288104" cy="289558"/>
          </a:xfrm>
          <a:prstGeom prst="ellipse">
            <a:avLst/>
          </a:prstGeom>
          <a:solidFill>
            <a:srgbClr val="DB665D"/>
          </a:solidFill>
          <a:ln w="3175">
            <a:miter lim="400000"/>
          </a:ln>
          <a:effectLst>
            <a:outerShdw blurRad="25400" dist="12700" dir="5400000" rotWithShape="0">
              <a:srgbClr val="000000">
                <a:alpha val="50000"/>
              </a:srgbClr>
            </a:outerShdw>
          </a:effectLst>
        </p:spPr>
        <p:txBody>
          <a:bodyPr lIns="18614" tIns="18614" rIns="18614" bIns="18614"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27" name="Line"/>
          <p:cNvSpPr/>
          <p:nvPr/>
        </p:nvSpPr>
        <p:spPr>
          <a:xfrm>
            <a:off x="9613414" y="2302202"/>
            <a:ext cx="1241775" cy="201725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28" name="Line"/>
          <p:cNvSpPr/>
          <p:nvPr/>
        </p:nvSpPr>
        <p:spPr>
          <a:xfrm>
            <a:off x="9621926" y="2459212"/>
            <a:ext cx="368205" cy="29812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29" name="Line"/>
          <p:cNvSpPr/>
          <p:nvPr/>
        </p:nvSpPr>
        <p:spPr>
          <a:xfrm flipH="1">
            <a:off x="6544794" y="2370279"/>
            <a:ext cx="1462397" cy="193586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0" name="Line"/>
          <p:cNvSpPr/>
          <p:nvPr/>
        </p:nvSpPr>
        <p:spPr>
          <a:xfrm>
            <a:off x="8124145" y="2454602"/>
            <a:ext cx="2579315" cy="17672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1" name="Line"/>
          <p:cNvSpPr/>
          <p:nvPr/>
        </p:nvSpPr>
        <p:spPr>
          <a:xfrm flipH="1">
            <a:off x="7539762" y="2438140"/>
            <a:ext cx="462060" cy="30234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2" name="Line"/>
          <p:cNvSpPr/>
          <p:nvPr/>
        </p:nvSpPr>
        <p:spPr>
          <a:xfrm>
            <a:off x="8005141" y="2406741"/>
            <a:ext cx="2067812" cy="308621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3" name="Line"/>
          <p:cNvSpPr/>
          <p:nvPr/>
        </p:nvSpPr>
        <p:spPr>
          <a:xfrm flipH="1">
            <a:off x="7596497" y="2381977"/>
            <a:ext cx="2022690" cy="3066198"/>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4" name="Line"/>
          <p:cNvSpPr/>
          <p:nvPr/>
        </p:nvSpPr>
        <p:spPr>
          <a:xfrm>
            <a:off x="6612915" y="4147585"/>
            <a:ext cx="4179091" cy="1500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5" name="Line"/>
          <p:cNvSpPr/>
          <p:nvPr/>
        </p:nvSpPr>
        <p:spPr>
          <a:xfrm>
            <a:off x="7597177" y="5452240"/>
            <a:ext cx="2210567" cy="1"/>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6" name="Line"/>
          <p:cNvSpPr/>
          <p:nvPr/>
        </p:nvSpPr>
        <p:spPr>
          <a:xfrm>
            <a:off x="6560725" y="4162853"/>
            <a:ext cx="3441844" cy="120273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37" name="Circle"/>
          <p:cNvSpPr/>
          <p:nvPr/>
        </p:nvSpPr>
        <p:spPr>
          <a:xfrm>
            <a:off x="7837518" y="2135373"/>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38" name="Circle"/>
          <p:cNvSpPr/>
          <p:nvPr/>
        </p:nvSpPr>
        <p:spPr>
          <a:xfrm>
            <a:off x="9823000" y="5238666"/>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39" name="Line"/>
          <p:cNvSpPr/>
          <p:nvPr/>
        </p:nvSpPr>
        <p:spPr>
          <a:xfrm flipH="1">
            <a:off x="6759448" y="2337668"/>
            <a:ext cx="2833113" cy="180966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40" name="Circle"/>
          <p:cNvSpPr/>
          <p:nvPr/>
        </p:nvSpPr>
        <p:spPr>
          <a:xfrm>
            <a:off x="9405160" y="2135373"/>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41" name="Circle"/>
          <p:cNvSpPr/>
          <p:nvPr/>
        </p:nvSpPr>
        <p:spPr>
          <a:xfrm flipH="1">
            <a:off x="6376202" y="4009047"/>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42" name="Line"/>
          <p:cNvSpPr/>
          <p:nvPr/>
        </p:nvSpPr>
        <p:spPr>
          <a:xfrm flipH="1">
            <a:off x="7574472" y="4297734"/>
            <a:ext cx="3114604" cy="1113208"/>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43" name="Circle"/>
          <p:cNvSpPr/>
          <p:nvPr/>
        </p:nvSpPr>
        <p:spPr>
          <a:xfrm>
            <a:off x="10597783" y="4059847"/>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44" name="Circle"/>
          <p:cNvSpPr/>
          <p:nvPr/>
        </p:nvSpPr>
        <p:spPr>
          <a:xfrm flipH="1">
            <a:off x="7307680" y="5238666"/>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45" name="Fully-connected graph"/>
          <p:cNvSpPr txBox="1"/>
          <p:nvPr/>
        </p:nvSpPr>
        <p:spPr>
          <a:xfrm>
            <a:off x="7378708" y="5880114"/>
            <a:ext cx="296515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Fully-connected graph</a:t>
            </a:r>
          </a:p>
        </p:txBody>
      </p:sp>
    </p:spTree>
    <p:extLst>
      <p:ext uri="{BB962C8B-B14F-4D97-AF65-F5344CB8AC3E}">
        <p14:creationId xmlns:p14="http://schemas.microsoft.com/office/powerpoint/2010/main" val="3699630543"/>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9" name="Line"/>
          <p:cNvSpPr/>
          <p:nvPr/>
        </p:nvSpPr>
        <p:spPr>
          <a:xfrm>
            <a:off x="4419905" y="2298320"/>
            <a:ext cx="1241775" cy="201725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0" name="Line"/>
          <p:cNvSpPr/>
          <p:nvPr/>
        </p:nvSpPr>
        <p:spPr>
          <a:xfrm>
            <a:off x="4428418" y="2455330"/>
            <a:ext cx="368205" cy="29812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1" name="Line"/>
          <p:cNvSpPr/>
          <p:nvPr/>
        </p:nvSpPr>
        <p:spPr>
          <a:xfrm flipH="1">
            <a:off x="1351285" y="2366398"/>
            <a:ext cx="1462397" cy="193586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2" name="Line"/>
          <p:cNvSpPr/>
          <p:nvPr/>
        </p:nvSpPr>
        <p:spPr>
          <a:xfrm>
            <a:off x="2930637" y="2450720"/>
            <a:ext cx="2579314" cy="17672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3" name="Line"/>
          <p:cNvSpPr/>
          <p:nvPr/>
        </p:nvSpPr>
        <p:spPr>
          <a:xfrm flipH="1">
            <a:off x="2346254" y="2434259"/>
            <a:ext cx="462061" cy="30234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4" name="Line"/>
          <p:cNvSpPr/>
          <p:nvPr/>
        </p:nvSpPr>
        <p:spPr>
          <a:xfrm>
            <a:off x="2811633" y="2402860"/>
            <a:ext cx="2067812" cy="308621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5" name="Line"/>
          <p:cNvSpPr/>
          <p:nvPr/>
        </p:nvSpPr>
        <p:spPr>
          <a:xfrm flipH="1">
            <a:off x="2402989" y="2378095"/>
            <a:ext cx="2022689" cy="3066198"/>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6" name="Line"/>
          <p:cNvSpPr/>
          <p:nvPr/>
        </p:nvSpPr>
        <p:spPr>
          <a:xfrm>
            <a:off x="1419407" y="4143704"/>
            <a:ext cx="4179091" cy="1500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7" name="Line"/>
          <p:cNvSpPr/>
          <p:nvPr/>
        </p:nvSpPr>
        <p:spPr>
          <a:xfrm>
            <a:off x="2403669" y="5448359"/>
            <a:ext cx="2210568" cy="1"/>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8" name="Line"/>
          <p:cNvSpPr/>
          <p:nvPr/>
        </p:nvSpPr>
        <p:spPr>
          <a:xfrm>
            <a:off x="1367216" y="4158971"/>
            <a:ext cx="3441845" cy="120273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59" name="Circle"/>
          <p:cNvSpPr/>
          <p:nvPr/>
        </p:nvSpPr>
        <p:spPr>
          <a:xfrm>
            <a:off x="2644010"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60" name="Circle"/>
          <p:cNvSpPr/>
          <p:nvPr/>
        </p:nvSpPr>
        <p:spPr>
          <a:xfrm>
            <a:off x="4629492" y="5234784"/>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61" name="Line"/>
          <p:cNvSpPr/>
          <p:nvPr/>
        </p:nvSpPr>
        <p:spPr>
          <a:xfrm flipH="1">
            <a:off x="1565939" y="2333786"/>
            <a:ext cx="2833113" cy="180966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62" name="Circle"/>
          <p:cNvSpPr/>
          <p:nvPr/>
        </p:nvSpPr>
        <p:spPr>
          <a:xfrm>
            <a:off x="4211652"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63" name="Circle"/>
          <p:cNvSpPr/>
          <p:nvPr/>
        </p:nvSpPr>
        <p:spPr>
          <a:xfrm flipH="1">
            <a:off x="1182694" y="4005165"/>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64" name="Line"/>
          <p:cNvSpPr/>
          <p:nvPr/>
        </p:nvSpPr>
        <p:spPr>
          <a:xfrm flipH="1">
            <a:off x="2380963" y="4293852"/>
            <a:ext cx="3114604" cy="1113209"/>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65" name="Circle"/>
          <p:cNvSpPr/>
          <p:nvPr/>
        </p:nvSpPr>
        <p:spPr>
          <a:xfrm>
            <a:off x="5404275" y="4055965"/>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66" name="Circle"/>
          <p:cNvSpPr/>
          <p:nvPr/>
        </p:nvSpPr>
        <p:spPr>
          <a:xfrm flipH="1">
            <a:off x="2114171" y="5234784"/>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67" name="Part Association for Full-body Pose"/>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Association for Full-body Pose</a:t>
            </a:r>
          </a:p>
        </p:txBody>
      </p:sp>
      <p:sp>
        <p:nvSpPr>
          <p:cNvPr id="868" name="Oval"/>
          <p:cNvSpPr/>
          <p:nvPr/>
        </p:nvSpPr>
        <p:spPr>
          <a:xfrm>
            <a:off x="453728" y="277951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grpSp>
        <p:nvGrpSpPr>
          <p:cNvPr id="873" name="Group"/>
          <p:cNvGrpSpPr/>
          <p:nvPr/>
        </p:nvGrpSpPr>
        <p:grpSpPr>
          <a:xfrm>
            <a:off x="433479" y="1809951"/>
            <a:ext cx="1230183" cy="844130"/>
            <a:chOff x="0" y="-5213"/>
            <a:chExt cx="2460365" cy="1688256"/>
          </a:xfrm>
        </p:grpSpPr>
        <p:sp>
          <p:nvSpPr>
            <p:cNvPr id="869" name="Elbow"/>
            <p:cNvSpPr txBox="1"/>
            <p:nvPr/>
          </p:nvSpPr>
          <p:spPr>
            <a:xfrm>
              <a:off x="745954" y="-5213"/>
              <a:ext cx="1714411"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Elbow</a:t>
              </a:r>
            </a:p>
          </p:txBody>
        </p:sp>
        <p:sp>
          <p:nvSpPr>
            <p:cNvPr id="870" name="Oval"/>
            <p:cNvSpPr/>
            <p:nvPr/>
          </p:nvSpPr>
          <p:spPr>
            <a:xfrm>
              <a:off x="0" y="168881"/>
              <a:ext cx="525238" cy="527889"/>
            </a:xfrm>
            <a:prstGeom prst="ellipse">
              <a:avLst/>
            </a:prstGeom>
            <a:solidFill>
              <a:schemeClr val="accent5">
                <a:hueOff val="-444211"/>
                <a:satOff val="-14915"/>
                <a:lumOff val="22857"/>
              </a:schemeClr>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71" name="Oval"/>
            <p:cNvSpPr/>
            <p:nvPr/>
          </p:nvSpPr>
          <p:spPr>
            <a:xfrm>
              <a:off x="32797" y="1011057"/>
              <a:ext cx="525239" cy="527889"/>
            </a:xfrm>
            <a:prstGeom prst="ellipse">
              <a:avLst/>
            </a:prstGeom>
            <a:solidFill>
              <a:srgbClr val="1B4AFB"/>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72" name="Wrist"/>
            <p:cNvSpPr txBox="1"/>
            <p:nvPr/>
          </p:nvSpPr>
          <p:spPr>
            <a:xfrm>
              <a:off x="744236" y="866957"/>
              <a:ext cx="1451519"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Wrist</a:t>
              </a:r>
            </a:p>
          </p:txBody>
        </p:sp>
      </p:grpSp>
      <p:sp>
        <p:nvSpPr>
          <p:cNvPr id="874" name="Shoulder"/>
          <p:cNvSpPr txBox="1"/>
          <p:nvPr/>
        </p:nvSpPr>
        <p:spPr>
          <a:xfrm>
            <a:off x="780113" y="2707467"/>
            <a:ext cx="123230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Shoulder</a:t>
            </a:r>
          </a:p>
        </p:txBody>
      </p:sp>
      <p:sp>
        <p:nvSpPr>
          <p:cNvPr id="875" name="Fully-connected graph"/>
          <p:cNvSpPr txBox="1"/>
          <p:nvPr/>
        </p:nvSpPr>
        <p:spPr>
          <a:xfrm>
            <a:off x="2026374" y="6121627"/>
            <a:ext cx="296515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Fully-connected graph</a:t>
            </a:r>
          </a:p>
        </p:txBody>
      </p:sp>
    </p:spTree>
    <p:extLst>
      <p:ext uri="{BB962C8B-B14F-4D97-AF65-F5344CB8AC3E}">
        <p14:creationId xmlns:p14="http://schemas.microsoft.com/office/powerpoint/2010/main" val="3806256779"/>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7" name="Line"/>
          <p:cNvSpPr/>
          <p:nvPr/>
        </p:nvSpPr>
        <p:spPr>
          <a:xfrm>
            <a:off x="4419905" y="2298320"/>
            <a:ext cx="1241775" cy="201725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78" name="Line"/>
          <p:cNvSpPr/>
          <p:nvPr/>
        </p:nvSpPr>
        <p:spPr>
          <a:xfrm>
            <a:off x="4428418" y="2455330"/>
            <a:ext cx="368205" cy="29812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79" name="Line"/>
          <p:cNvSpPr/>
          <p:nvPr/>
        </p:nvSpPr>
        <p:spPr>
          <a:xfrm flipH="1">
            <a:off x="1351285" y="2366398"/>
            <a:ext cx="1462397" cy="193586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0" name="Line"/>
          <p:cNvSpPr/>
          <p:nvPr/>
        </p:nvSpPr>
        <p:spPr>
          <a:xfrm>
            <a:off x="2930637" y="2450720"/>
            <a:ext cx="2579314" cy="17672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1" name="Line"/>
          <p:cNvSpPr/>
          <p:nvPr/>
        </p:nvSpPr>
        <p:spPr>
          <a:xfrm flipH="1">
            <a:off x="2346254" y="2434259"/>
            <a:ext cx="462061" cy="30234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2" name="Line"/>
          <p:cNvSpPr/>
          <p:nvPr/>
        </p:nvSpPr>
        <p:spPr>
          <a:xfrm>
            <a:off x="2811633" y="2402860"/>
            <a:ext cx="2067812" cy="308621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3" name="Line"/>
          <p:cNvSpPr/>
          <p:nvPr/>
        </p:nvSpPr>
        <p:spPr>
          <a:xfrm flipH="1">
            <a:off x="2402989" y="2378095"/>
            <a:ext cx="2022689" cy="3066198"/>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4" name="Line"/>
          <p:cNvSpPr/>
          <p:nvPr/>
        </p:nvSpPr>
        <p:spPr>
          <a:xfrm>
            <a:off x="1419407" y="4143704"/>
            <a:ext cx="4179091" cy="1500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5" name="Line"/>
          <p:cNvSpPr/>
          <p:nvPr/>
        </p:nvSpPr>
        <p:spPr>
          <a:xfrm>
            <a:off x="2403669" y="5448359"/>
            <a:ext cx="2210568" cy="1"/>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6" name="Line"/>
          <p:cNvSpPr/>
          <p:nvPr/>
        </p:nvSpPr>
        <p:spPr>
          <a:xfrm>
            <a:off x="1367216" y="4158971"/>
            <a:ext cx="3441845" cy="120273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87" name="Circle"/>
          <p:cNvSpPr/>
          <p:nvPr/>
        </p:nvSpPr>
        <p:spPr>
          <a:xfrm>
            <a:off x="2644010"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88" name="Circle"/>
          <p:cNvSpPr/>
          <p:nvPr/>
        </p:nvSpPr>
        <p:spPr>
          <a:xfrm>
            <a:off x="4629492" y="5234784"/>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89" name="Line"/>
          <p:cNvSpPr/>
          <p:nvPr/>
        </p:nvSpPr>
        <p:spPr>
          <a:xfrm flipH="1">
            <a:off x="1565939" y="2333786"/>
            <a:ext cx="2833113" cy="180966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90" name="Circle"/>
          <p:cNvSpPr/>
          <p:nvPr/>
        </p:nvSpPr>
        <p:spPr>
          <a:xfrm>
            <a:off x="4211652"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91" name="Circle"/>
          <p:cNvSpPr/>
          <p:nvPr/>
        </p:nvSpPr>
        <p:spPr>
          <a:xfrm flipH="1">
            <a:off x="1182694" y="4005165"/>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92" name="Line"/>
          <p:cNvSpPr/>
          <p:nvPr/>
        </p:nvSpPr>
        <p:spPr>
          <a:xfrm flipH="1">
            <a:off x="2380963" y="4293852"/>
            <a:ext cx="3114604" cy="1113209"/>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893" name="Circle"/>
          <p:cNvSpPr/>
          <p:nvPr/>
        </p:nvSpPr>
        <p:spPr>
          <a:xfrm>
            <a:off x="5404275" y="4055965"/>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94" name="Circle"/>
          <p:cNvSpPr/>
          <p:nvPr/>
        </p:nvSpPr>
        <p:spPr>
          <a:xfrm flipH="1">
            <a:off x="2114171" y="5234784"/>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95" name="Part Association for Full-body Pose"/>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Association for Full-body Pose</a:t>
            </a:r>
          </a:p>
        </p:txBody>
      </p:sp>
      <p:sp>
        <p:nvSpPr>
          <p:cNvPr id="896" name="Oval"/>
          <p:cNvSpPr/>
          <p:nvPr/>
        </p:nvSpPr>
        <p:spPr>
          <a:xfrm>
            <a:off x="453728" y="277951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grpSp>
        <p:nvGrpSpPr>
          <p:cNvPr id="901" name="Group"/>
          <p:cNvGrpSpPr/>
          <p:nvPr/>
        </p:nvGrpSpPr>
        <p:grpSpPr>
          <a:xfrm>
            <a:off x="433479" y="1809951"/>
            <a:ext cx="1230183" cy="844130"/>
            <a:chOff x="0" y="-5213"/>
            <a:chExt cx="2460365" cy="1688256"/>
          </a:xfrm>
        </p:grpSpPr>
        <p:sp>
          <p:nvSpPr>
            <p:cNvPr id="897" name="Elbow"/>
            <p:cNvSpPr txBox="1"/>
            <p:nvPr/>
          </p:nvSpPr>
          <p:spPr>
            <a:xfrm>
              <a:off x="745954" y="-5213"/>
              <a:ext cx="1714411"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Elbow</a:t>
              </a:r>
            </a:p>
          </p:txBody>
        </p:sp>
        <p:sp>
          <p:nvSpPr>
            <p:cNvPr id="898" name="Oval"/>
            <p:cNvSpPr/>
            <p:nvPr/>
          </p:nvSpPr>
          <p:spPr>
            <a:xfrm>
              <a:off x="0" y="168881"/>
              <a:ext cx="525238" cy="527889"/>
            </a:xfrm>
            <a:prstGeom prst="ellipse">
              <a:avLst/>
            </a:prstGeom>
            <a:solidFill>
              <a:schemeClr val="accent5">
                <a:hueOff val="-444211"/>
                <a:satOff val="-14915"/>
                <a:lumOff val="22857"/>
              </a:schemeClr>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899" name="Oval"/>
            <p:cNvSpPr/>
            <p:nvPr/>
          </p:nvSpPr>
          <p:spPr>
            <a:xfrm>
              <a:off x="32797" y="1011057"/>
              <a:ext cx="525239" cy="527889"/>
            </a:xfrm>
            <a:prstGeom prst="ellipse">
              <a:avLst/>
            </a:prstGeom>
            <a:solidFill>
              <a:srgbClr val="1B4AFB"/>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00" name="Wrist"/>
            <p:cNvSpPr txBox="1"/>
            <p:nvPr/>
          </p:nvSpPr>
          <p:spPr>
            <a:xfrm>
              <a:off x="744236" y="866957"/>
              <a:ext cx="1451519"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Wrist</a:t>
              </a:r>
            </a:p>
          </p:txBody>
        </p:sp>
      </p:grpSp>
      <p:sp>
        <p:nvSpPr>
          <p:cNvPr id="902" name="Shoulder"/>
          <p:cNvSpPr txBox="1"/>
          <p:nvPr/>
        </p:nvSpPr>
        <p:spPr>
          <a:xfrm>
            <a:off x="780113" y="2707467"/>
            <a:ext cx="123230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Shoulder</a:t>
            </a:r>
          </a:p>
        </p:txBody>
      </p:sp>
      <p:sp>
        <p:nvSpPr>
          <p:cNvPr id="903" name="Line"/>
          <p:cNvSpPr/>
          <p:nvPr/>
        </p:nvSpPr>
        <p:spPr>
          <a:xfrm>
            <a:off x="10134905" y="2272920"/>
            <a:ext cx="1241775" cy="2017252"/>
          </a:xfrm>
          <a:prstGeom prst="line">
            <a:avLst/>
          </a:prstGeom>
          <a:ln w="76200">
            <a:solidFill>
              <a:srgbClr val="942192"/>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04" name="Line"/>
          <p:cNvSpPr/>
          <p:nvPr/>
        </p:nvSpPr>
        <p:spPr>
          <a:xfrm flipH="1">
            <a:off x="7066286" y="2340998"/>
            <a:ext cx="1462397" cy="1935860"/>
          </a:xfrm>
          <a:prstGeom prst="line">
            <a:avLst/>
          </a:prstGeom>
          <a:ln w="76200">
            <a:solidFill>
              <a:srgbClr val="AA7942"/>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05" name="Line"/>
          <p:cNvSpPr/>
          <p:nvPr/>
        </p:nvSpPr>
        <p:spPr>
          <a:xfrm>
            <a:off x="8526633" y="2377460"/>
            <a:ext cx="2067813" cy="3086213"/>
          </a:xfrm>
          <a:prstGeom prst="line">
            <a:avLst/>
          </a:prstGeom>
          <a:ln w="76200">
            <a:solidFill>
              <a:srgbClr val="AA7942"/>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06" name="Line"/>
          <p:cNvSpPr/>
          <p:nvPr/>
        </p:nvSpPr>
        <p:spPr>
          <a:xfrm flipH="1">
            <a:off x="8117988" y="2352695"/>
            <a:ext cx="2022690" cy="3066198"/>
          </a:xfrm>
          <a:prstGeom prst="line">
            <a:avLst/>
          </a:prstGeom>
          <a:ln w="76200">
            <a:solidFill>
              <a:srgbClr val="942192"/>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07" name="Line"/>
          <p:cNvSpPr/>
          <p:nvPr/>
        </p:nvSpPr>
        <p:spPr>
          <a:xfrm>
            <a:off x="7082217" y="4133571"/>
            <a:ext cx="3441844" cy="1202730"/>
          </a:xfrm>
          <a:prstGeom prst="line">
            <a:avLst/>
          </a:prstGeom>
          <a:ln w="76200">
            <a:solidFill>
              <a:srgbClr val="AA7942"/>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08" name="Circle"/>
          <p:cNvSpPr/>
          <p:nvPr/>
        </p:nvSpPr>
        <p:spPr>
          <a:xfrm>
            <a:off x="8359009" y="21060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09" name="Circle"/>
          <p:cNvSpPr/>
          <p:nvPr/>
        </p:nvSpPr>
        <p:spPr>
          <a:xfrm>
            <a:off x="10344492" y="5209384"/>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10" name="Circle"/>
          <p:cNvSpPr/>
          <p:nvPr/>
        </p:nvSpPr>
        <p:spPr>
          <a:xfrm>
            <a:off x="9926651" y="21060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11" name="Circle"/>
          <p:cNvSpPr/>
          <p:nvPr/>
        </p:nvSpPr>
        <p:spPr>
          <a:xfrm flipH="1">
            <a:off x="6897694" y="3979765"/>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12" name="Line"/>
          <p:cNvSpPr/>
          <p:nvPr/>
        </p:nvSpPr>
        <p:spPr>
          <a:xfrm flipH="1">
            <a:off x="8095963" y="4268452"/>
            <a:ext cx="3114604" cy="1113209"/>
          </a:xfrm>
          <a:prstGeom prst="line">
            <a:avLst/>
          </a:prstGeom>
          <a:ln w="76200">
            <a:solidFill>
              <a:srgbClr val="942192"/>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13" name="Circle"/>
          <p:cNvSpPr/>
          <p:nvPr/>
        </p:nvSpPr>
        <p:spPr>
          <a:xfrm>
            <a:off x="11119275" y="4030565"/>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14" name="Circle"/>
          <p:cNvSpPr/>
          <p:nvPr/>
        </p:nvSpPr>
        <p:spPr>
          <a:xfrm flipH="1">
            <a:off x="7829172" y="5209384"/>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15" name="Fully-connected graph"/>
          <p:cNvSpPr txBox="1"/>
          <p:nvPr/>
        </p:nvSpPr>
        <p:spPr>
          <a:xfrm>
            <a:off x="2026374" y="6121627"/>
            <a:ext cx="296515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Fully-connected graph</a:t>
            </a:r>
          </a:p>
        </p:txBody>
      </p:sp>
      <p:sp>
        <p:nvSpPr>
          <p:cNvPr id="916" name="Result"/>
          <p:cNvSpPr txBox="1"/>
          <p:nvPr/>
        </p:nvSpPr>
        <p:spPr>
          <a:xfrm>
            <a:off x="8953619" y="6121627"/>
            <a:ext cx="88926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Result</a:t>
            </a:r>
          </a:p>
        </p:txBody>
      </p:sp>
    </p:spTree>
    <p:extLst>
      <p:ext uri="{BB962C8B-B14F-4D97-AF65-F5344CB8AC3E}">
        <p14:creationId xmlns:p14="http://schemas.microsoft.com/office/powerpoint/2010/main" val="2407594372"/>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0" name="Part Association for Full-body Pose"/>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Association for Full-body Pose</a:t>
            </a:r>
          </a:p>
        </p:txBody>
      </p:sp>
      <p:sp>
        <p:nvSpPr>
          <p:cNvPr id="921" name="Line"/>
          <p:cNvSpPr/>
          <p:nvPr/>
        </p:nvSpPr>
        <p:spPr>
          <a:xfrm>
            <a:off x="6577351" y="2362759"/>
            <a:ext cx="658831" cy="16039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2" name="Line"/>
          <p:cNvSpPr/>
          <p:nvPr/>
        </p:nvSpPr>
        <p:spPr>
          <a:xfrm>
            <a:off x="8179023" y="2362759"/>
            <a:ext cx="658831" cy="16039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3" name="Line"/>
          <p:cNvSpPr/>
          <p:nvPr/>
        </p:nvSpPr>
        <p:spPr>
          <a:xfrm>
            <a:off x="7268373" y="3990288"/>
            <a:ext cx="878461" cy="1694396"/>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4" name="Line"/>
          <p:cNvSpPr/>
          <p:nvPr/>
        </p:nvSpPr>
        <p:spPr>
          <a:xfrm flipH="1">
            <a:off x="8106945" y="3979874"/>
            <a:ext cx="701048" cy="171522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5" name="Line"/>
          <p:cNvSpPr/>
          <p:nvPr/>
        </p:nvSpPr>
        <p:spPr>
          <a:xfrm flipH="1">
            <a:off x="6579870" y="3979874"/>
            <a:ext cx="653792" cy="171522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6" name="Line"/>
          <p:cNvSpPr/>
          <p:nvPr/>
        </p:nvSpPr>
        <p:spPr>
          <a:xfrm flipH="1">
            <a:off x="7267115" y="2313455"/>
            <a:ext cx="880975" cy="170252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7" name="Line"/>
          <p:cNvSpPr/>
          <p:nvPr/>
        </p:nvSpPr>
        <p:spPr>
          <a:xfrm>
            <a:off x="6513852" y="2299259"/>
            <a:ext cx="2387501" cy="1730916"/>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8" name="Line"/>
          <p:cNvSpPr/>
          <p:nvPr/>
        </p:nvSpPr>
        <p:spPr>
          <a:xfrm flipH="1">
            <a:off x="6628821" y="3984955"/>
            <a:ext cx="2130626" cy="167216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29" name="Circle"/>
          <p:cNvSpPr/>
          <p:nvPr/>
        </p:nvSpPr>
        <p:spPr>
          <a:xfrm>
            <a:off x="7923210" y="2106217"/>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30" name="Circle"/>
          <p:cNvSpPr/>
          <p:nvPr/>
        </p:nvSpPr>
        <p:spPr>
          <a:xfrm>
            <a:off x="6374617" y="2106217"/>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31" name="Circle"/>
          <p:cNvSpPr/>
          <p:nvPr/>
        </p:nvSpPr>
        <p:spPr>
          <a:xfrm>
            <a:off x="8590514" y="3749789"/>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32" name="Circle"/>
          <p:cNvSpPr/>
          <p:nvPr/>
        </p:nvSpPr>
        <p:spPr>
          <a:xfrm>
            <a:off x="7060971" y="3749789"/>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33" name="Circle"/>
          <p:cNvSpPr/>
          <p:nvPr/>
        </p:nvSpPr>
        <p:spPr>
          <a:xfrm>
            <a:off x="7900609" y="5460950"/>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34" name="Circle"/>
          <p:cNvSpPr/>
          <p:nvPr/>
        </p:nvSpPr>
        <p:spPr>
          <a:xfrm>
            <a:off x="6352016" y="5460950"/>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35" name="Line"/>
          <p:cNvSpPr/>
          <p:nvPr/>
        </p:nvSpPr>
        <p:spPr>
          <a:xfrm>
            <a:off x="4419905" y="2298320"/>
            <a:ext cx="1241775" cy="201725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36" name="Line"/>
          <p:cNvSpPr/>
          <p:nvPr/>
        </p:nvSpPr>
        <p:spPr>
          <a:xfrm>
            <a:off x="4428418" y="2455330"/>
            <a:ext cx="368205" cy="29812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37" name="Line"/>
          <p:cNvSpPr/>
          <p:nvPr/>
        </p:nvSpPr>
        <p:spPr>
          <a:xfrm flipH="1">
            <a:off x="1351285" y="2366398"/>
            <a:ext cx="1462397" cy="193586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38" name="Line"/>
          <p:cNvSpPr/>
          <p:nvPr/>
        </p:nvSpPr>
        <p:spPr>
          <a:xfrm>
            <a:off x="2930637" y="2450720"/>
            <a:ext cx="2579314" cy="17672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39" name="Line"/>
          <p:cNvSpPr/>
          <p:nvPr/>
        </p:nvSpPr>
        <p:spPr>
          <a:xfrm flipH="1">
            <a:off x="2346254" y="2434259"/>
            <a:ext cx="462061" cy="30234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40" name="Line"/>
          <p:cNvSpPr/>
          <p:nvPr/>
        </p:nvSpPr>
        <p:spPr>
          <a:xfrm>
            <a:off x="2811633" y="2402860"/>
            <a:ext cx="2067812" cy="308621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41" name="Line"/>
          <p:cNvSpPr/>
          <p:nvPr/>
        </p:nvSpPr>
        <p:spPr>
          <a:xfrm flipH="1">
            <a:off x="2402989" y="2378095"/>
            <a:ext cx="2022689" cy="3066198"/>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42" name="Line"/>
          <p:cNvSpPr/>
          <p:nvPr/>
        </p:nvSpPr>
        <p:spPr>
          <a:xfrm>
            <a:off x="1419407" y="4143704"/>
            <a:ext cx="4179091" cy="1500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43" name="Line"/>
          <p:cNvSpPr/>
          <p:nvPr/>
        </p:nvSpPr>
        <p:spPr>
          <a:xfrm>
            <a:off x="2403669" y="5448359"/>
            <a:ext cx="2210568" cy="1"/>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44" name="Line"/>
          <p:cNvSpPr/>
          <p:nvPr/>
        </p:nvSpPr>
        <p:spPr>
          <a:xfrm>
            <a:off x="1367216" y="4158971"/>
            <a:ext cx="3441845" cy="120273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45" name="Circle"/>
          <p:cNvSpPr/>
          <p:nvPr/>
        </p:nvSpPr>
        <p:spPr>
          <a:xfrm>
            <a:off x="2644010"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46" name="Circle"/>
          <p:cNvSpPr/>
          <p:nvPr/>
        </p:nvSpPr>
        <p:spPr>
          <a:xfrm>
            <a:off x="4629492" y="5234784"/>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47" name="Line"/>
          <p:cNvSpPr/>
          <p:nvPr/>
        </p:nvSpPr>
        <p:spPr>
          <a:xfrm flipH="1">
            <a:off x="1565939" y="2333786"/>
            <a:ext cx="2833113" cy="180966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48" name="Circle"/>
          <p:cNvSpPr/>
          <p:nvPr/>
        </p:nvSpPr>
        <p:spPr>
          <a:xfrm>
            <a:off x="4211652"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49" name="Circle"/>
          <p:cNvSpPr/>
          <p:nvPr/>
        </p:nvSpPr>
        <p:spPr>
          <a:xfrm flipH="1">
            <a:off x="1182694" y="4005165"/>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50" name="Line"/>
          <p:cNvSpPr/>
          <p:nvPr/>
        </p:nvSpPr>
        <p:spPr>
          <a:xfrm flipH="1">
            <a:off x="2380963" y="4293852"/>
            <a:ext cx="3114604" cy="1113209"/>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51" name="Circle"/>
          <p:cNvSpPr/>
          <p:nvPr/>
        </p:nvSpPr>
        <p:spPr>
          <a:xfrm>
            <a:off x="5404275" y="4055965"/>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52" name="Circle"/>
          <p:cNvSpPr/>
          <p:nvPr/>
        </p:nvSpPr>
        <p:spPr>
          <a:xfrm flipH="1">
            <a:off x="2114171" y="5234784"/>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53" name="Rectangle"/>
          <p:cNvSpPr/>
          <p:nvPr/>
        </p:nvSpPr>
        <p:spPr>
          <a:xfrm>
            <a:off x="339486" y="1511260"/>
            <a:ext cx="5550837" cy="5003907"/>
          </a:xfrm>
          <a:prstGeom prst="rect">
            <a:avLst/>
          </a:prstGeom>
          <a:solidFill>
            <a:srgbClr val="FFFFFF">
              <a:alpha val="75317"/>
            </a:srgbClr>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954" name="Oval"/>
          <p:cNvSpPr/>
          <p:nvPr/>
        </p:nvSpPr>
        <p:spPr>
          <a:xfrm>
            <a:off x="453728" y="277951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grpSp>
        <p:nvGrpSpPr>
          <p:cNvPr id="959" name="Group"/>
          <p:cNvGrpSpPr/>
          <p:nvPr/>
        </p:nvGrpSpPr>
        <p:grpSpPr>
          <a:xfrm>
            <a:off x="433479" y="1809951"/>
            <a:ext cx="1230183" cy="844130"/>
            <a:chOff x="0" y="-5213"/>
            <a:chExt cx="2460365" cy="1688256"/>
          </a:xfrm>
        </p:grpSpPr>
        <p:sp>
          <p:nvSpPr>
            <p:cNvPr id="955" name="Elbow"/>
            <p:cNvSpPr txBox="1"/>
            <p:nvPr/>
          </p:nvSpPr>
          <p:spPr>
            <a:xfrm>
              <a:off x="745954" y="-5213"/>
              <a:ext cx="1714411"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Elbow</a:t>
              </a:r>
            </a:p>
          </p:txBody>
        </p:sp>
        <p:sp>
          <p:nvSpPr>
            <p:cNvPr id="956" name="Oval"/>
            <p:cNvSpPr/>
            <p:nvPr/>
          </p:nvSpPr>
          <p:spPr>
            <a:xfrm>
              <a:off x="0" y="168881"/>
              <a:ext cx="525238" cy="527889"/>
            </a:xfrm>
            <a:prstGeom prst="ellipse">
              <a:avLst/>
            </a:prstGeom>
            <a:solidFill>
              <a:schemeClr val="accent5">
                <a:hueOff val="-444211"/>
                <a:satOff val="-14915"/>
                <a:lumOff val="22857"/>
              </a:schemeClr>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57" name="Oval"/>
            <p:cNvSpPr/>
            <p:nvPr/>
          </p:nvSpPr>
          <p:spPr>
            <a:xfrm>
              <a:off x="32797" y="1011057"/>
              <a:ext cx="525239" cy="527889"/>
            </a:xfrm>
            <a:prstGeom prst="ellipse">
              <a:avLst/>
            </a:prstGeom>
            <a:solidFill>
              <a:srgbClr val="1B4AFB"/>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58" name="Wrist"/>
            <p:cNvSpPr txBox="1"/>
            <p:nvPr/>
          </p:nvSpPr>
          <p:spPr>
            <a:xfrm>
              <a:off x="744236" y="866957"/>
              <a:ext cx="1451519"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Wrist</a:t>
              </a:r>
            </a:p>
          </p:txBody>
        </p:sp>
      </p:grpSp>
      <p:sp>
        <p:nvSpPr>
          <p:cNvPr id="960" name="Shoulder"/>
          <p:cNvSpPr txBox="1"/>
          <p:nvPr/>
        </p:nvSpPr>
        <p:spPr>
          <a:xfrm>
            <a:off x="780113" y="2707467"/>
            <a:ext cx="123230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Shoulder</a:t>
            </a:r>
          </a:p>
        </p:txBody>
      </p:sp>
      <p:sp>
        <p:nvSpPr>
          <p:cNvPr id="961" name="Fully-connected graph"/>
          <p:cNvSpPr txBox="1"/>
          <p:nvPr/>
        </p:nvSpPr>
        <p:spPr>
          <a:xfrm>
            <a:off x="2026374" y="6121627"/>
            <a:ext cx="296515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Fully-connected graph</a:t>
            </a:r>
          </a:p>
        </p:txBody>
      </p:sp>
      <p:sp>
        <p:nvSpPr>
          <p:cNvPr id="962" name="Tree"/>
          <p:cNvSpPr txBox="1"/>
          <p:nvPr/>
        </p:nvSpPr>
        <p:spPr>
          <a:xfrm>
            <a:off x="7180914" y="6121627"/>
            <a:ext cx="65843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Tree</a:t>
            </a:r>
          </a:p>
        </p:txBody>
      </p:sp>
    </p:spTree>
    <p:extLst>
      <p:ext uri="{BB962C8B-B14F-4D97-AF65-F5344CB8AC3E}">
        <p14:creationId xmlns:p14="http://schemas.microsoft.com/office/powerpoint/2010/main" val="2660018403"/>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6" name="Line"/>
          <p:cNvSpPr/>
          <p:nvPr/>
        </p:nvSpPr>
        <p:spPr>
          <a:xfrm>
            <a:off x="6577351" y="2362759"/>
            <a:ext cx="658831" cy="16039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67" name="Line"/>
          <p:cNvSpPr/>
          <p:nvPr/>
        </p:nvSpPr>
        <p:spPr>
          <a:xfrm>
            <a:off x="8179023" y="2362759"/>
            <a:ext cx="658831" cy="16039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68" name="Line"/>
          <p:cNvSpPr/>
          <p:nvPr/>
        </p:nvSpPr>
        <p:spPr>
          <a:xfrm>
            <a:off x="7268373" y="3990288"/>
            <a:ext cx="878461" cy="1694396"/>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69" name="Line"/>
          <p:cNvSpPr/>
          <p:nvPr/>
        </p:nvSpPr>
        <p:spPr>
          <a:xfrm flipH="1">
            <a:off x="8106945" y="3979874"/>
            <a:ext cx="701048" cy="171522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70" name="Line"/>
          <p:cNvSpPr/>
          <p:nvPr/>
        </p:nvSpPr>
        <p:spPr>
          <a:xfrm flipH="1">
            <a:off x="6579870" y="3979874"/>
            <a:ext cx="653792" cy="171522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71" name="Line"/>
          <p:cNvSpPr/>
          <p:nvPr/>
        </p:nvSpPr>
        <p:spPr>
          <a:xfrm flipH="1">
            <a:off x="7267115" y="2313455"/>
            <a:ext cx="880975" cy="170252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72" name="Line"/>
          <p:cNvSpPr/>
          <p:nvPr/>
        </p:nvSpPr>
        <p:spPr>
          <a:xfrm>
            <a:off x="6513852" y="2299259"/>
            <a:ext cx="2387501" cy="1730916"/>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73" name="Line"/>
          <p:cNvSpPr/>
          <p:nvPr/>
        </p:nvSpPr>
        <p:spPr>
          <a:xfrm flipH="1">
            <a:off x="6628821" y="3984955"/>
            <a:ext cx="2130626" cy="167216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74" name="Circle"/>
          <p:cNvSpPr/>
          <p:nvPr/>
        </p:nvSpPr>
        <p:spPr>
          <a:xfrm>
            <a:off x="7923210" y="2106217"/>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75" name="Circle"/>
          <p:cNvSpPr/>
          <p:nvPr/>
        </p:nvSpPr>
        <p:spPr>
          <a:xfrm>
            <a:off x="6374617" y="2106217"/>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76" name="Circle"/>
          <p:cNvSpPr/>
          <p:nvPr/>
        </p:nvSpPr>
        <p:spPr>
          <a:xfrm>
            <a:off x="8590514" y="3749789"/>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77" name="Circle"/>
          <p:cNvSpPr/>
          <p:nvPr/>
        </p:nvSpPr>
        <p:spPr>
          <a:xfrm>
            <a:off x="7060971" y="3749789"/>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78" name="Circle"/>
          <p:cNvSpPr/>
          <p:nvPr/>
        </p:nvSpPr>
        <p:spPr>
          <a:xfrm>
            <a:off x="7900609" y="5460950"/>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79" name="Circle"/>
          <p:cNvSpPr/>
          <p:nvPr/>
        </p:nvSpPr>
        <p:spPr>
          <a:xfrm>
            <a:off x="6352016" y="5460950"/>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80" name="Line"/>
          <p:cNvSpPr/>
          <p:nvPr/>
        </p:nvSpPr>
        <p:spPr>
          <a:xfrm>
            <a:off x="10122423" y="4440895"/>
            <a:ext cx="737969" cy="1264761"/>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81" name="Line"/>
          <p:cNvSpPr/>
          <p:nvPr/>
        </p:nvSpPr>
        <p:spPr>
          <a:xfrm flipH="1">
            <a:off x="10889779" y="4433122"/>
            <a:ext cx="400924" cy="127082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82" name="Line"/>
          <p:cNvSpPr/>
          <p:nvPr/>
        </p:nvSpPr>
        <p:spPr>
          <a:xfrm flipH="1">
            <a:off x="9715357" y="4433122"/>
            <a:ext cx="381157" cy="127082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83" name="Line"/>
          <p:cNvSpPr/>
          <p:nvPr/>
        </p:nvSpPr>
        <p:spPr>
          <a:xfrm flipH="1">
            <a:off x="9718837" y="4436915"/>
            <a:ext cx="1516581" cy="126324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84" name="Circle"/>
          <p:cNvSpPr/>
          <p:nvPr/>
        </p:nvSpPr>
        <p:spPr>
          <a:xfrm>
            <a:off x="11156808" y="4261378"/>
            <a:ext cx="318840" cy="318840"/>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85" name="Circle"/>
          <p:cNvSpPr/>
          <p:nvPr/>
        </p:nvSpPr>
        <p:spPr>
          <a:xfrm>
            <a:off x="9967611" y="4261378"/>
            <a:ext cx="318840" cy="318840"/>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86" name="Circle"/>
          <p:cNvSpPr/>
          <p:nvPr/>
        </p:nvSpPr>
        <p:spPr>
          <a:xfrm>
            <a:off x="10717513" y="5538653"/>
            <a:ext cx="318840" cy="318840"/>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87" name="Circle"/>
          <p:cNvSpPr/>
          <p:nvPr/>
        </p:nvSpPr>
        <p:spPr>
          <a:xfrm>
            <a:off x="9547365" y="5538653"/>
            <a:ext cx="318840" cy="318840"/>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88" name="Line"/>
          <p:cNvSpPr/>
          <p:nvPr/>
        </p:nvSpPr>
        <p:spPr>
          <a:xfrm>
            <a:off x="9770074" y="2310312"/>
            <a:ext cx="505250" cy="123002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89" name="Line"/>
          <p:cNvSpPr/>
          <p:nvPr/>
        </p:nvSpPr>
        <p:spPr>
          <a:xfrm>
            <a:off x="11017430" y="2310312"/>
            <a:ext cx="505251" cy="123002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90" name="Line"/>
          <p:cNvSpPr/>
          <p:nvPr/>
        </p:nvSpPr>
        <p:spPr>
          <a:xfrm flipH="1">
            <a:off x="10299047" y="2272501"/>
            <a:ext cx="675611" cy="130564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91" name="Line"/>
          <p:cNvSpPr/>
          <p:nvPr/>
        </p:nvSpPr>
        <p:spPr>
          <a:xfrm>
            <a:off x="9721378" y="2261614"/>
            <a:ext cx="1830950" cy="1327421"/>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92" name="Circle"/>
          <p:cNvSpPr/>
          <p:nvPr/>
        </p:nvSpPr>
        <p:spPr>
          <a:xfrm>
            <a:off x="10821250" y="2113573"/>
            <a:ext cx="327576" cy="327576"/>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93" name="Circle"/>
          <p:cNvSpPr/>
          <p:nvPr/>
        </p:nvSpPr>
        <p:spPr>
          <a:xfrm>
            <a:off x="9599990" y="2113573"/>
            <a:ext cx="327576" cy="327576"/>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94" name="Circle"/>
          <p:cNvSpPr/>
          <p:nvPr/>
        </p:nvSpPr>
        <p:spPr>
          <a:xfrm>
            <a:off x="11362217" y="3374011"/>
            <a:ext cx="327576" cy="327576"/>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95" name="Circle"/>
          <p:cNvSpPr/>
          <p:nvPr/>
        </p:nvSpPr>
        <p:spPr>
          <a:xfrm>
            <a:off x="10140957" y="3374011"/>
            <a:ext cx="327576" cy="327576"/>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996" name="Line"/>
          <p:cNvSpPr/>
          <p:nvPr/>
        </p:nvSpPr>
        <p:spPr>
          <a:xfrm>
            <a:off x="9640685" y="3981463"/>
            <a:ext cx="2178034" cy="1"/>
          </a:xfrm>
          <a:prstGeom prst="line">
            <a:avLst/>
          </a:prstGeom>
          <a:ln w="63500">
            <a:solidFill>
              <a:srgbClr val="000000"/>
            </a:solidFill>
            <a:custDash>
              <a:ds d="200000" sp="200000"/>
            </a:custDash>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97" name="Line"/>
          <p:cNvSpPr/>
          <p:nvPr/>
        </p:nvSpPr>
        <p:spPr>
          <a:xfrm>
            <a:off x="4419905" y="2298320"/>
            <a:ext cx="1241775" cy="201725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98" name="Line"/>
          <p:cNvSpPr/>
          <p:nvPr/>
        </p:nvSpPr>
        <p:spPr>
          <a:xfrm>
            <a:off x="4428418" y="2455330"/>
            <a:ext cx="368205" cy="29812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999" name="Line"/>
          <p:cNvSpPr/>
          <p:nvPr/>
        </p:nvSpPr>
        <p:spPr>
          <a:xfrm flipH="1">
            <a:off x="1351285" y="2366398"/>
            <a:ext cx="1462397" cy="193586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0" name="Line"/>
          <p:cNvSpPr/>
          <p:nvPr/>
        </p:nvSpPr>
        <p:spPr>
          <a:xfrm>
            <a:off x="2930637" y="2450720"/>
            <a:ext cx="2579314" cy="17672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1" name="Line"/>
          <p:cNvSpPr/>
          <p:nvPr/>
        </p:nvSpPr>
        <p:spPr>
          <a:xfrm flipH="1">
            <a:off x="2346254" y="2434259"/>
            <a:ext cx="462061" cy="3023415"/>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2" name="Line"/>
          <p:cNvSpPr/>
          <p:nvPr/>
        </p:nvSpPr>
        <p:spPr>
          <a:xfrm>
            <a:off x="2811633" y="2402860"/>
            <a:ext cx="2067812" cy="3086213"/>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3" name="Line"/>
          <p:cNvSpPr/>
          <p:nvPr/>
        </p:nvSpPr>
        <p:spPr>
          <a:xfrm flipH="1">
            <a:off x="2402989" y="2378095"/>
            <a:ext cx="2022689" cy="3066198"/>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4" name="Line"/>
          <p:cNvSpPr/>
          <p:nvPr/>
        </p:nvSpPr>
        <p:spPr>
          <a:xfrm>
            <a:off x="1419407" y="4143704"/>
            <a:ext cx="4179091" cy="150072"/>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5" name="Line"/>
          <p:cNvSpPr/>
          <p:nvPr/>
        </p:nvSpPr>
        <p:spPr>
          <a:xfrm>
            <a:off x="2403669" y="5448359"/>
            <a:ext cx="2210568" cy="1"/>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6" name="Line"/>
          <p:cNvSpPr/>
          <p:nvPr/>
        </p:nvSpPr>
        <p:spPr>
          <a:xfrm>
            <a:off x="1367216" y="4158971"/>
            <a:ext cx="3441845" cy="1202730"/>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07" name="Circle"/>
          <p:cNvSpPr/>
          <p:nvPr/>
        </p:nvSpPr>
        <p:spPr>
          <a:xfrm>
            <a:off x="2644010"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08" name="Circle"/>
          <p:cNvSpPr/>
          <p:nvPr/>
        </p:nvSpPr>
        <p:spPr>
          <a:xfrm>
            <a:off x="4629492" y="5234784"/>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09" name="Line"/>
          <p:cNvSpPr/>
          <p:nvPr/>
        </p:nvSpPr>
        <p:spPr>
          <a:xfrm flipH="1">
            <a:off x="1565939" y="2333786"/>
            <a:ext cx="2833113" cy="1809667"/>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10" name="Circle"/>
          <p:cNvSpPr/>
          <p:nvPr/>
        </p:nvSpPr>
        <p:spPr>
          <a:xfrm>
            <a:off x="4211652" y="2131491"/>
            <a:ext cx="427149" cy="427149"/>
          </a:xfrm>
          <a:prstGeom prst="ellipse">
            <a:avLst/>
          </a:prstGeom>
          <a:solidFill>
            <a:srgbClr val="EB5C56"/>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11" name="Circle"/>
          <p:cNvSpPr/>
          <p:nvPr/>
        </p:nvSpPr>
        <p:spPr>
          <a:xfrm flipH="1">
            <a:off x="1182694" y="4005165"/>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12" name="Line"/>
          <p:cNvSpPr/>
          <p:nvPr/>
        </p:nvSpPr>
        <p:spPr>
          <a:xfrm flipH="1">
            <a:off x="2380963" y="4293852"/>
            <a:ext cx="3114604" cy="1113209"/>
          </a:xfrm>
          <a:prstGeom prst="line">
            <a:avLst/>
          </a:prstGeom>
          <a:ln w="762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13" name="Circle"/>
          <p:cNvSpPr/>
          <p:nvPr/>
        </p:nvSpPr>
        <p:spPr>
          <a:xfrm>
            <a:off x="5404275" y="4055965"/>
            <a:ext cx="427149" cy="427149"/>
          </a:xfrm>
          <a:prstGeom prst="ellipse">
            <a:avLst/>
          </a:prstGeom>
          <a:solidFill>
            <a:schemeClr val="accent2">
              <a:hueOff val="-2473792"/>
              <a:satOff val="-50209"/>
              <a:lumOff val="23543"/>
            </a:schemeClr>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14" name="Circle"/>
          <p:cNvSpPr/>
          <p:nvPr/>
        </p:nvSpPr>
        <p:spPr>
          <a:xfrm flipH="1">
            <a:off x="2114171" y="5234784"/>
            <a:ext cx="427149" cy="427149"/>
          </a:xfrm>
          <a:prstGeom prst="ellipse">
            <a:avLst/>
          </a:prstGeom>
          <a:solidFill>
            <a:srgbClr val="1C4AFB"/>
          </a:solidFill>
          <a:ln w="3175">
            <a:miter lim="400000"/>
          </a:ln>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15" name="Rectangle"/>
          <p:cNvSpPr/>
          <p:nvPr/>
        </p:nvSpPr>
        <p:spPr>
          <a:xfrm>
            <a:off x="339486" y="1511260"/>
            <a:ext cx="9007161" cy="5003907"/>
          </a:xfrm>
          <a:prstGeom prst="rect">
            <a:avLst/>
          </a:prstGeom>
          <a:solidFill>
            <a:srgbClr val="FFFFFF">
              <a:alpha val="75317"/>
            </a:srgbClr>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016" name="Part Association for Full-body Pose"/>
          <p:cNvSpPr txBox="1">
            <a:spLocks noGrp="1"/>
          </p:cNvSpPr>
          <p:nvPr>
            <p:ph type="title" idx="4294967295"/>
          </p:nvPr>
        </p:nvSpPr>
        <p:spPr>
          <a:xfrm>
            <a:off x="560792" y="351888"/>
            <a:ext cx="9790840"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Part Association for Full-body Pose</a:t>
            </a:r>
          </a:p>
        </p:txBody>
      </p:sp>
      <p:sp>
        <p:nvSpPr>
          <p:cNvPr id="1017" name="Oval"/>
          <p:cNvSpPr/>
          <p:nvPr/>
        </p:nvSpPr>
        <p:spPr>
          <a:xfrm>
            <a:off x="453728" y="277951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grpSp>
        <p:nvGrpSpPr>
          <p:cNvPr id="1022" name="Group"/>
          <p:cNvGrpSpPr/>
          <p:nvPr/>
        </p:nvGrpSpPr>
        <p:grpSpPr>
          <a:xfrm>
            <a:off x="433479" y="1809951"/>
            <a:ext cx="1230183" cy="844130"/>
            <a:chOff x="0" y="-5213"/>
            <a:chExt cx="2460365" cy="1688256"/>
          </a:xfrm>
        </p:grpSpPr>
        <p:sp>
          <p:nvSpPr>
            <p:cNvPr id="1018" name="Elbow"/>
            <p:cNvSpPr txBox="1"/>
            <p:nvPr/>
          </p:nvSpPr>
          <p:spPr>
            <a:xfrm>
              <a:off x="745954" y="-5213"/>
              <a:ext cx="1714411"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Elbow</a:t>
              </a:r>
            </a:p>
          </p:txBody>
        </p:sp>
        <p:sp>
          <p:nvSpPr>
            <p:cNvPr id="1019" name="Oval"/>
            <p:cNvSpPr/>
            <p:nvPr/>
          </p:nvSpPr>
          <p:spPr>
            <a:xfrm>
              <a:off x="0" y="168881"/>
              <a:ext cx="525238" cy="527889"/>
            </a:xfrm>
            <a:prstGeom prst="ellipse">
              <a:avLst/>
            </a:prstGeom>
            <a:solidFill>
              <a:schemeClr val="accent5">
                <a:hueOff val="-444211"/>
                <a:satOff val="-14915"/>
                <a:lumOff val="22857"/>
              </a:schemeClr>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20" name="Oval"/>
            <p:cNvSpPr/>
            <p:nvPr/>
          </p:nvSpPr>
          <p:spPr>
            <a:xfrm>
              <a:off x="32797" y="1011057"/>
              <a:ext cx="525239" cy="527889"/>
            </a:xfrm>
            <a:prstGeom prst="ellipse">
              <a:avLst/>
            </a:prstGeom>
            <a:solidFill>
              <a:srgbClr val="1B4AFB"/>
            </a:solidFill>
            <a:ln w="3175" cap="flat">
              <a:noFill/>
              <a:miter lim="400000"/>
            </a:ln>
            <a:effectLst>
              <a:outerShdw blurRad="38100" dist="25400" dir="5400000" rotWithShape="0">
                <a:srgbClr val="000000">
                  <a:alpha val="50000"/>
                </a:srgbClr>
              </a:outerShdw>
            </a:effectLst>
          </p:spPr>
          <p:txBody>
            <a:bodyPr wrap="square" lIns="25400" tIns="25400" rIns="25400" bIns="25400" numCol="1" anchor="ctr">
              <a:noAutofit/>
            </a:bodyP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21" name="Wrist"/>
            <p:cNvSpPr txBox="1"/>
            <p:nvPr/>
          </p:nvSpPr>
          <p:spPr>
            <a:xfrm>
              <a:off x="744236" y="866957"/>
              <a:ext cx="1451519" cy="816086"/>
            </a:xfrm>
            <a:prstGeom prst="rect">
              <a:avLst/>
            </a:prstGeom>
            <a:noFill/>
            <a:ln w="3175"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numCol="1" anchor="ctr">
              <a:spAutoFit/>
            </a:bodyPr>
            <a:lstStyle/>
            <a:p>
              <a:pPr algn="ctr" defTabSz="410766" hangingPunct="0"/>
              <a:r>
                <a:rPr sz="2300" kern="0">
                  <a:solidFill>
                    <a:srgbClr val="000000"/>
                  </a:solidFill>
                  <a:latin typeface="Helvetica Light"/>
                  <a:sym typeface="Helvetica Light"/>
                </a:rPr>
                <a:t>Wrist</a:t>
              </a:r>
            </a:p>
          </p:txBody>
        </p:sp>
      </p:grpSp>
      <p:sp>
        <p:nvSpPr>
          <p:cNvPr id="1023" name="Shoulder"/>
          <p:cNvSpPr txBox="1"/>
          <p:nvPr/>
        </p:nvSpPr>
        <p:spPr>
          <a:xfrm>
            <a:off x="780113" y="2707467"/>
            <a:ext cx="123230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Shoulder</a:t>
            </a:r>
          </a:p>
        </p:txBody>
      </p:sp>
      <p:sp>
        <p:nvSpPr>
          <p:cNvPr id="1024" name="Tree"/>
          <p:cNvSpPr txBox="1"/>
          <p:nvPr/>
        </p:nvSpPr>
        <p:spPr>
          <a:xfrm>
            <a:off x="7180914" y="6121627"/>
            <a:ext cx="658434"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Tree</a:t>
            </a:r>
          </a:p>
        </p:txBody>
      </p:sp>
      <p:sp>
        <p:nvSpPr>
          <p:cNvPr id="1025" name="Ours"/>
          <p:cNvSpPr txBox="1"/>
          <p:nvPr/>
        </p:nvSpPr>
        <p:spPr>
          <a:xfrm>
            <a:off x="10145359" y="6121627"/>
            <a:ext cx="69209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Ours</a:t>
            </a:r>
          </a:p>
        </p:txBody>
      </p:sp>
      <p:sp>
        <p:nvSpPr>
          <p:cNvPr id="1026" name="Fully-connected graph"/>
          <p:cNvSpPr txBox="1"/>
          <p:nvPr/>
        </p:nvSpPr>
        <p:spPr>
          <a:xfrm>
            <a:off x="2026374" y="6121627"/>
            <a:ext cx="296515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Fully-connected graph</a:t>
            </a:r>
          </a:p>
        </p:txBody>
      </p:sp>
    </p:spTree>
    <p:extLst>
      <p:ext uri="{BB962C8B-B14F-4D97-AF65-F5344CB8AC3E}">
        <p14:creationId xmlns:p14="http://schemas.microsoft.com/office/powerpoint/2010/main" val="660116576"/>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Oval"/>
          <p:cNvSpPr/>
          <p:nvPr/>
        </p:nvSpPr>
        <p:spPr>
          <a:xfrm>
            <a:off x="3103972" y="3049045"/>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1" name="Oval"/>
          <p:cNvSpPr/>
          <p:nvPr/>
        </p:nvSpPr>
        <p:spPr>
          <a:xfrm>
            <a:off x="2501647" y="3049045"/>
            <a:ext cx="262619" cy="263945"/>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2" name="Oval"/>
          <p:cNvSpPr/>
          <p:nvPr/>
        </p:nvSpPr>
        <p:spPr>
          <a:xfrm>
            <a:off x="1899321" y="3152495"/>
            <a:ext cx="262620" cy="263945"/>
          </a:xfrm>
          <a:prstGeom prst="ellipse">
            <a:avLst/>
          </a:prstGeom>
          <a:solidFill>
            <a:schemeClr val="accent3">
              <a:satOff val="18648"/>
              <a:lumOff val="5971"/>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3" name="Oval"/>
          <p:cNvSpPr/>
          <p:nvPr/>
        </p:nvSpPr>
        <p:spPr>
          <a:xfrm>
            <a:off x="1375046" y="289516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4" name="Oval"/>
          <p:cNvSpPr/>
          <p:nvPr/>
        </p:nvSpPr>
        <p:spPr>
          <a:xfrm>
            <a:off x="1143548" y="2377671"/>
            <a:ext cx="262620" cy="263945"/>
          </a:xfrm>
          <a:prstGeom prst="ellipse">
            <a:avLst/>
          </a:prstGeom>
          <a:solidFill>
            <a:srgbClr val="53585F"/>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5" name="Oval"/>
          <p:cNvSpPr/>
          <p:nvPr/>
        </p:nvSpPr>
        <p:spPr>
          <a:xfrm>
            <a:off x="2501647" y="2294961"/>
            <a:ext cx="262619" cy="263945"/>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6" name="Oval"/>
          <p:cNvSpPr/>
          <p:nvPr/>
        </p:nvSpPr>
        <p:spPr>
          <a:xfrm>
            <a:off x="4203077" y="1612737"/>
            <a:ext cx="262620" cy="263945"/>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7" name="Oval"/>
          <p:cNvSpPr/>
          <p:nvPr/>
        </p:nvSpPr>
        <p:spPr>
          <a:xfrm>
            <a:off x="4203077" y="2390371"/>
            <a:ext cx="262620" cy="263945"/>
          </a:xfrm>
          <a:prstGeom prst="ellipse">
            <a:avLst/>
          </a:prstGeom>
          <a:solidFill>
            <a:srgbClr val="AA7942"/>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8" name="Oval"/>
          <p:cNvSpPr/>
          <p:nvPr/>
        </p:nvSpPr>
        <p:spPr>
          <a:xfrm>
            <a:off x="4781242" y="2869766"/>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39" name="Oval"/>
          <p:cNvSpPr/>
          <p:nvPr/>
        </p:nvSpPr>
        <p:spPr>
          <a:xfrm>
            <a:off x="3496693" y="2515970"/>
            <a:ext cx="262620" cy="263945"/>
          </a:xfrm>
          <a:prstGeom prst="ellipse">
            <a:avLst/>
          </a:prstGeom>
          <a:blipFill>
            <a:blip r:embed="rId5"/>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0" name="Oval"/>
          <p:cNvSpPr/>
          <p:nvPr/>
        </p:nvSpPr>
        <p:spPr>
          <a:xfrm>
            <a:off x="3167472" y="3439847"/>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1" name="Oval"/>
          <p:cNvSpPr/>
          <p:nvPr/>
        </p:nvSpPr>
        <p:spPr>
          <a:xfrm>
            <a:off x="4312082" y="4401874"/>
            <a:ext cx="262620" cy="263945"/>
          </a:xfrm>
          <a:prstGeom prst="ellipse">
            <a:avLst/>
          </a:prstGeom>
          <a:solidFill>
            <a:schemeClr val="accent2">
              <a:hueOff val="-554920"/>
              <a:satOff val="-21482"/>
              <a:lumOff val="-6228"/>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2" name="Oval"/>
          <p:cNvSpPr/>
          <p:nvPr/>
        </p:nvSpPr>
        <p:spPr>
          <a:xfrm>
            <a:off x="3503043" y="4389174"/>
            <a:ext cx="262620" cy="263945"/>
          </a:xfrm>
          <a:prstGeom prst="ellipse">
            <a:avLst/>
          </a:prstGeom>
          <a:blipFill>
            <a:blip r:embed="rId6"/>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3" name="Oval"/>
          <p:cNvSpPr/>
          <p:nvPr/>
        </p:nvSpPr>
        <p:spPr>
          <a:xfrm>
            <a:off x="4203077" y="5706891"/>
            <a:ext cx="262620" cy="263945"/>
          </a:xfrm>
          <a:prstGeom prst="ellipse">
            <a:avLst/>
          </a:prstGeom>
          <a:solidFill>
            <a:schemeClr val="accent3">
              <a:hueOff val="-333990"/>
              <a:satOff val="3917"/>
              <a:lumOff val="-666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4" name="Oval"/>
          <p:cNvSpPr/>
          <p:nvPr/>
        </p:nvSpPr>
        <p:spPr>
          <a:xfrm>
            <a:off x="3317036" y="5502006"/>
            <a:ext cx="262620" cy="263945"/>
          </a:xfrm>
          <a:prstGeom prst="ellipse">
            <a:avLst/>
          </a:prstGeom>
          <a:solidFill>
            <a:schemeClr val="accent5">
              <a:hueOff val="-176146"/>
              <a:satOff val="3665"/>
              <a:lumOff val="-1398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5" name="Oval"/>
          <p:cNvSpPr/>
          <p:nvPr/>
        </p:nvSpPr>
        <p:spPr>
          <a:xfrm>
            <a:off x="3756480" y="5965001"/>
            <a:ext cx="262620" cy="263945"/>
          </a:xfrm>
          <a:prstGeom prst="ellipse">
            <a:avLst/>
          </a:prstGeom>
          <a:solidFill>
            <a:schemeClr val="accent3">
              <a:hueOff val="-333990"/>
              <a:satOff val="3917"/>
              <a:lumOff val="-666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6" name="Oval"/>
          <p:cNvSpPr/>
          <p:nvPr/>
        </p:nvSpPr>
        <p:spPr>
          <a:xfrm>
            <a:off x="3014843" y="4861800"/>
            <a:ext cx="262619" cy="263945"/>
          </a:xfrm>
          <a:prstGeom prst="ellipse">
            <a:avLst/>
          </a:prstGeom>
          <a:solidFill>
            <a:schemeClr val="accent2">
              <a:hueOff val="-554920"/>
              <a:satOff val="-21482"/>
              <a:lumOff val="-6228"/>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7" name="Oval"/>
          <p:cNvSpPr/>
          <p:nvPr/>
        </p:nvSpPr>
        <p:spPr>
          <a:xfrm>
            <a:off x="2199454" y="4861800"/>
            <a:ext cx="262620" cy="263945"/>
          </a:xfrm>
          <a:prstGeom prst="ellipse">
            <a:avLst/>
          </a:prstGeom>
          <a:blipFill>
            <a:blip r:embed="rId6"/>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8" name="Oval"/>
          <p:cNvSpPr/>
          <p:nvPr/>
        </p:nvSpPr>
        <p:spPr>
          <a:xfrm>
            <a:off x="2023257" y="6057203"/>
            <a:ext cx="262620" cy="263945"/>
          </a:xfrm>
          <a:prstGeom prst="ellipse">
            <a:avLst/>
          </a:prstGeom>
          <a:solidFill>
            <a:schemeClr val="accent5">
              <a:hueOff val="-176146"/>
              <a:satOff val="3665"/>
              <a:lumOff val="-1398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49" name="Rectangle"/>
          <p:cNvSpPr/>
          <p:nvPr/>
        </p:nvSpPr>
        <p:spPr>
          <a:xfrm>
            <a:off x="297406" y="1415258"/>
            <a:ext cx="5697494" cy="5108201"/>
          </a:xfrm>
          <a:prstGeom prst="rect">
            <a:avLst/>
          </a:prstGeom>
          <a:ln w="12700">
            <a:solidFill>
              <a:srgbClr val="85888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50" name="Rectangle"/>
          <p:cNvSpPr/>
          <p:nvPr/>
        </p:nvSpPr>
        <p:spPr>
          <a:xfrm>
            <a:off x="851393" y="1427209"/>
            <a:ext cx="4638951" cy="5003907"/>
          </a:xfrm>
          <a:prstGeom prst="rect">
            <a:avLst/>
          </a:prstGeom>
          <a:solidFill>
            <a:srgbClr val="FFFFFF">
              <a:alpha val="84317"/>
            </a:srgbClr>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051" name="Elbow"/>
          <p:cNvSpPr txBox="1"/>
          <p:nvPr/>
        </p:nvSpPr>
        <p:spPr>
          <a:xfrm>
            <a:off x="6519654" y="1629932"/>
            <a:ext cx="85720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Elbow</a:t>
            </a:r>
          </a:p>
        </p:txBody>
      </p:sp>
      <p:sp>
        <p:nvSpPr>
          <p:cNvPr id="1052" name="Oval"/>
          <p:cNvSpPr/>
          <p:nvPr/>
        </p:nvSpPr>
        <p:spPr>
          <a:xfrm>
            <a:off x="6146677" y="1716979"/>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53" name="Oval"/>
          <p:cNvSpPr/>
          <p:nvPr/>
        </p:nvSpPr>
        <p:spPr>
          <a:xfrm>
            <a:off x="6163076" y="2138068"/>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54" name="Wrist"/>
          <p:cNvSpPr txBox="1"/>
          <p:nvPr/>
        </p:nvSpPr>
        <p:spPr>
          <a:xfrm>
            <a:off x="6518795" y="2066019"/>
            <a:ext cx="725760"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Wrist</a:t>
            </a:r>
          </a:p>
        </p:txBody>
      </p:sp>
      <p:sp>
        <p:nvSpPr>
          <p:cNvPr id="1055" name="Line"/>
          <p:cNvSpPr/>
          <p:nvPr/>
        </p:nvSpPr>
        <p:spPr>
          <a:xfrm flipH="1" flipV="1">
            <a:off x="3371248" y="4082543"/>
            <a:ext cx="813001" cy="938942"/>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56" name="Line"/>
          <p:cNvSpPr/>
          <p:nvPr/>
        </p:nvSpPr>
        <p:spPr>
          <a:xfrm flipV="1">
            <a:off x="4922052" y="3986245"/>
            <a:ext cx="84044" cy="112901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57" name="Greedy Algorithm for Body Parts Association"/>
          <p:cNvSpPr txBox="1">
            <a:spLocks noGrp="1"/>
          </p:cNvSpPr>
          <p:nvPr>
            <p:ph type="title" idx="4294967295"/>
          </p:nvPr>
        </p:nvSpPr>
        <p:spPr>
          <a:xfrm>
            <a:off x="560792" y="351888"/>
            <a:ext cx="10228749"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Greedy Algorithm for Body Parts Association</a:t>
            </a:r>
          </a:p>
        </p:txBody>
      </p:sp>
      <p:sp>
        <p:nvSpPr>
          <p:cNvPr id="1058" name="Oval"/>
          <p:cNvSpPr/>
          <p:nvPr/>
        </p:nvSpPr>
        <p:spPr>
          <a:xfrm>
            <a:off x="3253536" y="3957650"/>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59" name="Oval"/>
          <p:cNvSpPr/>
          <p:nvPr/>
        </p:nvSpPr>
        <p:spPr>
          <a:xfrm>
            <a:off x="4044605" y="4806494"/>
            <a:ext cx="262619" cy="263945"/>
          </a:xfrm>
          <a:prstGeom prst="ellipse">
            <a:avLst/>
          </a:prstGeom>
          <a:blipFill>
            <a:blip r:embed="rId7"/>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60" name="Oval"/>
          <p:cNvSpPr/>
          <p:nvPr/>
        </p:nvSpPr>
        <p:spPr>
          <a:xfrm>
            <a:off x="4781242" y="4950933"/>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61" name="Oval"/>
          <p:cNvSpPr/>
          <p:nvPr/>
        </p:nvSpPr>
        <p:spPr>
          <a:xfrm>
            <a:off x="4911325" y="3837386"/>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Tree>
    <p:extLst>
      <p:ext uri="{BB962C8B-B14F-4D97-AF65-F5344CB8AC3E}">
        <p14:creationId xmlns:p14="http://schemas.microsoft.com/office/powerpoint/2010/main" val="982375307"/>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 name="Oval"/>
          <p:cNvSpPr/>
          <p:nvPr/>
        </p:nvSpPr>
        <p:spPr>
          <a:xfrm>
            <a:off x="3103972" y="3049045"/>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66" name="Oval"/>
          <p:cNvSpPr/>
          <p:nvPr/>
        </p:nvSpPr>
        <p:spPr>
          <a:xfrm>
            <a:off x="2501647" y="3049045"/>
            <a:ext cx="262619" cy="263945"/>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67" name="Oval"/>
          <p:cNvSpPr/>
          <p:nvPr/>
        </p:nvSpPr>
        <p:spPr>
          <a:xfrm>
            <a:off x="1899321" y="3152495"/>
            <a:ext cx="262620" cy="263945"/>
          </a:xfrm>
          <a:prstGeom prst="ellipse">
            <a:avLst/>
          </a:prstGeom>
          <a:solidFill>
            <a:schemeClr val="accent3">
              <a:satOff val="18648"/>
              <a:lumOff val="5971"/>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68" name="Oval"/>
          <p:cNvSpPr/>
          <p:nvPr/>
        </p:nvSpPr>
        <p:spPr>
          <a:xfrm>
            <a:off x="1375046" y="289516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69" name="Oval"/>
          <p:cNvSpPr/>
          <p:nvPr/>
        </p:nvSpPr>
        <p:spPr>
          <a:xfrm>
            <a:off x="1143548" y="2377671"/>
            <a:ext cx="262620" cy="263945"/>
          </a:xfrm>
          <a:prstGeom prst="ellipse">
            <a:avLst/>
          </a:prstGeom>
          <a:solidFill>
            <a:srgbClr val="53585F"/>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0" name="Oval"/>
          <p:cNvSpPr/>
          <p:nvPr/>
        </p:nvSpPr>
        <p:spPr>
          <a:xfrm>
            <a:off x="2501647" y="2294961"/>
            <a:ext cx="262619" cy="263945"/>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1" name="Oval"/>
          <p:cNvSpPr/>
          <p:nvPr/>
        </p:nvSpPr>
        <p:spPr>
          <a:xfrm>
            <a:off x="4203077" y="1612737"/>
            <a:ext cx="262620" cy="263945"/>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2" name="Oval"/>
          <p:cNvSpPr/>
          <p:nvPr/>
        </p:nvSpPr>
        <p:spPr>
          <a:xfrm>
            <a:off x="4203077" y="2390371"/>
            <a:ext cx="262620" cy="263945"/>
          </a:xfrm>
          <a:prstGeom prst="ellipse">
            <a:avLst/>
          </a:prstGeom>
          <a:solidFill>
            <a:srgbClr val="AA7942"/>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3" name="Oval"/>
          <p:cNvSpPr/>
          <p:nvPr/>
        </p:nvSpPr>
        <p:spPr>
          <a:xfrm>
            <a:off x="4781242" y="2869766"/>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4" name="Oval"/>
          <p:cNvSpPr/>
          <p:nvPr/>
        </p:nvSpPr>
        <p:spPr>
          <a:xfrm>
            <a:off x="3496693" y="2515970"/>
            <a:ext cx="262620" cy="263945"/>
          </a:xfrm>
          <a:prstGeom prst="ellipse">
            <a:avLst/>
          </a:prstGeom>
          <a:blipFill>
            <a:blip r:embed="rId5"/>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5" name="Oval"/>
          <p:cNvSpPr/>
          <p:nvPr/>
        </p:nvSpPr>
        <p:spPr>
          <a:xfrm>
            <a:off x="3167472" y="3439847"/>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6" name="Oval"/>
          <p:cNvSpPr/>
          <p:nvPr/>
        </p:nvSpPr>
        <p:spPr>
          <a:xfrm>
            <a:off x="4312082" y="4401874"/>
            <a:ext cx="262620" cy="263945"/>
          </a:xfrm>
          <a:prstGeom prst="ellipse">
            <a:avLst/>
          </a:prstGeom>
          <a:solidFill>
            <a:schemeClr val="accent2">
              <a:hueOff val="-554920"/>
              <a:satOff val="-21482"/>
              <a:lumOff val="-6228"/>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7" name="Oval"/>
          <p:cNvSpPr/>
          <p:nvPr/>
        </p:nvSpPr>
        <p:spPr>
          <a:xfrm>
            <a:off x="3503043" y="4389174"/>
            <a:ext cx="262620" cy="263945"/>
          </a:xfrm>
          <a:prstGeom prst="ellipse">
            <a:avLst/>
          </a:prstGeom>
          <a:blipFill>
            <a:blip r:embed="rId6"/>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8" name="Oval"/>
          <p:cNvSpPr/>
          <p:nvPr/>
        </p:nvSpPr>
        <p:spPr>
          <a:xfrm>
            <a:off x="4203077" y="5706891"/>
            <a:ext cx="262620" cy="263945"/>
          </a:xfrm>
          <a:prstGeom prst="ellipse">
            <a:avLst/>
          </a:prstGeom>
          <a:solidFill>
            <a:schemeClr val="accent3">
              <a:hueOff val="-333990"/>
              <a:satOff val="3917"/>
              <a:lumOff val="-666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79" name="Oval"/>
          <p:cNvSpPr/>
          <p:nvPr/>
        </p:nvSpPr>
        <p:spPr>
          <a:xfrm>
            <a:off x="3317036" y="5502006"/>
            <a:ext cx="262620" cy="263945"/>
          </a:xfrm>
          <a:prstGeom prst="ellipse">
            <a:avLst/>
          </a:prstGeom>
          <a:solidFill>
            <a:schemeClr val="accent5">
              <a:hueOff val="-176146"/>
              <a:satOff val="3665"/>
              <a:lumOff val="-1398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0" name="Oval"/>
          <p:cNvSpPr/>
          <p:nvPr/>
        </p:nvSpPr>
        <p:spPr>
          <a:xfrm>
            <a:off x="3756480" y="5965001"/>
            <a:ext cx="262620" cy="263945"/>
          </a:xfrm>
          <a:prstGeom prst="ellipse">
            <a:avLst/>
          </a:prstGeom>
          <a:solidFill>
            <a:schemeClr val="accent3">
              <a:hueOff val="-333990"/>
              <a:satOff val="3917"/>
              <a:lumOff val="-666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1" name="Oval"/>
          <p:cNvSpPr/>
          <p:nvPr/>
        </p:nvSpPr>
        <p:spPr>
          <a:xfrm>
            <a:off x="3014843" y="4861800"/>
            <a:ext cx="262619" cy="263945"/>
          </a:xfrm>
          <a:prstGeom prst="ellipse">
            <a:avLst/>
          </a:prstGeom>
          <a:solidFill>
            <a:schemeClr val="accent2">
              <a:hueOff val="-554920"/>
              <a:satOff val="-21482"/>
              <a:lumOff val="-6228"/>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2" name="Oval"/>
          <p:cNvSpPr/>
          <p:nvPr/>
        </p:nvSpPr>
        <p:spPr>
          <a:xfrm>
            <a:off x="2199454" y="4861800"/>
            <a:ext cx="262620" cy="263945"/>
          </a:xfrm>
          <a:prstGeom prst="ellipse">
            <a:avLst/>
          </a:prstGeom>
          <a:blipFill>
            <a:blip r:embed="rId6"/>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3" name="Oval"/>
          <p:cNvSpPr/>
          <p:nvPr/>
        </p:nvSpPr>
        <p:spPr>
          <a:xfrm>
            <a:off x="2023257" y="6057203"/>
            <a:ext cx="262620" cy="263945"/>
          </a:xfrm>
          <a:prstGeom prst="ellipse">
            <a:avLst/>
          </a:prstGeom>
          <a:solidFill>
            <a:schemeClr val="accent5">
              <a:hueOff val="-176146"/>
              <a:satOff val="3665"/>
              <a:lumOff val="-1398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4" name="Rectangle"/>
          <p:cNvSpPr/>
          <p:nvPr/>
        </p:nvSpPr>
        <p:spPr>
          <a:xfrm>
            <a:off x="297406" y="1415258"/>
            <a:ext cx="5697494" cy="5108201"/>
          </a:xfrm>
          <a:prstGeom prst="rect">
            <a:avLst/>
          </a:prstGeom>
          <a:ln w="12700">
            <a:solidFill>
              <a:srgbClr val="85888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85" name="Oval"/>
          <p:cNvSpPr/>
          <p:nvPr/>
        </p:nvSpPr>
        <p:spPr>
          <a:xfrm>
            <a:off x="3253536" y="3957650"/>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6" name="Oval"/>
          <p:cNvSpPr/>
          <p:nvPr/>
        </p:nvSpPr>
        <p:spPr>
          <a:xfrm>
            <a:off x="4911325" y="3837386"/>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7" name="Elbow"/>
          <p:cNvSpPr txBox="1"/>
          <p:nvPr/>
        </p:nvSpPr>
        <p:spPr>
          <a:xfrm>
            <a:off x="6519654" y="1629932"/>
            <a:ext cx="857206"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Elbow</a:t>
            </a:r>
          </a:p>
        </p:txBody>
      </p:sp>
      <p:sp>
        <p:nvSpPr>
          <p:cNvPr id="1088" name="Oval"/>
          <p:cNvSpPr/>
          <p:nvPr/>
        </p:nvSpPr>
        <p:spPr>
          <a:xfrm>
            <a:off x="6146677" y="1716979"/>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89" name="Oval"/>
          <p:cNvSpPr/>
          <p:nvPr/>
        </p:nvSpPr>
        <p:spPr>
          <a:xfrm>
            <a:off x="6163076" y="2138068"/>
            <a:ext cx="262620" cy="263945"/>
          </a:xfrm>
          <a:prstGeom prst="ellipse">
            <a:avLst/>
          </a:prstGeom>
          <a:solidFill>
            <a:srgbClr val="783F9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90" name="Shoulder"/>
          <p:cNvSpPr txBox="1"/>
          <p:nvPr/>
        </p:nvSpPr>
        <p:spPr>
          <a:xfrm>
            <a:off x="6525353" y="2066019"/>
            <a:ext cx="1232309" cy="40804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algn="ctr" defTabSz="410766" hangingPunct="0"/>
            <a:r>
              <a:rPr sz="2300" kern="0">
                <a:solidFill>
                  <a:srgbClr val="000000"/>
                </a:solidFill>
                <a:latin typeface="Helvetica Light"/>
                <a:sym typeface="Helvetica Light"/>
              </a:rPr>
              <a:t>Shoulder</a:t>
            </a:r>
          </a:p>
        </p:txBody>
      </p:sp>
      <p:sp>
        <p:nvSpPr>
          <p:cNvPr id="1091" name="Greedy Algorithm for Body Parts Association"/>
          <p:cNvSpPr txBox="1">
            <a:spLocks noGrp="1"/>
          </p:cNvSpPr>
          <p:nvPr>
            <p:ph type="title" idx="4294967295"/>
          </p:nvPr>
        </p:nvSpPr>
        <p:spPr>
          <a:xfrm>
            <a:off x="560792" y="351888"/>
            <a:ext cx="10228749"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Greedy Algorithm for Body Parts Association</a:t>
            </a:r>
          </a:p>
        </p:txBody>
      </p:sp>
      <p:sp>
        <p:nvSpPr>
          <p:cNvPr id="1092" name="Rectangle"/>
          <p:cNvSpPr/>
          <p:nvPr/>
        </p:nvSpPr>
        <p:spPr>
          <a:xfrm>
            <a:off x="992006" y="1467406"/>
            <a:ext cx="4638951" cy="5003907"/>
          </a:xfrm>
          <a:prstGeom prst="rect">
            <a:avLst/>
          </a:prstGeom>
          <a:solidFill>
            <a:srgbClr val="FFFFFF">
              <a:alpha val="84317"/>
            </a:srgbClr>
          </a:solidFill>
          <a:ln w="3175">
            <a:miter lim="400000"/>
          </a:ln>
        </p:spPr>
        <p:txBody>
          <a:bodyPr lIns="26789" tIns="26789" rIns="26789" bIns="26789" anchor="ctr"/>
          <a:lstStyle/>
          <a:p>
            <a:pPr algn="ctr" defTabSz="410766" hangingPunct="0">
              <a:defRPr sz="3000">
                <a:solidFill>
                  <a:srgbClr val="FFFFFF"/>
                </a:solidFill>
              </a:defRPr>
            </a:pPr>
            <a:endParaRPr sz="1500" kern="0">
              <a:solidFill>
                <a:srgbClr val="FFFFFF"/>
              </a:solidFill>
              <a:latin typeface="Helvetica Light"/>
              <a:sym typeface="Helvetica Light"/>
            </a:endParaRPr>
          </a:p>
        </p:txBody>
      </p:sp>
      <p:sp>
        <p:nvSpPr>
          <p:cNvPr id="1093" name="Line"/>
          <p:cNvSpPr/>
          <p:nvPr/>
        </p:nvSpPr>
        <p:spPr>
          <a:xfrm flipH="1" flipV="1">
            <a:off x="3371248" y="4082543"/>
            <a:ext cx="813001" cy="938942"/>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94" name="Line"/>
          <p:cNvSpPr/>
          <p:nvPr/>
        </p:nvSpPr>
        <p:spPr>
          <a:xfrm flipV="1">
            <a:off x="4922052" y="3986245"/>
            <a:ext cx="84044" cy="112901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95" name="Line"/>
          <p:cNvSpPr/>
          <p:nvPr/>
        </p:nvSpPr>
        <p:spPr>
          <a:xfrm flipH="1" flipV="1">
            <a:off x="3203939" y="3180632"/>
            <a:ext cx="215086" cy="998606"/>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96" name="Line"/>
          <p:cNvSpPr/>
          <p:nvPr/>
        </p:nvSpPr>
        <p:spPr>
          <a:xfrm flipH="1" flipV="1">
            <a:off x="4901828" y="3000379"/>
            <a:ext cx="150739" cy="99981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097" name="Oval"/>
          <p:cNvSpPr/>
          <p:nvPr/>
        </p:nvSpPr>
        <p:spPr>
          <a:xfrm>
            <a:off x="4044605" y="4806494"/>
            <a:ext cx="262619" cy="263945"/>
          </a:xfrm>
          <a:prstGeom prst="ellipse">
            <a:avLst/>
          </a:prstGeom>
          <a:blipFill>
            <a:blip r:embed="rId7"/>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98" name="Oval"/>
          <p:cNvSpPr/>
          <p:nvPr/>
        </p:nvSpPr>
        <p:spPr>
          <a:xfrm>
            <a:off x="4781242" y="4950933"/>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099" name="Oval"/>
          <p:cNvSpPr/>
          <p:nvPr/>
        </p:nvSpPr>
        <p:spPr>
          <a:xfrm>
            <a:off x="3253536" y="3957650"/>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00" name="Oval"/>
          <p:cNvSpPr/>
          <p:nvPr/>
        </p:nvSpPr>
        <p:spPr>
          <a:xfrm>
            <a:off x="3103972" y="3049045"/>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01" name="Oval"/>
          <p:cNvSpPr/>
          <p:nvPr/>
        </p:nvSpPr>
        <p:spPr>
          <a:xfrm>
            <a:off x="4781242" y="2869766"/>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02" name="Oval"/>
          <p:cNvSpPr/>
          <p:nvPr/>
        </p:nvSpPr>
        <p:spPr>
          <a:xfrm>
            <a:off x="4911325" y="3837386"/>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Tree>
    <p:extLst>
      <p:ext uri="{BB962C8B-B14F-4D97-AF65-F5344CB8AC3E}">
        <p14:creationId xmlns:p14="http://schemas.microsoft.com/office/powerpoint/2010/main" val="666699118"/>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 name="Line"/>
          <p:cNvSpPr/>
          <p:nvPr/>
        </p:nvSpPr>
        <p:spPr>
          <a:xfrm flipV="1">
            <a:off x="4922052" y="3986245"/>
            <a:ext cx="84044" cy="112901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07" name="Rectangle"/>
          <p:cNvSpPr/>
          <p:nvPr/>
        </p:nvSpPr>
        <p:spPr>
          <a:xfrm>
            <a:off x="297406" y="1415258"/>
            <a:ext cx="5697494" cy="5108201"/>
          </a:xfrm>
          <a:prstGeom prst="rect">
            <a:avLst/>
          </a:prstGeom>
          <a:ln w="12700">
            <a:solidFill>
              <a:srgbClr val="85888D"/>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08" name="Line"/>
          <p:cNvSpPr/>
          <p:nvPr/>
        </p:nvSpPr>
        <p:spPr>
          <a:xfrm flipH="1" flipV="1">
            <a:off x="1226780" y="2510835"/>
            <a:ext cx="273536" cy="557901"/>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09" name="Line"/>
          <p:cNvSpPr/>
          <p:nvPr/>
        </p:nvSpPr>
        <p:spPr>
          <a:xfrm flipH="1" flipV="1">
            <a:off x="1502506" y="3057412"/>
            <a:ext cx="564668" cy="235008"/>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0" name="Line"/>
          <p:cNvSpPr/>
          <p:nvPr/>
        </p:nvSpPr>
        <p:spPr>
          <a:xfrm flipH="1">
            <a:off x="2057246" y="3164222"/>
            <a:ext cx="564668" cy="133959"/>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1" name="Line"/>
          <p:cNvSpPr/>
          <p:nvPr/>
        </p:nvSpPr>
        <p:spPr>
          <a:xfrm flipV="1">
            <a:off x="2641773" y="2449754"/>
            <a:ext cx="1" cy="70546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2" name="Line"/>
          <p:cNvSpPr/>
          <p:nvPr/>
        </p:nvSpPr>
        <p:spPr>
          <a:xfrm flipH="1">
            <a:off x="2619547" y="3167648"/>
            <a:ext cx="587992" cy="1"/>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3" name="Line"/>
          <p:cNvSpPr/>
          <p:nvPr/>
        </p:nvSpPr>
        <p:spPr>
          <a:xfrm flipH="1" flipV="1">
            <a:off x="2064931" y="3306836"/>
            <a:ext cx="267932" cy="172198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4" name="Line"/>
          <p:cNvSpPr/>
          <p:nvPr/>
        </p:nvSpPr>
        <p:spPr>
          <a:xfrm flipV="1">
            <a:off x="3182036" y="3151843"/>
            <a:ext cx="1" cy="1896027"/>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5" name="Line"/>
          <p:cNvSpPr/>
          <p:nvPr/>
        </p:nvSpPr>
        <p:spPr>
          <a:xfrm flipV="1">
            <a:off x="2108409" y="5019752"/>
            <a:ext cx="239022" cy="1236221"/>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6" name="Line"/>
          <p:cNvSpPr/>
          <p:nvPr/>
        </p:nvSpPr>
        <p:spPr>
          <a:xfrm flipH="1" flipV="1">
            <a:off x="3179028" y="5026387"/>
            <a:ext cx="780594" cy="1054265"/>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7" name="Line"/>
          <p:cNvSpPr/>
          <p:nvPr/>
        </p:nvSpPr>
        <p:spPr>
          <a:xfrm flipH="1" flipV="1">
            <a:off x="3193394" y="3179531"/>
            <a:ext cx="228407" cy="977527"/>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8" name="Line"/>
          <p:cNvSpPr/>
          <p:nvPr/>
        </p:nvSpPr>
        <p:spPr>
          <a:xfrm flipV="1">
            <a:off x="4340083" y="4487751"/>
            <a:ext cx="67203" cy="1404976"/>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19" name="Line"/>
          <p:cNvSpPr/>
          <p:nvPr/>
        </p:nvSpPr>
        <p:spPr>
          <a:xfrm flipV="1">
            <a:off x="4393507" y="3032230"/>
            <a:ext cx="499511" cy="1479779"/>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0" name="Line"/>
          <p:cNvSpPr/>
          <p:nvPr/>
        </p:nvSpPr>
        <p:spPr>
          <a:xfrm flipV="1">
            <a:off x="3403325" y="4524239"/>
            <a:ext cx="231509" cy="1116099"/>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1" name="Line"/>
          <p:cNvSpPr/>
          <p:nvPr/>
        </p:nvSpPr>
        <p:spPr>
          <a:xfrm flipV="1">
            <a:off x="3626616" y="2609122"/>
            <a:ext cx="1" cy="1924163"/>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2" name="Line"/>
          <p:cNvSpPr/>
          <p:nvPr/>
        </p:nvSpPr>
        <p:spPr>
          <a:xfrm flipH="1" flipV="1">
            <a:off x="4317826" y="2495953"/>
            <a:ext cx="578665" cy="578665"/>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3" name="Line"/>
          <p:cNvSpPr/>
          <p:nvPr/>
        </p:nvSpPr>
        <p:spPr>
          <a:xfrm flipH="1">
            <a:off x="3616656" y="2476958"/>
            <a:ext cx="717339" cy="153038"/>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4" name="Line"/>
          <p:cNvSpPr/>
          <p:nvPr/>
        </p:nvSpPr>
        <p:spPr>
          <a:xfrm flipV="1">
            <a:off x="4325834" y="1768903"/>
            <a:ext cx="1" cy="70546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5" name="Line"/>
          <p:cNvSpPr/>
          <p:nvPr/>
        </p:nvSpPr>
        <p:spPr>
          <a:xfrm flipH="1">
            <a:off x="3296014" y="2627004"/>
            <a:ext cx="313243" cy="903490"/>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6" name="Greedy Algorithm for Body Parts Association"/>
          <p:cNvSpPr txBox="1">
            <a:spLocks noGrp="1"/>
          </p:cNvSpPr>
          <p:nvPr>
            <p:ph type="title" idx="4294967295"/>
          </p:nvPr>
        </p:nvSpPr>
        <p:spPr>
          <a:xfrm>
            <a:off x="560792" y="351888"/>
            <a:ext cx="10228749" cy="508141"/>
          </a:xfrm>
          <a:prstGeom prst="rect">
            <a:avLst/>
          </a:prstGeom>
        </p:spPr>
        <p:txBody>
          <a:bodyPr lIns="26789" tIns="26789" rIns="26789" bIns="26789" anchor="b">
            <a:normAutofit/>
          </a:bodyPr>
          <a:lstStyle>
            <a:lvl1pPr algn="l" defTabSz="821531">
              <a:defRPr sz="5600" b="1">
                <a:solidFill>
                  <a:srgbClr val="000000"/>
                </a:solidFill>
                <a:latin typeface="Helvetica"/>
                <a:ea typeface="Helvetica"/>
                <a:cs typeface="Helvetica"/>
                <a:sym typeface="Helvetica"/>
              </a:defRPr>
            </a:lvl1pPr>
          </a:lstStyle>
          <a:p>
            <a:r>
              <a:rPr sz="2800" dirty="0"/>
              <a:t>Greedy Algorithm for Body Parts Association</a:t>
            </a:r>
          </a:p>
        </p:txBody>
      </p:sp>
      <p:sp>
        <p:nvSpPr>
          <p:cNvPr id="1127" name="Line"/>
          <p:cNvSpPr/>
          <p:nvPr/>
        </p:nvSpPr>
        <p:spPr>
          <a:xfrm flipH="1" flipV="1">
            <a:off x="4901828" y="3000379"/>
            <a:ext cx="150739" cy="999814"/>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28" name="Oval"/>
          <p:cNvSpPr/>
          <p:nvPr/>
        </p:nvSpPr>
        <p:spPr>
          <a:xfrm>
            <a:off x="3103972" y="3049045"/>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29" name="Oval"/>
          <p:cNvSpPr/>
          <p:nvPr/>
        </p:nvSpPr>
        <p:spPr>
          <a:xfrm>
            <a:off x="2501647" y="3049045"/>
            <a:ext cx="262619" cy="263945"/>
          </a:xfrm>
          <a:prstGeom prst="ellipse">
            <a:avLst/>
          </a:prstGeom>
          <a:blipFill>
            <a:blip r:embed="rId3"/>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0" name="Oval"/>
          <p:cNvSpPr/>
          <p:nvPr/>
        </p:nvSpPr>
        <p:spPr>
          <a:xfrm>
            <a:off x="1899321" y="3152495"/>
            <a:ext cx="262620" cy="263945"/>
          </a:xfrm>
          <a:prstGeom prst="ellipse">
            <a:avLst/>
          </a:prstGeom>
          <a:solidFill>
            <a:schemeClr val="accent3">
              <a:satOff val="18648"/>
              <a:lumOff val="5971"/>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1" name="Oval"/>
          <p:cNvSpPr/>
          <p:nvPr/>
        </p:nvSpPr>
        <p:spPr>
          <a:xfrm>
            <a:off x="1375046" y="2895166"/>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2" name="Oval"/>
          <p:cNvSpPr/>
          <p:nvPr/>
        </p:nvSpPr>
        <p:spPr>
          <a:xfrm>
            <a:off x="1143548" y="2377671"/>
            <a:ext cx="262620" cy="263945"/>
          </a:xfrm>
          <a:prstGeom prst="ellipse">
            <a:avLst/>
          </a:prstGeom>
          <a:solidFill>
            <a:srgbClr val="53585F"/>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3" name="Oval"/>
          <p:cNvSpPr/>
          <p:nvPr/>
        </p:nvSpPr>
        <p:spPr>
          <a:xfrm>
            <a:off x="2501647" y="2294961"/>
            <a:ext cx="262619" cy="263945"/>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4" name="Oval"/>
          <p:cNvSpPr/>
          <p:nvPr/>
        </p:nvSpPr>
        <p:spPr>
          <a:xfrm>
            <a:off x="4203077" y="1612737"/>
            <a:ext cx="262620" cy="263945"/>
          </a:xfrm>
          <a:prstGeom prst="ellipse">
            <a:avLst/>
          </a:prstGeom>
          <a:blipFill>
            <a:blip r:embed="rId4"/>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5" name="Oval"/>
          <p:cNvSpPr/>
          <p:nvPr/>
        </p:nvSpPr>
        <p:spPr>
          <a:xfrm>
            <a:off x="4203077" y="2390371"/>
            <a:ext cx="262620" cy="263945"/>
          </a:xfrm>
          <a:prstGeom prst="ellipse">
            <a:avLst/>
          </a:prstGeom>
          <a:solidFill>
            <a:srgbClr val="AA7942"/>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6" name="Oval"/>
          <p:cNvSpPr/>
          <p:nvPr/>
        </p:nvSpPr>
        <p:spPr>
          <a:xfrm>
            <a:off x="4781242" y="2869766"/>
            <a:ext cx="262620" cy="263945"/>
          </a:xfrm>
          <a:prstGeom prst="ellipse">
            <a:avLst/>
          </a:prstGeom>
          <a:solidFill>
            <a:schemeClr val="accent6"/>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7" name="Oval"/>
          <p:cNvSpPr/>
          <p:nvPr/>
        </p:nvSpPr>
        <p:spPr>
          <a:xfrm>
            <a:off x="3496693" y="2515970"/>
            <a:ext cx="262620" cy="263945"/>
          </a:xfrm>
          <a:prstGeom prst="ellipse">
            <a:avLst/>
          </a:prstGeom>
          <a:blipFill>
            <a:blip r:embed="rId5"/>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8" name="Oval"/>
          <p:cNvSpPr/>
          <p:nvPr/>
        </p:nvSpPr>
        <p:spPr>
          <a:xfrm>
            <a:off x="3167472" y="3439847"/>
            <a:ext cx="262620" cy="263945"/>
          </a:xfrm>
          <a:prstGeom prst="ellipse">
            <a:avLst/>
          </a:prstGeom>
          <a:solidFill>
            <a:schemeClr val="accent2">
              <a:hueOff val="-2473792"/>
              <a:satOff val="-50209"/>
              <a:lumOff val="23543"/>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39" name="Oval"/>
          <p:cNvSpPr/>
          <p:nvPr/>
        </p:nvSpPr>
        <p:spPr>
          <a:xfrm>
            <a:off x="4312082" y="4401874"/>
            <a:ext cx="262620" cy="263945"/>
          </a:xfrm>
          <a:prstGeom prst="ellipse">
            <a:avLst/>
          </a:prstGeom>
          <a:solidFill>
            <a:schemeClr val="accent2">
              <a:hueOff val="-554920"/>
              <a:satOff val="-21482"/>
              <a:lumOff val="-6228"/>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0" name="Oval"/>
          <p:cNvSpPr/>
          <p:nvPr/>
        </p:nvSpPr>
        <p:spPr>
          <a:xfrm>
            <a:off x="4203077" y="5706891"/>
            <a:ext cx="262620" cy="263945"/>
          </a:xfrm>
          <a:prstGeom prst="ellipse">
            <a:avLst/>
          </a:prstGeom>
          <a:solidFill>
            <a:schemeClr val="accent3">
              <a:hueOff val="-333990"/>
              <a:satOff val="3917"/>
              <a:lumOff val="-666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1" name="Oval"/>
          <p:cNvSpPr/>
          <p:nvPr/>
        </p:nvSpPr>
        <p:spPr>
          <a:xfrm>
            <a:off x="3317036" y="5502006"/>
            <a:ext cx="262620" cy="263945"/>
          </a:xfrm>
          <a:prstGeom prst="ellipse">
            <a:avLst/>
          </a:prstGeom>
          <a:solidFill>
            <a:schemeClr val="accent5">
              <a:hueOff val="-176146"/>
              <a:satOff val="3665"/>
              <a:lumOff val="-1398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2" name="Oval"/>
          <p:cNvSpPr/>
          <p:nvPr/>
        </p:nvSpPr>
        <p:spPr>
          <a:xfrm>
            <a:off x="3756480" y="5965001"/>
            <a:ext cx="262620" cy="263945"/>
          </a:xfrm>
          <a:prstGeom prst="ellipse">
            <a:avLst/>
          </a:prstGeom>
          <a:solidFill>
            <a:schemeClr val="accent3">
              <a:hueOff val="-333990"/>
              <a:satOff val="3917"/>
              <a:lumOff val="-666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3" name="Oval"/>
          <p:cNvSpPr/>
          <p:nvPr/>
        </p:nvSpPr>
        <p:spPr>
          <a:xfrm>
            <a:off x="3014843" y="4861800"/>
            <a:ext cx="262619" cy="263945"/>
          </a:xfrm>
          <a:prstGeom prst="ellipse">
            <a:avLst/>
          </a:prstGeom>
          <a:solidFill>
            <a:schemeClr val="accent2">
              <a:hueOff val="-554920"/>
              <a:satOff val="-21482"/>
              <a:lumOff val="-6228"/>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4" name="Oval"/>
          <p:cNvSpPr/>
          <p:nvPr/>
        </p:nvSpPr>
        <p:spPr>
          <a:xfrm>
            <a:off x="2199454" y="4861800"/>
            <a:ext cx="262620" cy="263945"/>
          </a:xfrm>
          <a:prstGeom prst="ellipse">
            <a:avLst/>
          </a:prstGeom>
          <a:blipFill>
            <a:blip r:embed="rId6"/>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5" name="Oval"/>
          <p:cNvSpPr/>
          <p:nvPr/>
        </p:nvSpPr>
        <p:spPr>
          <a:xfrm>
            <a:off x="2023257" y="6057203"/>
            <a:ext cx="262620" cy="263945"/>
          </a:xfrm>
          <a:prstGeom prst="ellipse">
            <a:avLst/>
          </a:prstGeom>
          <a:solidFill>
            <a:schemeClr val="accent5">
              <a:hueOff val="-176146"/>
              <a:satOff val="3665"/>
              <a:lumOff val="-13986"/>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6" name="Oval"/>
          <p:cNvSpPr/>
          <p:nvPr/>
        </p:nvSpPr>
        <p:spPr>
          <a:xfrm>
            <a:off x="4781242" y="4950933"/>
            <a:ext cx="262620" cy="263945"/>
          </a:xfrm>
          <a:prstGeom prst="ellipse">
            <a:avLst/>
          </a:prstGeom>
          <a:solidFill>
            <a:srgbClr val="1B4AFB"/>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7" name="Oval"/>
          <p:cNvSpPr/>
          <p:nvPr/>
        </p:nvSpPr>
        <p:spPr>
          <a:xfrm>
            <a:off x="4911325" y="3837386"/>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48" name="Line"/>
          <p:cNvSpPr/>
          <p:nvPr/>
        </p:nvSpPr>
        <p:spPr>
          <a:xfrm flipH="1" flipV="1">
            <a:off x="3371248" y="4082543"/>
            <a:ext cx="813001" cy="938942"/>
          </a:xfrm>
          <a:prstGeom prst="line">
            <a:avLst/>
          </a:prstGeom>
          <a:ln w="635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49" name="Oval"/>
          <p:cNvSpPr/>
          <p:nvPr/>
        </p:nvSpPr>
        <p:spPr>
          <a:xfrm>
            <a:off x="3503043" y="4389174"/>
            <a:ext cx="262620" cy="263945"/>
          </a:xfrm>
          <a:prstGeom prst="ellipse">
            <a:avLst/>
          </a:prstGeom>
          <a:blipFill>
            <a:blip r:embed="rId6"/>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50" name="Oval"/>
          <p:cNvSpPr/>
          <p:nvPr/>
        </p:nvSpPr>
        <p:spPr>
          <a:xfrm>
            <a:off x="3253536" y="3957650"/>
            <a:ext cx="262620" cy="263945"/>
          </a:xfrm>
          <a:prstGeom prst="ellipse">
            <a:avLst/>
          </a:prstGeom>
          <a:solidFill>
            <a:schemeClr val="accent5">
              <a:hueOff val="-444211"/>
              <a:satOff val="-14915"/>
              <a:lumOff val="22857"/>
            </a:schemeClr>
          </a:solid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
        <p:nvSpPr>
          <p:cNvPr id="1151" name="Oval"/>
          <p:cNvSpPr/>
          <p:nvPr/>
        </p:nvSpPr>
        <p:spPr>
          <a:xfrm>
            <a:off x="4044605" y="4806494"/>
            <a:ext cx="262619" cy="263945"/>
          </a:xfrm>
          <a:prstGeom prst="ellipse">
            <a:avLst/>
          </a:prstGeom>
          <a:blipFill>
            <a:blip r:embed="rId7"/>
          </a:blipFill>
          <a:ln w="3175">
            <a:miter lim="400000"/>
          </a:ln>
          <a:effectLst>
            <a:outerShdw blurRad="38100" dist="25400" dir="5400000" rotWithShape="0">
              <a:srgbClr val="000000">
                <a:alpha val="50000"/>
              </a:srgbClr>
            </a:outerShdw>
          </a:effectLst>
        </p:spPr>
        <p:txBody>
          <a:bodyPr lIns="25400" tIns="25400" rIns="25400" bIns="25400" anchor="ctr"/>
          <a:lstStyle/>
          <a:p>
            <a:pPr algn="ctr" defTabSz="292100" hangingPunct="0">
              <a:defRPr sz="2400">
                <a:solidFill>
                  <a:srgbClr val="FFFFFF"/>
                </a:solidFill>
              </a:defRPr>
            </a:pPr>
            <a:endParaRPr sz="1200" kern="0">
              <a:solidFill>
                <a:srgbClr val="FFFFFF"/>
              </a:solidFill>
              <a:latin typeface="Helvetica Light"/>
              <a:sym typeface="Helvetica Light"/>
            </a:endParaRPr>
          </a:p>
        </p:txBody>
      </p:sp>
    </p:spTree>
    <p:extLst>
      <p:ext uri="{BB962C8B-B14F-4D97-AF65-F5344CB8AC3E}">
        <p14:creationId xmlns:p14="http://schemas.microsoft.com/office/powerpoint/2010/main" val="3253375066"/>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5" name="output_j9batF.mp4" descr="output_j9batF.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7388" y="0"/>
            <a:ext cx="12177225" cy="6858001"/>
          </a:xfrm>
          <a:prstGeom prst="rect">
            <a:avLst/>
          </a:prstGeom>
          <a:ln w="12700">
            <a:miter lim="400000"/>
          </a:ln>
        </p:spPr>
      </p:pic>
    </p:spTree>
    <p:extLst>
      <p:ext uri="{BB962C8B-B14F-4D97-AF65-F5344CB8AC3E}">
        <p14:creationId xmlns:p14="http://schemas.microsoft.com/office/powerpoint/2010/main" val="150449189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67" fill="hold"/>
                                        <p:tgtEl>
                                          <p:spTgt spid="115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15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 More complex outputs from deep networks</a:t>
            </a:r>
          </a:p>
        </p:txBody>
      </p:sp>
      <p:sp>
        <p:nvSpPr>
          <p:cNvPr id="3" name="Content Placeholder 2"/>
          <p:cNvSpPr>
            <a:spLocks noGrp="1"/>
          </p:cNvSpPr>
          <p:nvPr>
            <p:ph idx="1"/>
          </p:nvPr>
        </p:nvSpPr>
        <p:spPr>
          <a:xfrm>
            <a:off x="892792" y="1913257"/>
            <a:ext cx="10515600" cy="4492092"/>
          </a:xfrm>
        </p:spPr>
        <p:txBody>
          <a:bodyPr>
            <a:normAutofit fontScale="92500" lnSpcReduction="10000"/>
          </a:bodyPr>
          <a:lstStyle/>
          <a:p>
            <a:r>
              <a:rPr lang="en-US" dirty="0"/>
              <a:t>Image Output (e.g. colorization, semantic segmentation, super-resolution, stylization, depth estimation…)</a:t>
            </a:r>
          </a:p>
          <a:p>
            <a:r>
              <a:rPr lang="en-US" dirty="0"/>
              <a:t>Attributes</a:t>
            </a:r>
          </a:p>
          <a:p>
            <a:r>
              <a:rPr lang="en-US" dirty="0"/>
              <a:t>Text Captions</a:t>
            </a:r>
          </a:p>
          <a:p>
            <a:r>
              <a:rPr lang="en-US" dirty="0"/>
              <a:t>Semantic </a:t>
            </a:r>
            <a:r>
              <a:rPr lang="en-US" dirty="0" err="1"/>
              <a:t>Keypoints</a:t>
            </a:r>
            <a:endParaRPr lang="en-US" dirty="0"/>
          </a:p>
          <a:p>
            <a:r>
              <a:rPr lang="en-US" dirty="0"/>
              <a:t>Object Detection</a:t>
            </a:r>
          </a:p>
          <a:p>
            <a:pPr lvl="1"/>
            <a:r>
              <a:rPr lang="en-US" dirty="0"/>
              <a:t>Bounding boxes</a:t>
            </a:r>
          </a:p>
          <a:p>
            <a:pPr lvl="1"/>
            <a:r>
              <a:rPr lang="en-US" dirty="0" err="1"/>
              <a:t>Keypoint</a:t>
            </a:r>
            <a:r>
              <a:rPr lang="en-US" dirty="0"/>
              <a:t> locations</a:t>
            </a:r>
          </a:p>
          <a:p>
            <a:pPr lvl="1"/>
            <a:r>
              <a:rPr lang="en-US" dirty="0"/>
              <a:t>Segmentation masks</a:t>
            </a:r>
          </a:p>
          <a:p>
            <a:pPr lvl="1"/>
            <a:r>
              <a:rPr lang="en-US" dirty="0"/>
              <a:t>3D cuboids</a:t>
            </a:r>
          </a:p>
          <a:p>
            <a:pPr lvl="1"/>
            <a:r>
              <a:rPr lang="en-US" dirty="0"/>
              <a:t>3D object coordinates</a:t>
            </a:r>
          </a:p>
        </p:txBody>
      </p:sp>
    </p:spTree>
    <p:extLst>
      <p:ext uri="{BB962C8B-B14F-4D97-AF65-F5344CB8AC3E}">
        <p14:creationId xmlns:p14="http://schemas.microsoft.com/office/powerpoint/2010/main" val="35670541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9" name="Rectangle"/>
          <p:cNvSpPr/>
          <p:nvPr/>
        </p:nvSpPr>
        <p:spPr>
          <a:xfrm>
            <a:off x="2097524" y="3994660"/>
            <a:ext cx="1504435" cy="1927750"/>
          </a:xfrm>
          <a:prstGeom prst="rect">
            <a:avLst/>
          </a:prstGeom>
          <a:solidFill>
            <a:srgbClr val="FBE5DB"/>
          </a:solidFill>
          <a:ln w="3175">
            <a:miter lim="400000"/>
          </a:ln>
        </p:spPr>
        <p:txBody>
          <a:bodyPr lIns="38100" tIns="38100" rIns="38100" bIns="38100" anchor="ctr"/>
          <a:lstStyle/>
          <a:p>
            <a:pPr algn="ctr" defTabSz="438150" hangingPunct="0">
              <a:defRPr sz="3600">
                <a:solidFill>
                  <a:srgbClr val="D34CFF"/>
                </a:solidFill>
              </a:defRPr>
            </a:pPr>
            <a:endParaRPr kern="0">
              <a:solidFill>
                <a:srgbClr val="D34CFF"/>
              </a:solidFill>
              <a:latin typeface="Helvetica Light"/>
              <a:sym typeface="Helvetica Light"/>
            </a:endParaRPr>
          </a:p>
        </p:txBody>
      </p:sp>
      <p:pic>
        <p:nvPicPr>
          <p:cNvPr id="1160" name="Image" descr="Image"/>
          <p:cNvPicPr>
            <a:picLocks noChangeAspect="1"/>
          </p:cNvPicPr>
          <p:nvPr/>
        </p:nvPicPr>
        <p:blipFill>
          <a:blip r:embed="rId3"/>
          <a:stretch>
            <a:fillRect/>
          </a:stretch>
        </p:blipFill>
        <p:spPr>
          <a:xfrm>
            <a:off x="-18211" y="1111823"/>
            <a:ext cx="3620169" cy="1927623"/>
          </a:xfrm>
          <a:prstGeom prst="rect">
            <a:avLst/>
          </a:prstGeom>
          <a:ln w="3175">
            <a:miter lim="400000"/>
          </a:ln>
        </p:spPr>
      </p:pic>
      <p:pic>
        <p:nvPicPr>
          <p:cNvPr id="1161" name="Image" descr="Image"/>
          <p:cNvPicPr>
            <a:picLocks noChangeAspect="1"/>
          </p:cNvPicPr>
          <p:nvPr/>
        </p:nvPicPr>
        <p:blipFill>
          <a:blip r:embed="rId4"/>
          <a:stretch>
            <a:fillRect/>
          </a:stretch>
        </p:blipFill>
        <p:spPr>
          <a:xfrm>
            <a:off x="446682" y="-2236474"/>
            <a:ext cx="3642378" cy="1927623"/>
          </a:xfrm>
          <a:prstGeom prst="rect">
            <a:avLst/>
          </a:prstGeom>
          <a:ln w="3175">
            <a:miter lim="400000"/>
          </a:ln>
        </p:spPr>
      </p:pic>
      <p:sp>
        <p:nvSpPr>
          <p:cNvPr id="1162" name="P"/>
          <p:cNvSpPr txBox="1"/>
          <p:nvPr/>
        </p:nvSpPr>
        <p:spPr>
          <a:xfrm>
            <a:off x="3267467" y="1823606"/>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sp>
        <p:nvSpPr>
          <p:cNvPr id="1163" name="Stage 1"/>
          <p:cNvSpPr txBox="1"/>
          <p:nvPr/>
        </p:nvSpPr>
        <p:spPr>
          <a:xfrm>
            <a:off x="245646" y="1163877"/>
            <a:ext cx="1229504" cy="47705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5200"/>
            </a:lvl1pPr>
          </a:lstStyle>
          <a:p>
            <a:pPr algn="ctr" defTabSz="438150" hangingPunct="0"/>
            <a:r>
              <a:rPr sz="2600" kern="0">
                <a:solidFill>
                  <a:srgbClr val="000000"/>
                </a:solidFill>
                <a:latin typeface="Helvetica Light"/>
                <a:sym typeface="Helvetica Light"/>
              </a:rPr>
              <a:t>Stage 1</a:t>
            </a:r>
          </a:p>
        </p:txBody>
      </p:sp>
      <p:pic>
        <p:nvPicPr>
          <p:cNvPr id="1164" name="teaser.pdf" descr="teaser.pdf"/>
          <p:cNvPicPr>
            <a:picLocks/>
          </p:cNvPicPr>
          <p:nvPr/>
        </p:nvPicPr>
        <p:blipFill>
          <a:blip r:embed="rId5"/>
          <a:srcRect t="47472" r="75433" b="8343"/>
          <a:stretch>
            <a:fillRect/>
          </a:stretch>
        </p:blipFill>
        <p:spPr>
          <a:xfrm>
            <a:off x="521218" y="-1239394"/>
            <a:ext cx="678392" cy="674534"/>
          </a:xfrm>
          <a:prstGeom prst="rect">
            <a:avLst/>
          </a:prstGeom>
          <a:ln w="3175">
            <a:miter lim="400000"/>
          </a:ln>
        </p:spPr>
      </p:pic>
      <p:pic>
        <p:nvPicPr>
          <p:cNvPr id="1165" name="Image" descr="Image"/>
          <p:cNvPicPr>
            <a:picLocks noChangeAspect="1"/>
          </p:cNvPicPr>
          <p:nvPr/>
        </p:nvPicPr>
        <p:blipFill>
          <a:blip r:embed="rId6"/>
          <a:stretch>
            <a:fillRect/>
          </a:stretch>
        </p:blipFill>
        <p:spPr>
          <a:xfrm>
            <a:off x="4311544" y="-2236474"/>
            <a:ext cx="3925767" cy="1927623"/>
          </a:xfrm>
          <a:prstGeom prst="rect">
            <a:avLst/>
          </a:prstGeom>
          <a:ln w="3175">
            <a:miter lim="400000"/>
          </a:ln>
        </p:spPr>
      </p:pic>
      <p:pic>
        <p:nvPicPr>
          <p:cNvPr id="1166" name="teaser.pdf" descr="teaser.pdf"/>
          <p:cNvPicPr>
            <a:picLocks/>
          </p:cNvPicPr>
          <p:nvPr/>
        </p:nvPicPr>
        <p:blipFill>
          <a:blip r:embed="rId5"/>
          <a:srcRect t="47472" r="75433" b="8343"/>
          <a:stretch>
            <a:fillRect/>
          </a:stretch>
        </p:blipFill>
        <p:spPr>
          <a:xfrm>
            <a:off x="4803597" y="-2000345"/>
            <a:ext cx="678283" cy="674495"/>
          </a:xfrm>
          <a:prstGeom prst="rect">
            <a:avLst/>
          </a:prstGeom>
          <a:ln w="3175">
            <a:miter lim="400000"/>
          </a:ln>
        </p:spPr>
      </p:pic>
      <p:pic>
        <p:nvPicPr>
          <p:cNvPr id="1167" name="Image" descr="Image"/>
          <p:cNvPicPr>
            <a:picLocks noChangeAspect="1"/>
          </p:cNvPicPr>
          <p:nvPr/>
        </p:nvPicPr>
        <p:blipFill>
          <a:blip r:embed="rId7"/>
          <a:stretch>
            <a:fillRect/>
          </a:stretch>
        </p:blipFill>
        <p:spPr>
          <a:xfrm>
            <a:off x="8612473" y="-2141820"/>
            <a:ext cx="4010541" cy="1738315"/>
          </a:xfrm>
          <a:prstGeom prst="rect">
            <a:avLst/>
          </a:prstGeom>
          <a:ln w="3175">
            <a:miter lim="400000"/>
          </a:ln>
        </p:spPr>
      </p:pic>
      <p:pic>
        <p:nvPicPr>
          <p:cNvPr id="1168" name="teaser.pdf" descr="teaser.pdf"/>
          <p:cNvPicPr>
            <a:picLocks/>
          </p:cNvPicPr>
          <p:nvPr/>
        </p:nvPicPr>
        <p:blipFill>
          <a:blip r:embed="rId5"/>
          <a:srcRect t="47472" r="75433" b="8343"/>
          <a:stretch>
            <a:fillRect/>
          </a:stretch>
        </p:blipFill>
        <p:spPr>
          <a:xfrm>
            <a:off x="9085824" y="-1194877"/>
            <a:ext cx="702698" cy="721215"/>
          </a:xfrm>
          <a:prstGeom prst="rect">
            <a:avLst/>
          </a:prstGeom>
          <a:ln w="3175">
            <a:miter lim="400000"/>
          </a:ln>
        </p:spPr>
      </p:pic>
      <p:sp>
        <p:nvSpPr>
          <p:cNvPr id="1169" name="Line"/>
          <p:cNvSpPr/>
          <p:nvPr/>
        </p:nvSpPr>
        <p:spPr>
          <a:xfrm flipV="1">
            <a:off x="2281687" y="2406502"/>
            <a:ext cx="1" cy="2907592"/>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70" name="2nd branch…"/>
          <p:cNvSpPr txBox="1"/>
          <p:nvPr/>
        </p:nvSpPr>
        <p:spPr>
          <a:xfrm>
            <a:off x="3693266" y="5027911"/>
            <a:ext cx="2604652" cy="7927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spAutoFit/>
          </a:bodyPr>
          <a:lstStyle/>
          <a:p>
            <a:pPr algn="ctr" defTabSz="410766" hangingPunct="0">
              <a:defRPr sz="4800"/>
            </a:pPr>
            <a:r>
              <a:rPr sz="2400" b="1" kern="0">
                <a:solidFill>
                  <a:srgbClr val="000000"/>
                </a:solidFill>
                <a:latin typeface="Helvetica"/>
                <a:ea typeface="Helvetica"/>
                <a:cs typeface="Helvetica"/>
                <a:sym typeface="Helvetica"/>
              </a:rPr>
              <a:t>2nd</a:t>
            </a:r>
            <a:r>
              <a:rPr sz="2400" kern="0">
                <a:solidFill>
                  <a:srgbClr val="000000"/>
                </a:solidFill>
                <a:latin typeface="Helvetica Light"/>
                <a:sym typeface="Helvetica Light"/>
              </a:rPr>
              <a:t> branch</a:t>
            </a:r>
          </a:p>
          <a:p>
            <a:pPr algn="ctr" defTabSz="410766" hangingPunct="0">
              <a:defRPr sz="4800"/>
            </a:pPr>
            <a:r>
              <a:rPr sz="2400" kern="0">
                <a:solidFill>
                  <a:srgbClr val="000000"/>
                </a:solidFill>
                <a:latin typeface="Helvetica Light"/>
                <a:sym typeface="Helvetica Light"/>
              </a:rPr>
              <a:t>part affinity fields</a:t>
            </a:r>
          </a:p>
        </p:txBody>
      </p:sp>
      <p:sp>
        <p:nvSpPr>
          <p:cNvPr id="1171" name="Jointly Learning Parts Detection and Parts Association"/>
          <p:cNvSpPr txBox="1"/>
          <p:nvPr/>
        </p:nvSpPr>
        <p:spPr>
          <a:xfrm>
            <a:off x="560792" y="332251"/>
            <a:ext cx="9364870"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latin typeface="Helvetica"/>
                <a:ea typeface="Helvetica"/>
                <a:cs typeface="Helvetica"/>
                <a:sym typeface="Helvetica"/>
              </a:defRPr>
            </a:lvl1pPr>
          </a:lstStyle>
          <a:p>
            <a:pPr defTabSz="410766" hangingPunct="0"/>
            <a:r>
              <a:rPr sz="2800" kern="0">
                <a:solidFill>
                  <a:srgbClr val="000000"/>
                </a:solidFill>
              </a:rPr>
              <a:t>Jointly Learning Parts Detection and Parts Association</a:t>
            </a:r>
          </a:p>
        </p:txBody>
      </p:sp>
      <p:pic>
        <p:nvPicPr>
          <p:cNvPr id="1172" name="tennis_color_28.png" descr="tennis_color_28.png"/>
          <p:cNvPicPr>
            <a:picLocks noChangeAspect="1"/>
          </p:cNvPicPr>
          <p:nvPr/>
        </p:nvPicPr>
        <p:blipFill>
          <a:blip r:embed="rId8"/>
          <a:srcRect t="4084" b="6044"/>
          <a:stretch>
            <a:fillRect/>
          </a:stretch>
        </p:blipFill>
        <p:spPr>
          <a:xfrm>
            <a:off x="2570615" y="4936918"/>
            <a:ext cx="673530" cy="674504"/>
          </a:xfrm>
          <a:prstGeom prst="rect">
            <a:avLst/>
          </a:prstGeom>
          <a:ln w="12700">
            <a:solidFill>
              <a:srgbClr val="000000"/>
            </a:solidFill>
            <a:miter lim="400000"/>
          </a:ln>
        </p:spPr>
      </p:pic>
      <p:pic>
        <p:nvPicPr>
          <p:cNvPr id="1173" name="tennis_color_28.png" descr="tennis_color_28.png"/>
          <p:cNvPicPr>
            <a:picLocks noChangeAspect="1"/>
          </p:cNvPicPr>
          <p:nvPr/>
        </p:nvPicPr>
        <p:blipFill>
          <a:blip r:embed="rId8"/>
          <a:srcRect t="4084" b="6044"/>
          <a:stretch>
            <a:fillRect/>
          </a:stretch>
        </p:blipFill>
        <p:spPr>
          <a:xfrm>
            <a:off x="2640992" y="5001324"/>
            <a:ext cx="673530" cy="674504"/>
          </a:xfrm>
          <a:prstGeom prst="rect">
            <a:avLst/>
          </a:prstGeom>
          <a:ln w="12700">
            <a:solidFill>
              <a:srgbClr val="000000"/>
            </a:solidFill>
            <a:miter lim="400000"/>
          </a:ln>
        </p:spPr>
      </p:pic>
      <p:pic>
        <p:nvPicPr>
          <p:cNvPr id="1174" name="tennis_color_28.png" descr="tennis_color_28.png"/>
          <p:cNvPicPr>
            <a:picLocks noChangeAspect="1"/>
          </p:cNvPicPr>
          <p:nvPr/>
        </p:nvPicPr>
        <p:blipFill>
          <a:blip r:embed="rId8"/>
          <a:srcRect t="4084" b="6044"/>
          <a:stretch>
            <a:fillRect/>
          </a:stretch>
        </p:blipFill>
        <p:spPr>
          <a:xfrm>
            <a:off x="2713025" y="5087049"/>
            <a:ext cx="673530" cy="674504"/>
          </a:xfrm>
          <a:prstGeom prst="rect">
            <a:avLst/>
          </a:prstGeom>
          <a:ln w="12700">
            <a:solidFill>
              <a:srgbClr val="000000"/>
            </a:solidFill>
            <a:miter lim="400000"/>
          </a:ln>
        </p:spPr>
      </p:pic>
      <p:pic>
        <p:nvPicPr>
          <p:cNvPr id="1175" name="tennis_color_28.png" descr="tennis_color_28.png"/>
          <p:cNvPicPr>
            <a:picLocks noChangeAspect="1"/>
          </p:cNvPicPr>
          <p:nvPr/>
        </p:nvPicPr>
        <p:blipFill>
          <a:blip r:embed="rId8"/>
          <a:srcRect t="4084" b="6044"/>
          <a:stretch>
            <a:fillRect/>
          </a:stretch>
        </p:blipFill>
        <p:spPr>
          <a:xfrm>
            <a:off x="2795575" y="5150549"/>
            <a:ext cx="673530" cy="674504"/>
          </a:xfrm>
          <a:prstGeom prst="rect">
            <a:avLst/>
          </a:prstGeom>
          <a:ln w="12700">
            <a:solidFill>
              <a:srgbClr val="000000"/>
            </a:solidFill>
            <a:miter lim="400000"/>
          </a:ln>
        </p:spPr>
      </p:pic>
      <p:sp>
        <p:nvSpPr>
          <p:cNvPr id="1176" name="Line"/>
          <p:cNvSpPr/>
          <p:nvPr/>
        </p:nvSpPr>
        <p:spPr>
          <a:xfrm>
            <a:off x="2285040" y="5310222"/>
            <a:ext cx="286342"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77" name="1st branch…"/>
          <p:cNvSpPr txBox="1"/>
          <p:nvPr/>
        </p:nvSpPr>
        <p:spPr>
          <a:xfrm>
            <a:off x="3660781" y="2079448"/>
            <a:ext cx="2604652" cy="7927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spAutoFit/>
          </a:bodyPr>
          <a:lstStyle/>
          <a:p>
            <a:pPr algn="ctr" defTabSz="410766" hangingPunct="0">
              <a:defRPr sz="4800"/>
            </a:pPr>
            <a:r>
              <a:rPr sz="2400" b="1" kern="0">
                <a:solidFill>
                  <a:srgbClr val="000000"/>
                </a:solidFill>
                <a:latin typeface="Helvetica"/>
                <a:ea typeface="Helvetica"/>
                <a:cs typeface="Helvetica"/>
                <a:sym typeface="Helvetica"/>
              </a:rPr>
              <a:t>1st</a:t>
            </a:r>
            <a:r>
              <a:rPr sz="2400" kern="0">
                <a:solidFill>
                  <a:srgbClr val="000000"/>
                </a:solidFill>
                <a:latin typeface="Helvetica Light"/>
                <a:sym typeface="Helvetica Light"/>
              </a:rPr>
              <a:t> branch</a:t>
            </a:r>
          </a:p>
          <a:p>
            <a:pPr algn="ctr" defTabSz="410766" hangingPunct="0">
              <a:defRPr sz="4800"/>
            </a:pPr>
            <a:r>
              <a:rPr sz="2400" kern="0">
                <a:solidFill>
                  <a:srgbClr val="000000"/>
                </a:solidFill>
                <a:latin typeface="Helvetica Light"/>
                <a:sym typeface="Helvetica Light"/>
              </a:rPr>
              <a:t>part heatmaps</a:t>
            </a:r>
          </a:p>
        </p:txBody>
      </p:sp>
    </p:spTree>
    <p:extLst>
      <p:ext uri="{BB962C8B-B14F-4D97-AF65-F5344CB8AC3E}">
        <p14:creationId xmlns:p14="http://schemas.microsoft.com/office/powerpoint/2010/main" val="3006861296"/>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1" name="Rectangle"/>
          <p:cNvSpPr/>
          <p:nvPr/>
        </p:nvSpPr>
        <p:spPr>
          <a:xfrm>
            <a:off x="2097524" y="3994660"/>
            <a:ext cx="1504435" cy="1927750"/>
          </a:xfrm>
          <a:prstGeom prst="rect">
            <a:avLst/>
          </a:prstGeom>
          <a:solidFill>
            <a:srgbClr val="FBE5DB"/>
          </a:solidFill>
          <a:ln w="3175">
            <a:miter lim="400000"/>
          </a:ln>
        </p:spPr>
        <p:txBody>
          <a:bodyPr lIns="38100" tIns="38100" rIns="38100" bIns="38100" anchor="ctr"/>
          <a:lstStyle/>
          <a:p>
            <a:pPr algn="ctr" defTabSz="438150" hangingPunct="0">
              <a:defRPr sz="3600">
                <a:solidFill>
                  <a:srgbClr val="D34CFF"/>
                </a:solidFill>
              </a:defRPr>
            </a:pPr>
            <a:endParaRPr kern="0">
              <a:solidFill>
                <a:srgbClr val="D34CFF"/>
              </a:solidFill>
              <a:latin typeface="Helvetica Light"/>
              <a:sym typeface="Helvetica Light"/>
            </a:endParaRPr>
          </a:p>
        </p:txBody>
      </p:sp>
      <p:sp>
        <p:nvSpPr>
          <p:cNvPr id="1182" name="Line"/>
          <p:cNvSpPr/>
          <p:nvPr/>
        </p:nvSpPr>
        <p:spPr>
          <a:xfrm>
            <a:off x="3371401" y="5306419"/>
            <a:ext cx="635001"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pic>
        <p:nvPicPr>
          <p:cNvPr id="1183" name="Image" descr="Image"/>
          <p:cNvPicPr>
            <a:picLocks noChangeAspect="1"/>
          </p:cNvPicPr>
          <p:nvPr/>
        </p:nvPicPr>
        <p:blipFill>
          <a:blip r:embed="rId3"/>
          <a:stretch>
            <a:fillRect/>
          </a:stretch>
        </p:blipFill>
        <p:spPr>
          <a:xfrm>
            <a:off x="-18211" y="1111823"/>
            <a:ext cx="3620169" cy="1927623"/>
          </a:xfrm>
          <a:prstGeom prst="rect">
            <a:avLst/>
          </a:prstGeom>
          <a:ln w="3175">
            <a:miter lim="400000"/>
          </a:ln>
        </p:spPr>
      </p:pic>
      <p:pic>
        <p:nvPicPr>
          <p:cNvPr id="1184" name="Image" descr="Image"/>
          <p:cNvPicPr>
            <a:picLocks noChangeAspect="1"/>
          </p:cNvPicPr>
          <p:nvPr/>
        </p:nvPicPr>
        <p:blipFill>
          <a:blip r:embed="rId4"/>
          <a:stretch>
            <a:fillRect/>
          </a:stretch>
        </p:blipFill>
        <p:spPr>
          <a:xfrm>
            <a:off x="446682" y="-2236474"/>
            <a:ext cx="3642378" cy="1927623"/>
          </a:xfrm>
          <a:prstGeom prst="rect">
            <a:avLst/>
          </a:prstGeom>
          <a:ln w="3175">
            <a:miter lim="400000"/>
          </a:ln>
        </p:spPr>
      </p:pic>
      <p:sp>
        <p:nvSpPr>
          <p:cNvPr id="1185" name="P"/>
          <p:cNvSpPr txBox="1"/>
          <p:nvPr/>
        </p:nvSpPr>
        <p:spPr>
          <a:xfrm>
            <a:off x="3267467" y="1823606"/>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sp>
        <p:nvSpPr>
          <p:cNvPr id="1186" name="Stage 1"/>
          <p:cNvSpPr txBox="1"/>
          <p:nvPr/>
        </p:nvSpPr>
        <p:spPr>
          <a:xfrm>
            <a:off x="245646" y="1163877"/>
            <a:ext cx="1229504" cy="47705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5200"/>
            </a:lvl1pPr>
          </a:lstStyle>
          <a:p>
            <a:pPr algn="ctr" defTabSz="438150" hangingPunct="0"/>
            <a:r>
              <a:rPr sz="2600" kern="0">
                <a:solidFill>
                  <a:srgbClr val="000000"/>
                </a:solidFill>
                <a:latin typeface="Helvetica Light"/>
                <a:sym typeface="Helvetica Light"/>
              </a:rPr>
              <a:t>Stage 1</a:t>
            </a:r>
          </a:p>
        </p:txBody>
      </p:sp>
      <p:pic>
        <p:nvPicPr>
          <p:cNvPr id="1187" name="teaser.pdf" descr="teaser.pdf"/>
          <p:cNvPicPr>
            <a:picLocks/>
          </p:cNvPicPr>
          <p:nvPr/>
        </p:nvPicPr>
        <p:blipFill>
          <a:blip r:embed="rId5"/>
          <a:srcRect t="47472" r="75433" b="8343"/>
          <a:stretch>
            <a:fillRect/>
          </a:stretch>
        </p:blipFill>
        <p:spPr>
          <a:xfrm>
            <a:off x="521218" y="-1239394"/>
            <a:ext cx="678392" cy="674534"/>
          </a:xfrm>
          <a:prstGeom prst="rect">
            <a:avLst/>
          </a:prstGeom>
          <a:ln w="3175">
            <a:miter lim="400000"/>
          </a:ln>
        </p:spPr>
      </p:pic>
      <p:pic>
        <p:nvPicPr>
          <p:cNvPr id="1188" name="Image" descr="Image"/>
          <p:cNvPicPr>
            <a:picLocks noChangeAspect="1"/>
          </p:cNvPicPr>
          <p:nvPr/>
        </p:nvPicPr>
        <p:blipFill>
          <a:blip r:embed="rId6"/>
          <a:stretch>
            <a:fillRect/>
          </a:stretch>
        </p:blipFill>
        <p:spPr>
          <a:xfrm>
            <a:off x="4311544" y="-2236474"/>
            <a:ext cx="3925767" cy="1927623"/>
          </a:xfrm>
          <a:prstGeom prst="rect">
            <a:avLst/>
          </a:prstGeom>
          <a:ln w="3175">
            <a:miter lim="400000"/>
          </a:ln>
        </p:spPr>
      </p:pic>
      <p:pic>
        <p:nvPicPr>
          <p:cNvPr id="1189" name="teaser.pdf" descr="teaser.pdf"/>
          <p:cNvPicPr>
            <a:picLocks/>
          </p:cNvPicPr>
          <p:nvPr/>
        </p:nvPicPr>
        <p:blipFill>
          <a:blip r:embed="rId5"/>
          <a:srcRect t="47472" r="75433" b="8343"/>
          <a:stretch>
            <a:fillRect/>
          </a:stretch>
        </p:blipFill>
        <p:spPr>
          <a:xfrm>
            <a:off x="4803597" y="-2000345"/>
            <a:ext cx="678283" cy="674495"/>
          </a:xfrm>
          <a:prstGeom prst="rect">
            <a:avLst/>
          </a:prstGeom>
          <a:ln w="3175">
            <a:miter lim="400000"/>
          </a:ln>
        </p:spPr>
      </p:pic>
      <p:pic>
        <p:nvPicPr>
          <p:cNvPr id="1190" name="Image" descr="Image"/>
          <p:cNvPicPr>
            <a:picLocks noChangeAspect="1"/>
          </p:cNvPicPr>
          <p:nvPr/>
        </p:nvPicPr>
        <p:blipFill>
          <a:blip r:embed="rId7"/>
          <a:stretch>
            <a:fillRect/>
          </a:stretch>
        </p:blipFill>
        <p:spPr>
          <a:xfrm>
            <a:off x="8612473" y="-2141820"/>
            <a:ext cx="4010541" cy="1738315"/>
          </a:xfrm>
          <a:prstGeom prst="rect">
            <a:avLst/>
          </a:prstGeom>
          <a:ln w="3175">
            <a:miter lim="400000"/>
          </a:ln>
        </p:spPr>
      </p:pic>
      <p:pic>
        <p:nvPicPr>
          <p:cNvPr id="1191" name="teaser.pdf" descr="teaser.pdf"/>
          <p:cNvPicPr>
            <a:picLocks/>
          </p:cNvPicPr>
          <p:nvPr/>
        </p:nvPicPr>
        <p:blipFill>
          <a:blip r:embed="rId5"/>
          <a:srcRect t="47472" r="75433" b="8343"/>
          <a:stretch>
            <a:fillRect/>
          </a:stretch>
        </p:blipFill>
        <p:spPr>
          <a:xfrm>
            <a:off x="9085824" y="-1194877"/>
            <a:ext cx="702698" cy="721215"/>
          </a:xfrm>
          <a:prstGeom prst="rect">
            <a:avLst/>
          </a:prstGeom>
          <a:ln w="3175">
            <a:miter lim="400000"/>
          </a:ln>
        </p:spPr>
      </p:pic>
      <p:pic>
        <p:nvPicPr>
          <p:cNvPr id="1192" name="Image" descr="Image"/>
          <p:cNvPicPr>
            <a:picLocks noChangeAspect="1"/>
          </p:cNvPicPr>
          <p:nvPr/>
        </p:nvPicPr>
        <p:blipFill>
          <a:blip r:embed="rId8"/>
          <a:srcRect l="15884" r="12527"/>
          <a:stretch>
            <a:fillRect/>
          </a:stretch>
        </p:blipFill>
        <p:spPr>
          <a:xfrm>
            <a:off x="4725964" y="1111823"/>
            <a:ext cx="3189025" cy="1927623"/>
          </a:xfrm>
          <a:prstGeom prst="rect">
            <a:avLst/>
          </a:prstGeom>
          <a:ln w="3175">
            <a:miter lim="400000"/>
          </a:ln>
        </p:spPr>
      </p:pic>
      <p:sp>
        <p:nvSpPr>
          <p:cNvPr id="1193" name="Stage 2"/>
          <p:cNvSpPr txBox="1"/>
          <p:nvPr/>
        </p:nvSpPr>
        <p:spPr>
          <a:xfrm>
            <a:off x="6221651" y="1174059"/>
            <a:ext cx="1229504" cy="47705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5200"/>
            </a:lvl1pPr>
          </a:lstStyle>
          <a:p>
            <a:pPr algn="ctr" defTabSz="438150" hangingPunct="0"/>
            <a:r>
              <a:rPr sz="2600" kern="0">
                <a:solidFill>
                  <a:srgbClr val="000000"/>
                </a:solidFill>
                <a:latin typeface="Helvetica Light"/>
                <a:sym typeface="Helvetica Light"/>
              </a:rPr>
              <a:t>Stage 2</a:t>
            </a:r>
          </a:p>
        </p:txBody>
      </p:sp>
      <p:sp>
        <p:nvSpPr>
          <p:cNvPr id="1194" name="P"/>
          <p:cNvSpPr txBox="1"/>
          <p:nvPr/>
        </p:nvSpPr>
        <p:spPr>
          <a:xfrm>
            <a:off x="7320106" y="1856902"/>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pic>
        <p:nvPicPr>
          <p:cNvPr id="1195" name="Image" descr="Image"/>
          <p:cNvPicPr>
            <a:picLocks noChangeAspect="1"/>
          </p:cNvPicPr>
          <p:nvPr/>
        </p:nvPicPr>
        <p:blipFill>
          <a:blip r:embed="rId8"/>
          <a:srcRect l="16168" r="12591"/>
          <a:stretch>
            <a:fillRect/>
          </a:stretch>
        </p:blipFill>
        <p:spPr>
          <a:xfrm>
            <a:off x="4733724" y="3983023"/>
            <a:ext cx="3173543" cy="1927623"/>
          </a:xfrm>
          <a:prstGeom prst="rect">
            <a:avLst/>
          </a:prstGeom>
          <a:ln w="3175">
            <a:miter lim="400000"/>
          </a:ln>
        </p:spPr>
      </p:pic>
      <p:sp>
        <p:nvSpPr>
          <p:cNvPr id="1196" name="Stage 2"/>
          <p:cNvSpPr txBox="1"/>
          <p:nvPr/>
        </p:nvSpPr>
        <p:spPr>
          <a:xfrm>
            <a:off x="6304437" y="4056959"/>
            <a:ext cx="1229504" cy="47705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5200"/>
            </a:lvl1pPr>
          </a:lstStyle>
          <a:p>
            <a:pPr algn="ctr" defTabSz="438150" hangingPunct="0"/>
            <a:r>
              <a:rPr sz="2600" kern="0">
                <a:solidFill>
                  <a:srgbClr val="000000"/>
                </a:solidFill>
                <a:latin typeface="Helvetica Light"/>
                <a:sym typeface="Helvetica Light"/>
              </a:rPr>
              <a:t>Stage 2</a:t>
            </a:r>
          </a:p>
        </p:txBody>
      </p:sp>
      <p:sp>
        <p:nvSpPr>
          <p:cNvPr id="1197" name="P"/>
          <p:cNvSpPr txBox="1"/>
          <p:nvPr/>
        </p:nvSpPr>
        <p:spPr>
          <a:xfrm>
            <a:off x="7313756" y="4720752"/>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sp>
        <p:nvSpPr>
          <p:cNvPr id="1198" name="Line"/>
          <p:cNvSpPr/>
          <p:nvPr/>
        </p:nvSpPr>
        <p:spPr>
          <a:xfrm flipV="1">
            <a:off x="2281687" y="2406502"/>
            <a:ext cx="1" cy="2907592"/>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199" name="Jointly Learning Parts Detection and Parts Association"/>
          <p:cNvSpPr txBox="1"/>
          <p:nvPr/>
        </p:nvSpPr>
        <p:spPr>
          <a:xfrm>
            <a:off x="560792" y="332251"/>
            <a:ext cx="9364870"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latin typeface="Helvetica"/>
                <a:ea typeface="Helvetica"/>
                <a:cs typeface="Helvetica"/>
                <a:sym typeface="Helvetica"/>
              </a:defRPr>
            </a:lvl1pPr>
          </a:lstStyle>
          <a:p>
            <a:pPr defTabSz="410766" hangingPunct="0"/>
            <a:r>
              <a:rPr sz="2800" kern="0">
                <a:solidFill>
                  <a:srgbClr val="000000"/>
                </a:solidFill>
              </a:rPr>
              <a:t>Jointly Learning Parts Detection and Parts Association</a:t>
            </a:r>
          </a:p>
        </p:txBody>
      </p:sp>
      <p:pic>
        <p:nvPicPr>
          <p:cNvPr id="1200" name="tennis_color_28.png" descr="tennis_color_28.png"/>
          <p:cNvPicPr>
            <a:picLocks noChangeAspect="1"/>
          </p:cNvPicPr>
          <p:nvPr/>
        </p:nvPicPr>
        <p:blipFill>
          <a:blip r:embed="rId9"/>
          <a:srcRect t="4084" b="6044"/>
          <a:stretch>
            <a:fillRect/>
          </a:stretch>
        </p:blipFill>
        <p:spPr>
          <a:xfrm>
            <a:off x="6826898" y="4979328"/>
            <a:ext cx="673530" cy="674504"/>
          </a:xfrm>
          <a:prstGeom prst="rect">
            <a:avLst/>
          </a:prstGeom>
          <a:ln w="12700">
            <a:solidFill>
              <a:srgbClr val="000000"/>
            </a:solidFill>
            <a:miter lim="400000"/>
          </a:ln>
        </p:spPr>
      </p:pic>
      <p:pic>
        <p:nvPicPr>
          <p:cNvPr id="1201" name="tennis_color_28.png" descr="tennis_color_28.png"/>
          <p:cNvPicPr>
            <a:picLocks noChangeAspect="1"/>
          </p:cNvPicPr>
          <p:nvPr/>
        </p:nvPicPr>
        <p:blipFill>
          <a:blip r:embed="rId9"/>
          <a:srcRect t="4084" b="6044"/>
          <a:stretch>
            <a:fillRect/>
          </a:stretch>
        </p:blipFill>
        <p:spPr>
          <a:xfrm>
            <a:off x="6897275" y="5043734"/>
            <a:ext cx="673530" cy="674504"/>
          </a:xfrm>
          <a:prstGeom prst="rect">
            <a:avLst/>
          </a:prstGeom>
          <a:ln w="12700">
            <a:solidFill>
              <a:srgbClr val="000000"/>
            </a:solidFill>
            <a:miter lim="400000"/>
          </a:ln>
        </p:spPr>
      </p:pic>
      <p:pic>
        <p:nvPicPr>
          <p:cNvPr id="1202" name="tennis_color_28.png" descr="tennis_color_28.png"/>
          <p:cNvPicPr>
            <a:picLocks noChangeAspect="1"/>
          </p:cNvPicPr>
          <p:nvPr/>
        </p:nvPicPr>
        <p:blipFill>
          <a:blip r:embed="rId9"/>
          <a:srcRect t="4084" b="6044"/>
          <a:stretch>
            <a:fillRect/>
          </a:stretch>
        </p:blipFill>
        <p:spPr>
          <a:xfrm>
            <a:off x="6969308" y="5129459"/>
            <a:ext cx="673530" cy="674504"/>
          </a:xfrm>
          <a:prstGeom prst="rect">
            <a:avLst/>
          </a:prstGeom>
          <a:ln w="12700">
            <a:solidFill>
              <a:srgbClr val="000000"/>
            </a:solidFill>
            <a:miter lim="400000"/>
          </a:ln>
        </p:spPr>
      </p:pic>
      <p:pic>
        <p:nvPicPr>
          <p:cNvPr id="1203" name="tennis_color_28.png" descr="tennis_color_28.png"/>
          <p:cNvPicPr>
            <a:picLocks noChangeAspect="1"/>
          </p:cNvPicPr>
          <p:nvPr/>
        </p:nvPicPr>
        <p:blipFill>
          <a:blip r:embed="rId9"/>
          <a:srcRect t="4084" b="6044"/>
          <a:stretch>
            <a:fillRect/>
          </a:stretch>
        </p:blipFill>
        <p:spPr>
          <a:xfrm>
            <a:off x="7032808" y="5192959"/>
            <a:ext cx="673530" cy="674504"/>
          </a:xfrm>
          <a:prstGeom prst="rect">
            <a:avLst/>
          </a:prstGeom>
          <a:ln w="12700">
            <a:solidFill>
              <a:srgbClr val="000000"/>
            </a:solidFill>
            <a:miter lim="400000"/>
          </a:ln>
        </p:spPr>
      </p:pic>
      <p:pic>
        <p:nvPicPr>
          <p:cNvPr id="1204" name="tennis_color_28.png" descr="tennis_color_28.png"/>
          <p:cNvPicPr>
            <a:picLocks noChangeAspect="1"/>
          </p:cNvPicPr>
          <p:nvPr/>
        </p:nvPicPr>
        <p:blipFill>
          <a:blip r:embed="rId9"/>
          <a:srcRect t="4084" b="6044"/>
          <a:stretch>
            <a:fillRect/>
          </a:stretch>
        </p:blipFill>
        <p:spPr>
          <a:xfrm>
            <a:off x="2570615" y="4936918"/>
            <a:ext cx="673530" cy="674504"/>
          </a:xfrm>
          <a:prstGeom prst="rect">
            <a:avLst/>
          </a:prstGeom>
          <a:ln w="12700">
            <a:solidFill>
              <a:srgbClr val="000000"/>
            </a:solidFill>
            <a:miter lim="400000"/>
          </a:ln>
        </p:spPr>
      </p:pic>
      <p:pic>
        <p:nvPicPr>
          <p:cNvPr id="1205" name="tennis_color_28.png" descr="tennis_color_28.png"/>
          <p:cNvPicPr>
            <a:picLocks noChangeAspect="1"/>
          </p:cNvPicPr>
          <p:nvPr/>
        </p:nvPicPr>
        <p:blipFill>
          <a:blip r:embed="rId9"/>
          <a:srcRect t="4084" b="6044"/>
          <a:stretch>
            <a:fillRect/>
          </a:stretch>
        </p:blipFill>
        <p:spPr>
          <a:xfrm>
            <a:off x="2640992" y="5001324"/>
            <a:ext cx="673530" cy="674504"/>
          </a:xfrm>
          <a:prstGeom prst="rect">
            <a:avLst/>
          </a:prstGeom>
          <a:ln w="12700">
            <a:solidFill>
              <a:srgbClr val="000000"/>
            </a:solidFill>
            <a:miter lim="400000"/>
          </a:ln>
        </p:spPr>
      </p:pic>
      <p:pic>
        <p:nvPicPr>
          <p:cNvPr id="1206" name="tennis_color_28.png" descr="tennis_color_28.png"/>
          <p:cNvPicPr>
            <a:picLocks noChangeAspect="1"/>
          </p:cNvPicPr>
          <p:nvPr/>
        </p:nvPicPr>
        <p:blipFill>
          <a:blip r:embed="rId9"/>
          <a:srcRect t="4084" b="6044"/>
          <a:stretch>
            <a:fillRect/>
          </a:stretch>
        </p:blipFill>
        <p:spPr>
          <a:xfrm>
            <a:off x="2713025" y="5087049"/>
            <a:ext cx="673530" cy="674504"/>
          </a:xfrm>
          <a:prstGeom prst="rect">
            <a:avLst/>
          </a:prstGeom>
          <a:ln w="12700">
            <a:solidFill>
              <a:srgbClr val="000000"/>
            </a:solidFill>
            <a:miter lim="400000"/>
          </a:ln>
        </p:spPr>
      </p:pic>
      <p:pic>
        <p:nvPicPr>
          <p:cNvPr id="1207" name="tennis_color_28.png" descr="tennis_color_28.png"/>
          <p:cNvPicPr>
            <a:picLocks noChangeAspect="1"/>
          </p:cNvPicPr>
          <p:nvPr/>
        </p:nvPicPr>
        <p:blipFill>
          <a:blip r:embed="rId9"/>
          <a:srcRect t="4084" b="6044"/>
          <a:stretch>
            <a:fillRect/>
          </a:stretch>
        </p:blipFill>
        <p:spPr>
          <a:xfrm>
            <a:off x="2795575" y="5150549"/>
            <a:ext cx="673530" cy="674504"/>
          </a:xfrm>
          <a:prstGeom prst="rect">
            <a:avLst/>
          </a:prstGeom>
          <a:ln w="12700">
            <a:solidFill>
              <a:srgbClr val="000000"/>
            </a:solidFill>
            <a:miter lim="400000"/>
          </a:ln>
        </p:spPr>
      </p:pic>
      <p:sp>
        <p:nvSpPr>
          <p:cNvPr id="1208" name="Line"/>
          <p:cNvSpPr/>
          <p:nvPr/>
        </p:nvSpPr>
        <p:spPr>
          <a:xfrm>
            <a:off x="2285040" y="5310222"/>
            <a:ext cx="286342"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pic>
        <p:nvPicPr>
          <p:cNvPr id="1209" name="cropped_arch.pdf" descr="cropped_arch.pdf"/>
          <p:cNvPicPr>
            <a:picLocks noChangeAspect="1"/>
          </p:cNvPicPr>
          <p:nvPr/>
        </p:nvPicPr>
        <p:blipFill>
          <a:blip r:embed="rId10"/>
          <a:srcRect l="65525" t="58591" r="32159" b="33821"/>
          <a:stretch>
            <a:fillRect/>
          </a:stretch>
        </p:blipFill>
        <p:spPr>
          <a:xfrm>
            <a:off x="3736511" y="3609966"/>
            <a:ext cx="521260" cy="527875"/>
          </a:xfrm>
          <a:prstGeom prst="rect">
            <a:avLst/>
          </a:prstGeom>
          <a:ln w="3175">
            <a:miter lim="400000"/>
          </a:ln>
        </p:spPr>
      </p:pic>
      <p:sp>
        <p:nvSpPr>
          <p:cNvPr id="1210" name="Line"/>
          <p:cNvSpPr/>
          <p:nvPr/>
        </p:nvSpPr>
        <p:spPr>
          <a:xfrm>
            <a:off x="3997158" y="2408716"/>
            <a:ext cx="1" cy="1212034"/>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11" name="Line"/>
          <p:cNvSpPr/>
          <p:nvPr/>
        </p:nvSpPr>
        <p:spPr>
          <a:xfrm flipV="1">
            <a:off x="3991012" y="4127753"/>
            <a:ext cx="1" cy="1191778"/>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12" name="Line"/>
          <p:cNvSpPr/>
          <p:nvPr/>
        </p:nvSpPr>
        <p:spPr>
          <a:xfrm flipV="1">
            <a:off x="4122208" y="2478820"/>
            <a:ext cx="612280" cy="1200680"/>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13" name="Line"/>
          <p:cNvSpPr/>
          <p:nvPr/>
        </p:nvSpPr>
        <p:spPr>
          <a:xfrm>
            <a:off x="4096809" y="4121410"/>
            <a:ext cx="625274" cy="1204464"/>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14" name="Line"/>
          <p:cNvSpPr/>
          <p:nvPr/>
        </p:nvSpPr>
        <p:spPr>
          <a:xfrm>
            <a:off x="3353988" y="2428932"/>
            <a:ext cx="647701"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Tree>
    <p:extLst>
      <p:ext uri="{BB962C8B-B14F-4D97-AF65-F5344CB8AC3E}">
        <p14:creationId xmlns:p14="http://schemas.microsoft.com/office/powerpoint/2010/main" val="1904188166"/>
      </p:ext>
    </p:extLst>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 name="Rectangle"/>
          <p:cNvSpPr/>
          <p:nvPr/>
        </p:nvSpPr>
        <p:spPr>
          <a:xfrm>
            <a:off x="2097524" y="3994660"/>
            <a:ext cx="1504435" cy="1927750"/>
          </a:xfrm>
          <a:prstGeom prst="rect">
            <a:avLst/>
          </a:prstGeom>
          <a:solidFill>
            <a:srgbClr val="FBE5DB"/>
          </a:solidFill>
          <a:ln w="3175">
            <a:miter lim="400000"/>
          </a:ln>
        </p:spPr>
        <p:txBody>
          <a:bodyPr lIns="38100" tIns="38100" rIns="38100" bIns="38100" anchor="ctr"/>
          <a:lstStyle/>
          <a:p>
            <a:pPr algn="ctr" defTabSz="438150" hangingPunct="0">
              <a:defRPr sz="3600">
                <a:solidFill>
                  <a:srgbClr val="D34CFF"/>
                </a:solidFill>
              </a:defRPr>
            </a:pPr>
            <a:endParaRPr kern="0">
              <a:solidFill>
                <a:srgbClr val="D34CFF"/>
              </a:solidFill>
              <a:latin typeface="Helvetica Light"/>
              <a:sym typeface="Helvetica Light"/>
            </a:endParaRPr>
          </a:p>
        </p:txBody>
      </p:sp>
      <p:sp>
        <p:nvSpPr>
          <p:cNvPr id="1219" name="Line"/>
          <p:cNvSpPr/>
          <p:nvPr/>
        </p:nvSpPr>
        <p:spPr>
          <a:xfrm>
            <a:off x="3371401" y="5306419"/>
            <a:ext cx="635001"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pic>
        <p:nvPicPr>
          <p:cNvPr id="1220" name="Image" descr="Image"/>
          <p:cNvPicPr>
            <a:picLocks noChangeAspect="1"/>
          </p:cNvPicPr>
          <p:nvPr/>
        </p:nvPicPr>
        <p:blipFill>
          <a:blip r:embed="rId3"/>
          <a:stretch>
            <a:fillRect/>
          </a:stretch>
        </p:blipFill>
        <p:spPr>
          <a:xfrm>
            <a:off x="-18211" y="1111823"/>
            <a:ext cx="3620169" cy="1927623"/>
          </a:xfrm>
          <a:prstGeom prst="rect">
            <a:avLst/>
          </a:prstGeom>
          <a:ln w="3175">
            <a:miter lim="400000"/>
          </a:ln>
        </p:spPr>
      </p:pic>
      <p:pic>
        <p:nvPicPr>
          <p:cNvPr id="1221" name="Image" descr="Image"/>
          <p:cNvPicPr>
            <a:picLocks noChangeAspect="1"/>
          </p:cNvPicPr>
          <p:nvPr/>
        </p:nvPicPr>
        <p:blipFill>
          <a:blip r:embed="rId4"/>
          <a:stretch>
            <a:fillRect/>
          </a:stretch>
        </p:blipFill>
        <p:spPr>
          <a:xfrm>
            <a:off x="446682" y="-2236474"/>
            <a:ext cx="3642378" cy="1927623"/>
          </a:xfrm>
          <a:prstGeom prst="rect">
            <a:avLst/>
          </a:prstGeom>
          <a:ln w="3175">
            <a:miter lim="400000"/>
          </a:ln>
        </p:spPr>
      </p:pic>
      <p:sp>
        <p:nvSpPr>
          <p:cNvPr id="1222" name="P"/>
          <p:cNvSpPr txBox="1"/>
          <p:nvPr/>
        </p:nvSpPr>
        <p:spPr>
          <a:xfrm>
            <a:off x="3267467" y="1823606"/>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sp>
        <p:nvSpPr>
          <p:cNvPr id="1223" name="Stage 1"/>
          <p:cNvSpPr txBox="1"/>
          <p:nvPr/>
        </p:nvSpPr>
        <p:spPr>
          <a:xfrm>
            <a:off x="245646" y="1163877"/>
            <a:ext cx="1229504" cy="47705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5200"/>
            </a:lvl1pPr>
          </a:lstStyle>
          <a:p>
            <a:pPr algn="ctr" defTabSz="438150" hangingPunct="0"/>
            <a:r>
              <a:rPr sz="2600" kern="0">
                <a:solidFill>
                  <a:srgbClr val="000000"/>
                </a:solidFill>
                <a:latin typeface="Helvetica Light"/>
                <a:sym typeface="Helvetica Light"/>
              </a:rPr>
              <a:t>Stage 1</a:t>
            </a:r>
          </a:p>
        </p:txBody>
      </p:sp>
      <p:pic>
        <p:nvPicPr>
          <p:cNvPr id="1224" name="teaser.pdf" descr="teaser.pdf"/>
          <p:cNvPicPr>
            <a:picLocks/>
          </p:cNvPicPr>
          <p:nvPr/>
        </p:nvPicPr>
        <p:blipFill>
          <a:blip r:embed="rId5"/>
          <a:srcRect t="47472" r="75433" b="8343"/>
          <a:stretch>
            <a:fillRect/>
          </a:stretch>
        </p:blipFill>
        <p:spPr>
          <a:xfrm>
            <a:off x="521218" y="-1239394"/>
            <a:ext cx="678392" cy="674534"/>
          </a:xfrm>
          <a:prstGeom prst="rect">
            <a:avLst/>
          </a:prstGeom>
          <a:ln w="3175">
            <a:miter lim="400000"/>
          </a:ln>
        </p:spPr>
      </p:pic>
      <p:pic>
        <p:nvPicPr>
          <p:cNvPr id="1225" name="Image" descr="Image"/>
          <p:cNvPicPr>
            <a:picLocks noChangeAspect="1"/>
          </p:cNvPicPr>
          <p:nvPr/>
        </p:nvPicPr>
        <p:blipFill>
          <a:blip r:embed="rId6"/>
          <a:stretch>
            <a:fillRect/>
          </a:stretch>
        </p:blipFill>
        <p:spPr>
          <a:xfrm>
            <a:off x="4311544" y="-2236474"/>
            <a:ext cx="3925767" cy="1927623"/>
          </a:xfrm>
          <a:prstGeom prst="rect">
            <a:avLst/>
          </a:prstGeom>
          <a:ln w="3175">
            <a:miter lim="400000"/>
          </a:ln>
        </p:spPr>
      </p:pic>
      <p:pic>
        <p:nvPicPr>
          <p:cNvPr id="1226" name="teaser.pdf" descr="teaser.pdf"/>
          <p:cNvPicPr>
            <a:picLocks/>
          </p:cNvPicPr>
          <p:nvPr/>
        </p:nvPicPr>
        <p:blipFill>
          <a:blip r:embed="rId5"/>
          <a:srcRect t="47472" r="75433" b="8343"/>
          <a:stretch>
            <a:fillRect/>
          </a:stretch>
        </p:blipFill>
        <p:spPr>
          <a:xfrm>
            <a:off x="4803597" y="-2000345"/>
            <a:ext cx="678283" cy="674495"/>
          </a:xfrm>
          <a:prstGeom prst="rect">
            <a:avLst/>
          </a:prstGeom>
          <a:ln w="3175">
            <a:miter lim="400000"/>
          </a:ln>
        </p:spPr>
      </p:pic>
      <p:pic>
        <p:nvPicPr>
          <p:cNvPr id="1227" name="Image" descr="Image"/>
          <p:cNvPicPr>
            <a:picLocks noChangeAspect="1"/>
          </p:cNvPicPr>
          <p:nvPr/>
        </p:nvPicPr>
        <p:blipFill>
          <a:blip r:embed="rId7"/>
          <a:stretch>
            <a:fillRect/>
          </a:stretch>
        </p:blipFill>
        <p:spPr>
          <a:xfrm>
            <a:off x="8612473" y="-2141820"/>
            <a:ext cx="4010541" cy="1738315"/>
          </a:xfrm>
          <a:prstGeom prst="rect">
            <a:avLst/>
          </a:prstGeom>
          <a:ln w="3175">
            <a:miter lim="400000"/>
          </a:ln>
        </p:spPr>
      </p:pic>
      <p:pic>
        <p:nvPicPr>
          <p:cNvPr id="1228" name="teaser.pdf" descr="teaser.pdf"/>
          <p:cNvPicPr>
            <a:picLocks/>
          </p:cNvPicPr>
          <p:nvPr/>
        </p:nvPicPr>
        <p:blipFill>
          <a:blip r:embed="rId5"/>
          <a:srcRect t="47472" r="75433" b="8343"/>
          <a:stretch>
            <a:fillRect/>
          </a:stretch>
        </p:blipFill>
        <p:spPr>
          <a:xfrm>
            <a:off x="9085824" y="-1194877"/>
            <a:ext cx="702698" cy="721215"/>
          </a:xfrm>
          <a:prstGeom prst="rect">
            <a:avLst/>
          </a:prstGeom>
          <a:ln w="3175">
            <a:miter lim="400000"/>
          </a:ln>
        </p:spPr>
      </p:pic>
      <p:pic>
        <p:nvPicPr>
          <p:cNvPr id="1229" name="Image" descr="Image"/>
          <p:cNvPicPr>
            <a:picLocks noChangeAspect="1"/>
          </p:cNvPicPr>
          <p:nvPr/>
        </p:nvPicPr>
        <p:blipFill>
          <a:blip r:embed="rId8"/>
          <a:srcRect l="15884" r="12527"/>
          <a:stretch>
            <a:fillRect/>
          </a:stretch>
        </p:blipFill>
        <p:spPr>
          <a:xfrm>
            <a:off x="4725964" y="1111823"/>
            <a:ext cx="3189025" cy="1927623"/>
          </a:xfrm>
          <a:prstGeom prst="rect">
            <a:avLst/>
          </a:prstGeom>
          <a:ln w="3175">
            <a:miter lim="400000"/>
          </a:ln>
        </p:spPr>
      </p:pic>
      <p:sp>
        <p:nvSpPr>
          <p:cNvPr id="1230" name="Stage 2"/>
          <p:cNvSpPr txBox="1"/>
          <p:nvPr/>
        </p:nvSpPr>
        <p:spPr>
          <a:xfrm>
            <a:off x="6221651" y="1174059"/>
            <a:ext cx="1229504" cy="47705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5200"/>
            </a:lvl1pPr>
          </a:lstStyle>
          <a:p>
            <a:pPr algn="ctr" defTabSz="438150" hangingPunct="0"/>
            <a:r>
              <a:rPr sz="2600" kern="0">
                <a:solidFill>
                  <a:srgbClr val="000000"/>
                </a:solidFill>
                <a:latin typeface="Helvetica Light"/>
                <a:sym typeface="Helvetica Light"/>
              </a:rPr>
              <a:t>Stage 2</a:t>
            </a:r>
          </a:p>
        </p:txBody>
      </p:sp>
      <p:sp>
        <p:nvSpPr>
          <p:cNvPr id="1231" name="P"/>
          <p:cNvSpPr txBox="1"/>
          <p:nvPr/>
        </p:nvSpPr>
        <p:spPr>
          <a:xfrm>
            <a:off x="7320106" y="1856902"/>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sp>
        <p:nvSpPr>
          <p:cNvPr id="1232" name="Rectangle"/>
          <p:cNvSpPr/>
          <p:nvPr/>
        </p:nvSpPr>
        <p:spPr>
          <a:xfrm>
            <a:off x="9091216" y="1111823"/>
            <a:ext cx="3107547" cy="1927623"/>
          </a:xfrm>
          <a:prstGeom prst="rect">
            <a:avLst/>
          </a:prstGeom>
          <a:solidFill>
            <a:srgbClr val="FFC1A7"/>
          </a:solidFill>
          <a:ln w="3175">
            <a:miter lim="400000"/>
          </a:ln>
        </p:spPr>
        <p:txBody>
          <a:bodyPr lIns="38100" tIns="38100" rIns="38100" bIns="38100" anchor="ctr"/>
          <a:lstStyle/>
          <a:p>
            <a:pPr algn="ctr" defTabSz="438150" hangingPunct="0">
              <a:defRPr sz="3600">
                <a:solidFill>
                  <a:srgbClr val="D34CFF"/>
                </a:solidFill>
              </a:defRPr>
            </a:pPr>
            <a:endParaRPr kern="0">
              <a:solidFill>
                <a:srgbClr val="D34CFF"/>
              </a:solidFill>
              <a:latin typeface="Helvetica Light"/>
              <a:sym typeface="Helvetica Light"/>
            </a:endParaRPr>
          </a:p>
        </p:txBody>
      </p:sp>
      <p:sp>
        <p:nvSpPr>
          <p:cNvPr id="1233" name="Stage T"/>
          <p:cNvSpPr txBox="1"/>
          <p:nvPr/>
        </p:nvSpPr>
        <p:spPr>
          <a:xfrm>
            <a:off x="10765057" y="1153030"/>
            <a:ext cx="1286613" cy="51911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lstStyle/>
          <a:p>
            <a:pPr algn="ctr" defTabSz="438150" hangingPunct="0">
              <a:defRPr sz="5200"/>
            </a:pPr>
            <a:r>
              <a:rPr sz="2600" kern="0">
                <a:solidFill>
                  <a:srgbClr val="000000"/>
                </a:solidFill>
                <a:latin typeface="Helvetica Light"/>
                <a:sym typeface="Helvetica Light"/>
              </a:rPr>
              <a:t>Stage </a:t>
            </a:r>
            <a:r>
              <a:rPr sz="2600" i="1" kern="0">
                <a:solidFill>
                  <a:srgbClr val="000000"/>
                </a:solidFill>
                <a:latin typeface="Helvetica"/>
                <a:ea typeface="Helvetica"/>
                <a:cs typeface="Helvetica"/>
                <a:sym typeface="Helvetica"/>
              </a:rPr>
              <a:t>T</a:t>
            </a:r>
          </a:p>
        </p:txBody>
      </p:sp>
      <p:sp>
        <p:nvSpPr>
          <p:cNvPr id="1234" name="P"/>
          <p:cNvSpPr txBox="1"/>
          <p:nvPr/>
        </p:nvSpPr>
        <p:spPr>
          <a:xfrm>
            <a:off x="11908757" y="1823606"/>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pic>
        <p:nvPicPr>
          <p:cNvPr id="1235" name="Image" descr="Image"/>
          <p:cNvPicPr>
            <a:picLocks noChangeAspect="1"/>
          </p:cNvPicPr>
          <p:nvPr/>
        </p:nvPicPr>
        <p:blipFill>
          <a:blip r:embed="rId9"/>
          <a:srcRect l="19452"/>
          <a:stretch>
            <a:fillRect/>
          </a:stretch>
        </p:blipFill>
        <p:spPr>
          <a:xfrm>
            <a:off x="9108465" y="1177685"/>
            <a:ext cx="3004211" cy="1800162"/>
          </a:xfrm>
          <a:prstGeom prst="rect">
            <a:avLst/>
          </a:prstGeom>
          <a:ln w="3175">
            <a:miter lim="400000"/>
          </a:ln>
        </p:spPr>
      </p:pic>
      <p:pic>
        <p:nvPicPr>
          <p:cNvPr id="1236" name="Image" descr="Image"/>
          <p:cNvPicPr>
            <a:picLocks noChangeAspect="1"/>
          </p:cNvPicPr>
          <p:nvPr/>
        </p:nvPicPr>
        <p:blipFill>
          <a:blip r:embed="rId8"/>
          <a:srcRect l="16168" r="12591"/>
          <a:stretch>
            <a:fillRect/>
          </a:stretch>
        </p:blipFill>
        <p:spPr>
          <a:xfrm>
            <a:off x="4733724" y="3983023"/>
            <a:ext cx="3173543" cy="1927623"/>
          </a:xfrm>
          <a:prstGeom prst="rect">
            <a:avLst/>
          </a:prstGeom>
          <a:ln w="3175">
            <a:miter lim="400000"/>
          </a:ln>
        </p:spPr>
      </p:pic>
      <p:sp>
        <p:nvSpPr>
          <p:cNvPr id="1237" name="Stage 2"/>
          <p:cNvSpPr txBox="1"/>
          <p:nvPr/>
        </p:nvSpPr>
        <p:spPr>
          <a:xfrm>
            <a:off x="6304437" y="4056959"/>
            <a:ext cx="1229504" cy="477054"/>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5200"/>
            </a:lvl1pPr>
          </a:lstStyle>
          <a:p>
            <a:pPr algn="ctr" defTabSz="438150" hangingPunct="0"/>
            <a:r>
              <a:rPr sz="2600" kern="0">
                <a:solidFill>
                  <a:srgbClr val="000000"/>
                </a:solidFill>
                <a:latin typeface="Helvetica Light"/>
                <a:sym typeface="Helvetica Light"/>
              </a:rPr>
              <a:t>Stage 2</a:t>
            </a:r>
          </a:p>
        </p:txBody>
      </p:sp>
      <p:sp>
        <p:nvSpPr>
          <p:cNvPr id="1238" name="P"/>
          <p:cNvSpPr txBox="1"/>
          <p:nvPr/>
        </p:nvSpPr>
        <p:spPr>
          <a:xfrm>
            <a:off x="7313756" y="4720752"/>
            <a:ext cx="213200" cy="32316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lvl1pPr defTabSz="876300">
              <a:defRPr sz="3200" b="1" i="1">
                <a:latin typeface="Helvetica"/>
                <a:ea typeface="Helvetica"/>
                <a:cs typeface="Helvetica"/>
                <a:sym typeface="Helvetica"/>
              </a:defRPr>
            </a:lvl1pPr>
          </a:lstStyle>
          <a:p>
            <a:pPr algn="ctr" defTabSz="438150" hangingPunct="0"/>
            <a:r>
              <a:rPr sz="1600" kern="0">
                <a:solidFill>
                  <a:srgbClr val="000000"/>
                </a:solidFill>
              </a:rPr>
              <a:t>P</a:t>
            </a:r>
          </a:p>
        </p:txBody>
      </p:sp>
      <p:sp>
        <p:nvSpPr>
          <p:cNvPr id="1239" name="Rectangle"/>
          <p:cNvSpPr/>
          <p:nvPr/>
        </p:nvSpPr>
        <p:spPr>
          <a:xfrm>
            <a:off x="9091216" y="3994724"/>
            <a:ext cx="3107547" cy="1927622"/>
          </a:xfrm>
          <a:prstGeom prst="rect">
            <a:avLst/>
          </a:prstGeom>
          <a:solidFill>
            <a:srgbClr val="FFC1A7"/>
          </a:solidFill>
          <a:ln w="3175">
            <a:miter lim="400000"/>
          </a:ln>
        </p:spPr>
        <p:txBody>
          <a:bodyPr lIns="38100" tIns="38100" rIns="38100" bIns="38100" anchor="ctr"/>
          <a:lstStyle/>
          <a:p>
            <a:pPr algn="ctr" defTabSz="438150" hangingPunct="0">
              <a:defRPr sz="3600">
                <a:solidFill>
                  <a:srgbClr val="D34CFF"/>
                </a:solidFill>
              </a:defRPr>
            </a:pPr>
            <a:endParaRPr kern="0">
              <a:solidFill>
                <a:srgbClr val="D34CFF"/>
              </a:solidFill>
              <a:latin typeface="Helvetica Light"/>
              <a:sym typeface="Helvetica Light"/>
            </a:endParaRPr>
          </a:p>
        </p:txBody>
      </p:sp>
      <p:sp>
        <p:nvSpPr>
          <p:cNvPr id="1240" name="Stage T"/>
          <p:cNvSpPr txBox="1"/>
          <p:nvPr/>
        </p:nvSpPr>
        <p:spPr>
          <a:xfrm>
            <a:off x="10758707" y="4035930"/>
            <a:ext cx="1286613" cy="519112"/>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8100" tIns="38100" rIns="38100" bIns="38100" anchor="ctr"/>
          <a:lstStyle/>
          <a:p>
            <a:pPr algn="ctr" defTabSz="438150" hangingPunct="0">
              <a:defRPr sz="5200"/>
            </a:pPr>
            <a:r>
              <a:rPr sz="2600" kern="0">
                <a:solidFill>
                  <a:srgbClr val="000000"/>
                </a:solidFill>
                <a:latin typeface="Helvetica Light"/>
                <a:sym typeface="Helvetica Light"/>
              </a:rPr>
              <a:t>Stage </a:t>
            </a:r>
            <a:r>
              <a:rPr sz="2600" i="1" kern="0">
                <a:solidFill>
                  <a:srgbClr val="000000"/>
                </a:solidFill>
                <a:latin typeface="Helvetica"/>
                <a:ea typeface="Helvetica"/>
                <a:cs typeface="Helvetica"/>
                <a:sym typeface="Helvetica"/>
              </a:rPr>
              <a:t>T</a:t>
            </a:r>
          </a:p>
        </p:txBody>
      </p:sp>
      <p:pic>
        <p:nvPicPr>
          <p:cNvPr id="1241" name="Image" descr="Image"/>
          <p:cNvPicPr>
            <a:picLocks noChangeAspect="1"/>
          </p:cNvPicPr>
          <p:nvPr/>
        </p:nvPicPr>
        <p:blipFill>
          <a:blip r:embed="rId9"/>
          <a:srcRect l="19255"/>
          <a:stretch>
            <a:fillRect/>
          </a:stretch>
        </p:blipFill>
        <p:spPr>
          <a:xfrm>
            <a:off x="9094754" y="4098685"/>
            <a:ext cx="3011572" cy="1800162"/>
          </a:xfrm>
          <a:prstGeom prst="rect">
            <a:avLst/>
          </a:prstGeom>
          <a:ln w="3175">
            <a:miter lim="400000"/>
          </a:ln>
        </p:spPr>
      </p:pic>
      <p:sp>
        <p:nvSpPr>
          <p:cNvPr id="1242" name="Line"/>
          <p:cNvSpPr/>
          <p:nvPr/>
        </p:nvSpPr>
        <p:spPr>
          <a:xfrm flipV="1">
            <a:off x="2281687" y="2406502"/>
            <a:ext cx="1" cy="2907592"/>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pic>
        <p:nvPicPr>
          <p:cNvPr id="1243" name="cropped_arch.pdf" descr="cropped_arch.pdf"/>
          <p:cNvPicPr>
            <a:picLocks noChangeAspect="1"/>
          </p:cNvPicPr>
          <p:nvPr/>
        </p:nvPicPr>
        <p:blipFill>
          <a:blip r:embed="rId10"/>
          <a:srcRect l="65525" t="58591" r="32159" b="33821"/>
          <a:stretch>
            <a:fillRect/>
          </a:stretch>
        </p:blipFill>
        <p:spPr>
          <a:xfrm>
            <a:off x="8086513" y="3596375"/>
            <a:ext cx="521260" cy="527875"/>
          </a:xfrm>
          <a:prstGeom prst="rect">
            <a:avLst/>
          </a:prstGeom>
          <a:ln w="3175">
            <a:miter lim="400000"/>
          </a:ln>
        </p:spPr>
      </p:pic>
      <p:sp>
        <p:nvSpPr>
          <p:cNvPr id="1244" name="Line"/>
          <p:cNvSpPr/>
          <p:nvPr/>
        </p:nvSpPr>
        <p:spPr>
          <a:xfrm>
            <a:off x="8347161" y="2395125"/>
            <a:ext cx="1" cy="1212035"/>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45" name="Line"/>
          <p:cNvSpPr/>
          <p:nvPr/>
        </p:nvSpPr>
        <p:spPr>
          <a:xfrm>
            <a:off x="7691291" y="2415342"/>
            <a:ext cx="647701"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46" name="Line"/>
          <p:cNvSpPr/>
          <p:nvPr/>
        </p:nvSpPr>
        <p:spPr>
          <a:xfrm flipV="1">
            <a:off x="8341015" y="4114162"/>
            <a:ext cx="1" cy="1191779"/>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47" name="Line"/>
          <p:cNvSpPr/>
          <p:nvPr/>
        </p:nvSpPr>
        <p:spPr>
          <a:xfrm>
            <a:off x="7697641" y="5306419"/>
            <a:ext cx="635001"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48" name="Line"/>
          <p:cNvSpPr/>
          <p:nvPr/>
        </p:nvSpPr>
        <p:spPr>
          <a:xfrm flipV="1">
            <a:off x="8478561" y="2452529"/>
            <a:ext cx="612280" cy="1200680"/>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49" name="Line"/>
          <p:cNvSpPr/>
          <p:nvPr/>
        </p:nvSpPr>
        <p:spPr>
          <a:xfrm>
            <a:off x="8446812" y="4107819"/>
            <a:ext cx="625274" cy="1204464"/>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50" name="Jointly Learning Parts Detection and Parts Association"/>
          <p:cNvSpPr txBox="1"/>
          <p:nvPr/>
        </p:nvSpPr>
        <p:spPr>
          <a:xfrm>
            <a:off x="560792" y="332251"/>
            <a:ext cx="9364870"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latin typeface="Helvetica"/>
                <a:ea typeface="Helvetica"/>
                <a:cs typeface="Helvetica"/>
                <a:sym typeface="Helvetica"/>
              </a:defRPr>
            </a:lvl1pPr>
          </a:lstStyle>
          <a:p>
            <a:pPr defTabSz="410766" hangingPunct="0"/>
            <a:r>
              <a:rPr sz="2800" kern="0">
                <a:solidFill>
                  <a:srgbClr val="000000"/>
                </a:solidFill>
              </a:rPr>
              <a:t>Jointly Learning Parts Detection and Parts Association</a:t>
            </a:r>
          </a:p>
        </p:txBody>
      </p:sp>
      <p:pic>
        <p:nvPicPr>
          <p:cNvPr id="1251" name="tennis_color_28.png" descr="tennis_color_28.png"/>
          <p:cNvPicPr>
            <a:picLocks noChangeAspect="1"/>
          </p:cNvPicPr>
          <p:nvPr/>
        </p:nvPicPr>
        <p:blipFill>
          <a:blip r:embed="rId11"/>
          <a:srcRect t="4084" b="6044"/>
          <a:stretch>
            <a:fillRect/>
          </a:stretch>
        </p:blipFill>
        <p:spPr>
          <a:xfrm>
            <a:off x="6826898" y="4979328"/>
            <a:ext cx="673530" cy="674504"/>
          </a:xfrm>
          <a:prstGeom prst="rect">
            <a:avLst/>
          </a:prstGeom>
          <a:ln w="12700">
            <a:solidFill>
              <a:srgbClr val="000000"/>
            </a:solidFill>
            <a:miter lim="400000"/>
          </a:ln>
        </p:spPr>
      </p:pic>
      <p:pic>
        <p:nvPicPr>
          <p:cNvPr id="1252" name="tennis_color_28.png" descr="tennis_color_28.png"/>
          <p:cNvPicPr>
            <a:picLocks noChangeAspect="1"/>
          </p:cNvPicPr>
          <p:nvPr/>
        </p:nvPicPr>
        <p:blipFill>
          <a:blip r:embed="rId11"/>
          <a:srcRect t="4084" b="6044"/>
          <a:stretch>
            <a:fillRect/>
          </a:stretch>
        </p:blipFill>
        <p:spPr>
          <a:xfrm>
            <a:off x="6897275" y="5043734"/>
            <a:ext cx="673530" cy="674504"/>
          </a:xfrm>
          <a:prstGeom prst="rect">
            <a:avLst/>
          </a:prstGeom>
          <a:ln w="12700">
            <a:solidFill>
              <a:srgbClr val="000000"/>
            </a:solidFill>
            <a:miter lim="400000"/>
          </a:ln>
        </p:spPr>
      </p:pic>
      <p:pic>
        <p:nvPicPr>
          <p:cNvPr id="1253" name="tennis_color_28.png" descr="tennis_color_28.png"/>
          <p:cNvPicPr>
            <a:picLocks noChangeAspect="1"/>
          </p:cNvPicPr>
          <p:nvPr/>
        </p:nvPicPr>
        <p:blipFill>
          <a:blip r:embed="rId11"/>
          <a:srcRect t="4084" b="6044"/>
          <a:stretch>
            <a:fillRect/>
          </a:stretch>
        </p:blipFill>
        <p:spPr>
          <a:xfrm>
            <a:off x="6969308" y="5129459"/>
            <a:ext cx="673530" cy="674504"/>
          </a:xfrm>
          <a:prstGeom prst="rect">
            <a:avLst/>
          </a:prstGeom>
          <a:ln w="12700">
            <a:solidFill>
              <a:srgbClr val="000000"/>
            </a:solidFill>
            <a:miter lim="400000"/>
          </a:ln>
        </p:spPr>
      </p:pic>
      <p:pic>
        <p:nvPicPr>
          <p:cNvPr id="1254" name="tennis_color_28.png" descr="tennis_color_28.png"/>
          <p:cNvPicPr>
            <a:picLocks noChangeAspect="1"/>
          </p:cNvPicPr>
          <p:nvPr/>
        </p:nvPicPr>
        <p:blipFill>
          <a:blip r:embed="rId11"/>
          <a:srcRect t="4084" b="6044"/>
          <a:stretch>
            <a:fillRect/>
          </a:stretch>
        </p:blipFill>
        <p:spPr>
          <a:xfrm>
            <a:off x="7032808" y="5192959"/>
            <a:ext cx="673530" cy="674504"/>
          </a:xfrm>
          <a:prstGeom prst="rect">
            <a:avLst/>
          </a:prstGeom>
          <a:ln w="12700">
            <a:solidFill>
              <a:srgbClr val="000000"/>
            </a:solidFill>
            <a:miter lim="400000"/>
          </a:ln>
        </p:spPr>
      </p:pic>
      <p:pic>
        <p:nvPicPr>
          <p:cNvPr id="1255" name="tennis_color_28.png" descr="tennis_color_28.png"/>
          <p:cNvPicPr>
            <a:picLocks noChangeAspect="1"/>
          </p:cNvPicPr>
          <p:nvPr/>
        </p:nvPicPr>
        <p:blipFill>
          <a:blip r:embed="rId11"/>
          <a:srcRect t="4084" b="6044"/>
          <a:stretch>
            <a:fillRect/>
          </a:stretch>
        </p:blipFill>
        <p:spPr>
          <a:xfrm>
            <a:off x="11176648" y="4994068"/>
            <a:ext cx="673530" cy="674504"/>
          </a:xfrm>
          <a:prstGeom prst="rect">
            <a:avLst/>
          </a:prstGeom>
          <a:ln w="12700">
            <a:solidFill>
              <a:srgbClr val="000000"/>
            </a:solidFill>
            <a:miter lim="400000"/>
          </a:ln>
        </p:spPr>
      </p:pic>
      <p:pic>
        <p:nvPicPr>
          <p:cNvPr id="1256" name="tennis_color_28.png" descr="tennis_color_28.png"/>
          <p:cNvPicPr>
            <a:picLocks noChangeAspect="1"/>
          </p:cNvPicPr>
          <p:nvPr/>
        </p:nvPicPr>
        <p:blipFill>
          <a:blip r:embed="rId11"/>
          <a:srcRect t="4084" b="6044"/>
          <a:stretch>
            <a:fillRect/>
          </a:stretch>
        </p:blipFill>
        <p:spPr>
          <a:xfrm>
            <a:off x="11247025" y="5058474"/>
            <a:ext cx="673530" cy="674504"/>
          </a:xfrm>
          <a:prstGeom prst="rect">
            <a:avLst/>
          </a:prstGeom>
          <a:ln w="12700">
            <a:solidFill>
              <a:srgbClr val="000000"/>
            </a:solidFill>
            <a:miter lim="400000"/>
          </a:ln>
        </p:spPr>
      </p:pic>
      <p:pic>
        <p:nvPicPr>
          <p:cNvPr id="1257" name="tennis_color_28.png" descr="tennis_color_28.png"/>
          <p:cNvPicPr>
            <a:picLocks noChangeAspect="1"/>
          </p:cNvPicPr>
          <p:nvPr/>
        </p:nvPicPr>
        <p:blipFill>
          <a:blip r:embed="rId11"/>
          <a:srcRect t="4084" b="6044"/>
          <a:stretch>
            <a:fillRect/>
          </a:stretch>
        </p:blipFill>
        <p:spPr>
          <a:xfrm>
            <a:off x="11319058" y="5144199"/>
            <a:ext cx="673530" cy="674504"/>
          </a:xfrm>
          <a:prstGeom prst="rect">
            <a:avLst/>
          </a:prstGeom>
          <a:ln w="12700">
            <a:solidFill>
              <a:srgbClr val="000000"/>
            </a:solidFill>
            <a:miter lim="400000"/>
          </a:ln>
        </p:spPr>
      </p:pic>
      <p:pic>
        <p:nvPicPr>
          <p:cNvPr id="1258" name="tennis_color_28.png" descr="tennis_color_28.png"/>
          <p:cNvPicPr>
            <a:picLocks noChangeAspect="1"/>
          </p:cNvPicPr>
          <p:nvPr/>
        </p:nvPicPr>
        <p:blipFill>
          <a:blip r:embed="rId11"/>
          <a:srcRect t="4084" b="6044"/>
          <a:stretch>
            <a:fillRect/>
          </a:stretch>
        </p:blipFill>
        <p:spPr>
          <a:xfrm>
            <a:off x="11401608" y="5207699"/>
            <a:ext cx="673530" cy="674504"/>
          </a:xfrm>
          <a:prstGeom prst="rect">
            <a:avLst/>
          </a:prstGeom>
          <a:ln w="12700">
            <a:solidFill>
              <a:srgbClr val="000000"/>
            </a:solidFill>
            <a:miter lim="400000"/>
          </a:ln>
        </p:spPr>
      </p:pic>
      <p:pic>
        <p:nvPicPr>
          <p:cNvPr id="1259" name="tennis_color_28.png" descr="tennis_color_28.png"/>
          <p:cNvPicPr>
            <a:picLocks noChangeAspect="1"/>
          </p:cNvPicPr>
          <p:nvPr/>
        </p:nvPicPr>
        <p:blipFill>
          <a:blip r:embed="rId11"/>
          <a:srcRect t="4084" b="6044"/>
          <a:stretch>
            <a:fillRect/>
          </a:stretch>
        </p:blipFill>
        <p:spPr>
          <a:xfrm>
            <a:off x="2570615" y="4936918"/>
            <a:ext cx="673530" cy="674504"/>
          </a:xfrm>
          <a:prstGeom prst="rect">
            <a:avLst/>
          </a:prstGeom>
          <a:ln w="12700">
            <a:solidFill>
              <a:srgbClr val="000000"/>
            </a:solidFill>
            <a:miter lim="400000"/>
          </a:ln>
        </p:spPr>
      </p:pic>
      <p:pic>
        <p:nvPicPr>
          <p:cNvPr id="1260" name="tennis_color_28.png" descr="tennis_color_28.png"/>
          <p:cNvPicPr>
            <a:picLocks noChangeAspect="1"/>
          </p:cNvPicPr>
          <p:nvPr/>
        </p:nvPicPr>
        <p:blipFill>
          <a:blip r:embed="rId11"/>
          <a:srcRect t="4084" b="6044"/>
          <a:stretch>
            <a:fillRect/>
          </a:stretch>
        </p:blipFill>
        <p:spPr>
          <a:xfrm>
            <a:off x="2640992" y="5001324"/>
            <a:ext cx="673530" cy="674504"/>
          </a:xfrm>
          <a:prstGeom prst="rect">
            <a:avLst/>
          </a:prstGeom>
          <a:ln w="12700">
            <a:solidFill>
              <a:srgbClr val="000000"/>
            </a:solidFill>
            <a:miter lim="400000"/>
          </a:ln>
        </p:spPr>
      </p:pic>
      <p:pic>
        <p:nvPicPr>
          <p:cNvPr id="1261" name="tennis_color_28.png" descr="tennis_color_28.png"/>
          <p:cNvPicPr>
            <a:picLocks noChangeAspect="1"/>
          </p:cNvPicPr>
          <p:nvPr/>
        </p:nvPicPr>
        <p:blipFill>
          <a:blip r:embed="rId11"/>
          <a:srcRect t="4084" b="6044"/>
          <a:stretch>
            <a:fillRect/>
          </a:stretch>
        </p:blipFill>
        <p:spPr>
          <a:xfrm>
            <a:off x="2713025" y="5087049"/>
            <a:ext cx="673530" cy="674504"/>
          </a:xfrm>
          <a:prstGeom prst="rect">
            <a:avLst/>
          </a:prstGeom>
          <a:ln w="12700">
            <a:solidFill>
              <a:srgbClr val="000000"/>
            </a:solidFill>
            <a:miter lim="400000"/>
          </a:ln>
        </p:spPr>
      </p:pic>
      <p:pic>
        <p:nvPicPr>
          <p:cNvPr id="1262" name="tennis_color_28.png" descr="tennis_color_28.png"/>
          <p:cNvPicPr>
            <a:picLocks noChangeAspect="1"/>
          </p:cNvPicPr>
          <p:nvPr/>
        </p:nvPicPr>
        <p:blipFill>
          <a:blip r:embed="rId11"/>
          <a:srcRect t="4084" b="6044"/>
          <a:stretch>
            <a:fillRect/>
          </a:stretch>
        </p:blipFill>
        <p:spPr>
          <a:xfrm>
            <a:off x="2795575" y="5150549"/>
            <a:ext cx="673530" cy="674504"/>
          </a:xfrm>
          <a:prstGeom prst="rect">
            <a:avLst/>
          </a:prstGeom>
          <a:ln w="12700">
            <a:solidFill>
              <a:srgbClr val="000000"/>
            </a:solidFill>
            <a:miter lim="400000"/>
          </a:ln>
        </p:spPr>
      </p:pic>
      <p:sp>
        <p:nvSpPr>
          <p:cNvPr id="1263" name="Line"/>
          <p:cNvSpPr/>
          <p:nvPr/>
        </p:nvSpPr>
        <p:spPr>
          <a:xfrm>
            <a:off x="2285040" y="5310222"/>
            <a:ext cx="286342"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pic>
        <p:nvPicPr>
          <p:cNvPr id="1264" name="cropped_arch.pdf" descr="cropped_arch.pdf"/>
          <p:cNvPicPr>
            <a:picLocks noChangeAspect="1"/>
          </p:cNvPicPr>
          <p:nvPr/>
        </p:nvPicPr>
        <p:blipFill>
          <a:blip r:embed="rId10"/>
          <a:srcRect l="65525" t="58591" r="32159" b="33821"/>
          <a:stretch>
            <a:fillRect/>
          </a:stretch>
        </p:blipFill>
        <p:spPr>
          <a:xfrm>
            <a:off x="3736511" y="3609966"/>
            <a:ext cx="521260" cy="527875"/>
          </a:xfrm>
          <a:prstGeom prst="rect">
            <a:avLst/>
          </a:prstGeom>
          <a:ln w="3175">
            <a:miter lim="400000"/>
          </a:ln>
        </p:spPr>
      </p:pic>
      <p:sp>
        <p:nvSpPr>
          <p:cNvPr id="1265" name="Line"/>
          <p:cNvSpPr/>
          <p:nvPr/>
        </p:nvSpPr>
        <p:spPr>
          <a:xfrm>
            <a:off x="3997158" y="2408716"/>
            <a:ext cx="1" cy="1212034"/>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66" name="Line"/>
          <p:cNvSpPr/>
          <p:nvPr/>
        </p:nvSpPr>
        <p:spPr>
          <a:xfrm flipV="1">
            <a:off x="3991012" y="4127753"/>
            <a:ext cx="1" cy="1191778"/>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67" name="Line"/>
          <p:cNvSpPr/>
          <p:nvPr/>
        </p:nvSpPr>
        <p:spPr>
          <a:xfrm flipV="1">
            <a:off x="4122208" y="2478820"/>
            <a:ext cx="612280" cy="1200680"/>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68" name="Line"/>
          <p:cNvSpPr/>
          <p:nvPr/>
        </p:nvSpPr>
        <p:spPr>
          <a:xfrm>
            <a:off x="4096809" y="4121410"/>
            <a:ext cx="625274" cy="1204464"/>
          </a:xfrm>
          <a:prstGeom prst="line">
            <a:avLst/>
          </a:prstGeom>
          <a:ln w="50800">
            <a:solidFill>
              <a:srgbClr val="000000"/>
            </a:solidFill>
            <a:miter lim="400000"/>
            <a:tailEnd type="triangle"/>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
        <p:nvSpPr>
          <p:cNvPr id="1269" name="Line"/>
          <p:cNvSpPr/>
          <p:nvPr/>
        </p:nvSpPr>
        <p:spPr>
          <a:xfrm>
            <a:off x="3353988" y="2428932"/>
            <a:ext cx="647701" cy="1"/>
          </a:xfrm>
          <a:prstGeom prst="line">
            <a:avLst/>
          </a:prstGeom>
          <a:ln w="50800">
            <a:solidFill>
              <a:srgbClr val="000000"/>
            </a:solidFill>
            <a:miter lim="400000"/>
          </a:ln>
        </p:spPr>
        <p:txBody>
          <a:bodyPr lIns="26789" tIns="26789" rIns="26789" bIns="26789" anchor="ctr"/>
          <a:lstStyle/>
          <a:p>
            <a:pPr algn="ctr" defTabSz="410766" hangingPunct="0">
              <a:defRPr sz="3000"/>
            </a:pPr>
            <a:endParaRPr sz="1500" kern="0">
              <a:solidFill>
                <a:srgbClr val="000000"/>
              </a:solidFill>
              <a:latin typeface="Helvetica Light"/>
              <a:sym typeface="Helvetica Light"/>
            </a:endParaRPr>
          </a:p>
        </p:txBody>
      </p:sp>
    </p:spTree>
    <p:extLst>
      <p:ext uri="{BB962C8B-B14F-4D97-AF65-F5344CB8AC3E}">
        <p14:creationId xmlns:p14="http://schemas.microsoft.com/office/powerpoint/2010/main" val="2430411951"/>
      </p:ext>
    </p:extLst>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3" name="paf19_s1.mp4" descr="paf19_s1.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12192001" cy="6858000"/>
          </a:xfrm>
          <a:prstGeom prst="rect">
            <a:avLst/>
          </a:prstGeom>
          <a:ln w="12700">
            <a:miter lim="400000"/>
          </a:ln>
        </p:spPr>
      </p:pic>
    </p:spTree>
    <p:extLst>
      <p:ext uri="{BB962C8B-B14F-4D97-AF65-F5344CB8AC3E}">
        <p14:creationId xmlns:p14="http://schemas.microsoft.com/office/powerpoint/2010/main" val="722834448"/>
      </p:ext>
    </p:extLst>
  </p:cSld>
  <p:clrMapOvr>
    <a:masterClrMapping/>
  </p:clrMapOvr>
  <mc:AlternateContent xmlns:mc="http://schemas.openxmlformats.org/markup-compatibility/2006" xmlns:p14="http://schemas.microsoft.com/office/powerpoint/2010/main">
    <mc:Choice Requires="p14">
      <p:transition spd="slow">
        <p:fade/>
      </p:transition>
    </mc:Choice>
    <mc:Fallback xmlns="" xmlns:m="http://schemas.openxmlformats.org/officeDocument/2006/math" xmlns:a14="http://schemas.microsoft.com/office/drawing/2010/main">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00" fill="hold"/>
                                        <p:tgtEl>
                                          <p:spTgt spid="127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273"/>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277" name="paf20_s1.mp4" descr="paf20_s1.mp4"/>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1" cy="6858000"/>
          </a:xfrm>
          <a:prstGeom prst="rect">
            <a:avLst/>
          </a:prstGeom>
          <a:ln w="12700">
            <a:miter lim="400000"/>
          </a:ln>
        </p:spPr>
      </p:pic>
    </p:spTree>
    <p:extLst>
      <p:ext uri="{BB962C8B-B14F-4D97-AF65-F5344CB8AC3E}">
        <p14:creationId xmlns:p14="http://schemas.microsoft.com/office/powerpoint/2010/main" val="63135505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00" fill="hold"/>
                                        <p:tgtEl>
                                          <p:spTgt spid="127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277"/>
                </p:tgtEl>
              </p:cMediaNode>
            </p:vide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1" name="multiperson-fade.mov" descr="multiperson-fade.mov"/>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12828" y="-7216"/>
            <a:ext cx="12217656" cy="6872431"/>
          </a:xfrm>
          <a:prstGeom prst="rect">
            <a:avLst/>
          </a:prstGeom>
          <a:ln w="12700">
            <a:miter lim="400000"/>
          </a:ln>
        </p:spPr>
      </p:pic>
      <p:sp>
        <p:nvSpPr>
          <p:cNvPr id="1282" name="Source: https://www.youtube.com/watch?v=2DiQUX11YaY"/>
          <p:cNvSpPr txBox="1"/>
          <p:nvPr/>
        </p:nvSpPr>
        <p:spPr>
          <a:xfrm>
            <a:off x="82574" y="6490657"/>
            <a:ext cx="4730061" cy="269545"/>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p>
            <a:pPr defTabSz="321469" hangingPunct="0">
              <a:defRPr sz="2800" u="sng">
                <a:uFill>
                  <a:solidFill>
                    <a:srgbClr val="1255CC"/>
                  </a:solidFill>
                </a:uFill>
                <a:latin typeface="Helvetica Neue"/>
                <a:ea typeface="Helvetica Neue"/>
                <a:cs typeface="Helvetica Neue"/>
                <a:sym typeface="Helvetica Neue"/>
              </a:defRPr>
            </a:pPr>
            <a:r>
              <a:rPr sz="1400" kern="0">
                <a:solidFill>
                  <a:srgbClr val="000000"/>
                </a:solidFill>
                <a:uFill>
                  <a:solidFill>
                    <a:srgbClr val="1255CC"/>
                  </a:solidFill>
                </a:uFill>
                <a:latin typeface="Helvetica Neue"/>
                <a:sym typeface="Helvetica Neue"/>
              </a:rPr>
              <a:t>Source: </a:t>
            </a:r>
            <a:r>
              <a:rPr sz="1400" kern="0">
                <a:solidFill>
                  <a:srgbClr val="000000"/>
                </a:solidFill>
                <a:uFill>
                  <a:solidFill>
                    <a:srgbClr val="1255CC"/>
                  </a:solidFill>
                </a:uFill>
                <a:latin typeface="Helvetica Neue"/>
                <a:sym typeface="Helvetica Neue"/>
                <a:hlinkClick r:id="rId6"/>
              </a:rPr>
              <a:t>https://www.youtube.com/watch?v=2DiQUX11YaY</a:t>
            </a:r>
          </a:p>
        </p:txBody>
      </p:sp>
      <p:sp>
        <p:nvSpPr>
          <p:cNvPr id="1283" name="Group"/>
          <p:cNvSpPr/>
          <p:nvPr/>
        </p:nvSpPr>
        <p:spPr>
          <a:xfrm>
            <a:off x="6096000" y="317133"/>
            <a:ext cx="635001" cy="635001"/>
          </a:xfrm>
          <a:prstGeom prst="line">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6789" tIns="26789" rIns="26789" bIns="26789" anchor="ctr">
            <a:spAutoFit/>
          </a:bodyPr>
          <a:lstStyle>
            <a:lvl1pPr>
              <a:defRPr sz="5600">
                <a:latin typeface="Helvetica"/>
                <a:ea typeface="Helvetica"/>
                <a:cs typeface="Helvetica"/>
                <a:sym typeface="Helvetica"/>
              </a:defRPr>
            </a:lvl1pPr>
          </a:lstStyle>
          <a:p>
            <a:pPr algn="ctr" defTabSz="410766" hangingPunct="0"/>
            <a:r>
              <a:rPr sz="2800" kern="0">
                <a:solidFill>
                  <a:srgbClr val="000000"/>
                </a:solidFill>
              </a:rPr>
              <a:t>Frame by frame detection (no tracking)</a:t>
            </a:r>
          </a:p>
        </p:txBody>
      </p:sp>
    </p:spTree>
    <p:extLst>
      <p:ext uri="{BB962C8B-B14F-4D97-AF65-F5344CB8AC3E}">
        <p14:creationId xmlns:p14="http://schemas.microsoft.com/office/powerpoint/2010/main" val="14763563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000" fill="hold"/>
                                        <p:tgtEl>
                                          <p:spTgt spid="1281"/>
                                        </p:tgtEl>
                                      </p:cBhvr>
                                    </p:cmd>
                                  </p:childTnLst>
                                </p:cTn>
                              </p:par>
                            </p:childTnLst>
                          </p:cTn>
                        </p:par>
                        <p:par>
                          <p:cTn id="7" fill="hold">
                            <p:stCondLst>
                              <p:cond delay="62000"/>
                            </p:stCondLst>
                            <p:childTnLst>
                              <p:par>
                                <p:cTn id="8" presetID="10" presetClass="entr" fill="hold" grpId="0" nodeType="afterEffect">
                                  <p:stCondLst>
                                    <p:cond delay="9000"/>
                                  </p:stCondLst>
                                  <p:iterate>
                                    <p:tmAbs val="0"/>
                                  </p:iterate>
                                  <p:childTnLst>
                                    <p:set>
                                      <p:cBhvr>
                                        <p:cTn id="9" fill="hold"/>
                                        <p:tgtEl>
                                          <p:spTgt spid="1283"/>
                                        </p:tgtEl>
                                        <p:attrNameLst>
                                          <p:attrName>style.visibility</p:attrName>
                                        </p:attrNameLst>
                                      </p:cBhvr>
                                      <p:to>
                                        <p:strVal val="visible"/>
                                      </p:to>
                                    </p:set>
                                    <p:animEffect transition="in" filter="fade">
                                      <p:cBhvr>
                                        <p:cTn id="10" dur="199"/>
                                        <p:tgtEl>
                                          <p:spTgt spid="1283"/>
                                        </p:tgtEl>
                                      </p:cBhvr>
                                    </p:animEffect>
                                  </p:childTnLst>
                                </p:cTn>
                              </p:par>
                            </p:childTnLst>
                          </p:cTn>
                        </p:par>
                        <p:par>
                          <p:cTn id="11" fill="hold">
                            <p:stCondLst>
                              <p:cond delay="71199"/>
                            </p:stCondLst>
                            <p:childTnLst>
                              <p:par>
                                <p:cTn id="12" presetID="10" presetClass="exit" fill="hold" grpId="1" nodeType="afterEffect">
                                  <p:stCondLst>
                                    <p:cond delay="3000"/>
                                  </p:stCondLst>
                                  <p:iterate>
                                    <p:tmAbs val="0"/>
                                  </p:iterate>
                                  <p:childTnLst>
                                    <p:animEffect transition="out" filter="fade">
                                      <p:cBhvr>
                                        <p:cTn id="13" dur="300" fill="hold"/>
                                        <p:tgtEl>
                                          <p:spTgt spid="1283"/>
                                        </p:tgtEl>
                                      </p:cBhvr>
                                    </p:animEffect>
                                    <p:set>
                                      <p:cBhvr>
                                        <p:cTn id="14" fill="hold">
                                          <p:stCondLst>
                                            <p:cond delay="299"/>
                                          </p:stCondLst>
                                        </p:cTn>
                                        <p:tgtEl>
                                          <p:spTgt spid="1283"/>
                                        </p:tgtEl>
                                        <p:attrNameLst>
                                          <p:attrName>style.visibility</p:attrName>
                                        </p:attrNameLst>
                                      </p:cBhvr>
                                      <p:to>
                                        <p:strVal val="hidden"/>
                                      </p:to>
                                    </p:set>
                                  </p:childTnLst>
                                </p:cTn>
                              </p:par>
                            </p:childTnLst>
                          </p:cTn>
                        </p:par>
                        <p:par>
                          <p:cTn id="15" fill="hold">
                            <p:stCondLst>
                              <p:cond delay="74499"/>
                            </p:stCondLst>
                            <p:childTnLst>
                              <p:par>
                                <p:cTn id="16" presetID="10" presetClass="entr" fill="hold" grpId="0" nodeType="afterEffect">
                                  <p:stCondLst>
                                    <p:cond delay="1000"/>
                                  </p:stCondLst>
                                  <p:iterate>
                                    <p:tmAbs val="0"/>
                                  </p:iterate>
                                  <p:childTnLst>
                                    <p:set>
                                      <p:cBhvr>
                                        <p:cTn id="17" fill="hold"/>
                                        <p:tgtEl>
                                          <p:spTgt spid="1282"/>
                                        </p:tgtEl>
                                        <p:attrNameLst>
                                          <p:attrName>style.visibility</p:attrName>
                                        </p:attrNameLst>
                                      </p:cBhvr>
                                      <p:to>
                                        <p:strVal val="visible"/>
                                      </p:to>
                                    </p:set>
                                    <p:animEffect transition="in" filter="fade">
                                      <p:cBhvr>
                                        <p:cTn id="18" dur="499"/>
                                        <p:tgtEl>
                                          <p:spTgt spid="128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mute="1">
                <p:cTn id="19" fill="hold" display="0">
                  <p:stCondLst>
                    <p:cond delay="indefinite"/>
                  </p:stCondLst>
                </p:cTn>
                <p:tgtEl>
                  <p:spTgt spid="1281"/>
                </p:tgtEl>
              </p:cMediaNode>
            </p:video>
          </p:childTnLst>
        </p:cTn>
      </p:par>
    </p:tnLst>
    <p:bldLst>
      <p:bldP spid="1282" grpId="0" animBg="1" advAuto="0"/>
      <p:bldP spid="1283" grpId="0" animBg="1" advAuto="0"/>
      <p:bldP spid="1283" grpId="1" animBg="1" advAuto="0"/>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7" name="Major Contribution: Part Affinity Fields for Parts Association"/>
          <p:cNvSpPr txBox="1"/>
          <p:nvPr/>
        </p:nvSpPr>
        <p:spPr>
          <a:xfrm>
            <a:off x="560792" y="281451"/>
            <a:ext cx="10487916" cy="527778"/>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b">
            <a:normAutofit/>
          </a:bodyPr>
          <a:lstStyle>
            <a:lvl1pPr algn="l">
              <a:defRPr sz="5600" b="1">
                <a:latin typeface="Helvetica"/>
                <a:ea typeface="Helvetica"/>
                <a:cs typeface="Helvetica"/>
                <a:sym typeface="Helvetica"/>
              </a:defRPr>
            </a:lvl1pPr>
          </a:lstStyle>
          <a:p>
            <a:pPr defTabSz="410766" hangingPunct="0"/>
            <a:r>
              <a:rPr sz="2800" kern="0">
                <a:solidFill>
                  <a:srgbClr val="000000"/>
                </a:solidFill>
              </a:rPr>
              <a:t>Major Contribution: Part Affinity Fields for Parts Association</a:t>
            </a:r>
          </a:p>
        </p:txBody>
      </p:sp>
      <p:pic>
        <p:nvPicPr>
          <p:cNvPr id="1288" name="connect_4.png" descr="connect_4.png"/>
          <p:cNvPicPr>
            <a:picLocks noChangeAspect="1"/>
          </p:cNvPicPr>
          <p:nvPr/>
        </p:nvPicPr>
        <p:blipFill>
          <a:blip r:embed="rId3"/>
          <a:srcRect t="729"/>
          <a:stretch>
            <a:fillRect/>
          </a:stretch>
        </p:blipFill>
        <p:spPr>
          <a:xfrm>
            <a:off x="-11978" y="1237684"/>
            <a:ext cx="12203256" cy="6834169"/>
          </a:xfrm>
          <a:prstGeom prst="rect">
            <a:avLst/>
          </a:prstGeom>
          <a:ln w="3175">
            <a:miter lim="400000"/>
          </a:ln>
        </p:spPr>
      </p:pic>
      <p:pic>
        <p:nvPicPr>
          <p:cNvPr id="1289" name="paf_9.png" descr="paf_9.png"/>
          <p:cNvPicPr>
            <a:picLocks noChangeAspect="1"/>
          </p:cNvPicPr>
          <p:nvPr/>
        </p:nvPicPr>
        <p:blipFill>
          <a:blip r:embed="rId4"/>
          <a:stretch>
            <a:fillRect/>
          </a:stretch>
        </p:blipFill>
        <p:spPr>
          <a:xfrm>
            <a:off x="0" y="1206500"/>
            <a:ext cx="12192000" cy="6858000"/>
          </a:xfrm>
          <a:prstGeom prst="rect">
            <a:avLst/>
          </a:prstGeom>
          <a:ln w="3175">
            <a:miter lim="400000"/>
          </a:ln>
        </p:spPr>
      </p:pic>
      <p:pic>
        <p:nvPicPr>
          <p:cNvPr id="1290" name="detection.png" descr="detection.png"/>
          <p:cNvPicPr>
            <a:picLocks noChangeAspect="1"/>
          </p:cNvPicPr>
          <p:nvPr/>
        </p:nvPicPr>
        <p:blipFill>
          <a:blip r:embed="rId5"/>
          <a:stretch>
            <a:fillRect/>
          </a:stretch>
        </p:blipFill>
        <p:spPr>
          <a:xfrm>
            <a:off x="-6350" y="1201886"/>
            <a:ext cx="12192000" cy="6858001"/>
          </a:xfrm>
          <a:prstGeom prst="rect">
            <a:avLst/>
          </a:prstGeom>
          <a:ln w="3175">
            <a:miter lim="400000"/>
          </a:ln>
        </p:spPr>
      </p:pic>
      <p:sp>
        <p:nvSpPr>
          <p:cNvPr id="1291" name="PAFs: an efficient representation is discriminative enough that a greedy parse is sufficient to produce high-quality results in realtime"/>
          <p:cNvSpPr txBox="1"/>
          <p:nvPr/>
        </p:nvSpPr>
        <p:spPr>
          <a:xfrm>
            <a:off x="2109957" y="5607344"/>
            <a:ext cx="9997359" cy="1439096"/>
          </a:xfrm>
          <a:prstGeom prst="rect">
            <a:avLst/>
          </a:prstGeom>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6789" tIns="26789" rIns="26789" bIns="26789" anchor="ctr">
            <a:spAutoFit/>
          </a:bodyPr>
          <a:lstStyle/>
          <a:p>
            <a:pPr defTabSz="410766" hangingPunct="0">
              <a:lnSpc>
                <a:spcPct val="120000"/>
              </a:lnSpc>
            </a:pPr>
            <a:endParaRPr sz="2300" kern="0" dirty="0">
              <a:solidFill>
                <a:srgbClr val="000000"/>
              </a:solidFill>
              <a:latin typeface="Helvetica Light"/>
              <a:sym typeface="Helvetica Light"/>
            </a:endParaRPr>
          </a:p>
          <a:p>
            <a:pPr defTabSz="410766" hangingPunct="0">
              <a:lnSpc>
                <a:spcPct val="120000"/>
              </a:lnSpc>
              <a:defRPr sz="5200"/>
            </a:pPr>
            <a:r>
              <a:rPr sz="2600" b="1" kern="0" dirty="0">
                <a:solidFill>
                  <a:srgbClr val="000000"/>
                </a:solidFill>
                <a:latin typeface="Helvetica"/>
                <a:ea typeface="Helvetica"/>
                <a:cs typeface="Helvetica"/>
                <a:sym typeface="Helvetica"/>
              </a:rPr>
              <a:t>PAFs</a:t>
            </a:r>
            <a:r>
              <a:rPr sz="2600" kern="0" dirty="0">
                <a:solidFill>
                  <a:srgbClr val="000000"/>
                </a:solidFill>
                <a:latin typeface="Helvetica Light"/>
                <a:sym typeface="Helvetica Light"/>
              </a:rPr>
              <a:t>: an </a:t>
            </a:r>
            <a:r>
              <a:rPr sz="2600" b="1" kern="0" dirty="0">
                <a:solidFill>
                  <a:srgbClr val="000000"/>
                </a:solidFill>
                <a:latin typeface="Helvetica"/>
                <a:ea typeface="Helvetica"/>
                <a:cs typeface="Helvetica"/>
                <a:sym typeface="Helvetica"/>
              </a:rPr>
              <a:t>efficient</a:t>
            </a:r>
            <a:r>
              <a:rPr sz="2600" kern="0" dirty="0">
                <a:solidFill>
                  <a:srgbClr val="000000"/>
                </a:solidFill>
                <a:latin typeface="Helvetica Light"/>
                <a:sym typeface="Helvetica Light"/>
              </a:rPr>
              <a:t> representation is </a:t>
            </a:r>
            <a:r>
              <a:rPr sz="2600" b="1" kern="0" dirty="0">
                <a:solidFill>
                  <a:srgbClr val="000000"/>
                </a:solidFill>
                <a:latin typeface="Helvetica"/>
                <a:ea typeface="Helvetica"/>
                <a:cs typeface="Helvetica"/>
                <a:sym typeface="Helvetica"/>
              </a:rPr>
              <a:t>discriminative</a:t>
            </a:r>
            <a:r>
              <a:rPr sz="2600" kern="0" dirty="0">
                <a:solidFill>
                  <a:srgbClr val="000000"/>
                </a:solidFill>
                <a:latin typeface="Helvetica Light"/>
                <a:sym typeface="Helvetica Light"/>
              </a:rPr>
              <a:t> enough that a greedy parse is sufficient to produce high-quality results in </a:t>
            </a:r>
            <a:r>
              <a:rPr sz="2600" kern="0" dirty="0" err="1">
                <a:solidFill>
                  <a:srgbClr val="000000"/>
                </a:solidFill>
                <a:latin typeface="Helvetica Light"/>
                <a:sym typeface="Helvetica Light"/>
              </a:rPr>
              <a:t>realtime</a:t>
            </a:r>
            <a:endParaRPr sz="2600" kern="0" dirty="0">
              <a:solidFill>
                <a:srgbClr val="000000"/>
              </a:solidFill>
              <a:latin typeface="Helvetica Light"/>
              <a:sym typeface="Helvetica Light"/>
            </a:endParaRPr>
          </a:p>
        </p:txBody>
      </p:sp>
    </p:spTree>
    <p:extLst>
      <p:ext uri="{BB962C8B-B14F-4D97-AF65-F5344CB8AC3E}">
        <p14:creationId xmlns:p14="http://schemas.microsoft.com/office/powerpoint/2010/main" val="332765639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mph" fill="hold" grpId="0" nodeType="clickEffect">
                                  <p:stCondLst>
                                    <p:cond delay="0"/>
                                  </p:stCondLst>
                                  <p:childTnLst>
                                    <p:set>
                                      <p:cBhvr>
                                        <p:cTn id="6" dur="indefinite" fill="hold"/>
                                        <p:tgtEl>
                                          <p:spTgt spid="1290"/>
                                        </p:tgtEl>
                                        <p:attrNameLst>
                                          <p:attrName>style.opacity</p:attrName>
                                        </p:attrNameLst>
                                      </p:cBhvr>
                                      <p:to>
                                        <p:strVal val="0.30"/>
                                      </p:to>
                                    </p:set>
                                    <p:animEffect filter="image" prLst="opacity: 0.30; ">
                                      <p:cBhvr>
                                        <p:cTn id="7" dur="indefinite" fill="hold"/>
                                        <p:tgtEl>
                                          <p:spTgt spid="1290"/>
                                        </p:tgtEl>
                                      </p:cBhvr>
                                    </p:animEffect>
                                  </p:childTnLst>
                                </p:cTn>
                              </p:par>
                            </p:childTnLst>
                          </p:cTn>
                        </p:par>
                        <p:par>
                          <p:cTn id="8" fill="hold">
                            <p:stCondLst>
                              <p:cond delay="0"/>
                            </p:stCondLst>
                            <p:childTnLst>
                              <p:par>
                                <p:cTn id="9" presetID="9" presetClass="emph" fill="hold" grpId="0" nodeType="afterEffect">
                                  <p:stCondLst>
                                    <p:cond delay="500"/>
                                  </p:stCondLst>
                                  <p:childTnLst>
                                    <p:set>
                                      <p:cBhvr>
                                        <p:cTn id="10" dur="indefinite" fill="hold"/>
                                        <p:tgtEl>
                                          <p:spTgt spid="1289"/>
                                        </p:tgtEl>
                                        <p:attrNameLst>
                                          <p:attrName>style.opacity</p:attrName>
                                        </p:attrNameLst>
                                      </p:cBhvr>
                                      <p:to>
                                        <p:strVal val="0.10"/>
                                      </p:to>
                                    </p:set>
                                    <p:animEffect filter="image" prLst="opacity: 0.10; ">
                                      <p:cBhvr>
                                        <p:cTn id="11" dur="indefinite" fill="hold"/>
                                        <p:tgtEl>
                                          <p:spTgt spid="12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9" grpId="0" animBg="1" advAuto="0"/>
      <p:bldP spid="1290" grpId="0" animBg="1" advAuto="0"/>
    </p:bldLst>
  </p:timing>
</p:sld>
</file>

<file path=ppt/slides/slide67.xml><?xml version="1.0" encoding="utf-8"?>
<p:sld xmlns:a="http://schemas.openxmlformats.org/drawingml/2006/main" xmlns:r="http://schemas.openxmlformats.org/officeDocument/2006/relationships" xmlns:p="http://schemas.openxmlformats.org/presentationml/2006/main" show="0">
  <p:cSld>
    <p:bg>
      <p:bgPr>
        <a:solidFill>
          <a:srgbClr val="FFFFFF"/>
        </a:solidFill>
        <a:effectLst/>
      </p:bgPr>
    </p:bg>
    <p:spTree>
      <p:nvGrpSpPr>
        <p:cNvPr id="1" name=""/>
        <p:cNvGrpSpPr/>
        <p:nvPr/>
      </p:nvGrpSpPr>
      <p:grpSpPr>
        <a:xfrm>
          <a:off x="0" y="0"/>
          <a:ext cx="0" cy="0"/>
          <a:chOff x="0" y="0"/>
          <a:chExt cx="0" cy="0"/>
        </a:xfrm>
      </p:grpSpPr>
      <p:pic>
        <p:nvPicPr>
          <p:cNvPr id="1296" name="Screen Shot 2016-06-09 at 5.36.36 AM.png" descr="Screen Shot 2016-06-09 at 5.36.36 AM.png"/>
          <p:cNvPicPr>
            <a:picLocks noChangeAspect="1"/>
          </p:cNvPicPr>
          <p:nvPr/>
        </p:nvPicPr>
        <p:blipFill>
          <a:blip r:embed="rId5"/>
          <a:stretch>
            <a:fillRect/>
          </a:stretch>
        </p:blipFill>
        <p:spPr>
          <a:xfrm>
            <a:off x="815538" y="217240"/>
            <a:ext cx="10058579" cy="773737"/>
          </a:xfrm>
          <a:prstGeom prst="rect">
            <a:avLst/>
          </a:prstGeom>
          <a:ln w="3175">
            <a:miter lim="400000"/>
          </a:ln>
        </p:spPr>
      </p:pic>
      <p:sp>
        <p:nvSpPr>
          <p:cNvPr id="1297" name="OpenPose Library"/>
          <p:cNvSpPr txBox="1"/>
          <p:nvPr/>
        </p:nvSpPr>
        <p:spPr>
          <a:xfrm>
            <a:off x="950284" y="333822"/>
            <a:ext cx="3577905" cy="540534"/>
          </a:xfrm>
          <a:prstGeom prst="rect">
            <a:avLst/>
          </a:prstGeom>
          <a:solidFill>
            <a:srgbClr val="FFFFFF"/>
          </a:solidFill>
          <a:ln w="3175">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3813" tIns="23813" rIns="23813" bIns="23813" anchor="ctr">
            <a:spAutoFit/>
          </a:bodyPr>
          <a:lstStyle>
            <a:lvl1pPr defTabSz="547687">
              <a:defRPr sz="6400" b="1" i="1">
                <a:latin typeface="Helvetica"/>
                <a:ea typeface="Helvetica"/>
                <a:cs typeface="Helvetica"/>
                <a:sym typeface="Helvetica"/>
              </a:defRPr>
            </a:lvl1pPr>
          </a:lstStyle>
          <a:p>
            <a:pPr algn="ctr" defTabSz="273844" hangingPunct="0"/>
            <a:r>
              <a:rPr sz="3200" kern="0">
                <a:solidFill>
                  <a:srgbClr val="000000"/>
                </a:solidFill>
              </a:rPr>
              <a:t>OpenPose Library</a:t>
            </a:r>
          </a:p>
        </p:txBody>
      </p:sp>
      <p:pic>
        <p:nvPicPr>
          <p:cNvPr id="1298" name="Image" descr="Image"/>
          <p:cNvPicPr>
            <a:picLocks noChangeAspect="1"/>
          </p:cNvPicPr>
          <p:nvPr/>
        </p:nvPicPr>
        <p:blipFill>
          <a:blip r:embed="rId6"/>
          <a:srcRect l="11080" t="18887" r="11248" b="17049"/>
          <a:stretch>
            <a:fillRect/>
          </a:stretch>
        </p:blipFill>
        <p:spPr>
          <a:xfrm>
            <a:off x="7769330" y="400393"/>
            <a:ext cx="1332335" cy="407332"/>
          </a:xfrm>
          <a:prstGeom prst="rect">
            <a:avLst/>
          </a:prstGeom>
          <a:ln w="3175">
            <a:miter lim="400000"/>
          </a:ln>
        </p:spPr>
      </p:pic>
      <p:pic>
        <p:nvPicPr>
          <p:cNvPr id="1299" name="pose_face_hands.mp4" descr="pose_face_hands.mp4"/>
          <p:cNvPicPr>
            <a:picLocks/>
          </p:cNvPicPr>
          <p:nvPr>
            <a:videoFile r:link="rId2"/>
            <p:extLst>
              <p:ext uri="{DAA4B4D4-6D71-4841-9C94-3DE7FCFB9230}">
                <p14:media xmlns:p14="http://schemas.microsoft.com/office/powerpoint/2010/main" r:embed="rId1"/>
              </p:ext>
            </p:extLst>
          </p:nvPr>
        </p:nvPicPr>
        <p:blipFill>
          <a:blip r:embed="rId7"/>
          <a:stretch>
            <a:fillRect/>
          </a:stretch>
        </p:blipFill>
        <p:spPr>
          <a:xfrm>
            <a:off x="1011386" y="1155858"/>
            <a:ext cx="8854504" cy="4980659"/>
          </a:xfrm>
          <a:prstGeom prst="rect">
            <a:avLst/>
          </a:prstGeom>
          <a:ln w="12700">
            <a:miter lim="400000"/>
          </a:ln>
        </p:spPr>
      </p:pic>
    </p:spTree>
    <p:extLst>
      <p:ext uri="{BB962C8B-B14F-4D97-AF65-F5344CB8AC3E}">
        <p14:creationId xmlns:p14="http://schemas.microsoft.com/office/powerpoint/2010/main" val="3727280950"/>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9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299"/>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Intermission</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9672522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71111" y="1830515"/>
            <a:ext cx="4050029" cy="939800"/>
          </a:xfrm>
          <a:prstGeom prst="rect">
            <a:avLst/>
          </a:prstGeom>
        </p:spPr>
        <p:txBody>
          <a:bodyPr vert="horz" wrap="square" lIns="0" tIns="12700" rIns="0" bIns="0" rtlCol="0">
            <a:spAutoFit/>
          </a:bodyPr>
          <a:lstStyle/>
          <a:p>
            <a:pPr marL="12700">
              <a:lnSpc>
                <a:spcPct val="100000"/>
              </a:lnSpc>
              <a:spcBef>
                <a:spcPts val="100"/>
              </a:spcBef>
            </a:pPr>
            <a:r>
              <a:rPr spc="-5" dirty="0"/>
              <a:t>Mask</a:t>
            </a:r>
            <a:r>
              <a:rPr spc="-65" dirty="0"/>
              <a:t> </a:t>
            </a:r>
            <a:r>
              <a:rPr spc="-5" dirty="0"/>
              <a:t>R-CNN</a:t>
            </a:r>
          </a:p>
        </p:txBody>
      </p:sp>
      <p:sp>
        <p:nvSpPr>
          <p:cNvPr id="3" name="object 3"/>
          <p:cNvSpPr txBox="1">
            <a:spLocks noGrp="1"/>
          </p:cNvSpPr>
          <p:nvPr>
            <p:ph type="body" idx="1"/>
          </p:nvPr>
        </p:nvSpPr>
        <p:spPr>
          <a:xfrm>
            <a:off x="1814576" y="2681435"/>
            <a:ext cx="8563610" cy="2852319"/>
          </a:xfrm>
          <a:prstGeom prst="rect">
            <a:avLst/>
          </a:prstGeom>
        </p:spPr>
        <p:txBody>
          <a:bodyPr vert="horz" wrap="square" lIns="0" tIns="12700" rIns="0" bIns="0" rtlCol="0">
            <a:spAutoFit/>
          </a:bodyPr>
          <a:lstStyle/>
          <a:p>
            <a:pPr marL="2327910" marR="2320290" algn="ctr">
              <a:lnSpc>
                <a:spcPct val="248900"/>
              </a:lnSpc>
              <a:spcBef>
                <a:spcPts val="625"/>
              </a:spcBef>
            </a:pPr>
            <a:r>
              <a:rPr lang="en-US" sz="2400" b="0" spc="-10" dirty="0">
                <a:latin typeface="Calibri"/>
                <a:cs typeface="Calibri"/>
              </a:rPr>
              <a:t>ICCV 2017</a:t>
            </a:r>
          </a:p>
          <a:p>
            <a:pPr marL="2327910" marR="2320290" algn="ctr">
              <a:lnSpc>
                <a:spcPct val="248900"/>
              </a:lnSpc>
              <a:spcBef>
                <a:spcPts val="625"/>
              </a:spcBef>
            </a:pPr>
            <a:r>
              <a:rPr sz="2400" b="0" spc="-10" dirty="0" err="1">
                <a:latin typeface="Calibri"/>
                <a:cs typeface="Calibri"/>
              </a:rPr>
              <a:t>Kaiming</a:t>
            </a:r>
            <a:r>
              <a:rPr sz="2400" b="0" spc="-15" dirty="0">
                <a:latin typeface="Calibri"/>
                <a:cs typeface="Calibri"/>
              </a:rPr>
              <a:t> </a:t>
            </a:r>
            <a:r>
              <a:rPr sz="2400" b="0" dirty="0">
                <a:latin typeface="Calibri"/>
                <a:cs typeface="Calibri"/>
              </a:rPr>
              <a:t>He</a:t>
            </a:r>
            <a:r>
              <a:rPr lang="en-US" sz="2400" b="0" dirty="0">
                <a:latin typeface="Calibri"/>
                <a:cs typeface="Calibri"/>
              </a:rPr>
              <a:t>,</a:t>
            </a:r>
            <a:endParaRPr sz="2400" dirty="0">
              <a:latin typeface="Calibri"/>
              <a:cs typeface="Calibri"/>
            </a:endParaRPr>
          </a:p>
          <a:p>
            <a:pPr marL="12700" marR="5080" algn="ctr">
              <a:lnSpc>
                <a:spcPct val="125000"/>
              </a:lnSpc>
            </a:pPr>
            <a:r>
              <a:rPr sz="2400" b="0" spc="-10" dirty="0">
                <a:latin typeface="Calibri"/>
                <a:cs typeface="Calibri"/>
              </a:rPr>
              <a:t>Georgia </a:t>
            </a:r>
            <a:r>
              <a:rPr sz="2400" b="0" spc="-15" dirty="0" err="1">
                <a:latin typeface="Calibri"/>
                <a:cs typeface="Calibri"/>
              </a:rPr>
              <a:t>Gkioxari</a:t>
            </a:r>
            <a:r>
              <a:rPr sz="2400" b="0" spc="-15" dirty="0">
                <a:latin typeface="Calibri"/>
                <a:cs typeface="Calibri"/>
              </a:rPr>
              <a:t>, </a:t>
            </a:r>
            <a:r>
              <a:rPr sz="2400" b="0" spc="-5" dirty="0">
                <a:latin typeface="Calibri"/>
                <a:cs typeface="Calibri"/>
              </a:rPr>
              <a:t>Piotr </a:t>
            </a:r>
            <a:r>
              <a:rPr sz="2400" b="0" spc="-35" dirty="0" err="1">
                <a:latin typeface="Calibri"/>
                <a:cs typeface="Calibri"/>
              </a:rPr>
              <a:t>Dollár</a:t>
            </a:r>
            <a:r>
              <a:rPr sz="2400" b="0" spc="-35" dirty="0">
                <a:latin typeface="Calibri"/>
                <a:cs typeface="Calibri"/>
              </a:rPr>
              <a:t>, </a:t>
            </a:r>
            <a:r>
              <a:rPr sz="2400" b="0" dirty="0">
                <a:latin typeface="Calibri"/>
                <a:cs typeface="Calibri"/>
              </a:rPr>
              <a:t>and </a:t>
            </a:r>
            <a:r>
              <a:rPr sz="2400" b="0" spc="-20" dirty="0">
                <a:latin typeface="Calibri"/>
                <a:cs typeface="Calibri"/>
              </a:rPr>
              <a:t>Ross </a:t>
            </a:r>
            <a:r>
              <a:rPr sz="2400" b="0" spc="-10" dirty="0" err="1">
                <a:latin typeface="Calibri"/>
                <a:cs typeface="Calibri"/>
              </a:rPr>
              <a:t>Girshick</a:t>
            </a:r>
            <a:r>
              <a:rPr sz="2400" b="0" spc="-10" dirty="0">
                <a:latin typeface="Calibri"/>
                <a:cs typeface="Calibri"/>
              </a:rPr>
              <a:t>  </a:t>
            </a:r>
            <a:br>
              <a:rPr lang="en-US" sz="2400" b="0" spc="-10" dirty="0">
                <a:latin typeface="Calibri"/>
                <a:cs typeface="Calibri"/>
              </a:rPr>
            </a:br>
            <a:r>
              <a:rPr sz="2400" b="0" spc="-15" dirty="0">
                <a:latin typeface="Calibri"/>
                <a:cs typeface="Calibri"/>
              </a:rPr>
              <a:t>Facebook </a:t>
            </a:r>
            <a:r>
              <a:rPr sz="2400" b="0" spc="-5" dirty="0">
                <a:latin typeface="Calibri"/>
                <a:cs typeface="Calibri"/>
              </a:rPr>
              <a:t>AI </a:t>
            </a:r>
            <a:r>
              <a:rPr sz="2400" b="0" spc="-10" dirty="0">
                <a:latin typeface="Calibri"/>
                <a:cs typeface="Calibri"/>
              </a:rPr>
              <a:t>Research </a:t>
            </a:r>
            <a:r>
              <a:rPr sz="2400" b="0" spc="-30" dirty="0">
                <a:latin typeface="Calibri"/>
                <a:cs typeface="Calibri"/>
              </a:rPr>
              <a:t>(FAIR)</a:t>
            </a:r>
            <a:endParaRPr sz="2400" dirty="0">
              <a:latin typeface="Calibri"/>
              <a:cs typeface="Calibri"/>
            </a:endParaRPr>
          </a:p>
        </p:txBody>
      </p:sp>
      <p:sp>
        <p:nvSpPr>
          <p:cNvPr id="4" name="object 4"/>
          <p:cNvSpPr/>
          <p:nvPr/>
        </p:nvSpPr>
        <p:spPr>
          <a:xfrm>
            <a:off x="2534198" y="1102668"/>
            <a:ext cx="200441" cy="1420665"/>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2534198" y="821963"/>
            <a:ext cx="1989554" cy="28070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2534198" y="821963"/>
            <a:ext cx="2189995" cy="1701370"/>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2734640" y="2242628"/>
            <a:ext cx="1989553" cy="280705"/>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4523752" y="821963"/>
            <a:ext cx="200441" cy="1420665"/>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3543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Shape 149" descr="alex5.wmf"/>
          <p:cNvPicPr preferRelativeResize="0"/>
          <p:nvPr/>
        </p:nvPicPr>
        <p:blipFill>
          <a:blip r:embed="rId3">
            <a:alphaModFix/>
          </a:blip>
          <a:stretch>
            <a:fillRect/>
          </a:stretch>
        </p:blipFill>
        <p:spPr>
          <a:xfrm>
            <a:off x="1524002" y="2407526"/>
            <a:ext cx="9144001" cy="2042951"/>
          </a:xfrm>
          <a:prstGeom prst="rect">
            <a:avLst/>
          </a:prstGeom>
          <a:noFill/>
          <a:ln>
            <a:noFill/>
          </a:ln>
        </p:spPr>
      </p:pic>
      <p:sp>
        <p:nvSpPr>
          <p:cNvPr id="151" name="Shape 151"/>
          <p:cNvSpPr txBox="1">
            <a:spLocks noGrp="1"/>
          </p:cNvSpPr>
          <p:nvPr>
            <p:ph type="title"/>
          </p:nvPr>
        </p:nvSpPr>
        <p:spPr>
          <a:xfrm>
            <a:off x="1981200" y="1063228"/>
            <a:ext cx="8229600" cy="857400"/>
          </a:xfrm>
          <a:prstGeom prst="rect">
            <a:avLst/>
          </a:prstGeom>
        </p:spPr>
        <p:txBody>
          <a:bodyPr lIns="91425" tIns="91425" rIns="91425" bIns="91425" anchor="b" anchorCtr="0">
            <a:noAutofit/>
          </a:bodyPr>
          <a:lstStyle/>
          <a:p>
            <a:r>
              <a:rPr lang="en" dirty="0"/>
              <a:t>end-to-end, pixels-to-pixels network</a:t>
            </a:r>
          </a:p>
        </p:txBody>
      </p:sp>
    </p:spTree>
    <p:extLst>
      <p:ext uri="{BB962C8B-B14F-4D97-AF65-F5344CB8AC3E}">
        <p14:creationId xmlns:p14="http://schemas.microsoft.com/office/powerpoint/2010/main" val="22668285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133465" cy="695960"/>
          </a:xfrm>
          <a:prstGeom prst="rect">
            <a:avLst/>
          </a:prstGeom>
        </p:spPr>
        <p:txBody>
          <a:bodyPr vert="horz" wrap="square" lIns="0" tIns="12700" rIns="0" bIns="0" rtlCol="0">
            <a:spAutoFit/>
          </a:bodyPr>
          <a:lstStyle/>
          <a:p>
            <a:pPr marL="12700">
              <a:lnSpc>
                <a:spcPct val="100000"/>
              </a:lnSpc>
              <a:spcBef>
                <a:spcPts val="100"/>
              </a:spcBef>
            </a:pPr>
            <a:r>
              <a:rPr sz="4400" spc="-5" dirty="0"/>
              <a:t>Visual </a:t>
            </a:r>
            <a:r>
              <a:rPr sz="4400" spc="-20" dirty="0"/>
              <a:t>Perception</a:t>
            </a:r>
            <a:r>
              <a:rPr sz="4400" spc="-15" dirty="0"/>
              <a:t> </a:t>
            </a:r>
            <a:r>
              <a:rPr sz="4400" spc="-20" dirty="0"/>
              <a:t>Problems</a:t>
            </a:r>
            <a:endParaRPr sz="4400"/>
          </a:p>
        </p:txBody>
      </p:sp>
      <p:sp>
        <p:nvSpPr>
          <p:cNvPr id="3" name="object 3"/>
          <p:cNvSpPr/>
          <p:nvPr/>
        </p:nvSpPr>
        <p:spPr>
          <a:xfrm>
            <a:off x="427661" y="2025282"/>
            <a:ext cx="3657600" cy="216863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427661" y="2025282"/>
            <a:ext cx="802640" cy="2169160"/>
          </a:xfrm>
          <a:custGeom>
            <a:avLst/>
            <a:gdLst/>
            <a:ahLst/>
            <a:cxnLst/>
            <a:rect l="l" t="t" r="r" b="b"/>
            <a:pathLst>
              <a:path w="802640" h="2169160">
                <a:moveTo>
                  <a:pt x="0" y="0"/>
                </a:moveTo>
                <a:lnTo>
                  <a:pt x="802237" y="0"/>
                </a:lnTo>
                <a:lnTo>
                  <a:pt x="802237" y="2168638"/>
                </a:lnTo>
                <a:lnTo>
                  <a:pt x="0" y="2168638"/>
                </a:lnTo>
                <a:lnTo>
                  <a:pt x="0" y="0"/>
                </a:lnTo>
                <a:close/>
              </a:path>
            </a:pathLst>
          </a:custGeom>
          <a:ln w="41275">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1229898" y="2368356"/>
            <a:ext cx="723900" cy="1825625"/>
          </a:xfrm>
          <a:custGeom>
            <a:avLst/>
            <a:gdLst/>
            <a:ahLst/>
            <a:cxnLst/>
            <a:rect l="l" t="t" r="r" b="b"/>
            <a:pathLst>
              <a:path w="723900" h="1825625">
                <a:moveTo>
                  <a:pt x="0" y="0"/>
                </a:moveTo>
                <a:lnTo>
                  <a:pt x="723888" y="0"/>
                </a:lnTo>
                <a:lnTo>
                  <a:pt x="723888" y="1825565"/>
                </a:lnTo>
                <a:lnTo>
                  <a:pt x="0" y="1825565"/>
                </a:lnTo>
                <a:lnTo>
                  <a:pt x="0" y="0"/>
                </a:lnTo>
                <a:close/>
              </a:path>
            </a:pathLst>
          </a:custGeom>
          <a:ln w="41275">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955703" y="2300877"/>
            <a:ext cx="723900" cy="1885314"/>
          </a:xfrm>
          <a:custGeom>
            <a:avLst/>
            <a:gdLst/>
            <a:ahLst/>
            <a:cxnLst/>
            <a:rect l="l" t="t" r="r" b="b"/>
            <a:pathLst>
              <a:path w="723900" h="1885314">
                <a:moveTo>
                  <a:pt x="0" y="0"/>
                </a:moveTo>
                <a:lnTo>
                  <a:pt x="723888" y="0"/>
                </a:lnTo>
                <a:lnTo>
                  <a:pt x="723888" y="1885149"/>
                </a:lnTo>
                <a:lnTo>
                  <a:pt x="0" y="1885149"/>
                </a:lnTo>
                <a:lnTo>
                  <a:pt x="0" y="0"/>
                </a:lnTo>
                <a:close/>
              </a:path>
            </a:pathLst>
          </a:custGeom>
          <a:ln w="41275">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2498063" y="2249925"/>
            <a:ext cx="758190" cy="1930400"/>
          </a:xfrm>
          <a:custGeom>
            <a:avLst/>
            <a:gdLst/>
            <a:ahLst/>
            <a:cxnLst/>
            <a:rect l="l" t="t" r="r" b="b"/>
            <a:pathLst>
              <a:path w="758189" h="1930400">
                <a:moveTo>
                  <a:pt x="0" y="0"/>
                </a:moveTo>
                <a:lnTo>
                  <a:pt x="757707" y="0"/>
                </a:lnTo>
                <a:lnTo>
                  <a:pt x="757707" y="1930034"/>
                </a:lnTo>
                <a:lnTo>
                  <a:pt x="0" y="1930034"/>
                </a:lnTo>
                <a:lnTo>
                  <a:pt x="0" y="0"/>
                </a:lnTo>
                <a:close/>
              </a:path>
            </a:pathLst>
          </a:custGeom>
          <a:ln w="41275">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3215891" y="2186763"/>
            <a:ext cx="869950" cy="1993264"/>
          </a:xfrm>
          <a:custGeom>
            <a:avLst/>
            <a:gdLst/>
            <a:ahLst/>
            <a:cxnLst/>
            <a:rect l="l" t="t" r="r" b="b"/>
            <a:pathLst>
              <a:path w="869950" h="1993264">
                <a:moveTo>
                  <a:pt x="0" y="0"/>
                </a:moveTo>
                <a:lnTo>
                  <a:pt x="869370" y="0"/>
                </a:lnTo>
                <a:lnTo>
                  <a:pt x="869370" y="1993196"/>
                </a:lnTo>
                <a:lnTo>
                  <a:pt x="0" y="1993196"/>
                </a:lnTo>
                <a:lnTo>
                  <a:pt x="0" y="0"/>
                </a:lnTo>
                <a:close/>
              </a:path>
            </a:pathLst>
          </a:custGeom>
          <a:ln w="41275">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8109033" y="2026956"/>
            <a:ext cx="3655305" cy="2165291"/>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txBox="1"/>
          <p:nvPr/>
        </p:nvSpPr>
        <p:spPr>
          <a:xfrm>
            <a:off x="8185477" y="2832605"/>
            <a:ext cx="65976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10" normalizeH="0" baseline="0" noProof="0" dirty="0">
                <a:ln>
                  <a:noFill/>
                </a:ln>
                <a:solidFill>
                  <a:srgbClr val="FFFFFF"/>
                </a:solidFill>
                <a:effectLst/>
                <a:uLnTx/>
                <a:uFillTx/>
                <a:latin typeface="Calibri"/>
                <a:ea typeface="+mn-ea"/>
                <a:cs typeface="Calibri"/>
              </a:rPr>
              <a:t>Person</a:t>
            </a:r>
            <a:r>
              <a:rPr kumimoji="0" sz="1400" b="1" i="0" u="none" strike="noStrike" kern="1200" cap="none" spc="-75" normalizeH="0" baseline="0" noProof="0" dirty="0">
                <a:ln>
                  <a:noFill/>
                </a:ln>
                <a:solidFill>
                  <a:srgbClr val="FFFFFF"/>
                </a:solidFill>
                <a:effectLst/>
                <a:uLnTx/>
                <a:uFillTx/>
                <a:latin typeface="Calibri"/>
                <a:ea typeface="+mn-ea"/>
                <a:cs typeface="Calibri"/>
              </a:rPr>
              <a:t> </a:t>
            </a:r>
            <a:r>
              <a:rPr kumimoji="0" sz="1400" b="1" i="0" u="none" strike="noStrike" kern="1200" cap="none" spc="0" normalizeH="0" baseline="0" noProof="0" dirty="0">
                <a:ln>
                  <a:noFill/>
                </a:ln>
                <a:solidFill>
                  <a:srgbClr val="FFFFFF"/>
                </a:solidFill>
                <a:effectLst/>
                <a:uLnTx/>
                <a:uFillTx/>
                <a:latin typeface="Calibri"/>
                <a:ea typeface="+mn-ea"/>
                <a:cs typeface="Calibri"/>
              </a:rPr>
              <a:t>1</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9030010" y="3086065"/>
            <a:ext cx="65976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10" normalizeH="0" baseline="0" noProof="0" dirty="0">
                <a:ln>
                  <a:noFill/>
                </a:ln>
                <a:solidFill>
                  <a:srgbClr val="FFFFFF"/>
                </a:solidFill>
                <a:effectLst/>
                <a:uLnTx/>
                <a:uFillTx/>
                <a:latin typeface="Calibri"/>
                <a:ea typeface="+mn-ea"/>
                <a:cs typeface="Calibri"/>
              </a:rPr>
              <a:t>Person</a:t>
            </a:r>
            <a:r>
              <a:rPr kumimoji="0" sz="1400" b="1" i="0" u="none" strike="noStrike" kern="1200" cap="none" spc="-75" normalizeH="0" baseline="0" noProof="0" dirty="0">
                <a:ln>
                  <a:noFill/>
                </a:ln>
                <a:solidFill>
                  <a:srgbClr val="FFFFFF"/>
                </a:solidFill>
                <a:effectLst/>
                <a:uLnTx/>
                <a:uFillTx/>
                <a:latin typeface="Calibri"/>
                <a:ea typeface="+mn-ea"/>
                <a:cs typeface="Calibri"/>
              </a:rPr>
              <a:t> </a:t>
            </a:r>
            <a:r>
              <a:rPr kumimoji="0" sz="1400" b="1" i="0" u="none" strike="noStrike" kern="1200" cap="none" spc="0" normalizeH="0" baseline="0" noProof="0" dirty="0">
                <a:ln>
                  <a:noFill/>
                </a:ln>
                <a:solidFill>
                  <a:srgbClr val="FFFFFF"/>
                </a:solidFill>
                <a:effectLst/>
                <a:uLnTx/>
                <a:uFillTx/>
                <a:latin typeface="Calibri"/>
                <a:ea typeface="+mn-ea"/>
                <a:cs typeface="Calibri"/>
              </a:rPr>
              <a:t>2</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p:nvPr/>
        </p:nvSpPr>
        <p:spPr>
          <a:xfrm>
            <a:off x="9790100" y="2997423"/>
            <a:ext cx="65976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10" normalizeH="0" baseline="0" noProof="0" dirty="0">
                <a:ln>
                  <a:noFill/>
                </a:ln>
                <a:solidFill>
                  <a:srgbClr val="FFFFFF"/>
                </a:solidFill>
                <a:effectLst/>
                <a:uLnTx/>
                <a:uFillTx/>
                <a:latin typeface="Calibri"/>
                <a:ea typeface="+mn-ea"/>
                <a:cs typeface="Calibri"/>
              </a:rPr>
              <a:t>Person</a:t>
            </a:r>
            <a:r>
              <a:rPr kumimoji="0" sz="1400" b="1" i="0" u="none" strike="noStrike" kern="1200" cap="none" spc="-75" normalizeH="0" baseline="0" noProof="0" dirty="0">
                <a:ln>
                  <a:noFill/>
                </a:ln>
                <a:solidFill>
                  <a:srgbClr val="FFFFFF"/>
                </a:solidFill>
                <a:effectLst/>
                <a:uLnTx/>
                <a:uFillTx/>
                <a:latin typeface="Calibri"/>
                <a:ea typeface="+mn-ea"/>
                <a:cs typeface="Calibri"/>
              </a:rPr>
              <a:t> </a:t>
            </a:r>
            <a:r>
              <a:rPr kumimoji="0" sz="1400" b="1" i="0" u="none" strike="noStrike" kern="1200" cap="none" spc="0" normalizeH="0" baseline="0" noProof="0" dirty="0">
                <a:ln>
                  <a:noFill/>
                </a:ln>
                <a:solidFill>
                  <a:srgbClr val="FFFFFF"/>
                </a:solidFill>
                <a:effectLst/>
                <a:uLnTx/>
                <a:uFillTx/>
                <a:latin typeface="Calibri"/>
                <a:ea typeface="+mn-ea"/>
                <a:cs typeface="Calibri"/>
              </a:rPr>
              <a:t>3</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3" name="object 13"/>
          <p:cNvSpPr txBox="1"/>
          <p:nvPr/>
        </p:nvSpPr>
        <p:spPr>
          <a:xfrm>
            <a:off x="10267576" y="2567609"/>
            <a:ext cx="65976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10" normalizeH="0" baseline="0" noProof="0" dirty="0">
                <a:ln>
                  <a:noFill/>
                </a:ln>
                <a:solidFill>
                  <a:srgbClr val="FFFFFF"/>
                </a:solidFill>
                <a:effectLst/>
                <a:uLnTx/>
                <a:uFillTx/>
                <a:latin typeface="Calibri"/>
                <a:ea typeface="+mn-ea"/>
                <a:cs typeface="Calibri"/>
              </a:rPr>
              <a:t>Person</a:t>
            </a:r>
            <a:r>
              <a:rPr kumimoji="0" sz="1400" b="1" i="0" u="none" strike="noStrike" kern="1200" cap="none" spc="-75" normalizeH="0" baseline="0" noProof="0" dirty="0">
                <a:ln>
                  <a:noFill/>
                </a:ln>
                <a:solidFill>
                  <a:srgbClr val="FFFFFF"/>
                </a:solidFill>
                <a:effectLst/>
                <a:uLnTx/>
                <a:uFillTx/>
                <a:latin typeface="Calibri"/>
                <a:ea typeface="+mn-ea"/>
                <a:cs typeface="Calibri"/>
              </a:rPr>
              <a:t> </a:t>
            </a:r>
            <a:r>
              <a:rPr kumimoji="0" sz="1400" b="1" i="0" u="none" strike="noStrike" kern="1200" cap="none" spc="0" normalizeH="0" baseline="0" noProof="0" dirty="0">
                <a:ln>
                  <a:noFill/>
                </a:ln>
                <a:solidFill>
                  <a:srgbClr val="FFFFFF"/>
                </a:solidFill>
                <a:effectLst/>
                <a:uLnTx/>
                <a:uFillTx/>
                <a:latin typeface="Calibri"/>
                <a:ea typeface="+mn-ea"/>
                <a:cs typeface="Calibri"/>
              </a:rPr>
              <a:t>4</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4" name="object 14"/>
          <p:cNvSpPr txBox="1"/>
          <p:nvPr/>
        </p:nvSpPr>
        <p:spPr>
          <a:xfrm>
            <a:off x="11103345" y="2592615"/>
            <a:ext cx="65976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10" normalizeH="0" baseline="0" noProof="0" dirty="0">
                <a:ln>
                  <a:noFill/>
                </a:ln>
                <a:solidFill>
                  <a:srgbClr val="FFFFFF"/>
                </a:solidFill>
                <a:effectLst/>
                <a:uLnTx/>
                <a:uFillTx/>
                <a:latin typeface="Calibri"/>
                <a:ea typeface="+mn-ea"/>
                <a:cs typeface="Calibri"/>
              </a:rPr>
              <a:t>Person</a:t>
            </a:r>
            <a:r>
              <a:rPr kumimoji="0" sz="1400" b="1" i="0" u="none" strike="noStrike" kern="1200" cap="none" spc="-75" normalizeH="0" baseline="0" noProof="0" dirty="0">
                <a:ln>
                  <a:noFill/>
                </a:ln>
                <a:solidFill>
                  <a:srgbClr val="FFFFFF"/>
                </a:solidFill>
                <a:effectLst/>
                <a:uLnTx/>
                <a:uFillTx/>
                <a:latin typeface="Calibri"/>
                <a:ea typeface="+mn-ea"/>
                <a:cs typeface="Calibri"/>
              </a:rPr>
              <a:t> </a:t>
            </a:r>
            <a:r>
              <a:rPr kumimoji="0" sz="1400" b="1" i="0" u="none" strike="noStrike" kern="1200" cap="none" spc="0" normalizeH="0" baseline="0" noProof="0" dirty="0">
                <a:ln>
                  <a:noFill/>
                </a:ln>
                <a:solidFill>
                  <a:srgbClr val="FFFFFF"/>
                </a:solidFill>
                <a:effectLst/>
                <a:uLnTx/>
                <a:uFillTx/>
                <a:latin typeface="Calibri"/>
                <a:ea typeface="+mn-ea"/>
                <a:cs typeface="Calibri"/>
              </a:rPr>
              <a:t>5</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p:cNvSpPr/>
          <p:nvPr/>
        </p:nvSpPr>
        <p:spPr>
          <a:xfrm>
            <a:off x="4267200" y="2026276"/>
            <a:ext cx="3657600" cy="2166650"/>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txBox="1"/>
          <p:nvPr/>
        </p:nvSpPr>
        <p:spPr>
          <a:xfrm>
            <a:off x="5795633" y="2976031"/>
            <a:ext cx="53022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20" normalizeH="0" baseline="0" noProof="0" dirty="0">
                <a:ln>
                  <a:noFill/>
                </a:ln>
                <a:solidFill>
                  <a:srgbClr val="FFFFFF"/>
                </a:solidFill>
                <a:effectLst/>
                <a:uLnTx/>
                <a:uFillTx/>
                <a:latin typeface="Calibri"/>
                <a:ea typeface="+mn-ea"/>
                <a:cs typeface="Calibri"/>
              </a:rPr>
              <a:t>P</a:t>
            </a:r>
            <a:r>
              <a:rPr kumimoji="0" sz="1400" b="1" i="0" u="none" strike="noStrike" kern="1200" cap="none" spc="-10" normalizeH="0" baseline="0" noProof="0" dirty="0">
                <a:ln>
                  <a:noFill/>
                </a:ln>
                <a:solidFill>
                  <a:srgbClr val="FFFFFF"/>
                </a:solidFill>
                <a:effectLst/>
                <a:uLnTx/>
                <a:uFillTx/>
                <a:latin typeface="Calibri"/>
                <a:ea typeface="+mn-ea"/>
                <a:cs typeface="Calibri"/>
              </a:rPr>
              <a:t>e</a:t>
            </a:r>
            <a:r>
              <a:rPr kumimoji="0" sz="1400" b="1" i="0" u="none" strike="noStrike" kern="1200" cap="none" spc="-20" normalizeH="0" baseline="0" noProof="0" dirty="0">
                <a:ln>
                  <a:noFill/>
                </a:ln>
                <a:solidFill>
                  <a:srgbClr val="FFFFFF"/>
                </a:solidFill>
                <a:effectLst/>
                <a:uLnTx/>
                <a:uFillTx/>
                <a:latin typeface="Calibri"/>
                <a:ea typeface="+mn-ea"/>
                <a:cs typeface="Calibri"/>
              </a:rPr>
              <a:t>r</a:t>
            </a:r>
            <a:r>
              <a:rPr kumimoji="0" sz="1400" b="1" i="0" u="none" strike="noStrike" kern="1200" cap="none" spc="0" normalizeH="0" baseline="0" noProof="0" dirty="0">
                <a:ln>
                  <a:noFill/>
                </a:ln>
                <a:solidFill>
                  <a:srgbClr val="FFFFFF"/>
                </a:solidFill>
                <a:effectLst/>
                <a:uLnTx/>
                <a:uFillTx/>
                <a:latin typeface="Calibri"/>
                <a:ea typeface="+mn-ea"/>
                <a:cs typeface="Calibri"/>
              </a:rPr>
              <a:t>s</a:t>
            </a:r>
            <a:r>
              <a:rPr kumimoji="0" sz="1400" b="1" i="0" u="none" strike="noStrike" kern="1200" cap="none" spc="-5" normalizeH="0" baseline="0" noProof="0" dirty="0">
                <a:ln>
                  <a:noFill/>
                </a:ln>
                <a:solidFill>
                  <a:srgbClr val="FFFFFF"/>
                </a:solidFill>
                <a:effectLst/>
                <a:uLnTx/>
                <a:uFillTx/>
                <a:latin typeface="Calibri"/>
                <a:ea typeface="+mn-ea"/>
                <a:cs typeface="Calibri"/>
              </a:rPr>
              <a:t>o</a:t>
            </a:r>
            <a:r>
              <a:rPr kumimoji="0" sz="1400" b="1" i="0" u="none" strike="noStrike" kern="1200" cap="none" spc="0" normalizeH="0" baseline="0" noProof="0" dirty="0">
                <a:ln>
                  <a:noFill/>
                </a:ln>
                <a:solidFill>
                  <a:srgbClr val="FFFFFF"/>
                </a:solidFill>
                <a:effectLst/>
                <a:uLnTx/>
                <a:uFillTx/>
                <a:latin typeface="Calibri"/>
                <a:ea typeface="+mn-ea"/>
                <a:cs typeface="Calibri"/>
              </a:rPr>
              <a:t>n</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17" name="object 17"/>
          <p:cNvSpPr txBox="1"/>
          <p:nvPr/>
        </p:nvSpPr>
        <p:spPr>
          <a:xfrm>
            <a:off x="1208616" y="4486498"/>
            <a:ext cx="2095500" cy="39116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Object</a:t>
            </a:r>
            <a:r>
              <a:rPr kumimoji="0" sz="2400" b="0" i="0" u="none" strike="noStrike" kern="1200" cap="none" spc="-5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Detection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8" name="object 18"/>
          <p:cNvSpPr txBox="1"/>
          <p:nvPr/>
        </p:nvSpPr>
        <p:spPr>
          <a:xfrm>
            <a:off x="4631912" y="4486497"/>
            <a:ext cx="2928620" cy="39116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Semantic</a:t>
            </a:r>
            <a:r>
              <a:rPr kumimoji="0" sz="2400" b="0" i="0" u="none" strike="noStrike" kern="1200" cap="none" spc="-10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Segmentation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9" name="object 19"/>
          <p:cNvSpPr txBox="1"/>
          <p:nvPr/>
        </p:nvSpPr>
        <p:spPr>
          <a:xfrm>
            <a:off x="2111570" y="4955027"/>
            <a:ext cx="508000" cy="619125"/>
          </a:xfrm>
          <a:prstGeom prst="rect">
            <a:avLst/>
          </a:prstGeom>
        </p:spPr>
        <p:txBody>
          <a:bodyPr vert="horz" wrap="square" lIns="0" tIns="11430" rIns="0" bIns="0" rtlCol="0">
            <a:spAutoFit/>
          </a:bodyPr>
          <a:lstStyle/>
          <a:p>
            <a:pPr marL="0" marR="0" lvl="0" indent="0" algn="l" defTabSz="914400" rtl="0" eaLnBrk="1" fontAlgn="auto" latinLnBrk="0" hangingPunct="1">
              <a:lnSpc>
                <a:spcPct val="100000"/>
              </a:lnSpc>
              <a:spcBef>
                <a:spcPts val="90"/>
              </a:spcBef>
              <a:spcAft>
                <a:spcPts val="0"/>
              </a:spcAft>
              <a:buClrTx/>
              <a:buSzTx/>
              <a:buFontTx/>
              <a:buNone/>
              <a:tabLst/>
              <a:defRPr/>
            </a:pPr>
            <a:r>
              <a:rPr kumimoji="0" sz="3900" b="1" i="0" u="none" strike="noStrike" kern="1200" cap="none" spc="80" normalizeH="0" baseline="0" noProof="0" dirty="0">
                <a:ln>
                  <a:noFill/>
                </a:ln>
                <a:solidFill>
                  <a:srgbClr val="70AD47"/>
                </a:solidFill>
                <a:effectLst/>
                <a:uLnTx/>
                <a:uFillTx/>
                <a:latin typeface="MS Mincho"/>
                <a:ea typeface="+mn-ea"/>
                <a:cs typeface="MS Mincho"/>
              </a:rPr>
              <a:t>✓</a:t>
            </a:r>
            <a:endParaRPr kumimoji="0" sz="3900" b="0" i="0" u="none" strike="noStrike" kern="1200" cap="none" spc="0" normalizeH="0" baseline="0" noProof="0">
              <a:ln>
                <a:noFill/>
              </a:ln>
              <a:solidFill>
                <a:prstClr val="black"/>
              </a:solidFill>
              <a:effectLst/>
              <a:uLnTx/>
              <a:uFillTx/>
              <a:latin typeface="MS Mincho"/>
              <a:ea typeface="+mn-ea"/>
              <a:cs typeface="MS Mincho"/>
            </a:endParaRPr>
          </a:p>
        </p:txBody>
      </p:sp>
      <p:sp>
        <p:nvSpPr>
          <p:cNvPr id="20" name="object 20"/>
          <p:cNvSpPr txBox="1"/>
          <p:nvPr/>
        </p:nvSpPr>
        <p:spPr>
          <a:xfrm>
            <a:off x="5857896" y="4955027"/>
            <a:ext cx="508000" cy="619125"/>
          </a:xfrm>
          <a:prstGeom prst="rect">
            <a:avLst/>
          </a:prstGeom>
        </p:spPr>
        <p:txBody>
          <a:bodyPr vert="horz" wrap="square" lIns="0" tIns="11430" rIns="0" bIns="0" rtlCol="0">
            <a:spAutoFit/>
          </a:bodyPr>
          <a:lstStyle/>
          <a:p>
            <a:pPr marL="0" marR="0" lvl="0" indent="0" algn="l" defTabSz="914400" rtl="0" eaLnBrk="1" fontAlgn="auto" latinLnBrk="0" hangingPunct="1">
              <a:lnSpc>
                <a:spcPct val="100000"/>
              </a:lnSpc>
              <a:spcBef>
                <a:spcPts val="90"/>
              </a:spcBef>
              <a:spcAft>
                <a:spcPts val="0"/>
              </a:spcAft>
              <a:buClrTx/>
              <a:buSzTx/>
              <a:buFontTx/>
              <a:buNone/>
              <a:tabLst/>
              <a:defRPr/>
            </a:pPr>
            <a:r>
              <a:rPr kumimoji="0" sz="3900" b="1" i="0" u="none" strike="noStrike" kern="1200" cap="none" spc="80" normalizeH="0" baseline="0" noProof="0" dirty="0">
                <a:ln>
                  <a:noFill/>
                </a:ln>
                <a:solidFill>
                  <a:srgbClr val="70AD47"/>
                </a:solidFill>
                <a:effectLst/>
                <a:uLnTx/>
                <a:uFillTx/>
                <a:latin typeface="MS Mincho"/>
                <a:ea typeface="+mn-ea"/>
                <a:cs typeface="MS Mincho"/>
              </a:rPr>
              <a:t>✓</a:t>
            </a:r>
            <a:endParaRPr kumimoji="0" sz="3900" b="0" i="0" u="none" strike="noStrike" kern="1200" cap="none" spc="0" normalizeH="0" baseline="0" noProof="0">
              <a:ln>
                <a:noFill/>
              </a:ln>
              <a:solidFill>
                <a:prstClr val="black"/>
              </a:solidFill>
              <a:effectLst/>
              <a:uLnTx/>
              <a:uFillTx/>
              <a:latin typeface="MS Mincho"/>
              <a:ea typeface="+mn-ea"/>
              <a:cs typeface="MS Mincho"/>
            </a:endParaRPr>
          </a:p>
        </p:txBody>
      </p:sp>
      <p:sp>
        <p:nvSpPr>
          <p:cNvPr id="21" name="object 21"/>
          <p:cNvSpPr txBox="1"/>
          <p:nvPr/>
        </p:nvSpPr>
        <p:spPr>
          <a:xfrm>
            <a:off x="8476184" y="4430950"/>
            <a:ext cx="2921635" cy="1132205"/>
          </a:xfrm>
          <a:prstGeom prst="rect">
            <a:avLst/>
          </a:prstGeom>
        </p:spPr>
        <p:txBody>
          <a:bodyPr vert="horz" wrap="square" lIns="0" tIns="68580" rIns="0" bIns="0" rtlCol="0">
            <a:spAutoFit/>
          </a:bodyPr>
          <a:lstStyle/>
          <a:p>
            <a:pPr marL="12700" marR="0" lvl="0" indent="0" algn="l" defTabSz="914400" rtl="0" eaLnBrk="1" fontAlgn="auto" latinLnBrk="0" hangingPunct="1">
              <a:lnSpc>
                <a:spcPct val="100000"/>
              </a:lnSpc>
              <a:spcBef>
                <a:spcPts val="540"/>
              </a:spcBef>
              <a:spcAft>
                <a:spcPts val="0"/>
              </a:spcAft>
              <a:buClrTx/>
              <a:buSzTx/>
              <a:buFontTx/>
              <a:buNone/>
              <a:tabLst/>
              <a:defRPr/>
            </a:pPr>
            <a:r>
              <a:rPr kumimoji="0" sz="2400" b="1" i="0" u="none" strike="noStrike" kern="1200" cap="none" spc="-10" normalizeH="0" baseline="0" noProof="0" dirty="0">
                <a:ln>
                  <a:noFill/>
                </a:ln>
                <a:solidFill>
                  <a:prstClr val="black"/>
                </a:solidFill>
                <a:effectLst/>
                <a:uLnTx/>
                <a:uFillTx/>
                <a:latin typeface="Calibri"/>
                <a:ea typeface="+mn-ea"/>
                <a:cs typeface="Calibri"/>
              </a:rPr>
              <a:t>Instance</a:t>
            </a:r>
            <a:r>
              <a:rPr kumimoji="0" sz="2400" b="1" i="0" u="none" strike="noStrike" kern="1200" cap="none" spc="-40"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prstClr val="black"/>
                </a:solidFill>
                <a:effectLst/>
                <a:uLnTx/>
                <a:uFillTx/>
                <a:latin typeface="Calibri"/>
                <a:ea typeface="+mn-ea"/>
                <a:cs typeface="Calibri"/>
              </a:rPr>
              <a:t>Segmentation</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98425" marR="0" lvl="0" indent="0" algn="ctr" defTabSz="914400" rtl="0" eaLnBrk="1" fontAlgn="auto" latinLnBrk="0" hangingPunct="1">
              <a:lnSpc>
                <a:spcPct val="100000"/>
              </a:lnSpc>
              <a:spcBef>
                <a:spcPts val="710"/>
              </a:spcBef>
              <a:spcAft>
                <a:spcPts val="0"/>
              </a:spcAft>
              <a:buClrTx/>
              <a:buSzTx/>
              <a:buFontTx/>
              <a:buNone/>
              <a:tabLst/>
              <a:defRPr/>
            </a:pPr>
            <a:r>
              <a:rPr kumimoji="0" sz="3900" b="1" i="0" u="none" strike="noStrike" kern="1200" cap="none" spc="50" normalizeH="0" baseline="0" noProof="0" dirty="0">
                <a:ln>
                  <a:noFill/>
                </a:ln>
                <a:solidFill>
                  <a:srgbClr val="C00000"/>
                </a:solidFill>
                <a:effectLst/>
                <a:uLnTx/>
                <a:uFillTx/>
                <a:latin typeface="Utopia Std Subhead"/>
                <a:ea typeface="+mn-ea"/>
                <a:cs typeface="Utopia Std Subhead"/>
              </a:rPr>
              <a:t>?</a:t>
            </a:r>
            <a:endParaRPr kumimoji="0" sz="3900" b="0" i="0" u="none" strike="noStrike" kern="1200" cap="none" spc="0" normalizeH="0" baseline="0" noProof="0">
              <a:ln>
                <a:noFill/>
              </a:ln>
              <a:solidFill>
                <a:prstClr val="black"/>
              </a:solidFill>
              <a:effectLst/>
              <a:uLnTx/>
              <a:uFillTx/>
              <a:latin typeface="Utopia Std Subhead"/>
              <a:ea typeface="+mn-ea"/>
              <a:cs typeface="Utopia Std Subhead"/>
            </a:endParaRPr>
          </a:p>
        </p:txBody>
      </p:sp>
    </p:spTree>
    <p:extLst>
      <p:ext uri="{BB962C8B-B14F-4D97-AF65-F5344CB8AC3E}">
        <p14:creationId xmlns:p14="http://schemas.microsoft.com/office/powerpoint/2010/main" val="30959289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5492750" cy="695960"/>
          </a:xfrm>
          <a:prstGeom prst="rect">
            <a:avLst/>
          </a:prstGeom>
        </p:spPr>
        <p:txBody>
          <a:bodyPr vert="horz" wrap="square" lIns="0" tIns="12700" rIns="0" bIns="0" rtlCol="0">
            <a:spAutoFit/>
          </a:bodyPr>
          <a:lstStyle/>
          <a:p>
            <a:pPr marL="12700">
              <a:lnSpc>
                <a:spcPct val="100000"/>
              </a:lnSpc>
              <a:spcBef>
                <a:spcPts val="100"/>
              </a:spcBef>
            </a:pPr>
            <a:r>
              <a:rPr sz="4400" dirty="0"/>
              <a:t>A </a:t>
            </a:r>
            <a:r>
              <a:rPr sz="4400" spc="-5" dirty="0"/>
              <a:t>Challenging</a:t>
            </a:r>
            <a:r>
              <a:rPr sz="4400" spc="-25" dirty="0"/>
              <a:t> </a:t>
            </a:r>
            <a:r>
              <a:rPr sz="4400" spc="-20" dirty="0"/>
              <a:t>Problem...</a:t>
            </a:r>
            <a:endParaRPr sz="4400"/>
          </a:p>
        </p:txBody>
      </p:sp>
      <p:sp>
        <p:nvSpPr>
          <p:cNvPr id="3" name="object 3"/>
          <p:cNvSpPr/>
          <p:nvPr/>
        </p:nvSpPr>
        <p:spPr>
          <a:xfrm>
            <a:off x="4303455" y="4898782"/>
            <a:ext cx="623570" cy="335915"/>
          </a:xfrm>
          <a:custGeom>
            <a:avLst/>
            <a:gdLst/>
            <a:ahLst/>
            <a:cxnLst/>
            <a:rect l="l" t="t" r="r" b="b"/>
            <a:pathLst>
              <a:path w="623570" h="335914">
                <a:moveTo>
                  <a:pt x="0" y="335869"/>
                </a:moveTo>
                <a:lnTo>
                  <a:pt x="623295" y="335869"/>
                </a:lnTo>
                <a:lnTo>
                  <a:pt x="623295" y="0"/>
                </a:lnTo>
                <a:lnTo>
                  <a:pt x="0" y="0"/>
                </a:lnTo>
                <a:lnTo>
                  <a:pt x="0" y="335869"/>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2315451" y="3153584"/>
            <a:ext cx="622300" cy="2081530"/>
          </a:xfrm>
          <a:custGeom>
            <a:avLst/>
            <a:gdLst/>
            <a:ahLst/>
            <a:cxnLst/>
            <a:rect l="l" t="t" r="r" b="b"/>
            <a:pathLst>
              <a:path w="622300" h="2081529">
                <a:moveTo>
                  <a:pt x="0" y="2081066"/>
                </a:moveTo>
                <a:lnTo>
                  <a:pt x="622250" y="2081066"/>
                </a:lnTo>
                <a:lnTo>
                  <a:pt x="622250" y="0"/>
                </a:lnTo>
                <a:lnTo>
                  <a:pt x="0" y="0"/>
                </a:lnTo>
                <a:lnTo>
                  <a:pt x="0" y="2081066"/>
                </a:lnTo>
                <a:close/>
              </a:path>
            </a:pathLst>
          </a:custGeom>
          <a:solidFill>
            <a:srgbClr val="4472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1632635" y="5234650"/>
            <a:ext cx="3977004" cy="0"/>
          </a:xfrm>
          <a:custGeom>
            <a:avLst/>
            <a:gdLst/>
            <a:ahLst/>
            <a:cxnLst/>
            <a:rect l="l" t="t" r="r" b="b"/>
            <a:pathLst>
              <a:path w="3977004">
                <a:moveTo>
                  <a:pt x="0" y="0"/>
                </a:moveTo>
                <a:lnTo>
                  <a:pt x="3976624" y="1"/>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4525155" y="4431484"/>
            <a:ext cx="18034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srgbClr val="404040"/>
                </a:solidFill>
                <a:effectLst/>
                <a:uLnTx/>
                <a:uFillTx/>
                <a:latin typeface="Calibri"/>
                <a:ea typeface="+mn-ea"/>
                <a:cs typeface="Calibri"/>
              </a:rPr>
              <a:t>5</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1897146" y="5402713"/>
            <a:ext cx="145986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5" normalizeH="0" baseline="0" noProof="0" dirty="0">
                <a:ln>
                  <a:noFill/>
                </a:ln>
                <a:solidFill>
                  <a:srgbClr val="595959"/>
                </a:solidFill>
                <a:effectLst/>
                <a:uLnTx/>
                <a:uFillTx/>
                <a:latin typeface="Calibri"/>
                <a:ea typeface="+mn-ea"/>
                <a:cs typeface="Calibri"/>
              </a:rPr>
              <a:t>Object</a:t>
            </a:r>
            <a:r>
              <a:rPr kumimoji="0" sz="2400" b="1" i="0" u="none" strike="noStrike" kern="1200" cap="none" spc="-70" normalizeH="0" baseline="0" noProof="0" dirty="0">
                <a:ln>
                  <a:noFill/>
                </a:ln>
                <a:solidFill>
                  <a:srgbClr val="595959"/>
                </a:solidFill>
                <a:effectLst/>
                <a:uLnTx/>
                <a:uFillTx/>
                <a:latin typeface="Calibri"/>
                <a:ea typeface="+mn-ea"/>
                <a:cs typeface="Calibri"/>
              </a:rPr>
              <a:t> </a:t>
            </a:r>
            <a:r>
              <a:rPr kumimoji="0" sz="2400" b="1" i="0" u="none" strike="noStrike" kern="1200" cap="none" spc="-5" normalizeH="0" baseline="0" noProof="0" dirty="0">
                <a:ln>
                  <a:noFill/>
                </a:ln>
                <a:solidFill>
                  <a:srgbClr val="595959"/>
                </a:solidFill>
                <a:effectLst/>
                <a:uLnTx/>
                <a:uFillTx/>
                <a:latin typeface="Calibri"/>
                <a:ea typeface="+mn-ea"/>
                <a:cs typeface="Calibri"/>
              </a:rPr>
              <a:t>Det.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3775698" y="5402713"/>
            <a:ext cx="1678939"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595959"/>
                </a:solidFill>
                <a:effectLst/>
                <a:uLnTx/>
                <a:uFillTx/>
                <a:latin typeface="Calibri"/>
                <a:ea typeface="+mn-ea"/>
                <a:cs typeface="Calibri"/>
              </a:rPr>
              <a:t>Instance</a:t>
            </a:r>
            <a:r>
              <a:rPr kumimoji="0" sz="2400" b="1" i="0" u="none" strike="noStrike" kern="1200" cap="none" spc="-55" normalizeH="0" baseline="0" noProof="0" dirty="0">
                <a:ln>
                  <a:noFill/>
                </a:ln>
                <a:solidFill>
                  <a:srgbClr val="595959"/>
                </a:solidFill>
                <a:effectLst/>
                <a:uLnTx/>
                <a:uFillTx/>
                <a:latin typeface="Calibri"/>
                <a:ea typeface="+mn-ea"/>
                <a:cs typeface="Calibri"/>
              </a:rPr>
              <a:t> </a:t>
            </a:r>
            <a:r>
              <a:rPr kumimoji="0" sz="2400" b="1" i="0" u="none" strike="noStrike" kern="1200" cap="none" spc="-5" normalizeH="0" baseline="0" noProof="0" dirty="0">
                <a:ln>
                  <a:noFill/>
                </a:ln>
                <a:solidFill>
                  <a:srgbClr val="595959"/>
                </a:solidFill>
                <a:effectLst/>
                <a:uLnTx/>
                <a:uFillTx/>
                <a:latin typeface="Calibri"/>
                <a:ea typeface="+mn-ea"/>
                <a:cs typeface="Calibri"/>
              </a:rPr>
              <a:t>Seg.</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txBox="1"/>
          <p:nvPr/>
        </p:nvSpPr>
        <p:spPr>
          <a:xfrm>
            <a:off x="2132309" y="1788893"/>
            <a:ext cx="2661285" cy="1287780"/>
          </a:xfrm>
          <a:prstGeom prst="rect">
            <a:avLst/>
          </a:prstGeom>
        </p:spPr>
        <p:txBody>
          <a:bodyPr vert="horz" wrap="square" lIns="0" tIns="3175" rIns="0" bIns="0" rtlCol="0">
            <a:spAutoFit/>
          </a:bodyPr>
          <a:lstStyle/>
          <a:p>
            <a:pPr marL="447675" marR="5080" lvl="0" indent="-435609" algn="l" defTabSz="914400" rtl="0" eaLnBrk="1" fontAlgn="auto" latinLnBrk="0" hangingPunct="1">
              <a:lnSpc>
                <a:spcPct val="102200"/>
              </a:lnSpc>
              <a:spcBef>
                <a:spcPts val="25"/>
              </a:spcBef>
              <a:spcAft>
                <a:spcPts val="0"/>
              </a:spcAft>
              <a:buClrTx/>
              <a:buSzTx/>
              <a:buFontTx/>
              <a:buNone/>
              <a:tabLst/>
              <a:defRPr/>
            </a:pPr>
            <a:r>
              <a:rPr kumimoji="0" sz="2800" b="0" i="0" u="none" strike="noStrike" kern="1200" cap="none" spc="0" normalizeH="0" baseline="0" noProof="0" dirty="0">
                <a:ln>
                  <a:noFill/>
                </a:ln>
                <a:solidFill>
                  <a:srgbClr val="595959"/>
                </a:solidFill>
                <a:effectLst/>
                <a:uLnTx/>
                <a:uFillTx/>
                <a:latin typeface="Calibri"/>
                <a:ea typeface="+mn-ea"/>
                <a:cs typeface="Calibri"/>
              </a:rPr>
              <a:t># </a:t>
            </a:r>
            <a:r>
              <a:rPr kumimoji="0" sz="2800" b="0" i="0" u="none" strike="noStrike" kern="1200" cap="none" spc="-10" normalizeH="0" baseline="0" noProof="0" dirty="0">
                <a:ln>
                  <a:noFill/>
                </a:ln>
                <a:solidFill>
                  <a:srgbClr val="595959"/>
                </a:solidFill>
                <a:effectLst/>
                <a:uLnTx/>
                <a:uFillTx/>
                <a:latin typeface="Calibri"/>
                <a:ea typeface="+mn-ea"/>
                <a:cs typeface="Calibri"/>
              </a:rPr>
              <a:t>entries </a:t>
            </a:r>
            <a:r>
              <a:rPr kumimoji="0" sz="2800" b="0" i="0" u="none" strike="noStrike" kern="1200" cap="none" spc="-5" normalizeH="0" baseline="0" noProof="0" dirty="0">
                <a:ln>
                  <a:noFill/>
                </a:ln>
                <a:solidFill>
                  <a:srgbClr val="595959"/>
                </a:solidFill>
                <a:effectLst/>
                <a:uLnTx/>
                <a:uFillTx/>
                <a:latin typeface="Calibri"/>
                <a:ea typeface="+mn-ea"/>
                <a:cs typeface="Calibri"/>
              </a:rPr>
              <a:t>on</a:t>
            </a:r>
            <a:r>
              <a:rPr kumimoji="0" sz="2800" b="0" i="0" u="none" strike="noStrike" kern="1200" cap="none" spc="-55" normalizeH="0" baseline="0" noProof="0" dirty="0">
                <a:ln>
                  <a:noFill/>
                </a:ln>
                <a:solidFill>
                  <a:srgbClr val="595959"/>
                </a:solidFill>
                <a:effectLst/>
                <a:uLnTx/>
                <a:uFillTx/>
                <a:latin typeface="Calibri"/>
                <a:ea typeface="+mn-ea"/>
                <a:cs typeface="Calibri"/>
              </a:rPr>
              <a:t> </a:t>
            </a:r>
            <a:r>
              <a:rPr kumimoji="0" sz="2800" b="0" i="0" u="none" strike="noStrike" kern="1200" cap="none" spc="-20" normalizeH="0" baseline="0" noProof="0" dirty="0">
                <a:ln>
                  <a:noFill/>
                </a:ln>
                <a:solidFill>
                  <a:srgbClr val="595959"/>
                </a:solidFill>
                <a:effectLst/>
                <a:uLnTx/>
                <a:uFillTx/>
                <a:latin typeface="Calibri"/>
                <a:ea typeface="+mn-ea"/>
                <a:cs typeface="Calibri"/>
              </a:rPr>
              <a:t>COCO  </a:t>
            </a:r>
            <a:r>
              <a:rPr kumimoji="0" sz="2800" b="0" i="0" u="none" strike="noStrike" kern="1200" cap="none" spc="-10" normalizeH="0" baseline="0" noProof="0" dirty="0">
                <a:ln>
                  <a:noFill/>
                </a:ln>
                <a:solidFill>
                  <a:srgbClr val="595959"/>
                </a:solidFill>
                <a:effectLst/>
                <a:uLnTx/>
                <a:uFillTx/>
                <a:latin typeface="Calibri"/>
                <a:ea typeface="+mn-ea"/>
                <a:cs typeface="Calibri"/>
              </a:rPr>
              <a:t>leaderboard</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339725" marR="0" lvl="0" indent="0" algn="l" defTabSz="914400" rtl="0" eaLnBrk="1" fontAlgn="auto" latinLnBrk="0" hangingPunct="1">
              <a:lnSpc>
                <a:spcPct val="100000"/>
              </a:lnSpc>
              <a:spcBef>
                <a:spcPts val="260"/>
              </a:spcBef>
              <a:spcAft>
                <a:spcPts val="0"/>
              </a:spcAft>
              <a:buClrTx/>
              <a:buSzTx/>
              <a:buFontTx/>
              <a:buNone/>
              <a:tabLst/>
              <a:defRPr/>
            </a:pPr>
            <a:r>
              <a:rPr kumimoji="0" sz="2400" b="0" i="0" u="none" strike="noStrike" kern="1200" cap="none" spc="0" normalizeH="0" baseline="0" noProof="0" dirty="0">
                <a:ln>
                  <a:noFill/>
                </a:ln>
                <a:solidFill>
                  <a:srgbClr val="404040"/>
                </a:solidFill>
                <a:effectLst/>
                <a:uLnTx/>
                <a:uFillTx/>
                <a:latin typeface="Calibri"/>
                <a:ea typeface="+mn-ea"/>
                <a:cs typeface="Calibri"/>
              </a:rPr>
              <a:t>31</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p:nvPr/>
        </p:nvSpPr>
        <p:spPr>
          <a:xfrm>
            <a:off x="7265249" y="3286611"/>
            <a:ext cx="623570" cy="1948180"/>
          </a:xfrm>
          <a:custGeom>
            <a:avLst/>
            <a:gdLst/>
            <a:ahLst/>
            <a:cxnLst/>
            <a:rect l="l" t="t" r="r" b="b"/>
            <a:pathLst>
              <a:path w="623570" h="1948179">
                <a:moveTo>
                  <a:pt x="0" y="1948039"/>
                </a:moveTo>
                <a:lnTo>
                  <a:pt x="623295" y="1948039"/>
                </a:lnTo>
                <a:lnTo>
                  <a:pt x="623295" y="0"/>
                </a:lnTo>
                <a:lnTo>
                  <a:pt x="0" y="0"/>
                </a:lnTo>
                <a:lnTo>
                  <a:pt x="0" y="1948039"/>
                </a:lnTo>
                <a:close/>
              </a:path>
            </a:pathLst>
          </a:custGeom>
          <a:solidFill>
            <a:srgbClr val="70AD4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9253561" y="4865194"/>
            <a:ext cx="623570" cy="369570"/>
          </a:xfrm>
          <a:custGeom>
            <a:avLst/>
            <a:gdLst/>
            <a:ahLst/>
            <a:cxnLst/>
            <a:rect l="l" t="t" r="r" b="b"/>
            <a:pathLst>
              <a:path w="623570" h="369570">
                <a:moveTo>
                  <a:pt x="0" y="369455"/>
                </a:moveTo>
                <a:lnTo>
                  <a:pt x="623295" y="369455"/>
                </a:lnTo>
                <a:lnTo>
                  <a:pt x="623295" y="0"/>
                </a:lnTo>
                <a:lnTo>
                  <a:pt x="0" y="0"/>
                </a:lnTo>
                <a:lnTo>
                  <a:pt x="0" y="369455"/>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6582740" y="5234650"/>
            <a:ext cx="3977004" cy="0"/>
          </a:xfrm>
          <a:custGeom>
            <a:avLst/>
            <a:gdLst/>
            <a:ahLst/>
            <a:cxnLst/>
            <a:rect l="l" t="t" r="r" b="b"/>
            <a:pathLst>
              <a:path w="3977004">
                <a:moveTo>
                  <a:pt x="0" y="0"/>
                </a:moveTo>
                <a:lnTo>
                  <a:pt x="3976624" y="1"/>
                </a:lnTo>
              </a:path>
            </a:pathLst>
          </a:custGeom>
          <a:ln w="9525">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txBox="1"/>
          <p:nvPr/>
        </p:nvSpPr>
        <p:spPr>
          <a:xfrm>
            <a:off x="9398013" y="4397898"/>
            <a:ext cx="33464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srgbClr val="404040"/>
                </a:solidFill>
                <a:effectLst/>
                <a:uLnTx/>
                <a:uFillTx/>
                <a:latin typeface="Calibri"/>
                <a:ea typeface="+mn-ea"/>
                <a:cs typeface="Calibri"/>
              </a:rPr>
              <a:t>11</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4" name="object 14"/>
          <p:cNvSpPr txBox="1"/>
          <p:nvPr/>
        </p:nvSpPr>
        <p:spPr>
          <a:xfrm>
            <a:off x="6685579" y="5402713"/>
            <a:ext cx="178308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5" normalizeH="0" baseline="0" noProof="0" dirty="0">
                <a:ln>
                  <a:noFill/>
                </a:ln>
                <a:solidFill>
                  <a:srgbClr val="595959"/>
                </a:solidFill>
                <a:effectLst/>
                <a:uLnTx/>
                <a:uFillTx/>
                <a:latin typeface="Calibri"/>
                <a:ea typeface="+mn-ea"/>
                <a:cs typeface="Calibri"/>
              </a:rPr>
              <a:t>Semantic</a:t>
            </a:r>
            <a:r>
              <a:rPr kumimoji="0" sz="2400" b="1" i="0" u="none" strike="noStrike" kern="1200" cap="none" spc="-70" normalizeH="0" baseline="0" noProof="0" dirty="0">
                <a:ln>
                  <a:noFill/>
                </a:ln>
                <a:solidFill>
                  <a:srgbClr val="595959"/>
                </a:solidFill>
                <a:effectLst/>
                <a:uLnTx/>
                <a:uFillTx/>
                <a:latin typeface="Calibri"/>
                <a:ea typeface="+mn-ea"/>
                <a:cs typeface="Calibri"/>
              </a:rPr>
              <a:t> </a:t>
            </a:r>
            <a:r>
              <a:rPr kumimoji="0" sz="2400" b="1" i="0" u="none" strike="noStrike" kern="1200" cap="none" spc="-5" normalizeH="0" baseline="0" noProof="0" dirty="0">
                <a:ln>
                  <a:noFill/>
                </a:ln>
                <a:solidFill>
                  <a:srgbClr val="595959"/>
                </a:solidFill>
                <a:effectLst/>
                <a:uLnTx/>
                <a:uFillTx/>
                <a:latin typeface="Calibri"/>
                <a:ea typeface="+mn-ea"/>
                <a:cs typeface="Calibri"/>
              </a:rPr>
              <a:t>Seg.</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p:cNvSpPr txBox="1"/>
          <p:nvPr/>
        </p:nvSpPr>
        <p:spPr>
          <a:xfrm>
            <a:off x="8725803" y="5402713"/>
            <a:ext cx="1678939"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595959"/>
                </a:solidFill>
                <a:effectLst/>
                <a:uLnTx/>
                <a:uFillTx/>
                <a:latin typeface="Calibri"/>
                <a:ea typeface="+mn-ea"/>
                <a:cs typeface="Calibri"/>
              </a:rPr>
              <a:t>Instance</a:t>
            </a:r>
            <a:r>
              <a:rPr kumimoji="0" sz="2400" b="1" i="0" u="none" strike="noStrike" kern="1200" cap="none" spc="-55" normalizeH="0" baseline="0" noProof="0" dirty="0">
                <a:ln>
                  <a:noFill/>
                </a:ln>
                <a:solidFill>
                  <a:srgbClr val="595959"/>
                </a:solidFill>
                <a:effectLst/>
                <a:uLnTx/>
                <a:uFillTx/>
                <a:latin typeface="Calibri"/>
                <a:ea typeface="+mn-ea"/>
                <a:cs typeface="Calibri"/>
              </a:rPr>
              <a:t> </a:t>
            </a:r>
            <a:r>
              <a:rPr kumimoji="0" sz="2400" b="1" i="0" u="none" strike="noStrike" kern="1200" cap="none" spc="-5" normalizeH="0" baseline="0" noProof="0" dirty="0">
                <a:ln>
                  <a:noFill/>
                </a:ln>
                <a:solidFill>
                  <a:srgbClr val="595959"/>
                </a:solidFill>
                <a:effectLst/>
                <a:uLnTx/>
                <a:uFillTx/>
                <a:latin typeface="Calibri"/>
                <a:ea typeface="+mn-ea"/>
                <a:cs typeface="Calibri"/>
              </a:rPr>
              <a:t>Seg.</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6" name="object 16"/>
          <p:cNvSpPr txBox="1"/>
          <p:nvPr/>
        </p:nvSpPr>
        <p:spPr>
          <a:xfrm>
            <a:off x="7082414" y="1788893"/>
            <a:ext cx="3327400" cy="1421765"/>
          </a:xfrm>
          <a:prstGeom prst="rect">
            <a:avLst/>
          </a:prstGeom>
        </p:spPr>
        <p:txBody>
          <a:bodyPr vert="horz" wrap="square" lIns="0" tIns="3175" rIns="0" bIns="0" rtlCol="0">
            <a:spAutoFit/>
          </a:bodyPr>
          <a:lstStyle/>
          <a:p>
            <a:pPr marL="779780" marR="5080" lvl="0" indent="-767715" algn="l" defTabSz="914400" rtl="0" eaLnBrk="1" fontAlgn="auto" latinLnBrk="0" hangingPunct="1">
              <a:lnSpc>
                <a:spcPct val="102200"/>
              </a:lnSpc>
              <a:spcBef>
                <a:spcPts val="25"/>
              </a:spcBef>
              <a:spcAft>
                <a:spcPts val="0"/>
              </a:spcAft>
              <a:buClrTx/>
              <a:buSzTx/>
              <a:buFontTx/>
              <a:buNone/>
              <a:tabLst/>
              <a:defRPr/>
            </a:pPr>
            <a:r>
              <a:rPr kumimoji="0" sz="2800" b="0" i="0" u="none" strike="noStrike" kern="1200" cap="none" spc="0" normalizeH="0" baseline="0" noProof="0" dirty="0">
                <a:ln>
                  <a:noFill/>
                </a:ln>
                <a:solidFill>
                  <a:srgbClr val="595959"/>
                </a:solidFill>
                <a:effectLst/>
                <a:uLnTx/>
                <a:uFillTx/>
                <a:latin typeface="Calibri"/>
                <a:ea typeface="+mn-ea"/>
                <a:cs typeface="Calibri"/>
              </a:rPr>
              <a:t># </a:t>
            </a:r>
            <a:r>
              <a:rPr kumimoji="0" sz="2800" b="0" i="0" u="none" strike="noStrike" kern="1200" cap="none" spc="-10" normalizeH="0" baseline="0" noProof="0" dirty="0">
                <a:ln>
                  <a:noFill/>
                </a:ln>
                <a:solidFill>
                  <a:srgbClr val="595959"/>
                </a:solidFill>
                <a:effectLst/>
                <a:uLnTx/>
                <a:uFillTx/>
                <a:latin typeface="Calibri"/>
                <a:ea typeface="+mn-ea"/>
                <a:cs typeface="Calibri"/>
              </a:rPr>
              <a:t>entries </a:t>
            </a:r>
            <a:r>
              <a:rPr kumimoji="0" sz="2800" b="0" i="0" u="none" strike="noStrike" kern="1200" cap="none" spc="-5" normalizeH="0" baseline="0" noProof="0" dirty="0">
                <a:ln>
                  <a:noFill/>
                </a:ln>
                <a:solidFill>
                  <a:srgbClr val="595959"/>
                </a:solidFill>
                <a:effectLst/>
                <a:uLnTx/>
                <a:uFillTx/>
                <a:latin typeface="Calibri"/>
                <a:ea typeface="+mn-ea"/>
                <a:cs typeface="Calibri"/>
              </a:rPr>
              <a:t>on </a:t>
            </a:r>
            <a:r>
              <a:rPr kumimoji="0" sz="2800" b="0" i="0" u="none" strike="noStrike" kern="1200" cap="none" spc="-10" normalizeH="0" baseline="0" noProof="0" dirty="0">
                <a:ln>
                  <a:noFill/>
                </a:ln>
                <a:solidFill>
                  <a:srgbClr val="595959"/>
                </a:solidFill>
                <a:effectLst/>
                <a:uLnTx/>
                <a:uFillTx/>
                <a:latin typeface="Calibri"/>
                <a:ea typeface="+mn-ea"/>
                <a:cs typeface="Calibri"/>
              </a:rPr>
              <a:t>Cityscapes  leaderboard</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339725" marR="0" lvl="0" indent="0" algn="l" defTabSz="914400" rtl="0" eaLnBrk="1" fontAlgn="auto" latinLnBrk="0" hangingPunct="1">
              <a:lnSpc>
                <a:spcPct val="100000"/>
              </a:lnSpc>
              <a:spcBef>
                <a:spcPts val="1320"/>
              </a:spcBef>
              <a:spcAft>
                <a:spcPts val="0"/>
              </a:spcAft>
              <a:buClrTx/>
              <a:buSzTx/>
              <a:buFontTx/>
              <a:buNone/>
              <a:tabLst/>
              <a:defRPr/>
            </a:pPr>
            <a:r>
              <a:rPr kumimoji="0" sz="2400" b="0" i="0" u="none" strike="noStrike" kern="1200" cap="none" spc="0" normalizeH="0" baseline="0" noProof="0" dirty="0">
                <a:ln>
                  <a:noFill/>
                </a:ln>
                <a:solidFill>
                  <a:srgbClr val="404040"/>
                </a:solidFill>
                <a:effectLst/>
                <a:uLnTx/>
                <a:uFillTx/>
                <a:latin typeface="Calibri"/>
                <a:ea typeface="+mn-ea"/>
                <a:cs typeface="Calibri"/>
              </a:rPr>
              <a:t>58</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0141538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3833495" cy="695960"/>
          </a:xfrm>
          <a:prstGeom prst="rect">
            <a:avLst/>
          </a:prstGeom>
        </p:spPr>
        <p:txBody>
          <a:bodyPr vert="horz" wrap="square" lIns="0" tIns="12700" rIns="0" bIns="0" rtlCol="0">
            <a:spAutoFit/>
          </a:bodyPr>
          <a:lstStyle/>
          <a:p>
            <a:pPr marL="12700">
              <a:lnSpc>
                <a:spcPct val="100000"/>
              </a:lnSpc>
              <a:spcBef>
                <a:spcPts val="100"/>
              </a:spcBef>
            </a:pPr>
            <a:r>
              <a:rPr sz="4400" spc="-5" dirty="0"/>
              <a:t>Object</a:t>
            </a:r>
            <a:r>
              <a:rPr sz="4400" spc="-30" dirty="0"/>
              <a:t> </a:t>
            </a:r>
            <a:r>
              <a:rPr sz="4400" spc="-10" dirty="0"/>
              <a:t>Detection</a:t>
            </a:r>
            <a:endParaRPr sz="4400"/>
          </a:p>
        </p:txBody>
      </p:sp>
      <p:sp>
        <p:nvSpPr>
          <p:cNvPr id="3" name="object 3"/>
          <p:cNvSpPr txBox="1"/>
          <p:nvPr/>
        </p:nvSpPr>
        <p:spPr>
          <a:xfrm>
            <a:off x="916939" y="1754335"/>
            <a:ext cx="3253740" cy="2334895"/>
          </a:xfrm>
          <a:prstGeom prst="rect">
            <a:avLst/>
          </a:prstGeom>
        </p:spPr>
        <p:txBody>
          <a:bodyPr vert="horz" wrap="square" lIns="0" tIns="40640" rIns="0" bIns="0" rtlCol="0">
            <a:spAutoFit/>
          </a:bodyPr>
          <a:lstStyle/>
          <a:p>
            <a:pPr marL="241300" marR="0" lvl="0" indent="-228600" algn="l" defTabSz="914400" rtl="0" eaLnBrk="1" fontAlgn="auto" latinLnBrk="0" hangingPunct="1">
              <a:lnSpc>
                <a:spcPct val="100000"/>
              </a:lnSpc>
              <a:spcBef>
                <a:spcPts val="320"/>
              </a:spcBef>
              <a:spcAft>
                <a:spcPts val="0"/>
              </a:spcAft>
              <a:buClrTx/>
              <a:buSzTx/>
              <a:buFont typeface="Arial"/>
              <a:buChar char="•"/>
              <a:tabLst>
                <a:tab pos="241300" algn="l"/>
              </a:tabLst>
              <a:defRPr/>
            </a:pPr>
            <a:r>
              <a:rPr kumimoji="0" sz="3200" b="0" i="0" u="none" strike="noStrike" kern="1200" cap="none" spc="-25" normalizeH="0" baseline="0" noProof="0" dirty="0">
                <a:ln>
                  <a:noFill/>
                </a:ln>
                <a:solidFill>
                  <a:prstClr val="black"/>
                </a:solidFill>
                <a:effectLst/>
                <a:uLnTx/>
                <a:uFillTx/>
                <a:latin typeface="Calibri"/>
                <a:ea typeface="+mn-ea"/>
                <a:cs typeface="Calibri"/>
              </a:rPr>
              <a:t>Fast/Faster</a:t>
            </a:r>
            <a:r>
              <a:rPr kumimoji="0" sz="3200" b="0" i="0" u="none" strike="noStrike" kern="1200" cap="none" spc="-8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R-CNN</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95"/>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 speed</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70"/>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a:t>
            </a:r>
            <a:r>
              <a:rPr kumimoji="0" sz="2800" b="0" i="0" u="none" strike="noStrike" kern="1200" cap="none" spc="-10" normalizeH="0" baseline="0" noProof="0" dirty="0">
                <a:ln>
                  <a:noFill/>
                </a:ln>
                <a:solidFill>
                  <a:prstClr val="black"/>
                </a:solidFill>
                <a:effectLst/>
                <a:uLnTx/>
                <a:uFillTx/>
                <a:latin typeface="Calibri"/>
                <a:ea typeface="+mn-ea"/>
                <a:cs typeface="Calibri"/>
              </a:rPr>
              <a:t> accuracy</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75"/>
              </a:spcBef>
              <a:spcAft>
                <a:spcPts val="0"/>
              </a:spcAft>
              <a:buClrTx/>
              <a:buSzPct val="96428"/>
              <a:buFont typeface="Wingdings"/>
              <a:buChar char=""/>
              <a:tabLst>
                <a:tab pos="7499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Intuitive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40"/>
              </a:spcBef>
              <a:spcAft>
                <a:spcPts val="0"/>
              </a:spcAft>
              <a:buClrTx/>
              <a:buSzPct val="96428"/>
              <a:buFont typeface="Wingdings"/>
              <a:buChar char=""/>
              <a:tabLst>
                <a:tab pos="749935" algn="l"/>
              </a:tabLst>
              <a:defRPr/>
            </a:pPr>
            <a:r>
              <a:rPr kumimoji="0" sz="2800" b="0" i="0" u="none" strike="noStrike" kern="1200" cap="none" spc="-30" normalizeH="0" baseline="0" noProof="0" dirty="0">
                <a:ln>
                  <a:noFill/>
                </a:ln>
                <a:solidFill>
                  <a:prstClr val="black"/>
                </a:solidFill>
                <a:effectLst/>
                <a:uLnTx/>
                <a:uFillTx/>
                <a:latin typeface="Calibri"/>
                <a:ea typeface="+mn-ea"/>
                <a:cs typeface="Calibri"/>
              </a:rPr>
              <a:t>Easy </a:t>
            </a:r>
            <a:r>
              <a:rPr kumimoji="0" sz="2800" b="0" i="0" u="none" strike="noStrike" kern="1200" cap="none" spc="-15" normalizeH="0" baseline="0" noProof="0" dirty="0">
                <a:ln>
                  <a:noFill/>
                </a:ln>
                <a:solidFill>
                  <a:prstClr val="black"/>
                </a:solidFill>
                <a:effectLst/>
                <a:uLnTx/>
                <a:uFillTx/>
                <a:latin typeface="Calibri"/>
                <a:ea typeface="+mn-ea"/>
                <a:cs typeface="Calibri"/>
              </a:rPr>
              <a:t>to</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0" normalizeH="0" baseline="0" noProof="0" dirty="0">
                <a:ln>
                  <a:noFill/>
                </a:ln>
                <a:solidFill>
                  <a:prstClr val="black"/>
                </a:solidFill>
                <a:effectLst/>
                <a:uLnTx/>
                <a:uFillTx/>
                <a:latin typeface="Calibri"/>
                <a:ea typeface="+mn-ea"/>
                <a:cs typeface="Calibri"/>
              </a:rPr>
              <a:t>use</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4219964" y="2408799"/>
            <a:ext cx="7247624" cy="320786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1305115" y="6355100"/>
            <a:ext cx="10807700" cy="455295"/>
          </a:xfrm>
          <a:prstGeom prst="rect">
            <a:avLst/>
          </a:prstGeom>
        </p:spPr>
        <p:txBody>
          <a:bodyPr vert="horz" wrap="square" lIns="0" tIns="10160" rIns="0" bIns="0" rtlCol="0">
            <a:spAutoFit/>
          </a:bodyPr>
          <a:lstStyle/>
          <a:p>
            <a:pPr marL="12700" marR="5080" lvl="0" indent="7954009" algn="l" defTabSz="914400" rtl="0" eaLnBrk="1" fontAlgn="auto" latinLnBrk="0" hangingPunct="1">
              <a:lnSpc>
                <a:spcPct val="101200"/>
              </a:lnSpc>
              <a:spcBef>
                <a:spcPts val="80"/>
              </a:spcBef>
              <a:spcAft>
                <a:spcPts val="0"/>
              </a:spcAft>
              <a:buClrTx/>
              <a:buSzTx/>
              <a:buFontTx/>
              <a:buNone/>
              <a:tabLst/>
              <a:defRPr/>
            </a:pPr>
            <a:r>
              <a:rPr kumimoji="0" sz="1400" b="0" i="0" u="none" strike="noStrike" kern="1200" cap="none" spc="-10" normalizeH="0" baseline="0" noProof="0" dirty="0">
                <a:ln>
                  <a:noFill/>
                </a:ln>
                <a:solidFill>
                  <a:srgbClr val="7F7F7F"/>
                </a:solidFill>
                <a:effectLst/>
                <a:uLnTx/>
                <a:uFillTx/>
                <a:latin typeface="Calibri"/>
                <a:ea typeface="+mn-ea"/>
                <a:cs typeface="Calibri"/>
              </a:rPr>
              <a:t>Ross </a:t>
            </a:r>
            <a:r>
              <a:rPr kumimoji="0" sz="1400" b="0" i="0" u="none" strike="noStrike" kern="1200" cap="none" spc="-5" normalizeH="0" baseline="0" noProof="0" dirty="0">
                <a:ln>
                  <a:noFill/>
                </a:ln>
                <a:solidFill>
                  <a:srgbClr val="7F7F7F"/>
                </a:solidFill>
                <a:effectLst/>
                <a:uLnTx/>
                <a:uFillTx/>
                <a:latin typeface="Calibri"/>
                <a:ea typeface="+mn-ea"/>
                <a:cs typeface="Calibri"/>
              </a:rPr>
              <a:t>Girshick. </a:t>
            </a:r>
            <a:r>
              <a:rPr kumimoji="0" sz="1400" b="0" i="0" u="none" strike="noStrike" kern="1200" cap="none" spc="-15" normalizeH="0" baseline="0" noProof="0" dirty="0">
                <a:ln>
                  <a:noFill/>
                </a:ln>
                <a:solidFill>
                  <a:srgbClr val="7F7F7F"/>
                </a:solidFill>
                <a:effectLst/>
                <a:uLnTx/>
                <a:uFillTx/>
                <a:latin typeface="Calibri"/>
                <a:ea typeface="+mn-ea"/>
                <a:cs typeface="Calibri"/>
              </a:rPr>
              <a:t>“Fast </a:t>
            </a:r>
            <a:r>
              <a:rPr kumimoji="0" sz="1400" b="0" i="0" u="none" strike="noStrike" kern="1200" cap="none" spc="-25" normalizeH="0" baseline="0" noProof="0" dirty="0">
                <a:ln>
                  <a:noFill/>
                </a:ln>
                <a:solidFill>
                  <a:srgbClr val="7F7F7F"/>
                </a:solidFill>
                <a:effectLst/>
                <a:uLnTx/>
                <a:uFillTx/>
                <a:latin typeface="Calibri"/>
                <a:ea typeface="+mn-ea"/>
                <a:cs typeface="Calibri"/>
              </a:rPr>
              <a:t>R-CNN”. </a:t>
            </a:r>
            <a:r>
              <a:rPr kumimoji="0" sz="1400" b="0" i="0" u="none" strike="noStrike" kern="1200" cap="none" spc="-5" normalizeH="0" baseline="0" noProof="0" dirty="0">
                <a:ln>
                  <a:noFill/>
                </a:ln>
                <a:solidFill>
                  <a:srgbClr val="7F7F7F"/>
                </a:solidFill>
                <a:effectLst/>
                <a:uLnTx/>
                <a:uFillTx/>
                <a:latin typeface="Calibri"/>
                <a:ea typeface="+mn-ea"/>
                <a:cs typeface="Calibri"/>
              </a:rPr>
              <a:t>ICCV </a:t>
            </a:r>
            <a:r>
              <a:rPr kumimoji="0" sz="1400" b="0" i="0" u="none" strike="noStrike" kern="1200" cap="none" spc="0" normalizeH="0" baseline="0" noProof="0" dirty="0">
                <a:ln>
                  <a:noFill/>
                </a:ln>
                <a:solidFill>
                  <a:srgbClr val="7F7F7F"/>
                </a:solidFill>
                <a:effectLst/>
                <a:uLnTx/>
                <a:uFillTx/>
                <a:latin typeface="Calibri"/>
                <a:ea typeface="+mn-ea"/>
                <a:cs typeface="Calibri"/>
              </a:rPr>
              <a:t>2015.  </a:t>
            </a:r>
            <a:r>
              <a:rPr kumimoji="0" sz="1400" b="0" i="0" u="none" strike="noStrike" kern="1200" cap="none" spc="-5" normalizeH="0" baseline="0" noProof="0" dirty="0">
                <a:ln>
                  <a:noFill/>
                </a:ln>
                <a:solidFill>
                  <a:srgbClr val="7F7F7F"/>
                </a:solidFill>
                <a:effectLst/>
                <a:uLnTx/>
                <a:uFillTx/>
                <a:latin typeface="Calibri"/>
                <a:ea typeface="+mn-ea"/>
                <a:cs typeface="Calibri"/>
              </a:rPr>
              <a:t>Shaoqing </a:t>
            </a:r>
            <a:r>
              <a:rPr kumimoji="0" sz="1400" b="0" i="0" u="none" strike="noStrike" kern="1200" cap="none" spc="-10" normalizeH="0" baseline="0" noProof="0" dirty="0">
                <a:ln>
                  <a:noFill/>
                </a:ln>
                <a:solidFill>
                  <a:srgbClr val="7F7F7F"/>
                </a:solidFill>
                <a:effectLst/>
                <a:uLnTx/>
                <a:uFillTx/>
                <a:latin typeface="Calibri"/>
                <a:ea typeface="+mn-ea"/>
                <a:cs typeface="Calibri"/>
              </a:rPr>
              <a:t>Ren, </a:t>
            </a:r>
            <a:r>
              <a:rPr kumimoji="0" sz="1400" b="0" i="0" u="none" strike="noStrike" kern="1200" cap="none" spc="-5" normalizeH="0" baseline="0" noProof="0" dirty="0">
                <a:ln>
                  <a:noFill/>
                </a:ln>
                <a:solidFill>
                  <a:srgbClr val="7F7F7F"/>
                </a:solidFill>
                <a:effectLst/>
                <a:uLnTx/>
                <a:uFillTx/>
                <a:latin typeface="Calibri"/>
                <a:ea typeface="+mn-ea"/>
                <a:cs typeface="Calibri"/>
              </a:rPr>
              <a:t>Kaiming </a:t>
            </a:r>
            <a:r>
              <a:rPr kumimoji="0" sz="1400" b="0" i="0" u="none" strike="noStrike" kern="1200" cap="none" spc="0" normalizeH="0" baseline="0" noProof="0" dirty="0">
                <a:ln>
                  <a:noFill/>
                </a:ln>
                <a:solidFill>
                  <a:srgbClr val="7F7F7F"/>
                </a:solidFill>
                <a:effectLst/>
                <a:uLnTx/>
                <a:uFillTx/>
                <a:latin typeface="Calibri"/>
                <a:ea typeface="+mn-ea"/>
                <a:cs typeface="Calibri"/>
              </a:rPr>
              <a:t>He, </a:t>
            </a:r>
            <a:r>
              <a:rPr kumimoji="0" sz="1400" b="0" i="0" u="none" strike="noStrike" kern="1200" cap="none" spc="-10" normalizeH="0" baseline="0" noProof="0" dirty="0">
                <a:ln>
                  <a:noFill/>
                </a:ln>
                <a:solidFill>
                  <a:srgbClr val="7F7F7F"/>
                </a:solidFill>
                <a:effectLst/>
                <a:uLnTx/>
                <a:uFillTx/>
                <a:latin typeface="Calibri"/>
                <a:ea typeface="+mn-ea"/>
                <a:cs typeface="Calibri"/>
              </a:rPr>
              <a:t>Ross </a:t>
            </a:r>
            <a:r>
              <a:rPr kumimoji="0" sz="1400" b="0" i="0" u="none" strike="noStrike" kern="1200" cap="none" spc="-5" normalizeH="0" baseline="0" noProof="0" dirty="0">
                <a:ln>
                  <a:noFill/>
                </a:ln>
                <a:solidFill>
                  <a:srgbClr val="7F7F7F"/>
                </a:solidFill>
                <a:effectLst/>
                <a:uLnTx/>
                <a:uFillTx/>
                <a:latin typeface="Calibri"/>
                <a:ea typeface="+mn-ea"/>
                <a:cs typeface="Calibri"/>
              </a:rPr>
              <a:t>Girshick, </a:t>
            </a:r>
            <a:r>
              <a:rPr kumimoji="0" sz="1400" b="0" i="0" u="none" strike="noStrike" kern="1200" cap="none" spc="0" normalizeH="0" baseline="0" noProof="0" dirty="0">
                <a:ln>
                  <a:noFill/>
                </a:ln>
                <a:solidFill>
                  <a:srgbClr val="7F7F7F"/>
                </a:solidFill>
                <a:effectLst/>
                <a:uLnTx/>
                <a:uFillTx/>
                <a:latin typeface="Calibri"/>
                <a:ea typeface="+mn-ea"/>
                <a:cs typeface="Calibri"/>
              </a:rPr>
              <a:t>&amp; Jian </a:t>
            </a:r>
            <a:r>
              <a:rPr kumimoji="0" sz="1400" b="0" i="0" u="none" strike="noStrike" kern="1200" cap="none" spc="-5" normalizeH="0" baseline="0" noProof="0" dirty="0">
                <a:ln>
                  <a:noFill/>
                </a:ln>
                <a:solidFill>
                  <a:srgbClr val="7F7F7F"/>
                </a:solidFill>
                <a:effectLst/>
                <a:uLnTx/>
                <a:uFillTx/>
                <a:latin typeface="Calibri"/>
                <a:ea typeface="+mn-ea"/>
                <a:cs typeface="Calibri"/>
              </a:rPr>
              <a:t>Sun. </a:t>
            </a:r>
            <a:r>
              <a:rPr kumimoji="0" sz="1400" b="0" i="0" u="none" strike="noStrike" kern="1200" cap="none" spc="-10" normalizeH="0" baseline="0" noProof="0" dirty="0">
                <a:ln>
                  <a:noFill/>
                </a:ln>
                <a:solidFill>
                  <a:srgbClr val="7F7F7F"/>
                </a:solidFill>
                <a:effectLst/>
                <a:uLnTx/>
                <a:uFillTx/>
                <a:latin typeface="Calibri"/>
                <a:ea typeface="+mn-ea"/>
                <a:cs typeface="Calibri"/>
              </a:rPr>
              <a:t>“Faster </a:t>
            </a:r>
            <a:r>
              <a:rPr kumimoji="0" sz="1400" b="0" i="0" u="none" strike="noStrike" kern="1200" cap="none" spc="-5" normalizeH="0" baseline="0" noProof="0" dirty="0">
                <a:ln>
                  <a:noFill/>
                </a:ln>
                <a:solidFill>
                  <a:srgbClr val="7F7F7F"/>
                </a:solidFill>
                <a:effectLst/>
                <a:uLnTx/>
                <a:uFillTx/>
                <a:latin typeface="Calibri"/>
                <a:ea typeface="+mn-ea"/>
                <a:cs typeface="Calibri"/>
              </a:rPr>
              <a:t>R-CNN: </a:t>
            </a:r>
            <a:r>
              <a:rPr kumimoji="0" sz="1400" b="0" i="0" u="none" strike="noStrike" kern="1200" cap="none" spc="-25" normalizeH="0" baseline="0" noProof="0" dirty="0">
                <a:ln>
                  <a:noFill/>
                </a:ln>
                <a:solidFill>
                  <a:srgbClr val="7F7F7F"/>
                </a:solidFill>
                <a:effectLst/>
                <a:uLnTx/>
                <a:uFillTx/>
                <a:latin typeface="Calibri"/>
                <a:ea typeface="+mn-ea"/>
                <a:cs typeface="Calibri"/>
              </a:rPr>
              <a:t>Towards </a:t>
            </a:r>
            <a:r>
              <a:rPr kumimoji="0" sz="1400" b="0" i="0" u="none" strike="noStrike" kern="1200" cap="none" spc="-5" normalizeH="0" baseline="0" noProof="0" dirty="0">
                <a:ln>
                  <a:noFill/>
                </a:ln>
                <a:solidFill>
                  <a:srgbClr val="7F7F7F"/>
                </a:solidFill>
                <a:effectLst/>
                <a:uLnTx/>
                <a:uFillTx/>
                <a:latin typeface="Calibri"/>
                <a:ea typeface="+mn-ea"/>
                <a:cs typeface="Calibri"/>
              </a:rPr>
              <a:t>Real-Time Object Detection </a:t>
            </a:r>
            <a:r>
              <a:rPr kumimoji="0" sz="1400" b="0" i="0" u="none" strike="noStrike" kern="1200" cap="none" spc="0" normalizeH="0" baseline="0" noProof="0" dirty="0">
                <a:ln>
                  <a:noFill/>
                </a:ln>
                <a:solidFill>
                  <a:srgbClr val="7F7F7F"/>
                </a:solidFill>
                <a:effectLst/>
                <a:uLnTx/>
                <a:uFillTx/>
                <a:latin typeface="Calibri"/>
                <a:ea typeface="+mn-ea"/>
                <a:cs typeface="Calibri"/>
              </a:rPr>
              <a:t>with </a:t>
            </a:r>
            <a:r>
              <a:rPr kumimoji="0" sz="1400" b="0" i="0" u="none" strike="noStrike" kern="1200" cap="none" spc="-5" normalizeH="0" baseline="0" noProof="0" dirty="0">
                <a:ln>
                  <a:noFill/>
                </a:ln>
                <a:solidFill>
                  <a:srgbClr val="7F7F7F"/>
                </a:solidFill>
                <a:effectLst/>
                <a:uLnTx/>
                <a:uFillTx/>
                <a:latin typeface="Calibri"/>
                <a:ea typeface="+mn-ea"/>
                <a:cs typeface="Calibri"/>
              </a:rPr>
              <a:t>Region Proposal </a:t>
            </a:r>
            <a:r>
              <a:rPr kumimoji="0" sz="1400" b="0" i="0" u="none" strike="noStrike" kern="1200" cap="none" spc="-20" normalizeH="0" baseline="0" noProof="0" dirty="0">
                <a:ln>
                  <a:noFill/>
                </a:ln>
                <a:solidFill>
                  <a:srgbClr val="7F7F7F"/>
                </a:solidFill>
                <a:effectLst/>
                <a:uLnTx/>
                <a:uFillTx/>
                <a:latin typeface="Calibri"/>
                <a:ea typeface="+mn-ea"/>
                <a:cs typeface="Calibri"/>
              </a:rPr>
              <a:t>Networks”. </a:t>
            </a:r>
            <a:r>
              <a:rPr kumimoji="0" sz="1400" b="0" i="0" u="none" strike="noStrike" kern="1200" cap="none" spc="-5" normalizeH="0" baseline="0" noProof="0" dirty="0">
                <a:ln>
                  <a:noFill/>
                </a:ln>
                <a:solidFill>
                  <a:srgbClr val="7F7F7F"/>
                </a:solidFill>
                <a:effectLst/>
                <a:uLnTx/>
                <a:uFillTx/>
                <a:latin typeface="Calibri"/>
                <a:ea typeface="+mn-ea"/>
                <a:cs typeface="Calibri"/>
              </a:rPr>
              <a:t>NIPS</a:t>
            </a:r>
            <a:r>
              <a:rPr kumimoji="0" sz="1400" b="0" i="0" u="none" strike="noStrike" kern="1200" cap="none" spc="80" normalizeH="0" baseline="0" noProof="0" dirty="0">
                <a:ln>
                  <a:noFill/>
                </a:ln>
                <a:solidFill>
                  <a:srgbClr val="7F7F7F"/>
                </a:solidFill>
                <a:effectLst/>
                <a:uLnTx/>
                <a:uFillTx/>
                <a:latin typeface="Calibri"/>
                <a:ea typeface="+mn-ea"/>
                <a:cs typeface="Calibri"/>
              </a:rPr>
              <a:t> </a:t>
            </a:r>
            <a:r>
              <a:rPr kumimoji="0" sz="1400" b="0" i="0" u="none" strike="noStrike" kern="1200" cap="none" spc="0" normalizeH="0" baseline="0" noProof="0" dirty="0">
                <a:ln>
                  <a:noFill/>
                </a:ln>
                <a:solidFill>
                  <a:srgbClr val="7F7F7F"/>
                </a:solidFill>
                <a:effectLst/>
                <a:uLnTx/>
                <a:uFillTx/>
                <a:latin typeface="Calibri"/>
                <a:ea typeface="+mn-ea"/>
                <a:cs typeface="Calibri"/>
              </a:rPr>
              <a:t>2015.</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9520711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5337810" cy="695960"/>
          </a:xfrm>
          <a:prstGeom prst="rect">
            <a:avLst/>
          </a:prstGeom>
        </p:spPr>
        <p:txBody>
          <a:bodyPr vert="horz" wrap="square" lIns="0" tIns="12700" rIns="0" bIns="0" rtlCol="0">
            <a:spAutoFit/>
          </a:bodyPr>
          <a:lstStyle/>
          <a:p>
            <a:pPr marL="12700">
              <a:lnSpc>
                <a:spcPct val="100000"/>
              </a:lnSpc>
              <a:spcBef>
                <a:spcPts val="100"/>
              </a:spcBef>
            </a:pPr>
            <a:r>
              <a:rPr sz="4400" spc="-10" dirty="0"/>
              <a:t>Semantic</a:t>
            </a:r>
            <a:r>
              <a:rPr sz="4400" spc="-40" dirty="0"/>
              <a:t> </a:t>
            </a:r>
            <a:r>
              <a:rPr sz="4400" spc="-15" dirty="0"/>
              <a:t>Segmentation</a:t>
            </a:r>
            <a:endParaRPr sz="4400"/>
          </a:p>
        </p:txBody>
      </p:sp>
      <p:sp>
        <p:nvSpPr>
          <p:cNvPr id="3" name="object 3"/>
          <p:cNvSpPr txBox="1"/>
          <p:nvPr/>
        </p:nvSpPr>
        <p:spPr>
          <a:xfrm>
            <a:off x="916939" y="1754335"/>
            <a:ext cx="5100955" cy="2334895"/>
          </a:xfrm>
          <a:prstGeom prst="rect">
            <a:avLst/>
          </a:prstGeom>
        </p:spPr>
        <p:txBody>
          <a:bodyPr vert="horz" wrap="square" lIns="0" tIns="40640" rIns="0" bIns="0" rtlCol="0">
            <a:spAutoFit/>
          </a:bodyPr>
          <a:lstStyle/>
          <a:p>
            <a:pPr marL="241300" marR="0" lvl="0" indent="-228600" algn="l" defTabSz="914400" rtl="0" eaLnBrk="1" fontAlgn="auto" latinLnBrk="0" hangingPunct="1">
              <a:lnSpc>
                <a:spcPct val="100000"/>
              </a:lnSpc>
              <a:spcBef>
                <a:spcPts val="320"/>
              </a:spcBef>
              <a:spcAft>
                <a:spcPts val="0"/>
              </a:spcAft>
              <a:buClrTx/>
              <a:buSzTx/>
              <a:buFont typeface="Arial"/>
              <a:buChar char="•"/>
              <a:tabLst>
                <a:tab pos="241300" algn="l"/>
              </a:tabLst>
              <a:defRPr/>
            </a:pPr>
            <a:r>
              <a:rPr kumimoji="0" sz="3200" b="0" i="0" u="none" strike="noStrike" kern="1200" cap="none" spc="0" normalizeH="0" baseline="0" noProof="0" dirty="0">
                <a:ln>
                  <a:noFill/>
                </a:ln>
                <a:solidFill>
                  <a:prstClr val="black"/>
                </a:solidFill>
                <a:effectLst/>
                <a:uLnTx/>
                <a:uFillTx/>
                <a:latin typeface="Calibri"/>
                <a:ea typeface="+mn-ea"/>
                <a:cs typeface="Calibri"/>
              </a:rPr>
              <a:t>Fully </a:t>
            </a:r>
            <a:r>
              <a:rPr kumimoji="0" sz="3200" b="0" i="0" u="none" strike="noStrike" kern="1200" cap="none" spc="-10" normalizeH="0" baseline="0" noProof="0" dirty="0">
                <a:ln>
                  <a:noFill/>
                </a:ln>
                <a:solidFill>
                  <a:prstClr val="black"/>
                </a:solidFill>
                <a:effectLst/>
                <a:uLnTx/>
                <a:uFillTx/>
                <a:latin typeface="Calibri"/>
                <a:ea typeface="+mn-ea"/>
                <a:cs typeface="Calibri"/>
              </a:rPr>
              <a:t>Convolutional Net</a:t>
            </a:r>
            <a:r>
              <a:rPr kumimoji="0" sz="3200" b="0" i="0" u="none" strike="noStrike" kern="1200" cap="none" spc="-3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(FCN)</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95"/>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speed</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70"/>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accuracy</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75"/>
              </a:spcBef>
              <a:spcAft>
                <a:spcPts val="0"/>
              </a:spcAft>
              <a:buClrTx/>
              <a:buSzPct val="96428"/>
              <a:buFont typeface="Wingdings"/>
              <a:buChar char=""/>
              <a:tabLst>
                <a:tab pos="7499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Intuitive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40"/>
              </a:spcBef>
              <a:spcAft>
                <a:spcPts val="0"/>
              </a:spcAft>
              <a:buClrTx/>
              <a:buSzPct val="96428"/>
              <a:buFont typeface="Wingdings"/>
              <a:buChar char=""/>
              <a:tabLst>
                <a:tab pos="749935" algn="l"/>
              </a:tabLst>
              <a:defRPr/>
            </a:pPr>
            <a:r>
              <a:rPr kumimoji="0" sz="2800" b="0" i="0" u="none" strike="noStrike" kern="1200" cap="none" spc="-30" normalizeH="0" baseline="0" noProof="0" dirty="0">
                <a:ln>
                  <a:noFill/>
                </a:ln>
                <a:solidFill>
                  <a:prstClr val="black"/>
                </a:solidFill>
                <a:effectLst/>
                <a:uLnTx/>
                <a:uFillTx/>
                <a:latin typeface="Calibri"/>
                <a:ea typeface="+mn-ea"/>
                <a:cs typeface="Calibri"/>
              </a:rPr>
              <a:t>Easy </a:t>
            </a:r>
            <a:r>
              <a:rPr kumimoji="0" sz="2800" b="0" i="0" u="none" strike="noStrike" kern="1200" cap="none" spc="-15" normalizeH="0" baseline="0" noProof="0" dirty="0">
                <a:ln>
                  <a:noFill/>
                </a:ln>
                <a:solidFill>
                  <a:prstClr val="black"/>
                </a:solidFill>
                <a:effectLst/>
                <a:uLnTx/>
                <a:uFillTx/>
                <a:latin typeface="Calibri"/>
                <a:ea typeface="+mn-ea"/>
                <a:cs typeface="Calibri"/>
              </a:rPr>
              <a:t>to</a:t>
            </a:r>
            <a:r>
              <a:rPr kumimoji="0" sz="2800" b="0" i="0" u="none" strike="noStrike" kern="1200" cap="none" spc="25" normalizeH="0" baseline="0" noProof="0" dirty="0">
                <a:ln>
                  <a:noFill/>
                </a:ln>
                <a:solidFill>
                  <a:prstClr val="black"/>
                </a:solidFill>
                <a:effectLst/>
                <a:uLnTx/>
                <a:uFillTx/>
                <a:latin typeface="Calibri"/>
                <a:ea typeface="+mn-ea"/>
                <a:cs typeface="Calibri"/>
              </a:rPr>
              <a:t> </a:t>
            </a:r>
            <a:r>
              <a:rPr kumimoji="0" sz="2800" b="0" i="0" u="none" strike="noStrike" kern="1200" cap="none" spc="0" normalizeH="0" baseline="0" noProof="0" dirty="0">
                <a:ln>
                  <a:noFill/>
                </a:ln>
                <a:solidFill>
                  <a:prstClr val="black"/>
                </a:solidFill>
                <a:effectLst/>
                <a:uLnTx/>
                <a:uFillTx/>
                <a:latin typeface="Calibri"/>
                <a:ea typeface="+mn-ea"/>
                <a:cs typeface="Calibri"/>
              </a:rPr>
              <a:t>use</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5082583" y="2732382"/>
            <a:ext cx="6177528" cy="322910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3335146" y="6028006"/>
            <a:ext cx="8777605" cy="781685"/>
          </a:xfrm>
          <a:prstGeom prst="rect">
            <a:avLst/>
          </a:prstGeom>
        </p:spPr>
        <p:txBody>
          <a:bodyPr vert="horz" wrap="square" lIns="0" tIns="12700" rIns="0" bIns="0" rtlCol="0">
            <a:spAutoFit/>
          </a:bodyPr>
          <a:lstStyle/>
          <a:p>
            <a:pPr marL="0" marR="662305" lvl="0" indent="0" algn="r" defTabSz="914400" rtl="0" eaLnBrk="1" fontAlgn="auto" latinLnBrk="0" hangingPunct="1">
              <a:lnSpc>
                <a:spcPct val="100000"/>
              </a:lnSpc>
              <a:spcBef>
                <a:spcPts val="100"/>
              </a:spcBef>
              <a:spcAft>
                <a:spcPts val="0"/>
              </a:spcAft>
              <a:buClrTx/>
              <a:buSzTx/>
              <a:buFontTx/>
              <a:buNone/>
              <a:tabLst/>
              <a:defRPr/>
            </a:pPr>
            <a:r>
              <a:rPr kumimoji="0" sz="1600" b="0" i="0" u="none" strike="noStrike" kern="1200" cap="none" spc="-10" normalizeH="0" baseline="0" noProof="0" dirty="0">
                <a:ln>
                  <a:noFill/>
                </a:ln>
                <a:solidFill>
                  <a:srgbClr val="7F7F7F"/>
                </a:solidFill>
                <a:effectLst/>
                <a:uLnTx/>
                <a:uFillTx/>
                <a:latin typeface="Calibri"/>
                <a:ea typeface="+mn-ea"/>
                <a:cs typeface="Calibri"/>
              </a:rPr>
              <a:t>Figure </a:t>
            </a:r>
            <a:r>
              <a:rPr kumimoji="0" sz="1600" b="0" i="0" u="none" strike="noStrike" kern="1200" cap="none" spc="-5" normalizeH="0" baseline="0" noProof="0" dirty="0">
                <a:ln>
                  <a:noFill/>
                </a:ln>
                <a:solidFill>
                  <a:srgbClr val="7F7F7F"/>
                </a:solidFill>
                <a:effectLst/>
                <a:uLnTx/>
                <a:uFillTx/>
                <a:latin typeface="Calibri"/>
                <a:ea typeface="+mn-ea"/>
                <a:cs typeface="Calibri"/>
              </a:rPr>
              <a:t>credit: </a:t>
            </a:r>
            <a:r>
              <a:rPr kumimoji="0" sz="1600" b="0" i="0" u="none" strike="noStrike" kern="1200" cap="none" spc="0" normalizeH="0" baseline="0" noProof="0" dirty="0">
                <a:ln>
                  <a:noFill/>
                </a:ln>
                <a:solidFill>
                  <a:srgbClr val="7F7F7F"/>
                </a:solidFill>
                <a:effectLst/>
                <a:uLnTx/>
                <a:uFillTx/>
                <a:latin typeface="Calibri"/>
                <a:ea typeface="+mn-ea"/>
                <a:cs typeface="Calibri"/>
              </a:rPr>
              <a:t>Long </a:t>
            </a:r>
            <a:r>
              <a:rPr kumimoji="0" sz="1600" b="0" i="0" u="none" strike="noStrike" kern="1200" cap="none" spc="-5" normalizeH="0" baseline="0" noProof="0" dirty="0">
                <a:ln>
                  <a:noFill/>
                </a:ln>
                <a:solidFill>
                  <a:srgbClr val="7F7F7F"/>
                </a:solidFill>
                <a:effectLst/>
                <a:uLnTx/>
                <a:uFillTx/>
                <a:latin typeface="Calibri"/>
                <a:ea typeface="+mn-ea"/>
                <a:cs typeface="Calibri"/>
              </a:rPr>
              <a:t>et</a:t>
            </a:r>
            <a:r>
              <a:rPr kumimoji="0" sz="1600" b="0" i="0" u="none" strike="noStrike" kern="1200" cap="none" spc="-55" normalizeH="0" baseline="0" noProof="0" dirty="0">
                <a:ln>
                  <a:noFill/>
                </a:ln>
                <a:solidFill>
                  <a:srgbClr val="7F7F7F"/>
                </a:solidFill>
                <a:effectLst/>
                <a:uLnTx/>
                <a:uFillTx/>
                <a:latin typeface="Calibri"/>
                <a:ea typeface="+mn-ea"/>
                <a:cs typeface="Calibri"/>
              </a:rPr>
              <a:t> </a:t>
            </a:r>
            <a:r>
              <a:rPr kumimoji="0" sz="1600" b="0" i="0" u="none" strike="noStrike" kern="1200" cap="none" spc="-5" normalizeH="0" baseline="0" noProof="0" dirty="0">
                <a:ln>
                  <a:noFill/>
                </a:ln>
                <a:solidFill>
                  <a:srgbClr val="7F7F7F"/>
                </a:solidFill>
                <a:effectLst/>
                <a:uLnTx/>
                <a:uFillTx/>
                <a:latin typeface="Calibri"/>
                <a:ea typeface="+mn-ea"/>
                <a:cs typeface="Calibri"/>
              </a:rPr>
              <a:t>al</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30"/>
              </a:spcBef>
              <a:spcAft>
                <a:spcPts val="0"/>
              </a:spcAft>
              <a:buClrTx/>
              <a:buSzTx/>
              <a:buFontTx/>
              <a:buNone/>
              <a:tabLst/>
              <a:defRPr/>
            </a:pPr>
            <a:endParaRPr kumimoji="0" sz="19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400" b="0" i="0" u="none" strike="noStrike" kern="1200" cap="none" spc="-5" normalizeH="0" baseline="0" noProof="0" dirty="0">
                <a:ln>
                  <a:noFill/>
                </a:ln>
                <a:solidFill>
                  <a:srgbClr val="7F7F7F"/>
                </a:solidFill>
                <a:effectLst/>
                <a:uLnTx/>
                <a:uFillTx/>
                <a:latin typeface="Calibri"/>
                <a:ea typeface="+mn-ea"/>
                <a:cs typeface="Calibri"/>
              </a:rPr>
              <a:t>Jonathan </a:t>
            </a:r>
            <a:r>
              <a:rPr kumimoji="0" sz="1400" b="0" i="0" u="none" strike="noStrike" kern="1200" cap="none" spc="0" normalizeH="0" baseline="0" noProof="0" dirty="0">
                <a:ln>
                  <a:noFill/>
                </a:ln>
                <a:solidFill>
                  <a:srgbClr val="7F7F7F"/>
                </a:solidFill>
                <a:effectLst/>
                <a:uLnTx/>
                <a:uFillTx/>
                <a:latin typeface="Calibri"/>
                <a:ea typeface="+mn-ea"/>
                <a:cs typeface="Calibri"/>
              </a:rPr>
              <a:t>Long, </a:t>
            </a:r>
            <a:r>
              <a:rPr kumimoji="0" sz="1400" b="0" i="0" u="none" strike="noStrike" kern="1200" cap="none" spc="-15" normalizeH="0" baseline="0" noProof="0" dirty="0">
                <a:ln>
                  <a:noFill/>
                </a:ln>
                <a:solidFill>
                  <a:srgbClr val="7F7F7F"/>
                </a:solidFill>
                <a:effectLst/>
                <a:uLnTx/>
                <a:uFillTx/>
                <a:latin typeface="Calibri"/>
                <a:ea typeface="+mn-ea"/>
                <a:cs typeface="Calibri"/>
              </a:rPr>
              <a:t>Evan Shelhamer, </a:t>
            </a:r>
            <a:r>
              <a:rPr kumimoji="0" sz="1400" b="0" i="0" u="none" strike="noStrike" kern="1200" cap="none" spc="0" normalizeH="0" baseline="0" noProof="0" dirty="0">
                <a:ln>
                  <a:noFill/>
                </a:ln>
                <a:solidFill>
                  <a:srgbClr val="7F7F7F"/>
                </a:solidFill>
                <a:effectLst/>
                <a:uLnTx/>
                <a:uFillTx/>
                <a:latin typeface="Calibri"/>
                <a:ea typeface="+mn-ea"/>
                <a:cs typeface="Calibri"/>
              </a:rPr>
              <a:t>&amp; </a:t>
            </a:r>
            <a:r>
              <a:rPr kumimoji="0" sz="1400" b="0" i="0" u="none" strike="noStrike" kern="1200" cap="none" spc="-25" normalizeH="0" baseline="0" noProof="0" dirty="0">
                <a:ln>
                  <a:noFill/>
                </a:ln>
                <a:solidFill>
                  <a:srgbClr val="7F7F7F"/>
                </a:solidFill>
                <a:effectLst/>
                <a:uLnTx/>
                <a:uFillTx/>
                <a:latin typeface="Calibri"/>
                <a:ea typeface="+mn-ea"/>
                <a:cs typeface="Calibri"/>
              </a:rPr>
              <a:t>Trevor </a:t>
            </a:r>
            <a:r>
              <a:rPr kumimoji="0" sz="1400" b="0" i="0" u="none" strike="noStrike" kern="1200" cap="none" spc="-5" normalizeH="0" baseline="0" noProof="0" dirty="0">
                <a:ln>
                  <a:noFill/>
                </a:ln>
                <a:solidFill>
                  <a:srgbClr val="7F7F7F"/>
                </a:solidFill>
                <a:effectLst/>
                <a:uLnTx/>
                <a:uFillTx/>
                <a:latin typeface="Calibri"/>
                <a:ea typeface="+mn-ea"/>
                <a:cs typeface="Calibri"/>
              </a:rPr>
              <a:t>Darrell. “Fully Convolutional </a:t>
            </a:r>
            <a:r>
              <a:rPr kumimoji="0" sz="1400" b="0" i="0" u="none" strike="noStrike" kern="1200" cap="none" spc="-10" normalizeH="0" baseline="0" noProof="0" dirty="0">
                <a:ln>
                  <a:noFill/>
                </a:ln>
                <a:solidFill>
                  <a:srgbClr val="7F7F7F"/>
                </a:solidFill>
                <a:effectLst/>
                <a:uLnTx/>
                <a:uFillTx/>
                <a:latin typeface="Calibri"/>
                <a:ea typeface="+mn-ea"/>
                <a:cs typeface="Calibri"/>
              </a:rPr>
              <a:t>Networks </a:t>
            </a:r>
            <a:r>
              <a:rPr kumimoji="0" sz="1400" b="0" i="0" u="none" strike="noStrike" kern="1200" cap="none" spc="-15" normalizeH="0" baseline="0" noProof="0" dirty="0">
                <a:ln>
                  <a:noFill/>
                </a:ln>
                <a:solidFill>
                  <a:srgbClr val="7F7F7F"/>
                </a:solidFill>
                <a:effectLst/>
                <a:uLnTx/>
                <a:uFillTx/>
                <a:latin typeface="Calibri"/>
                <a:ea typeface="+mn-ea"/>
                <a:cs typeface="Calibri"/>
              </a:rPr>
              <a:t>for </a:t>
            </a:r>
            <a:r>
              <a:rPr kumimoji="0" sz="1400" b="0" i="0" u="none" strike="noStrike" kern="1200" cap="none" spc="-5" normalizeH="0" baseline="0" noProof="0" dirty="0">
                <a:ln>
                  <a:noFill/>
                </a:ln>
                <a:solidFill>
                  <a:srgbClr val="7F7F7F"/>
                </a:solidFill>
                <a:effectLst/>
                <a:uLnTx/>
                <a:uFillTx/>
                <a:latin typeface="Calibri"/>
                <a:ea typeface="+mn-ea"/>
                <a:cs typeface="Calibri"/>
              </a:rPr>
              <a:t>Semantic </a:t>
            </a:r>
            <a:r>
              <a:rPr kumimoji="0" sz="1400" b="0" i="0" u="none" strike="noStrike" kern="1200" cap="none" spc="-15" normalizeH="0" baseline="0" noProof="0" dirty="0">
                <a:ln>
                  <a:noFill/>
                </a:ln>
                <a:solidFill>
                  <a:srgbClr val="7F7F7F"/>
                </a:solidFill>
                <a:effectLst/>
                <a:uLnTx/>
                <a:uFillTx/>
                <a:latin typeface="Calibri"/>
                <a:ea typeface="+mn-ea"/>
                <a:cs typeface="Calibri"/>
              </a:rPr>
              <a:t>Segmentation”. </a:t>
            </a:r>
            <a:r>
              <a:rPr kumimoji="0" sz="1400" b="0" i="0" u="none" strike="noStrike" kern="1200" cap="none" spc="0" normalizeH="0" baseline="0" noProof="0" dirty="0">
                <a:ln>
                  <a:noFill/>
                </a:ln>
                <a:solidFill>
                  <a:srgbClr val="7F7F7F"/>
                </a:solidFill>
                <a:effectLst/>
                <a:uLnTx/>
                <a:uFillTx/>
                <a:latin typeface="Calibri"/>
                <a:ea typeface="+mn-ea"/>
                <a:cs typeface="Calibri"/>
              </a:rPr>
              <a:t>CVPR</a:t>
            </a:r>
            <a:r>
              <a:rPr kumimoji="0" sz="1400" b="0" i="0" u="none" strike="noStrike" kern="1200" cap="none" spc="145" normalizeH="0" baseline="0" noProof="0" dirty="0">
                <a:ln>
                  <a:noFill/>
                </a:ln>
                <a:solidFill>
                  <a:srgbClr val="7F7F7F"/>
                </a:solidFill>
                <a:effectLst/>
                <a:uLnTx/>
                <a:uFillTx/>
                <a:latin typeface="Calibri"/>
                <a:ea typeface="+mn-ea"/>
                <a:cs typeface="Calibri"/>
              </a:rPr>
              <a:t> </a:t>
            </a:r>
            <a:r>
              <a:rPr kumimoji="0" sz="1400" b="0" i="0" u="none" strike="noStrike" kern="1200" cap="none" spc="0" normalizeH="0" baseline="0" noProof="0" dirty="0">
                <a:ln>
                  <a:noFill/>
                </a:ln>
                <a:solidFill>
                  <a:srgbClr val="7F7F7F"/>
                </a:solidFill>
                <a:effectLst/>
                <a:uLnTx/>
                <a:uFillTx/>
                <a:latin typeface="Calibri"/>
                <a:ea typeface="+mn-ea"/>
                <a:cs typeface="Calibri"/>
              </a:rPr>
              <a:t>2015.</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9260292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5151120" cy="695960"/>
          </a:xfrm>
          <a:prstGeom prst="rect">
            <a:avLst/>
          </a:prstGeom>
        </p:spPr>
        <p:txBody>
          <a:bodyPr vert="horz" wrap="square" lIns="0" tIns="12700" rIns="0" bIns="0" rtlCol="0">
            <a:spAutoFit/>
          </a:bodyPr>
          <a:lstStyle/>
          <a:p>
            <a:pPr marL="12700">
              <a:lnSpc>
                <a:spcPct val="100000"/>
              </a:lnSpc>
              <a:spcBef>
                <a:spcPts val="100"/>
              </a:spcBef>
            </a:pPr>
            <a:r>
              <a:rPr sz="4400" spc="-15" dirty="0"/>
              <a:t>Instance</a:t>
            </a:r>
            <a:r>
              <a:rPr sz="4400" spc="-65" dirty="0"/>
              <a:t> </a:t>
            </a:r>
            <a:r>
              <a:rPr sz="4400" spc="-15" dirty="0"/>
              <a:t>Segmentation</a:t>
            </a:r>
            <a:endParaRPr sz="4400"/>
          </a:p>
        </p:txBody>
      </p:sp>
      <p:sp>
        <p:nvSpPr>
          <p:cNvPr id="3" name="object 3"/>
          <p:cNvSpPr txBox="1"/>
          <p:nvPr/>
        </p:nvSpPr>
        <p:spPr>
          <a:xfrm>
            <a:off x="916939" y="1754335"/>
            <a:ext cx="3780154" cy="2334895"/>
          </a:xfrm>
          <a:prstGeom prst="rect">
            <a:avLst/>
          </a:prstGeom>
        </p:spPr>
        <p:txBody>
          <a:bodyPr vert="horz" wrap="square" lIns="0" tIns="40640" rIns="0" bIns="0" rtlCol="0">
            <a:spAutoFit/>
          </a:bodyPr>
          <a:lstStyle/>
          <a:p>
            <a:pPr marL="241300" marR="0" lvl="0" indent="-228600" algn="l" defTabSz="914400" rtl="0" eaLnBrk="1" fontAlgn="auto" latinLnBrk="0" hangingPunct="1">
              <a:lnSpc>
                <a:spcPct val="100000"/>
              </a:lnSpc>
              <a:spcBef>
                <a:spcPts val="320"/>
              </a:spcBef>
              <a:spcAft>
                <a:spcPts val="0"/>
              </a:spcAft>
              <a:buClrTx/>
              <a:buSzTx/>
              <a:buFont typeface="Arial"/>
              <a:buChar char="•"/>
              <a:tabLst>
                <a:tab pos="241300" algn="l"/>
              </a:tabLst>
              <a:defRPr/>
            </a:pPr>
            <a:r>
              <a:rPr kumimoji="0" sz="3200" b="1" i="0" u="none" strike="noStrike" kern="1200" cap="none" spc="-5" normalizeH="0" baseline="0" noProof="0" dirty="0">
                <a:ln>
                  <a:noFill/>
                </a:ln>
                <a:solidFill>
                  <a:srgbClr val="4472C4"/>
                </a:solidFill>
                <a:effectLst/>
                <a:uLnTx/>
                <a:uFillTx/>
                <a:latin typeface="Calibri"/>
                <a:ea typeface="+mn-ea"/>
                <a:cs typeface="Calibri"/>
              </a:rPr>
              <a:t>Goals </a:t>
            </a:r>
            <a:r>
              <a:rPr kumimoji="0" sz="3200" b="0" i="0" u="none" strike="noStrike" kern="1200" cap="none" spc="-5" normalizeH="0" baseline="0" noProof="0" dirty="0">
                <a:ln>
                  <a:noFill/>
                </a:ln>
                <a:solidFill>
                  <a:prstClr val="black"/>
                </a:solidFill>
                <a:effectLst/>
                <a:uLnTx/>
                <a:uFillTx/>
                <a:latin typeface="Calibri"/>
                <a:ea typeface="+mn-ea"/>
                <a:cs typeface="Calibri"/>
              </a:rPr>
              <a:t>of Mask</a:t>
            </a:r>
            <a:r>
              <a:rPr kumimoji="0" sz="3200" b="0" i="0" u="none" strike="noStrike" kern="1200" cap="none" spc="-4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R-CNN</a:t>
            </a: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95"/>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 speed</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70"/>
              </a:spcBef>
              <a:spcAft>
                <a:spcPts val="0"/>
              </a:spcAft>
              <a:buClrTx/>
              <a:buSzPct val="96428"/>
              <a:buFont typeface="Wingdings"/>
              <a:buChar char=""/>
              <a:tabLst>
                <a:tab pos="74993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Good </a:t>
            </a:r>
            <a:r>
              <a:rPr kumimoji="0" sz="2800" b="0" i="0" u="none" strike="noStrike" kern="1200" cap="none" spc="-10" normalizeH="0" baseline="0" noProof="0" dirty="0">
                <a:ln>
                  <a:noFill/>
                </a:ln>
                <a:solidFill>
                  <a:prstClr val="black"/>
                </a:solidFill>
                <a:effectLst/>
                <a:uLnTx/>
                <a:uFillTx/>
                <a:latin typeface="Calibri"/>
                <a:ea typeface="+mn-ea"/>
                <a:cs typeface="Calibri"/>
              </a:rPr>
              <a:t>accuracy</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75"/>
              </a:spcBef>
              <a:spcAft>
                <a:spcPts val="0"/>
              </a:spcAft>
              <a:buClrTx/>
              <a:buSzPct val="96428"/>
              <a:buFont typeface="Wingdings"/>
              <a:buChar char=""/>
              <a:tabLst>
                <a:tab pos="74993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Intuitive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49300" marR="0" lvl="1" indent="-280035" algn="l" defTabSz="914400" rtl="0" eaLnBrk="1" fontAlgn="auto" latinLnBrk="0" hangingPunct="1">
              <a:lnSpc>
                <a:spcPct val="100000"/>
              </a:lnSpc>
              <a:spcBef>
                <a:spcPts val="140"/>
              </a:spcBef>
              <a:spcAft>
                <a:spcPts val="0"/>
              </a:spcAft>
              <a:buClrTx/>
              <a:buSzPct val="96428"/>
              <a:buFont typeface="Wingdings"/>
              <a:buChar char=""/>
              <a:tabLst>
                <a:tab pos="749935" algn="l"/>
              </a:tabLst>
              <a:defRPr/>
            </a:pPr>
            <a:r>
              <a:rPr kumimoji="0" sz="2800" b="0" i="0" u="none" strike="noStrike" kern="1200" cap="none" spc="-30" normalizeH="0" baseline="0" noProof="0" dirty="0">
                <a:ln>
                  <a:noFill/>
                </a:ln>
                <a:solidFill>
                  <a:prstClr val="black"/>
                </a:solidFill>
                <a:effectLst/>
                <a:uLnTx/>
                <a:uFillTx/>
                <a:latin typeface="Calibri"/>
                <a:ea typeface="+mn-ea"/>
                <a:cs typeface="Calibri"/>
              </a:rPr>
              <a:t>Easy </a:t>
            </a:r>
            <a:r>
              <a:rPr kumimoji="0" sz="2800" b="0" i="0" u="none" strike="noStrike" kern="1200" cap="none" spc="-15" normalizeH="0" baseline="0" noProof="0" dirty="0">
                <a:ln>
                  <a:noFill/>
                </a:ln>
                <a:solidFill>
                  <a:prstClr val="black"/>
                </a:solidFill>
                <a:effectLst/>
                <a:uLnTx/>
                <a:uFillTx/>
                <a:latin typeface="Calibri"/>
                <a:ea typeface="+mn-ea"/>
                <a:cs typeface="Calibri"/>
              </a:rPr>
              <a:t>to</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0" normalizeH="0" baseline="0" noProof="0" dirty="0">
                <a:ln>
                  <a:noFill/>
                </a:ln>
                <a:solidFill>
                  <a:prstClr val="black"/>
                </a:solidFill>
                <a:effectLst/>
                <a:uLnTx/>
                <a:uFillTx/>
                <a:latin typeface="Calibri"/>
                <a:ea typeface="+mn-ea"/>
                <a:cs typeface="Calibri"/>
              </a:rPr>
              <a:t>use</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4253464" y="2135463"/>
            <a:ext cx="7281623" cy="370975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311161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716163" y="1209404"/>
            <a:ext cx="3572856" cy="211644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1956949" y="1921383"/>
            <a:ext cx="190500"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0" normalizeH="0" baseline="0" noProof="0" dirty="0">
                <a:ln>
                  <a:noFill/>
                </a:ln>
                <a:solidFill>
                  <a:srgbClr val="FFFFFF"/>
                </a:solidFill>
                <a:effectLst/>
                <a:uLnTx/>
                <a:uFillTx/>
                <a:latin typeface="Calibri"/>
                <a:ea typeface="+mn-ea"/>
                <a:cs typeface="Calibri"/>
              </a:rPr>
              <a: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2789184" y="2058569"/>
            <a:ext cx="190500"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0" normalizeH="0" baseline="0" noProof="0" dirty="0">
                <a:ln>
                  <a:noFill/>
                </a:ln>
                <a:solidFill>
                  <a:srgbClr val="FFFFFF"/>
                </a:solidFill>
                <a:effectLst/>
                <a:uLnTx/>
                <a:uFillTx/>
                <a:latin typeface="Calibri"/>
                <a:ea typeface="+mn-ea"/>
                <a:cs typeface="Calibri"/>
              </a:rPr>
              <a: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3494364" y="2006836"/>
            <a:ext cx="190500"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0" normalizeH="0" baseline="0" noProof="0" dirty="0">
                <a:ln>
                  <a:noFill/>
                </a:ln>
                <a:solidFill>
                  <a:srgbClr val="FFFFFF"/>
                </a:solidFill>
                <a:effectLst/>
                <a:uLnTx/>
                <a:uFillTx/>
                <a:latin typeface="Calibri"/>
                <a:ea typeface="+mn-ea"/>
                <a:cs typeface="Calibri"/>
              </a:rPr>
              <a: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3998837" y="1796959"/>
            <a:ext cx="190500"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0" normalizeH="0" baseline="0" noProof="0" dirty="0">
                <a:ln>
                  <a:noFill/>
                </a:ln>
                <a:solidFill>
                  <a:srgbClr val="FFFFFF"/>
                </a:solidFill>
                <a:effectLst/>
                <a:uLnTx/>
                <a:uFillTx/>
                <a:latin typeface="Calibri"/>
                <a:ea typeface="+mn-ea"/>
                <a:cs typeface="Calibri"/>
              </a:rPr>
              <a: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4755428" y="1774557"/>
            <a:ext cx="190500"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0" normalizeH="0" baseline="0" noProof="0" dirty="0">
                <a:ln>
                  <a:noFill/>
                </a:ln>
                <a:solidFill>
                  <a:srgbClr val="FFFFFF"/>
                </a:solidFill>
                <a:effectLst/>
                <a:uLnTx/>
                <a:uFillTx/>
                <a:latin typeface="Calibri"/>
                <a:ea typeface="+mn-ea"/>
                <a:cs typeface="Calibri"/>
              </a:rPr>
              <a: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p:nvPr/>
        </p:nvSpPr>
        <p:spPr>
          <a:xfrm>
            <a:off x="1717287" y="4097135"/>
            <a:ext cx="3572855" cy="211644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1793783" y="4889323"/>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1</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2619265" y="5137066"/>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2</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3362213" y="5050425"/>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3</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p:nvPr/>
        </p:nvSpPr>
        <p:spPr>
          <a:xfrm>
            <a:off x="3828919" y="4630306"/>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4</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3" name="object 13"/>
          <p:cNvSpPr txBox="1"/>
          <p:nvPr/>
        </p:nvSpPr>
        <p:spPr>
          <a:xfrm>
            <a:off x="4534917" y="4630306"/>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5</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4" name="object 14"/>
          <p:cNvSpPr/>
          <p:nvPr/>
        </p:nvSpPr>
        <p:spPr>
          <a:xfrm>
            <a:off x="2879598" y="3506079"/>
            <a:ext cx="1246505" cy="410845"/>
          </a:xfrm>
          <a:custGeom>
            <a:avLst/>
            <a:gdLst/>
            <a:ahLst/>
            <a:cxnLst/>
            <a:rect l="l" t="t" r="r" b="b"/>
            <a:pathLst>
              <a:path w="1246504" h="410845">
                <a:moveTo>
                  <a:pt x="1245989" y="205417"/>
                </a:moveTo>
                <a:lnTo>
                  <a:pt x="0" y="205417"/>
                </a:lnTo>
                <a:lnTo>
                  <a:pt x="622994" y="410832"/>
                </a:lnTo>
                <a:lnTo>
                  <a:pt x="1245989" y="205417"/>
                </a:lnTo>
                <a:close/>
              </a:path>
              <a:path w="1246504" h="410845">
                <a:moveTo>
                  <a:pt x="934491" y="0"/>
                </a:moveTo>
                <a:lnTo>
                  <a:pt x="311496" y="0"/>
                </a:lnTo>
                <a:lnTo>
                  <a:pt x="311496" y="205417"/>
                </a:lnTo>
                <a:lnTo>
                  <a:pt x="934491" y="205417"/>
                </a:lnTo>
                <a:lnTo>
                  <a:pt x="934491"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2879597" y="3506079"/>
            <a:ext cx="1246505" cy="410845"/>
          </a:xfrm>
          <a:custGeom>
            <a:avLst/>
            <a:gdLst/>
            <a:ahLst/>
            <a:cxnLst/>
            <a:rect l="l" t="t" r="r" b="b"/>
            <a:pathLst>
              <a:path w="1246504" h="410845">
                <a:moveTo>
                  <a:pt x="934492" y="0"/>
                </a:moveTo>
                <a:lnTo>
                  <a:pt x="934492" y="205417"/>
                </a:lnTo>
                <a:lnTo>
                  <a:pt x="1245990" y="205417"/>
                </a:lnTo>
                <a:lnTo>
                  <a:pt x="622995" y="410833"/>
                </a:lnTo>
                <a:lnTo>
                  <a:pt x="0" y="205417"/>
                </a:lnTo>
                <a:lnTo>
                  <a:pt x="311497" y="205417"/>
                </a:lnTo>
                <a:lnTo>
                  <a:pt x="311497" y="0"/>
                </a:lnTo>
                <a:lnTo>
                  <a:pt x="934492" y="0"/>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6039346" y="813039"/>
            <a:ext cx="113306" cy="548639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6980653" y="1209404"/>
            <a:ext cx="3572851" cy="2116448"/>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txBox="1"/>
          <p:nvPr/>
        </p:nvSpPr>
        <p:spPr>
          <a:xfrm>
            <a:off x="8367559" y="1947859"/>
            <a:ext cx="1041400"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5" normalizeH="0" baseline="0" noProof="0" dirty="0">
                <a:ln>
                  <a:noFill/>
                </a:ln>
                <a:solidFill>
                  <a:srgbClr val="FFFFFF"/>
                </a:solidFill>
                <a:effectLst/>
                <a:uLnTx/>
                <a:uFillTx/>
                <a:latin typeface="Calibri"/>
                <a:ea typeface="+mn-ea"/>
                <a:cs typeface="Calibri"/>
              </a:rPr>
              <a:t>p</a:t>
            </a:r>
            <a:r>
              <a:rPr kumimoji="0" sz="2800" b="1" i="0" u="none" strike="noStrike" kern="1200" cap="none" spc="5" normalizeH="0" baseline="0" noProof="0" dirty="0">
                <a:ln>
                  <a:noFill/>
                </a:ln>
                <a:solidFill>
                  <a:srgbClr val="FFFFFF"/>
                </a:solidFill>
                <a:effectLst/>
                <a:uLnTx/>
                <a:uFillTx/>
                <a:latin typeface="Calibri"/>
                <a:ea typeface="+mn-ea"/>
                <a:cs typeface="Calibri"/>
              </a:rPr>
              <a:t>e</a:t>
            </a:r>
            <a:r>
              <a:rPr kumimoji="0" sz="2800" b="1" i="0" u="none" strike="noStrike" kern="1200" cap="none" spc="-35" normalizeH="0" baseline="0" noProof="0" dirty="0">
                <a:ln>
                  <a:noFill/>
                </a:ln>
                <a:solidFill>
                  <a:srgbClr val="FFFFFF"/>
                </a:solidFill>
                <a:effectLst/>
                <a:uLnTx/>
                <a:uFillTx/>
                <a:latin typeface="Calibri"/>
                <a:ea typeface="+mn-ea"/>
                <a:cs typeface="Calibri"/>
              </a:rPr>
              <a:t>r</a:t>
            </a:r>
            <a:r>
              <a:rPr kumimoji="0" sz="2800" b="1" i="0" u="none" strike="noStrike" kern="1200" cap="none" spc="-5" normalizeH="0" baseline="0" noProof="0" dirty="0">
                <a:ln>
                  <a:noFill/>
                </a:ln>
                <a:solidFill>
                  <a:srgbClr val="FFFFFF"/>
                </a:solidFill>
                <a:effectLst/>
                <a:uLnTx/>
                <a:uFillTx/>
                <a:latin typeface="Calibri"/>
                <a:ea typeface="+mn-ea"/>
                <a:cs typeface="Calibri"/>
              </a:rPr>
              <a:t>s</a:t>
            </a:r>
            <a:r>
              <a:rPr kumimoji="0" sz="2800" b="1" i="0" u="none" strike="noStrike" kern="1200" cap="none" spc="-10" normalizeH="0" baseline="0" noProof="0" dirty="0">
                <a:ln>
                  <a:noFill/>
                </a:ln>
                <a:solidFill>
                  <a:srgbClr val="FFFFFF"/>
                </a:solidFill>
                <a:effectLst/>
                <a:uLnTx/>
                <a:uFillTx/>
                <a:latin typeface="Calibri"/>
                <a:ea typeface="+mn-ea"/>
                <a:cs typeface="Calibri"/>
              </a:rPr>
              <a:t>o</a:t>
            </a:r>
            <a:r>
              <a:rPr kumimoji="0" sz="2800" b="1" i="0" u="none" strike="noStrike" kern="1200" cap="none" spc="0" normalizeH="0" baseline="0" noProof="0" dirty="0">
                <a:ln>
                  <a:noFill/>
                </a:ln>
                <a:solidFill>
                  <a:srgbClr val="FFFFFF"/>
                </a:solidFill>
                <a:effectLst/>
                <a:uLnTx/>
                <a:uFillTx/>
                <a:latin typeface="Calibri"/>
                <a:ea typeface="+mn-ea"/>
                <a:cs typeface="Calibri"/>
              </a:rPr>
              <a:t>n</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19" name="object 19"/>
          <p:cNvSpPr/>
          <p:nvPr/>
        </p:nvSpPr>
        <p:spPr>
          <a:xfrm>
            <a:off x="6981775" y="4097135"/>
            <a:ext cx="3572855" cy="211644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txBox="1"/>
          <p:nvPr/>
        </p:nvSpPr>
        <p:spPr>
          <a:xfrm>
            <a:off x="7058271" y="4889323"/>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1</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21" name="object 21"/>
          <p:cNvSpPr txBox="1"/>
          <p:nvPr/>
        </p:nvSpPr>
        <p:spPr>
          <a:xfrm>
            <a:off x="7883755" y="5137066"/>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2</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22" name="object 22"/>
          <p:cNvSpPr txBox="1"/>
          <p:nvPr/>
        </p:nvSpPr>
        <p:spPr>
          <a:xfrm>
            <a:off x="8626701" y="5050425"/>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3</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23" name="object 23"/>
          <p:cNvSpPr txBox="1"/>
          <p:nvPr/>
        </p:nvSpPr>
        <p:spPr>
          <a:xfrm>
            <a:off x="9093408" y="4630306"/>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4</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24" name="object 24"/>
          <p:cNvSpPr txBox="1"/>
          <p:nvPr/>
        </p:nvSpPr>
        <p:spPr>
          <a:xfrm>
            <a:off x="9799404" y="4630306"/>
            <a:ext cx="52705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5" normalizeH="0" baseline="0" noProof="0" dirty="0">
                <a:ln>
                  <a:noFill/>
                </a:ln>
                <a:solidFill>
                  <a:srgbClr val="FFFFFF"/>
                </a:solidFill>
                <a:effectLst/>
                <a:uLnTx/>
                <a:uFillTx/>
                <a:latin typeface="Calibri"/>
                <a:ea typeface="+mn-ea"/>
                <a:cs typeface="Calibri"/>
              </a:rPr>
              <a:t>Person</a:t>
            </a:r>
            <a:r>
              <a:rPr kumimoji="0" sz="1100" b="1" i="0" u="none" strike="noStrike" kern="1200" cap="none" spc="-70" normalizeH="0" baseline="0" noProof="0" dirty="0">
                <a:ln>
                  <a:noFill/>
                </a:ln>
                <a:solidFill>
                  <a:srgbClr val="FFFFFF"/>
                </a:solidFill>
                <a:effectLst/>
                <a:uLnTx/>
                <a:uFillTx/>
                <a:latin typeface="Calibri"/>
                <a:ea typeface="+mn-ea"/>
                <a:cs typeface="Calibri"/>
              </a:rPr>
              <a:t> </a:t>
            </a:r>
            <a:r>
              <a:rPr kumimoji="0" sz="1100" b="1" i="0" u="none" strike="noStrike" kern="1200" cap="none" spc="0" normalizeH="0" baseline="0" noProof="0" dirty="0">
                <a:ln>
                  <a:noFill/>
                </a:ln>
                <a:solidFill>
                  <a:srgbClr val="FFFFFF"/>
                </a:solidFill>
                <a:effectLst/>
                <a:uLnTx/>
                <a:uFillTx/>
                <a:latin typeface="Calibri"/>
                <a:ea typeface="+mn-ea"/>
                <a:cs typeface="Calibri"/>
              </a:rPr>
              <a:t>5</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25" name="object 25"/>
          <p:cNvSpPr/>
          <p:nvPr/>
        </p:nvSpPr>
        <p:spPr>
          <a:xfrm>
            <a:off x="8144085" y="3506079"/>
            <a:ext cx="1246505" cy="410845"/>
          </a:xfrm>
          <a:custGeom>
            <a:avLst/>
            <a:gdLst/>
            <a:ahLst/>
            <a:cxnLst/>
            <a:rect l="l" t="t" r="r" b="b"/>
            <a:pathLst>
              <a:path w="1246504" h="410845">
                <a:moveTo>
                  <a:pt x="1245990" y="205417"/>
                </a:moveTo>
                <a:lnTo>
                  <a:pt x="0" y="205417"/>
                </a:lnTo>
                <a:lnTo>
                  <a:pt x="622994" y="410832"/>
                </a:lnTo>
                <a:lnTo>
                  <a:pt x="1245990" y="205417"/>
                </a:lnTo>
                <a:close/>
              </a:path>
              <a:path w="1246504" h="410845">
                <a:moveTo>
                  <a:pt x="934492" y="0"/>
                </a:moveTo>
                <a:lnTo>
                  <a:pt x="311497" y="0"/>
                </a:lnTo>
                <a:lnTo>
                  <a:pt x="311497" y="205417"/>
                </a:lnTo>
                <a:lnTo>
                  <a:pt x="934492" y="205417"/>
                </a:lnTo>
                <a:lnTo>
                  <a:pt x="934492"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8144086" y="3506079"/>
            <a:ext cx="1246505" cy="410845"/>
          </a:xfrm>
          <a:custGeom>
            <a:avLst/>
            <a:gdLst/>
            <a:ahLst/>
            <a:cxnLst/>
            <a:rect l="l" t="t" r="r" b="b"/>
            <a:pathLst>
              <a:path w="1246504" h="410845">
                <a:moveTo>
                  <a:pt x="934492" y="0"/>
                </a:moveTo>
                <a:lnTo>
                  <a:pt x="934492" y="205417"/>
                </a:lnTo>
                <a:lnTo>
                  <a:pt x="1245990" y="205417"/>
                </a:lnTo>
                <a:lnTo>
                  <a:pt x="622995" y="410833"/>
                </a:lnTo>
                <a:lnTo>
                  <a:pt x="0" y="205417"/>
                </a:lnTo>
                <a:lnTo>
                  <a:pt x="311497" y="205417"/>
                </a:lnTo>
                <a:lnTo>
                  <a:pt x="311497" y="0"/>
                </a:lnTo>
                <a:lnTo>
                  <a:pt x="934492" y="0"/>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txBox="1">
            <a:spLocks noGrp="1"/>
          </p:cNvSpPr>
          <p:nvPr>
            <p:ph type="title"/>
          </p:nvPr>
        </p:nvSpPr>
        <p:spPr>
          <a:xfrm>
            <a:off x="2355084" y="0"/>
            <a:ext cx="7342505" cy="1123315"/>
          </a:xfrm>
          <a:prstGeom prst="rect">
            <a:avLst/>
          </a:prstGeom>
        </p:spPr>
        <p:txBody>
          <a:bodyPr vert="horz" wrap="square" lIns="0" tIns="12700" rIns="0" bIns="0" rtlCol="0">
            <a:spAutoFit/>
          </a:bodyPr>
          <a:lstStyle/>
          <a:p>
            <a:pPr marL="400050">
              <a:lnSpc>
                <a:spcPct val="100000"/>
              </a:lnSpc>
              <a:spcBef>
                <a:spcPts val="100"/>
              </a:spcBef>
            </a:pPr>
            <a:r>
              <a:rPr sz="4000" b="0" spc="-20" dirty="0">
                <a:latin typeface="Calibri"/>
                <a:cs typeface="Calibri"/>
              </a:rPr>
              <a:t>Instance </a:t>
            </a:r>
            <a:r>
              <a:rPr sz="4000" b="0" spc="-15" dirty="0">
                <a:latin typeface="Calibri"/>
                <a:cs typeface="Calibri"/>
              </a:rPr>
              <a:t>Segmentation </a:t>
            </a:r>
            <a:r>
              <a:rPr sz="4000" b="0" spc="-10" dirty="0">
                <a:latin typeface="Calibri"/>
                <a:cs typeface="Calibri"/>
              </a:rPr>
              <a:t>Methods</a:t>
            </a:r>
            <a:endParaRPr sz="4000">
              <a:latin typeface="Calibri"/>
              <a:cs typeface="Calibri"/>
            </a:endParaRPr>
          </a:p>
          <a:p>
            <a:pPr marL="12700">
              <a:lnSpc>
                <a:spcPct val="100000"/>
              </a:lnSpc>
              <a:tabLst>
                <a:tab pos="5494655" algn="l"/>
              </a:tabLst>
            </a:pPr>
            <a:r>
              <a:rPr sz="3200" b="1" spc="-5" dirty="0">
                <a:solidFill>
                  <a:srgbClr val="4472C4"/>
                </a:solidFill>
                <a:latin typeface="Calibri"/>
                <a:cs typeface="Calibri"/>
              </a:rPr>
              <a:t>R-CNN</a:t>
            </a:r>
            <a:r>
              <a:rPr sz="3200" b="1" spc="10" dirty="0">
                <a:solidFill>
                  <a:srgbClr val="4472C4"/>
                </a:solidFill>
                <a:latin typeface="Calibri"/>
                <a:cs typeface="Calibri"/>
              </a:rPr>
              <a:t> </a:t>
            </a:r>
            <a:r>
              <a:rPr sz="3200" b="1" spc="-10" dirty="0">
                <a:solidFill>
                  <a:srgbClr val="4472C4"/>
                </a:solidFill>
                <a:latin typeface="Calibri"/>
                <a:cs typeface="Calibri"/>
              </a:rPr>
              <a:t>driven	</a:t>
            </a:r>
            <a:r>
              <a:rPr sz="3200" b="1" spc="-5" dirty="0">
                <a:solidFill>
                  <a:srgbClr val="4472C4"/>
                </a:solidFill>
                <a:latin typeface="Calibri"/>
                <a:cs typeface="Calibri"/>
              </a:rPr>
              <a:t>FCN</a:t>
            </a:r>
            <a:r>
              <a:rPr sz="3200" b="1" spc="-60" dirty="0">
                <a:solidFill>
                  <a:srgbClr val="4472C4"/>
                </a:solidFill>
                <a:latin typeface="Calibri"/>
                <a:cs typeface="Calibri"/>
              </a:rPr>
              <a:t> </a:t>
            </a:r>
            <a:r>
              <a:rPr sz="3200" b="1" spc="-10" dirty="0">
                <a:solidFill>
                  <a:srgbClr val="4472C4"/>
                </a:solidFill>
                <a:latin typeface="Calibri"/>
                <a:cs typeface="Calibri"/>
              </a:rPr>
              <a:t>driven</a:t>
            </a:r>
            <a:endParaRPr sz="3200">
              <a:latin typeface="Calibri"/>
              <a:cs typeface="Calibri"/>
            </a:endParaRPr>
          </a:p>
        </p:txBody>
      </p:sp>
      <p:sp>
        <p:nvSpPr>
          <p:cNvPr id="28" name="object 28"/>
          <p:cNvSpPr txBox="1"/>
          <p:nvPr/>
        </p:nvSpPr>
        <p:spPr>
          <a:xfrm>
            <a:off x="1820720" y="2757881"/>
            <a:ext cx="1678305"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10" normalizeH="0" baseline="0" noProof="0" dirty="0">
                <a:ln>
                  <a:noFill/>
                </a:ln>
                <a:solidFill>
                  <a:srgbClr val="FFFFFF"/>
                </a:solidFill>
                <a:effectLst/>
                <a:uLnTx/>
                <a:uFillTx/>
                <a:latin typeface="Calibri"/>
                <a:ea typeface="+mn-ea"/>
                <a:cs typeface="Calibri"/>
              </a:rPr>
              <a:t>(proposals)</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624388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72" y="3818"/>
            <a:ext cx="1827653" cy="1082645"/>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162205" y="386522"/>
            <a:ext cx="9017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srgbClr val="FFFFFF"/>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507512" y="498232"/>
            <a:ext cx="9017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srgbClr val="FFFFFF"/>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900633" y="437943"/>
            <a:ext cx="9017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srgbClr val="FFFFFF"/>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1177467" y="309360"/>
            <a:ext cx="9017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srgbClr val="FFFFFF"/>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1557512" y="296411"/>
            <a:ext cx="90170" cy="193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srgbClr val="FFFFFF"/>
                </a:solidFill>
                <a:effectLst/>
                <a:uLnTx/>
                <a:uFillTx/>
                <a:latin typeface="Calibri"/>
                <a:ea typeface="+mn-ea"/>
                <a:cs typeface="Calibri"/>
              </a:rPr>
              <a:t>?</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p:nvPr/>
        </p:nvSpPr>
        <p:spPr>
          <a:xfrm>
            <a:off x="1147" y="1771231"/>
            <a:ext cx="1827651" cy="108264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78739" y="2192659"/>
            <a:ext cx="253365" cy="1016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1</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501005" y="2319390"/>
            <a:ext cx="253365" cy="1016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2</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881052" y="2060163"/>
            <a:ext cx="492125" cy="316865"/>
          </a:xfrm>
          <a:prstGeom prst="rect">
            <a:avLst/>
          </a:prstGeom>
        </p:spPr>
        <p:txBody>
          <a:bodyPr vert="horz" wrap="square" lIns="0" tIns="12700" rIns="0" bIns="0" rtlCol="0">
            <a:spAutoFit/>
          </a:bodyPr>
          <a:lstStyle/>
          <a:p>
            <a:pPr marL="250825"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4</a:t>
            </a:r>
            <a:endParaRPr kumimoji="0" sz="5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85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15"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3</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p:nvPr/>
        </p:nvSpPr>
        <p:spPr>
          <a:xfrm>
            <a:off x="1471570" y="2275070"/>
            <a:ext cx="253365" cy="1016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5</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13" name="object 13"/>
          <p:cNvSpPr/>
          <p:nvPr/>
        </p:nvSpPr>
        <p:spPr>
          <a:xfrm>
            <a:off x="641098" y="1285855"/>
            <a:ext cx="546735" cy="286385"/>
          </a:xfrm>
          <a:custGeom>
            <a:avLst/>
            <a:gdLst/>
            <a:ahLst/>
            <a:cxnLst/>
            <a:rect l="l" t="t" r="r" b="b"/>
            <a:pathLst>
              <a:path w="546735" h="286384">
                <a:moveTo>
                  <a:pt x="546606" y="142988"/>
                </a:moveTo>
                <a:lnTo>
                  <a:pt x="0" y="142988"/>
                </a:lnTo>
                <a:lnTo>
                  <a:pt x="273303" y="285976"/>
                </a:lnTo>
                <a:lnTo>
                  <a:pt x="546606" y="142988"/>
                </a:lnTo>
                <a:close/>
              </a:path>
              <a:path w="546735" h="286384">
                <a:moveTo>
                  <a:pt x="409955" y="0"/>
                </a:moveTo>
                <a:lnTo>
                  <a:pt x="136651" y="0"/>
                </a:lnTo>
                <a:lnTo>
                  <a:pt x="136651" y="142988"/>
                </a:lnTo>
                <a:lnTo>
                  <a:pt x="409955" y="142988"/>
                </a:lnTo>
                <a:lnTo>
                  <a:pt x="40995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641098" y="1285855"/>
            <a:ext cx="546735" cy="286385"/>
          </a:xfrm>
          <a:custGeom>
            <a:avLst/>
            <a:gdLst/>
            <a:ahLst/>
            <a:cxnLst/>
            <a:rect l="l" t="t" r="r" b="b"/>
            <a:pathLst>
              <a:path w="546735" h="286384">
                <a:moveTo>
                  <a:pt x="409955" y="0"/>
                </a:moveTo>
                <a:lnTo>
                  <a:pt x="409955" y="142988"/>
                </a:lnTo>
                <a:lnTo>
                  <a:pt x="546607" y="142988"/>
                </a:lnTo>
                <a:lnTo>
                  <a:pt x="273303" y="285976"/>
                </a:lnTo>
                <a:lnTo>
                  <a:pt x="0" y="142988"/>
                </a:lnTo>
                <a:lnTo>
                  <a:pt x="136651" y="142988"/>
                </a:lnTo>
                <a:lnTo>
                  <a:pt x="136651" y="0"/>
                </a:lnTo>
                <a:lnTo>
                  <a:pt x="409955"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10363524" y="3483"/>
            <a:ext cx="1823646" cy="1080272"/>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10364347" y="1768192"/>
            <a:ext cx="1827651" cy="108264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txBox="1"/>
          <p:nvPr/>
        </p:nvSpPr>
        <p:spPr>
          <a:xfrm>
            <a:off x="10441940" y="2189622"/>
            <a:ext cx="253365" cy="1016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1</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18" name="object 18"/>
          <p:cNvSpPr txBox="1"/>
          <p:nvPr/>
        </p:nvSpPr>
        <p:spPr>
          <a:xfrm>
            <a:off x="10864205" y="2316351"/>
            <a:ext cx="253365" cy="1016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2</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19" name="object 19"/>
          <p:cNvSpPr txBox="1"/>
          <p:nvPr/>
        </p:nvSpPr>
        <p:spPr>
          <a:xfrm>
            <a:off x="11244252" y="2057124"/>
            <a:ext cx="492125" cy="316865"/>
          </a:xfrm>
          <a:prstGeom prst="rect">
            <a:avLst/>
          </a:prstGeom>
        </p:spPr>
        <p:txBody>
          <a:bodyPr vert="horz" wrap="square" lIns="0" tIns="12700" rIns="0" bIns="0" rtlCol="0">
            <a:spAutoFit/>
          </a:bodyPr>
          <a:lstStyle/>
          <a:p>
            <a:pPr marL="250825"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4</a:t>
            </a:r>
            <a:endParaRPr kumimoji="0" sz="5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50"/>
              </a:spcBef>
              <a:spcAft>
                <a:spcPts val="0"/>
              </a:spcAft>
              <a:buClrTx/>
              <a:buSzTx/>
              <a:buFontTx/>
              <a:buNone/>
              <a:tabLst/>
              <a:defRPr/>
            </a:pPr>
            <a:endParaRPr kumimoji="0" sz="85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15"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3</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20" name="object 20"/>
          <p:cNvSpPr txBox="1"/>
          <p:nvPr/>
        </p:nvSpPr>
        <p:spPr>
          <a:xfrm>
            <a:off x="11834770" y="2272031"/>
            <a:ext cx="253365" cy="1016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Person</a:t>
            </a:r>
            <a:r>
              <a:rPr kumimoji="0" sz="500" b="1" i="0" u="none" strike="noStrike" kern="1200" cap="none" spc="-50" normalizeH="0" baseline="0" noProof="0" dirty="0">
                <a:ln>
                  <a:noFill/>
                </a:ln>
                <a:solidFill>
                  <a:srgbClr val="FFFFFF"/>
                </a:solidFill>
                <a:effectLst/>
                <a:uLnTx/>
                <a:uFillTx/>
                <a:latin typeface="Calibri"/>
                <a:ea typeface="+mn-ea"/>
                <a:cs typeface="Calibri"/>
              </a:rPr>
              <a:t> </a:t>
            </a:r>
            <a:r>
              <a:rPr kumimoji="0" sz="500" b="1" i="0" u="none" strike="noStrike" kern="1200" cap="none" spc="0" normalizeH="0" baseline="0" noProof="0" dirty="0">
                <a:ln>
                  <a:noFill/>
                </a:ln>
                <a:solidFill>
                  <a:srgbClr val="FFFFFF"/>
                </a:solidFill>
                <a:effectLst/>
                <a:uLnTx/>
                <a:uFillTx/>
                <a:latin typeface="Calibri"/>
                <a:ea typeface="+mn-ea"/>
                <a:cs typeface="Calibri"/>
              </a:rPr>
              <a:t>5</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21" name="object 21"/>
          <p:cNvSpPr/>
          <p:nvPr/>
        </p:nvSpPr>
        <p:spPr>
          <a:xfrm>
            <a:off x="11004295" y="1282819"/>
            <a:ext cx="546735" cy="286385"/>
          </a:xfrm>
          <a:custGeom>
            <a:avLst/>
            <a:gdLst/>
            <a:ahLst/>
            <a:cxnLst/>
            <a:rect l="l" t="t" r="r" b="b"/>
            <a:pathLst>
              <a:path w="546734" h="286384">
                <a:moveTo>
                  <a:pt x="546606" y="142988"/>
                </a:moveTo>
                <a:lnTo>
                  <a:pt x="0" y="142988"/>
                </a:lnTo>
                <a:lnTo>
                  <a:pt x="273303" y="285976"/>
                </a:lnTo>
                <a:lnTo>
                  <a:pt x="546606" y="142988"/>
                </a:lnTo>
                <a:close/>
              </a:path>
              <a:path w="546734" h="286384">
                <a:moveTo>
                  <a:pt x="409955" y="0"/>
                </a:moveTo>
                <a:lnTo>
                  <a:pt x="136651" y="0"/>
                </a:lnTo>
                <a:lnTo>
                  <a:pt x="136651" y="142988"/>
                </a:lnTo>
                <a:lnTo>
                  <a:pt x="409955" y="142988"/>
                </a:lnTo>
                <a:lnTo>
                  <a:pt x="40995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11004295" y="1282819"/>
            <a:ext cx="546735" cy="286385"/>
          </a:xfrm>
          <a:custGeom>
            <a:avLst/>
            <a:gdLst/>
            <a:ahLst/>
            <a:cxnLst/>
            <a:rect l="l" t="t" r="r" b="b"/>
            <a:pathLst>
              <a:path w="546734" h="286384">
                <a:moveTo>
                  <a:pt x="409955" y="0"/>
                </a:moveTo>
                <a:lnTo>
                  <a:pt x="409955" y="142988"/>
                </a:lnTo>
                <a:lnTo>
                  <a:pt x="546607" y="142988"/>
                </a:lnTo>
                <a:lnTo>
                  <a:pt x="273303" y="285976"/>
                </a:lnTo>
                <a:lnTo>
                  <a:pt x="0" y="142988"/>
                </a:lnTo>
                <a:lnTo>
                  <a:pt x="136651" y="142988"/>
                </a:lnTo>
                <a:lnTo>
                  <a:pt x="136651" y="0"/>
                </a:lnTo>
                <a:lnTo>
                  <a:pt x="409955"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txBox="1"/>
          <p:nvPr/>
        </p:nvSpPr>
        <p:spPr>
          <a:xfrm>
            <a:off x="11208267" y="430909"/>
            <a:ext cx="207645" cy="1016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1" i="0" u="none" strike="noStrike" kern="1200" cap="none" spc="-5" normalizeH="0" baseline="0" noProof="0" dirty="0">
                <a:ln>
                  <a:noFill/>
                </a:ln>
                <a:solidFill>
                  <a:srgbClr val="FFFFFF"/>
                </a:solidFill>
                <a:effectLst/>
                <a:uLnTx/>
                <a:uFillTx/>
                <a:latin typeface="Calibri"/>
                <a:ea typeface="+mn-ea"/>
                <a:cs typeface="Calibri"/>
              </a:rPr>
              <a:t>Per</a:t>
            </a:r>
            <a:r>
              <a:rPr kumimoji="0" sz="500" b="1" i="0" u="none" strike="noStrike" kern="1200" cap="none" spc="0" normalizeH="0" baseline="0" noProof="0" dirty="0">
                <a:ln>
                  <a:noFill/>
                </a:ln>
                <a:solidFill>
                  <a:srgbClr val="FFFFFF"/>
                </a:solidFill>
                <a:effectLst/>
                <a:uLnTx/>
                <a:uFillTx/>
                <a:latin typeface="Calibri"/>
                <a:ea typeface="+mn-ea"/>
                <a:cs typeface="Calibri"/>
              </a:rPr>
              <a:t>s</a:t>
            </a:r>
            <a:r>
              <a:rPr kumimoji="0" sz="500" b="1" i="0" u="none" strike="noStrike" kern="1200" cap="none" spc="5" normalizeH="0" baseline="0" noProof="0" dirty="0">
                <a:ln>
                  <a:noFill/>
                </a:ln>
                <a:solidFill>
                  <a:srgbClr val="FFFFFF"/>
                </a:solidFill>
                <a:effectLst/>
                <a:uLnTx/>
                <a:uFillTx/>
                <a:latin typeface="Calibri"/>
                <a:ea typeface="+mn-ea"/>
                <a:cs typeface="Calibri"/>
              </a:rPr>
              <a:t>o</a:t>
            </a:r>
            <a:r>
              <a:rPr kumimoji="0" sz="500" b="1" i="0" u="none" strike="noStrike" kern="1200" cap="none" spc="0" normalizeH="0" baseline="0" noProof="0" dirty="0">
                <a:ln>
                  <a:noFill/>
                </a:ln>
                <a:solidFill>
                  <a:srgbClr val="FFFFFF"/>
                </a:solidFill>
                <a:effectLst/>
                <a:uLnTx/>
                <a:uFillTx/>
                <a:latin typeface="Calibri"/>
                <a:ea typeface="+mn-ea"/>
                <a:cs typeface="Calibri"/>
              </a:rPr>
              <a:t>n</a:t>
            </a:r>
            <a:endParaRPr kumimoji="0" sz="500" b="0" i="0" u="none" strike="noStrike" kern="1200" cap="none" spc="0" normalizeH="0" baseline="0" noProof="0">
              <a:ln>
                <a:noFill/>
              </a:ln>
              <a:solidFill>
                <a:prstClr val="black"/>
              </a:solidFill>
              <a:effectLst/>
              <a:uLnTx/>
              <a:uFillTx/>
              <a:latin typeface="Calibri"/>
              <a:ea typeface="+mn-ea"/>
              <a:cs typeface="Calibri"/>
            </a:endParaRPr>
          </a:p>
        </p:txBody>
      </p:sp>
      <p:sp>
        <p:nvSpPr>
          <p:cNvPr id="24" name="object 24"/>
          <p:cNvSpPr txBox="1"/>
          <p:nvPr/>
        </p:nvSpPr>
        <p:spPr>
          <a:xfrm>
            <a:off x="87593" y="2898698"/>
            <a:ext cx="165608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4472C4"/>
                </a:solidFill>
                <a:effectLst/>
                <a:uLnTx/>
                <a:uFillTx/>
                <a:latin typeface="Calibri"/>
                <a:ea typeface="+mn-ea"/>
                <a:cs typeface="Calibri"/>
              </a:rPr>
              <a:t>RCNN-driven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25" name="object 25"/>
          <p:cNvSpPr txBox="1"/>
          <p:nvPr/>
        </p:nvSpPr>
        <p:spPr>
          <a:xfrm>
            <a:off x="10563419" y="2898698"/>
            <a:ext cx="142430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4472C4"/>
                </a:solidFill>
                <a:effectLst/>
                <a:uLnTx/>
                <a:uFillTx/>
                <a:latin typeface="Calibri"/>
                <a:ea typeface="+mn-ea"/>
                <a:cs typeface="Calibri"/>
              </a:rPr>
              <a:t>FCN-driven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26" name="object 26"/>
          <p:cNvSpPr txBox="1"/>
          <p:nvPr/>
        </p:nvSpPr>
        <p:spPr>
          <a:xfrm>
            <a:off x="1956283" y="1948492"/>
            <a:ext cx="3862070" cy="1993264"/>
          </a:xfrm>
          <a:prstGeom prst="rect">
            <a:avLst/>
          </a:prstGeom>
        </p:spPr>
        <p:txBody>
          <a:bodyPr vert="horz" wrap="square" lIns="0" tIns="88900" rIns="0" bIns="0" rtlCol="0">
            <a:spAutoFit/>
          </a:bodyPr>
          <a:lstStyle/>
          <a:p>
            <a:pPr marL="492125" marR="0" lvl="0" indent="-221615" algn="l" defTabSz="914400" rtl="0" eaLnBrk="1" fontAlgn="auto" latinLnBrk="0" hangingPunct="1">
              <a:lnSpc>
                <a:spcPct val="100000"/>
              </a:lnSpc>
              <a:spcBef>
                <a:spcPts val="700"/>
              </a:spcBef>
              <a:spcAft>
                <a:spcPts val="0"/>
              </a:spcAft>
              <a:buClrTx/>
              <a:buSzTx/>
              <a:buFontTx/>
              <a:buChar char="•"/>
              <a:tabLst>
                <a:tab pos="492759" algn="l"/>
              </a:tabLst>
              <a:defRPr/>
            </a:pPr>
            <a:r>
              <a:rPr kumimoji="0" sz="2400" b="0" i="0" u="none" strike="noStrike" kern="1200" cap="none" spc="-5" normalizeH="0" baseline="0" noProof="0" dirty="0">
                <a:ln>
                  <a:noFill/>
                </a:ln>
                <a:solidFill>
                  <a:srgbClr val="7F7F7F"/>
                </a:solidFill>
                <a:effectLst/>
                <a:uLnTx/>
                <a:uFillTx/>
                <a:latin typeface="Calibri"/>
                <a:ea typeface="+mn-ea"/>
                <a:cs typeface="Calibri"/>
              </a:rPr>
              <a:t>SDS </a:t>
            </a:r>
            <a:r>
              <a:rPr kumimoji="0" sz="1800" b="0" i="0" u="none" strike="noStrike" kern="1200" cap="none" spc="-10" normalizeH="0" baseline="0" noProof="0" dirty="0">
                <a:ln>
                  <a:noFill/>
                </a:ln>
                <a:solidFill>
                  <a:srgbClr val="7F7F7F"/>
                </a:solidFill>
                <a:effectLst/>
                <a:uLnTx/>
                <a:uFillTx/>
                <a:latin typeface="Calibri"/>
                <a:ea typeface="+mn-ea"/>
                <a:cs typeface="Calibri"/>
              </a:rPr>
              <a:t>[Hariharan </a:t>
            </a:r>
            <a:r>
              <a:rPr kumimoji="0" sz="1800" b="0" i="0" u="none" strike="noStrike" kern="1200" cap="none" spc="-5" normalizeH="0" baseline="0" noProof="0" dirty="0">
                <a:ln>
                  <a:noFill/>
                </a:ln>
                <a:solidFill>
                  <a:srgbClr val="7F7F7F"/>
                </a:solidFill>
                <a:effectLst/>
                <a:uLnTx/>
                <a:uFillTx/>
                <a:latin typeface="Calibri"/>
                <a:ea typeface="+mn-ea"/>
                <a:cs typeface="Calibri"/>
              </a:rPr>
              <a:t>et al,</a:t>
            </a:r>
            <a:r>
              <a:rPr kumimoji="0" sz="1800" b="0" i="0" u="none" strike="noStrike" kern="1200" cap="none" spc="15" normalizeH="0" baseline="0" noProof="0" dirty="0">
                <a:ln>
                  <a:noFill/>
                </a:ln>
                <a:solidFill>
                  <a:srgbClr val="7F7F7F"/>
                </a:solidFill>
                <a:effectLst/>
                <a:uLnTx/>
                <a:uFillTx/>
                <a:latin typeface="Calibri"/>
                <a:ea typeface="+mn-ea"/>
                <a:cs typeface="Calibri"/>
              </a:rPr>
              <a:t> </a:t>
            </a:r>
            <a:r>
              <a:rPr kumimoji="0" sz="1800" b="0" i="0" u="none" strike="noStrike" kern="1200" cap="none" spc="0" normalizeH="0" baseline="0" noProof="0" dirty="0">
                <a:ln>
                  <a:noFill/>
                </a:ln>
                <a:solidFill>
                  <a:srgbClr val="7F7F7F"/>
                </a:solidFill>
                <a:effectLst/>
                <a:uLnTx/>
                <a:uFillTx/>
                <a:latin typeface="Calibri"/>
                <a:ea typeface="+mn-ea"/>
                <a:cs typeface="Calibri"/>
              </a:rPr>
              <a:t>ECCV’14]</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33045" marR="0" lvl="0" indent="-220979" algn="l" defTabSz="914400" rtl="0" eaLnBrk="1" fontAlgn="auto" latinLnBrk="0" hangingPunct="1">
              <a:lnSpc>
                <a:spcPct val="100000"/>
              </a:lnSpc>
              <a:spcBef>
                <a:spcPts val="600"/>
              </a:spcBef>
              <a:spcAft>
                <a:spcPts val="0"/>
              </a:spcAft>
              <a:buClrTx/>
              <a:buSzTx/>
              <a:buFontTx/>
              <a:buChar char="•"/>
              <a:tabLst>
                <a:tab pos="233679" algn="l"/>
              </a:tabLst>
              <a:defRPr/>
            </a:pPr>
            <a:r>
              <a:rPr kumimoji="0" sz="2400" b="0" i="0" u="none" strike="noStrike" kern="1200" cap="none" spc="-5" normalizeH="0" baseline="0" noProof="0" dirty="0">
                <a:ln>
                  <a:noFill/>
                </a:ln>
                <a:solidFill>
                  <a:srgbClr val="7F7F7F"/>
                </a:solidFill>
                <a:effectLst/>
                <a:uLnTx/>
                <a:uFillTx/>
                <a:latin typeface="Calibri"/>
                <a:ea typeface="+mn-ea"/>
                <a:cs typeface="Calibri"/>
              </a:rPr>
              <a:t>HyperCol </a:t>
            </a:r>
            <a:r>
              <a:rPr kumimoji="0" sz="1800" b="0" i="0" u="none" strike="noStrike" kern="1200" cap="none" spc="-10" normalizeH="0" baseline="0" noProof="0" dirty="0">
                <a:ln>
                  <a:noFill/>
                </a:ln>
                <a:solidFill>
                  <a:srgbClr val="7F7F7F"/>
                </a:solidFill>
                <a:effectLst/>
                <a:uLnTx/>
                <a:uFillTx/>
                <a:latin typeface="Calibri"/>
                <a:ea typeface="+mn-ea"/>
                <a:cs typeface="Calibri"/>
              </a:rPr>
              <a:t>[Hariharan </a:t>
            </a:r>
            <a:r>
              <a:rPr kumimoji="0" sz="1800" b="0" i="0" u="none" strike="noStrike" kern="1200" cap="none" spc="-5" normalizeH="0" baseline="0" noProof="0" dirty="0">
                <a:ln>
                  <a:noFill/>
                </a:ln>
                <a:solidFill>
                  <a:srgbClr val="7F7F7F"/>
                </a:solidFill>
                <a:effectLst/>
                <a:uLnTx/>
                <a:uFillTx/>
                <a:latin typeface="Calibri"/>
                <a:ea typeface="+mn-ea"/>
                <a:cs typeface="Calibri"/>
              </a:rPr>
              <a:t>et al,</a:t>
            </a:r>
            <a:r>
              <a:rPr kumimoji="0" sz="1800" b="0" i="0" u="none" strike="noStrike" kern="1200" cap="none" spc="40" normalizeH="0" baseline="0" noProof="0" dirty="0">
                <a:ln>
                  <a:noFill/>
                </a:ln>
                <a:solidFill>
                  <a:srgbClr val="7F7F7F"/>
                </a:solidFill>
                <a:effectLst/>
                <a:uLnTx/>
                <a:uFillTx/>
                <a:latin typeface="Calibri"/>
                <a:ea typeface="+mn-ea"/>
                <a:cs typeface="Calibri"/>
              </a:rPr>
              <a:t> </a:t>
            </a:r>
            <a:r>
              <a:rPr kumimoji="0" sz="1800" b="0" i="0" u="none" strike="noStrike" kern="1200" cap="none" spc="-5" normalizeH="0" baseline="0" noProof="0" dirty="0">
                <a:ln>
                  <a:noFill/>
                </a:ln>
                <a:solidFill>
                  <a:srgbClr val="7F7F7F"/>
                </a:solidFill>
                <a:effectLst/>
                <a:uLnTx/>
                <a:uFillTx/>
                <a:latin typeface="Calibri"/>
                <a:ea typeface="+mn-ea"/>
                <a:cs typeface="Calibri"/>
              </a:rPr>
              <a:t>CVPR’15]</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485140" marR="0" lvl="1" indent="-221615" algn="l" defTabSz="914400" rtl="0" eaLnBrk="1" fontAlgn="auto" latinLnBrk="0" hangingPunct="1">
              <a:lnSpc>
                <a:spcPct val="100000"/>
              </a:lnSpc>
              <a:spcBef>
                <a:spcPts val="2450"/>
              </a:spcBef>
              <a:spcAft>
                <a:spcPts val="0"/>
              </a:spcAft>
              <a:buClrTx/>
              <a:buSzTx/>
              <a:buFontTx/>
              <a:buChar char="•"/>
              <a:tabLst>
                <a:tab pos="485775" algn="l"/>
              </a:tabLst>
              <a:defRPr/>
            </a:pPr>
            <a:r>
              <a:rPr kumimoji="0" sz="2400" b="0" i="0" u="none" strike="noStrike" kern="1200" cap="none" spc="-5" normalizeH="0" baseline="0" noProof="0" dirty="0">
                <a:ln>
                  <a:noFill/>
                </a:ln>
                <a:solidFill>
                  <a:srgbClr val="7F7F7F"/>
                </a:solidFill>
                <a:effectLst/>
                <a:uLnTx/>
                <a:uFillTx/>
                <a:latin typeface="Calibri"/>
                <a:ea typeface="+mn-ea"/>
                <a:cs typeface="Calibri"/>
              </a:rPr>
              <a:t>CFM </a:t>
            </a:r>
            <a:r>
              <a:rPr kumimoji="0" sz="1800" b="0" i="0" u="none" strike="noStrike" kern="1200" cap="none" spc="0" normalizeH="0" baseline="0" noProof="0" dirty="0">
                <a:ln>
                  <a:noFill/>
                </a:ln>
                <a:solidFill>
                  <a:srgbClr val="7F7F7F"/>
                </a:solidFill>
                <a:effectLst/>
                <a:uLnTx/>
                <a:uFillTx/>
                <a:latin typeface="Calibri"/>
                <a:ea typeface="+mn-ea"/>
                <a:cs typeface="Calibri"/>
              </a:rPr>
              <a:t>[Dai </a:t>
            </a:r>
            <a:r>
              <a:rPr kumimoji="0" sz="1800" b="0" i="0" u="none" strike="noStrike" kern="1200" cap="none" spc="-5" normalizeH="0" baseline="0" noProof="0" dirty="0">
                <a:ln>
                  <a:noFill/>
                </a:ln>
                <a:solidFill>
                  <a:srgbClr val="7F7F7F"/>
                </a:solidFill>
                <a:effectLst/>
                <a:uLnTx/>
                <a:uFillTx/>
                <a:latin typeface="Calibri"/>
                <a:ea typeface="+mn-ea"/>
                <a:cs typeface="Calibri"/>
              </a:rPr>
              <a:t>et al, CVPR’15]</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549275" marR="0" lvl="2" indent="-220979" algn="l" defTabSz="914400" rtl="0" eaLnBrk="1" fontAlgn="auto" latinLnBrk="0" hangingPunct="1">
              <a:lnSpc>
                <a:spcPct val="100000"/>
              </a:lnSpc>
              <a:spcBef>
                <a:spcPts val="320"/>
              </a:spcBef>
              <a:spcAft>
                <a:spcPts val="0"/>
              </a:spcAft>
              <a:buClrTx/>
              <a:buSzTx/>
              <a:buFontTx/>
              <a:buChar char="•"/>
              <a:tabLst>
                <a:tab pos="549910" algn="l"/>
              </a:tabLst>
              <a:defRPr/>
            </a:pPr>
            <a:r>
              <a:rPr kumimoji="0" sz="2400" b="0" i="0" u="none" strike="noStrike" kern="1200" cap="none" spc="-5" normalizeH="0" baseline="0" noProof="0" dirty="0">
                <a:ln>
                  <a:noFill/>
                </a:ln>
                <a:solidFill>
                  <a:srgbClr val="7F7F7F"/>
                </a:solidFill>
                <a:effectLst/>
                <a:uLnTx/>
                <a:uFillTx/>
                <a:latin typeface="Calibri"/>
                <a:ea typeface="+mn-ea"/>
                <a:cs typeface="Calibri"/>
              </a:rPr>
              <a:t>MNC </a:t>
            </a:r>
            <a:r>
              <a:rPr kumimoji="0" sz="1800" b="0" i="0" u="none" strike="noStrike" kern="1200" cap="none" spc="0" normalizeH="0" baseline="0" noProof="0" dirty="0">
                <a:ln>
                  <a:noFill/>
                </a:ln>
                <a:solidFill>
                  <a:srgbClr val="7F7F7F"/>
                </a:solidFill>
                <a:effectLst/>
                <a:uLnTx/>
                <a:uFillTx/>
                <a:latin typeface="Calibri"/>
                <a:ea typeface="+mn-ea"/>
                <a:cs typeface="Calibri"/>
              </a:rPr>
              <a:t>[Dai </a:t>
            </a:r>
            <a:r>
              <a:rPr kumimoji="0" sz="1800" b="0" i="0" u="none" strike="noStrike" kern="1200" cap="none" spc="-5" normalizeH="0" baseline="0" noProof="0" dirty="0">
                <a:ln>
                  <a:noFill/>
                </a:ln>
                <a:solidFill>
                  <a:srgbClr val="7F7F7F"/>
                </a:solidFill>
                <a:effectLst/>
                <a:uLnTx/>
                <a:uFillTx/>
                <a:latin typeface="Calibri"/>
                <a:ea typeface="+mn-ea"/>
                <a:cs typeface="Calibri"/>
              </a:rPr>
              <a:t>et al,</a:t>
            </a:r>
            <a:r>
              <a:rPr kumimoji="0" sz="1800" b="0" i="0" u="none" strike="noStrike" kern="1200" cap="none" spc="0" normalizeH="0" baseline="0" noProof="0" dirty="0">
                <a:ln>
                  <a:noFill/>
                </a:ln>
                <a:solidFill>
                  <a:srgbClr val="7F7F7F"/>
                </a:solidFill>
                <a:effectLst/>
                <a:uLnTx/>
                <a:uFillTx/>
                <a:latin typeface="Calibri"/>
                <a:ea typeface="+mn-ea"/>
                <a:cs typeface="Calibri"/>
              </a:rPr>
              <a:t> </a:t>
            </a:r>
            <a:r>
              <a:rPr kumimoji="0" sz="1800" b="0" i="0" u="none" strike="noStrike" kern="1200" cap="none" spc="-5" normalizeH="0" baseline="0" noProof="0" dirty="0">
                <a:ln>
                  <a:noFill/>
                </a:ln>
                <a:solidFill>
                  <a:srgbClr val="7F7F7F"/>
                </a:solidFill>
                <a:effectLst/>
                <a:uLnTx/>
                <a:uFillTx/>
                <a:latin typeface="Calibri"/>
                <a:ea typeface="+mn-ea"/>
                <a:cs typeface="Calibri"/>
              </a:rPr>
              <a:t>CVPR’16]</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27" name="object 27"/>
          <p:cNvSpPr txBox="1"/>
          <p:nvPr/>
        </p:nvSpPr>
        <p:spPr>
          <a:xfrm>
            <a:off x="6972533" y="2880315"/>
            <a:ext cx="2760345" cy="391160"/>
          </a:xfrm>
          <a:prstGeom prst="rect">
            <a:avLst/>
          </a:prstGeom>
        </p:spPr>
        <p:txBody>
          <a:bodyPr vert="horz" wrap="square" lIns="0" tIns="12700" rIns="0" bIns="0" rtlCol="0">
            <a:spAutoFit/>
          </a:bodyPr>
          <a:lstStyle/>
          <a:p>
            <a:pPr marL="233045" marR="0" lvl="0" indent="-220979" algn="l" defTabSz="914400" rtl="0" eaLnBrk="1" fontAlgn="auto" latinLnBrk="0" hangingPunct="1">
              <a:lnSpc>
                <a:spcPct val="100000"/>
              </a:lnSpc>
              <a:spcBef>
                <a:spcPts val="100"/>
              </a:spcBef>
              <a:spcAft>
                <a:spcPts val="0"/>
              </a:spcAft>
              <a:buClrTx/>
              <a:buSzTx/>
              <a:buFontTx/>
              <a:buChar char="•"/>
              <a:tabLst>
                <a:tab pos="233679" algn="l"/>
              </a:tabLst>
              <a:defRPr/>
            </a:pPr>
            <a:r>
              <a:rPr kumimoji="0" sz="2400" b="0" i="0" u="none" strike="noStrike" kern="1200" cap="none" spc="-5" normalizeH="0" baseline="0" noProof="0" dirty="0">
                <a:ln>
                  <a:noFill/>
                </a:ln>
                <a:solidFill>
                  <a:srgbClr val="7F7F7F"/>
                </a:solidFill>
                <a:effectLst/>
                <a:uLnTx/>
                <a:uFillTx/>
                <a:latin typeface="Calibri"/>
                <a:ea typeface="+mn-ea"/>
                <a:cs typeface="Calibri"/>
              </a:rPr>
              <a:t>PFN </a:t>
            </a:r>
            <a:r>
              <a:rPr kumimoji="0" sz="1800" b="0" i="0" u="none" strike="noStrike" kern="1200" cap="none" spc="-5" normalizeH="0" baseline="0" noProof="0" dirty="0">
                <a:ln>
                  <a:noFill/>
                </a:ln>
                <a:solidFill>
                  <a:srgbClr val="7F7F7F"/>
                </a:solidFill>
                <a:effectLst/>
                <a:uLnTx/>
                <a:uFillTx/>
                <a:latin typeface="Calibri"/>
                <a:ea typeface="+mn-ea"/>
                <a:cs typeface="Calibri"/>
              </a:rPr>
              <a:t>[Liang et al,</a:t>
            </a:r>
            <a:r>
              <a:rPr kumimoji="0" sz="1800" b="0" i="0" u="none" strike="noStrike" kern="1200" cap="none" spc="5" normalizeH="0" baseline="0" noProof="0" dirty="0">
                <a:ln>
                  <a:noFill/>
                </a:ln>
                <a:solidFill>
                  <a:srgbClr val="7F7F7F"/>
                </a:solidFill>
                <a:effectLst/>
                <a:uLnTx/>
                <a:uFillTx/>
                <a:latin typeface="Calibri"/>
                <a:ea typeface="+mn-ea"/>
                <a:cs typeface="Calibri"/>
              </a:rPr>
              <a:t> </a:t>
            </a:r>
            <a:r>
              <a:rPr kumimoji="0" sz="1800" b="0" i="0" u="none" strike="noStrike" kern="1200" cap="none" spc="0" normalizeH="0" baseline="0" noProof="0" dirty="0">
                <a:ln>
                  <a:noFill/>
                </a:ln>
                <a:solidFill>
                  <a:srgbClr val="7F7F7F"/>
                </a:solidFill>
                <a:effectLst/>
                <a:uLnTx/>
                <a:uFillTx/>
                <a:latin typeface="Calibri"/>
                <a:ea typeface="+mn-ea"/>
                <a:cs typeface="Calibri"/>
              </a:rPr>
              <a:t>arXiv’15]</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28" name="object 28"/>
          <p:cNvSpPr txBox="1"/>
          <p:nvPr/>
        </p:nvSpPr>
        <p:spPr>
          <a:xfrm>
            <a:off x="6108645" y="3200576"/>
            <a:ext cx="4902200" cy="2432050"/>
          </a:xfrm>
          <a:prstGeom prst="rect">
            <a:avLst/>
          </a:prstGeom>
        </p:spPr>
        <p:txBody>
          <a:bodyPr vert="horz" wrap="square" lIns="0" tIns="199390" rIns="0" bIns="0" rtlCol="0">
            <a:spAutoFit/>
          </a:bodyPr>
          <a:lstStyle/>
          <a:p>
            <a:pPr marL="1227455" marR="0" lvl="0" indent="-220979" algn="l" defTabSz="914400" rtl="0" eaLnBrk="1" fontAlgn="auto" latinLnBrk="0" hangingPunct="1">
              <a:lnSpc>
                <a:spcPct val="100000"/>
              </a:lnSpc>
              <a:spcBef>
                <a:spcPts val="1570"/>
              </a:spcBef>
              <a:spcAft>
                <a:spcPts val="0"/>
              </a:spcAft>
              <a:buClrTx/>
              <a:buSzTx/>
              <a:buFontTx/>
              <a:buChar char="•"/>
              <a:tabLst>
                <a:tab pos="1227455" algn="l"/>
              </a:tabLst>
              <a:defRPr/>
            </a:pPr>
            <a:r>
              <a:rPr kumimoji="0" sz="2400" b="0" i="0" u="none" strike="noStrike" kern="1200" cap="none" spc="-10" normalizeH="0" baseline="0" noProof="0" dirty="0">
                <a:ln>
                  <a:noFill/>
                </a:ln>
                <a:solidFill>
                  <a:srgbClr val="7F7F7F"/>
                </a:solidFill>
                <a:effectLst/>
                <a:uLnTx/>
                <a:uFillTx/>
                <a:latin typeface="Calibri"/>
                <a:ea typeface="+mn-ea"/>
                <a:cs typeface="Calibri"/>
              </a:rPr>
              <a:t>InstanceCut </a:t>
            </a:r>
            <a:r>
              <a:rPr kumimoji="0" sz="1800" b="0" i="0" u="none" strike="noStrike" kern="1200" cap="none" spc="-5" normalizeH="0" baseline="0" noProof="0" dirty="0">
                <a:ln>
                  <a:noFill/>
                </a:ln>
                <a:solidFill>
                  <a:srgbClr val="7F7F7F"/>
                </a:solidFill>
                <a:effectLst/>
                <a:uLnTx/>
                <a:uFillTx/>
                <a:latin typeface="Calibri"/>
                <a:ea typeface="+mn-ea"/>
                <a:cs typeface="Calibri"/>
              </a:rPr>
              <a:t>[Kirillov et al,</a:t>
            </a:r>
            <a:r>
              <a:rPr kumimoji="0" sz="1800" b="0" i="0" u="none" strike="noStrike" kern="1200" cap="none" spc="5" normalizeH="0" baseline="0" noProof="0" dirty="0">
                <a:ln>
                  <a:noFill/>
                </a:ln>
                <a:solidFill>
                  <a:srgbClr val="7F7F7F"/>
                </a:solidFill>
                <a:effectLst/>
                <a:uLnTx/>
                <a:uFillTx/>
                <a:latin typeface="Calibri"/>
                <a:ea typeface="+mn-ea"/>
                <a:cs typeface="Calibri"/>
              </a:rPr>
              <a:t> </a:t>
            </a:r>
            <a:r>
              <a:rPr kumimoji="0" sz="1800" b="0" i="0" u="none" strike="noStrike" kern="1200" cap="none" spc="-5" normalizeH="0" baseline="0" noProof="0" dirty="0">
                <a:ln>
                  <a:noFill/>
                </a:ln>
                <a:solidFill>
                  <a:srgbClr val="7F7F7F"/>
                </a:solidFill>
                <a:effectLst/>
                <a:uLnTx/>
                <a:uFillTx/>
                <a:latin typeface="Calibri"/>
                <a:ea typeface="+mn-ea"/>
                <a:cs typeface="Calibri"/>
              </a:rPr>
              <a:t>CVPR’17]</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1155065" marR="0" lvl="0" indent="-220979" algn="l" defTabSz="914400" rtl="0" eaLnBrk="1" fontAlgn="auto" latinLnBrk="0" hangingPunct="1">
              <a:lnSpc>
                <a:spcPct val="100000"/>
              </a:lnSpc>
              <a:spcBef>
                <a:spcPts val="1470"/>
              </a:spcBef>
              <a:spcAft>
                <a:spcPts val="0"/>
              </a:spcAft>
              <a:buClrTx/>
              <a:buSzTx/>
              <a:buFontTx/>
              <a:buChar char="•"/>
              <a:tabLst>
                <a:tab pos="1155700" algn="l"/>
              </a:tabLst>
              <a:defRPr/>
            </a:pPr>
            <a:r>
              <a:rPr kumimoji="0" sz="2400" b="0" i="0" u="none" strike="noStrike" kern="1200" cap="none" spc="-20" normalizeH="0" baseline="0" noProof="0" dirty="0">
                <a:ln>
                  <a:noFill/>
                </a:ln>
                <a:solidFill>
                  <a:srgbClr val="7F7F7F"/>
                </a:solidFill>
                <a:effectLst/>
                <a:uLnTx/>
                <a:uFillTx/>
                <a:latin typeface="Calibri"/>
                <a:ea typeface="+mn-ea"/>
                <a:cs typeface="Calibri"/>
              </a:rPr>
              <a:t>Watershed </a:t>
            </a:r>
            <a:r>
              <a:rPr kumimoji="0" sz="1800" b="0" i="0" u="none" strike="noStrike" kern="1200" cap="none" spc="-5" normalizeH="0" baseline="0" noProof="0" dirty="0">
                <a:ln>
                  <a:noFill/>
                </a:ln>
                <a:solidFill>
                  <a:srgbClr val="7F7F7F"/>
                </a:solidFill>
                <a:effectLst/>
                <a:uLnTx/>
                <a:uFillTx/>
                <a:latin typeface="Calibri"/>
                <a:ea typeface="+mn-ea"/>
                <a:cs typeface="Calibri"/>
              </a:rPr>
              <a:t>[Bai </a:t>
            </a:r>
            <a:r>
              <a:rPr kumimoji="0" sz="1800" b="0" i="0" u="none" strike="noStrike" kern="1200" cap="none" spc="0" normalizeH="0" baseline="0" noProof="0" dirty="0">
                <a:ln>
                  <a:noFill/>
                </a:ln>
                <a:solidFill>
                  <a:srgbClr val="7F7F7F"/>
                </a:solidFill>
                <a:effectLst/>
                <a:uLnTx/>
                <a:uFillTx/>
                <a:latin typeface="Calibri"/>
                <a:ea typeface="+mn-ea"/>
                <a:cs typeface="Calibri"/>
              </a:rPr>
              <a:t>&amp; </a:t>
            </a:r>
            <a:r>
              <a:rPr kumimoji="0" sz="1800" b="0" i="0" u="none" strike="noStrike" kern="1200" cap="none" spc="-10" normalizeH="0" baseline="0" noProof="0" dirty="0">
                <a:ln>
                  <a:noFill/>
                </a:ln>
                <a:solidFill>
                  <a:srgbClr val="7F7F7F"/>
                </a:solidFill>
                <a:effectLst/>
                <a:uLnTx/>
                <a:uFillTx/>
                <a:latin typeface="Calibri"/>
                <a:ea typeface="+mn-ea"/>
                <a:cs typeface="Calibri"/>
              </a:rPr>
              <a:t>Urtasun,</a:t>
            </a:r>
            <a:r>
              <a:rPr kumimoji="0" sz="1800" b="0" i="0" u="none" strike="noStrike" kern="1200" cap="none" spc="10" normalizeH="0" baseline="0" noProof="0" dirty="0">
                <a:ln>
                  <a:noFill/>
                </a:ln>
                <a:solidFill>
                  <a:srgbClr val="7F7F7F"/>
                </a:solidFill>
                <a:effectLst/>
                <a:uLnTx/>
                <a:uFillTx/>
                <a:latin typeface="Calibri"/>
                <a:ea typeface="+mn-ea"/>
                <a:cs typeface="Calibri"/>
              </a:rPr>
              <a:t> </a:t>
            </a:r>
            <a:r>
              <a:rPr kumimoji="0" sz="1800" b="0" i="0" u="none" strike="noStrike" kern="1200" cap="none" spc="-5" normalizeH="0" baseline="0" noProof="0" dirty="0">
                <a:ln>
                  <a:noFill/>
                </a:ln>
                <a:solidFill>
                  <a:srgbClr val="7F7F7F"/>
                </a:solidFill>
                <a:effectLst/>
                <a:uLnTx/>
                <a:uFillTx/>
                <a:latin typeface="Calibri"/>
                <a:ea typeface="+mn-ea"/>
                <a:cs typeface="Calibri"/>
              </a:rPr>
              <a:t>CVPR’17]</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40"/>
              </a:spcBef>
              <a:spcAft>
                <a:spcPts val="0"/>
              </a:spcAft>
              <a:buClrTx/>
              <a:buSzTx/>
              <a:buFontTx/>
              <a:buNone/>
              <a:tabLst/>
              <a:defRPr/>
            </a:pPr>
            <a:endParaRPr kumimoji="0" sz="3200" b="0" i="0" u="none" strike="noStrike" kern="1200" cap="none" spc="0" normalizeH="0" baseline="0" noProof="0">
              <a:ln>
                <a:noFill/>
              </a:ln>
              <a:solidFill>
                <a:prstClr val="black"/>
              </a:solidFill>
              <a:effectLst/>
              <a:uLnTx/>
              <a:uFillTx/>
              <a:latin typeface="Calibri"/>
              <a:ea typeface="+mn-ea"/>
              <a:cs typeface="Calibri"/>
            </a:endParaRPr>
          </a:p>
          <a:p>
            <a:pPr marL="233045" marR="0" lvl="0" indent="-220979" algn="l" defTabSz="914400" rtl="0" eaLnBrk="1" fontAlgn="auto" latinLnBrk="0" hangingPunct="1">
              <a:lnSpc>
                <a:spcPct val="100000"/>
              </a:lnSpc>
              <a:spcBef>
                <a:spcPts val="5"/>
              </a:spcBef>
              <a:spcAft>
                <a:spcPts val="0"/>
              </a:spcAft>
              <a:buClrTx/>
              <a:buSzTx/>
              <a:buFontTx/>
              <a:buChar char="•"/>
              <a:tabLst>
                <a:tab pos="233679" algn="l"/>
              </a:tabLst>
              <a:defRPr/>
            </a:pPr>
            <a:r>
              <a:rPr kumimoji="0" sz="2400" b="0" i="0" u="none" strike="noStrike" kern="1200" cap="none" spc="-10" normalizeH="0" baseline="0" noProof="0" dirty="0">
                <a:ln>
                  <a:noFill/>
                </a:ln>
                <a:solidFill>
                  <a:srgbClr val="7F7F7F"/>
                </a:solidFill>
                <a:effectLst/>
                <a:uLnTx/>
                <a:uFillTx/>
                <a:latin typeface="Calibri"/>
                <a:ea typeface="+mn-ea"/>
                <a:cs typeface="Calibri"/>
              </a:rPr>
              <a:t>FCIS </a:t>
            </a:r>
            <a:r>
              <a:rPr kumimoji="0" sz="1800" b="0" i="0" u="none" strike="noStrike" kern="1200" cap="none" spc="0" normalizeH="0" baseline="0" noProof="0" dirty="0">
                <a:ln>
                  <a:noFill/>
                </a:ln>
                <a:solidFill>
                  <a:srgbClr val="7F7F7F"/>
                </a:solidFill>
                <a:effectLst/>
                <a:uLnTx/>
                <a:uFillTx/>
                <a:latin typeface="Calibri"/>
                <a:ea typeface="+mn-ea"/>
                <a:cs typeface="Calibri"/>
              </a:rPr>
              <a:t>[Li </a:t>
            </a:r>
            <a:r>
              <a:rPr kumimoji="0" sz="1800" b="0" i="0" u="none" strike="noStrike" kern="1200" cap="none" spc="-5" normalizeH="0" baseline="0" noProof="0" dirty="0">
                <a:ln>
                  <a:noFill/>
                </a:ln>
                <a:solidFill>
                  <a:srgbClr val="7F7F7F"/>
                </a:solidFill>
                <a:effectLst/>
                <a:uLnTx/>
                <a:uFillTx/>
                <a:latin typeface="Calibri"/>
                <a:ea typeface="+mn-ea"/>
                <a:cs typeface="Calibri"/>
              </a:rPr>
              <a:t>et al,</a:t>
            </a:r>
            <a:r>
              <a:rPr kumimoji="0" sz="1800" b="0" i="0" u="none" strike="noStrike" kern="1200" cap="none" spc="10" normalizeH="0" baseline="0" noProof="0" dirty="0">
                <a:ln>
                  <a:noFill/>
                </a:ln>
                <a:solidFill>
                  <a:srgbClr val="7F7F7F"/>
                </a:solidFill>
                <a:effectLst/>
                <a:uLnTx/>
                <a:uFillTx/>
                <a:latin typeface="Calibri"/>
                <a:ea typeface="+mn-ea"/>
                <a:cs typeface="Calibri"/>
              </a:rPr>
              <a:t> </a:t>
            </a:r>
            <a:r>
              <a:rPr kumimoji="0" sz="1800" b="0" i="0" u="none" strike="noStrike" kern="1200" cap="none" spc="-5" normalizeH="0" baseline="0" noProof="0" dirty="0">
                <a:ln>
                  <a:noFill/>
                </a:ln>
                <a:solidFill>
                  <a:srgbClr val="7F7F7F"/>
                </a:solidFill>
                <a:effectLst/>
                <a:uLnTx/>
                <a:uFillTx/>
                <a:latin typeface="Calibri"/>
                <a:ea typeface="+mn-ea"/>
                <a:cs typeface="Calibri"/>
              </a:rPr>
              <a:t>CVPR’17]</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33045" marR="0" lvl="0" indent="-220979" algn="l" defTabSz="914400" rtl="0" eaLnBrk="1" fontAlgn="auto" latinLnBrk="0" hangingPunct="1">
              <a:lnSpc>
                <a:spcPct val="100000"/>
              </a:lnSpc>
              <a:spcBef>
                <a:spcPts val="535"/>
              </a:spcBef>
              <a:spcAft>
                <a:spcPts val="0"/>
              </a:spcAft>
              <a:buClrTx/>
              <a:buSzTx/>
              <a:buFontTx/>
              <a:buChar char="•"/>
              <a:tabLst>
                <a:tab pos="233679" algn="l"/>
              </a:tabLst>
              <a:defRPr/>
            </a:pPr>
            <a:r>
              <a:rPr kumimoji="0" sz="2400" b="0" i="0" u="none" strike="noStrike" kern="1200" cap="none" spc="-5" normalizeH="0" baseline="0" noProof="0" dirty="0">
                <a:ln>
                  <a:noFill/>
                </a:ln>
                <a:solidFill>
                  <a:srgbClr val="7F7F7F"/>
                </a:solidFill>
                <a:effectLst/>
                <a:uLnTx/>
                <a:uFillTx/>
                <a:latin typeface="Calibri"/>
                <a:ea typeface="+mn-ea"/>
                <a:cs typeface="Calibri"/>
              </a:rPr>
              <a:t>DIN </a:t>
            </a:r>
            <a:r>
              <a:rPr kumimoji="0" sz="1800" b="0" i="0" u="none" strike="noStrike" kern="1200" cap="none" spc="-5" normalizeH="0" baseline="0" noProof="0" dirty="0">
                <a:ln>
                  <a:noFill/>
                </a:ln>
                <a:solidFill>
                  <a:srgbClr val="7F7F7F"/>
                </a:solidFill>
                <a:effectLst/>
                <a:uLnTx/>
                <a:uFillTx/>
                <a:latin typeface="Calibri"/>
                <a:ea typeface="+mn-ea"/>
                <a:cs typeface="Calibri"/>
              </a:rPr>
              <a:t>[Arnab </a:t>
            </a:r>
            <a:r>
              <a:rPr kumimoji="0" sz="1800" b="0" i="0" u="none" strike="noStrike" kern="1200" cap="none" spc="0" normalizeH="0" baseline="0" noProof="0" dirty="0">
                <a:ln>
                  <a:noFill/>
                </a:ln>
                <a:solidFill>
                  <a:srgbClr val="7F7F7F"/>
                </a:solidFill>
                <a:effectLst/>
                <a:uLnTx/>
                <a:uFillTx/>
                <a:latin typeface="Calibri"/>
                <a:ea typeface="+mn-ea"/>
                <a:cs typeface="Calibri"/>
              </a:rPr>
              <a:t>&amp; </a:t>
            </a:r>
            <a:r>
              <a:rPr kumimoji="0" sz="1800" b="0" i="0" u="none" strike="noStrike" kern="1200" cap="none" spc="-70" normalizeH="0" baseline="0" noProof="0" dirty="0">
                <a:ln>
                  <a:noFill/>
                </a:ln>
                <a:solidFill>
                  <a:srgbClr val="7F7F7F"/>
                </a:solidFill>
                <a:effectLst/>
                <a:uLnTx/>
                <a:uFillTx/>
                <a:latin typeface="Calibri"/>
                <a:ea typeface="+mn-ea"/>
                <a:cs typeface="Calibri"/>
              </a:rPr>
              <a:t>Torr,</a:t>
            </a:r>
            <a:r>
              <a:rPr kumimoji="0" sz="1800" b="0" i="0" u="none" strike="noStrike" kern="1200" cap="none" spc="5" normalizeH="0" baseline="0" noProof="0" dirty="0">
                <a:ln>
                  <a:noFill/>
                </a:ln>
                <a:solidFill>
                  <a:srgbClr val="7F7F7F"/>
                </a:solidFill>
                <a:effectLst/>
                <a:uLnTx/>
                <a:uFillTx/>
                <a:latin typeface="Calibri"/>
                <a:ea typeface="+mn-ea"/>
                <a:cs typeface="Calibri"/>
              </a:rPr>
              <a:t> </a:t>
            </a:r>
            <a:r>
              <a:rPr kumimoji="0" sz="1800" b="0" i="0" u="none" strike="noStrike" kern="1200" cap="none" spc="-5" normalizeH="0" baseline="0" noProof="0" dirty="0">
                <a:ln>
                  <a:noFill/>
                </a:ln>
                <a:solidFill>
                  <a:srgbClr val="7F7F7F"/>
                </a:solidFill>
                <a:effectLst/>
                <a:uLnTx/>
                <a:uFillTx/>
                <a:latin typeface="Calibri"/>
                <a:ea typeface="+mn-ea"/>
                <a:cs typeface="Calibri"/>
              </a:rPr>
              <a:t>CVPR’17]</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29" name="object 29"/>
          <p:cNvSpPr txBox="1">
            <a:spLocks noGrp="1"/>
          </p:cNvSpPr>
          <p:nvPr>
            <p:ph type="title"/>
          </p:nvPr>
        </p:nvSpPr>
        <p:spPr>
          <a:xfrm>
            <a:off x="2742850" y="0"/>
            <a:ext cx="6706234" cy="635000"/>
          </a:xfrm>
          <a:prstGeom prst="rect">
            <a:avLst/>
          </a:prstGeom>
        </p:spPr>
        <p:txBody>
          <a:bodyPr vert="horz" wrap="square" lIns="0" tIns="12700" rIns="0" bIns="0" rtlCol="0">
            <a:spAutoFit/>
          </a:bodyPr>
          <a:lstStyle/>
          <a:p>
            <a:pPr marL="12700">
              <a:lnSpc>
                <a:spcPct val="100000"/>
              </a:lnSpc>
              <a:spcBef>
                <a:spcPts val="100"/>
              </a:spcBef>
            </a:pPr>
            <a:r>
              <a:rPr sz="4000" b="0" spc="-20" dirty="0">
                <a:latin typeface="Calibri"/>
                <a:cs typeface="Calibri"/>
              </a:rPr>
              <a:t>Instance </a:t>
            </a:r>
            <a:r>
              <a:rPr sz="4000" b="0" spc="-15" dirty="0">
                <a:latin typeface="Calibri"/>
                <a:cs typeface="Calibri"/>
              </a:rPr>
              <a:t>Segmentation</a:t>
            </a:r>
            <a:r>
              <a:rPr sz="4000" b="0" spc="-25" dirty="0">
                <a:latin typeface="Calibri"/>
                <a:cs typeface="Calibri"/>
              </a:rPr>
              <a:t> </a:t>
            </a:r>
            <a:r>
              <a:rPr sz="4000" b="0" spc="-10" dirty="0">
                <a:latin typeface="Calibri"/>
                <a:cs typeface="Calibri"/>
              </a:rPr>
              <a:t>Methods</a:t>
            </a:r>
            <a:endParaRPr sz="4000">
              <a:latin typeface="Calibri"/>
              <a:cs typeface="Calibri"/>
            </a:endParaRPr>
          </a:p>
        </p:txBody>
      </p:sp>
      <p:sp>
        <p:nvSpPr>
          <p:cNvPr id="30" name="object 30"/>
          <p:cNvSpPr/>
          <p:nvPr/>
        </p:nvSpPr>
        <p:spPr>
          <a:xfrm>
            <a:off x="6039346" y="813039"/>
            <a:ext cx="113306" cy="5486399"/>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80936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2830195" cy="695960"/>
          </a:xfrm>
          <a:prstGeom prst="rect">
            <a:avLst/>
          </a:prstGeom>
        </p:spPr>
        <p:txBody>
          <a:bodyPr vert="horz" wrap="square" lIns="0" tIns="12700" rIns="0" bIns="0" rtlCol="0">
            <a:spAutoFit/>
          </a:bodyPr>
          <a:lstStyle/>
          <a:p>
            <a:pPr marL="12700">
              <a:lnSpc>
                <a:spcPct val="100000"/>
              </a:lnSpc>
              <a:spcBef>
                <a:spcPts val="100"/>
              </a:spcBef>
            </a:pPr>
            <a:r>
              <a:rPr sz="4400" spc="-5" dirty="0"/>
              <a:t>Mask</a:t>
            </a:r>
            <a:r>
              <a:rPr sz="4400" spc="-70" dirty="0"/>
              <a:t> </a:t>
            </a:r>
            <a:r>
              <a:rPr sz="4400" spc="-5" dirty="0"/>
              <a:t>R-CNN</a:t>
            </a:r>
            <a:endParaRPr sz="4400"/>
          </a:p>
        </p:txBody>
      </p:sp>
      <p:sp>
        <p:nvSpPr>
          <p:cNvPr id="3" name="object 3"/>
          <p:cNvSpPr/>
          <p:nvPr/>
        </p:nvSpPr>
        <p:spPr>
          <a:xfrm>
            <a:off x="2182803" y="3851525"/>
            <a:ext cx="4530725" cy="2129155"/>
          </a:xfrm>
          <a:custGeom>
            <a:avLst/>
            <a:gdLst/>
            <a:ahLst/>
            <a:cxnLst/>
            <a:rect l="l" t="t" r="r" b="b"/>
            <a:pathLst>
              <a:path w="4530725" h="2129154">
                <a:moveTo>
                  <a:pt x="0" y="2128577"/>
                </a:moveTo>
                <a:lnTo>
                  <a:pt x="4530253" y="2128577"/>
                </a:lnTo>
                <a:lnTo>
                  <a:pt x="4530253" y="0"/>
                </a:lnTo>
                <a:lnTo>
                  <a:pt x="0" y="0"/>
                </a:lnTo>
                <a:lnTo>
                  <a:pt x="0" y="2128577"/>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2182803" y="2380764"/>
            <a:ext cx="5609590" cy="1471295"/>
          </a:xfrm>
          <a:custGeom>
            <a:avLst/>
            <a:gdLst/>
            <a:ahLst/>
            <a:cxnLst/>
            <a:rect l="l" t="t" r="r" b="b"/>
            <a:pathLst>
              <a:path w="5609590" h="1471295">
                <a:moveTo>
                  <a:pt x="0" y="1470760"/>
                </a:moveTo>
                <a:lnTo>
                  <a:pt x="5609267" y="1470760"/>
                </a:lnTo>
                <a:lnTo>
                  <a:pt x="5609267" y="0"/>
                </a:lnTo>
                <a:lnTo>
                  <a:pt x="0" y="0"/>
                </a:lnTo>
                <a:lnTo>
                  <a:pt x="0" y="1470760"/>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916939" y="1595908"/>
            <a:ext cx="6875145" cy="1188085"/>
          </a:xfrm>
          <a:prstGeom prst="rect">
            <a:avLst/>
          </a:prstGeom>
        </p:spPr>
        <p:txBody>
          <a:bodyPr vert="horz" wrap="square" lIns="0" tIns="211454" rIns="0" bIns="0" rtlCol="0">
            <a:spAutoFit/>
          </a:bodyPr>
          <a:lstStyle/>
          <a:p>
            <a:pPr marL="241300" marR="0" lvl="0" indent="-228600" algn="l" defTabSz="914400" rtl="0" eaLnBrk="1" fontAlgn="auto" latinLnBrk="0" hangingPunct="1">
              <a:lnSpc>
                <a:spcPct val="100000"/>
              </a:lnSpc>
              <a:spcBef>
                <a:spcPts val="1664"/>
              </a:spcBef>
              <a:spcAft>
                <a:spcPts val="0"/>
              </a:spcAft>
              <a:buClrTx/>
              <a:buSzTx/>
              <a:buFont typeface="Arial"/>
              <a:buChar char="•"/>
              <a:tabLst>
                <a:tab pos="241300" algn="l"/>
              </a:tabLst>
              <a:defRPr/>
            </a:pPr>
            <a:r>
              <a:rPr kumimoji="0" sz="2800" b="0" i="0" u="none" strike="noStrike" kern="1200" cap="none" spc="0" normalizeH="0" baseline="0" noProof="0" dirty="0">
                <a:ln>
                  <a:noFill/>
                </a:ln>
                <a:solidFill>
                  <a:prstClr val="black"/>
                </a:solidFill>
                <a:effectLst/>
                <a:uLnTx/>
                <a:uFillTx/>
                <a:latin typeface="Calibri"/>
                <a:ea typeface="+mn-ea"/>
                <a:cs typeface="Calibri"/>
              </a:rPr>
              <a:t>Mask </a:t>
            </a:r>
            <a:r>
              <a:rPr kumimoji="0" sz="2800" b="0" i="0" u="none" strike="noStrike" kern="1200" cap="none" spc="-5" normalizeH="0" baseline="0" noProof="0" dirty="0">
                <a:ln>
                  <a:noFill/>
                </a:ln>
                <a:solidFill>
                  <a:prstClr val="black"/>
                </a:solidFill>
                <a:effectLst/>
                <a:uLnTx/>
                <a:uFillTx/>
                <a:latin typeface="Calibri"/>
                <a:ea typeface="+mn-ea"/>
                <a:cs typeface="Calibri"/>
              </a:rPr>
              <a:t>R-CNN </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1" i="0" u="none" strike="noStrike" kern="1200" cap="none" spc="-25" normalizeH="0" baseline="0" noProof="0" dirty="0">
                <a:ln>
                  <a:noFill/>
                </a:ln>
                <a:solidFill>
                  <a:srgbClr val="4472C4"/>
                </a:solidFill>
                <a:effectLst/>
                <a:uLnTx/>
                <a:uFillTx/>
                <a:latin typeface="Calibri"/>
                <a:ea typeface="+mn-ea"/>
                <a:cs typeface="Calibri"/>
              </a:rPr>
              <a:t>Faster </a:t>
            </a:r>
            <a:r>
              <a:rPr kumimoji="0" sz="2800" b="1" i="0" u="none" strike="noStrike" kern="1200" cap="none" spc="0" normalizeH="0" baseline="0" noProof="0" dirty="0">
                <a:ln>
                  <a:noFill/>
                </a:ln>
                <a:solidFill>
                  <a:srgbClr val="4472C4"/>
                </a:solidFill>
                <a:effectLst/>
                <a:uLnTx/>
                <a:uFillTx/>
                <a:latin typeface="Calibri"/>
                <a:ea typeface="+mn-ea"/>
                <a:cs typeface="Calibri"/>
              </a:rPr>
              <a:t>R-CNN </a:t>
            </a:r>
            <a:r>
              <a:rPr kumimoji="0" sz="2800" b="0" i="0" u="none" strike="noStrike" kern="1200" cap="none" spc="-5" normalizeH="0" baseline="0" noProof="0" dirty="0">
                <a:ln>
                  <a:noFill/>
                </a:ln>
                <a:solidFill>
                  <a:prstClr val="black"/>
                </a:solidFill>
                <a:effectLst/>
                <a:uLnTx/>
                <a:uFillTx/>
                <a:latin typeface="Calibri"/>
                <a:ea typeface="+mn-ea"/>
                <a:cs typeface="Calibri"/>
              </a:rPr>
              <a:t>with </a:t>
            </a:r>
            <a:r>
              <a:rPr kumimoji="0" sz="2800" b="1" i="0" u="none" strike="noStrike" kern="1200" cap="none" spc="-5" normalizeH="0" baseline="0" noProof="0" dirty="0">
                <a:ln>
                  <a:noFill/>
                </a:ln>
                <a:solidFill>
                  <a:srgbClr val="4472C4"/>
                </a:solidFill>
                <a:effectLst/>
                <a:uLnTx/>
                <a:uFillTx/>
                <a:latin typeface="Calibri"/>
                <a:ea typeface="+mn-ea"/>
                <a:cs typeface="Calibri"/>
              </a:rPr>
              <a:t>FCN </a:t>
            </a:r>
            <a:r>
              <a:rPr kumimoji="0" sz="2800" b="0" i="0" u="none" strike="noStrike" kern="1200" cap="none" spc="-5" normalizeH="0" baseline="0" noProof="0" dirty="0">
                <a:ln>
                  <a:noFill/>
                </a:ln>
                <a:solidFill>
                  <a:prstClr val="black"/>
                </a:solidFill>
                <a:effectLst/>
                <a:uLnTx/>
                <a:uFillTx/>
                <a:latin typeface="Calibri"/>
                <a:ea typeface="+mn-ea"/>
                <a:cs typeface="Calibri"/>
              </a:rPr>
              <a:t>on</a:t>
            </a:r>
            <a:r>
              <a:rPr kumimoji="0" sz="2800" b="0" i="0" u="none" strike="noStrike" kern="1200" cap="none" spc="55"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RoIs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053965" marR="0" lvl="0" indent="0" algn="l" defTabSz="914400" rtl="0" eaLnBrk="1" fontAlgn="auto" latinLnBrk="0" hangingPunct="1">
              <a:lnSpc>
                <a:spcPct val="100000"/>
              </a:lnSpc>
              <a:spcBef>
                <a:spcPts val="1345"/>
              </a:spcBef>
              <a:spcAft>
                <a:spcPts val="0"/>
              </a:spcAft>
              <a:buClrTx/>
              <a:buSzTx/>
              <a:buFontTx/>
              <a:buNone/>
              <a:tabLst/>
              <a:defRPr/>
            </a:pPr>
            <a:r>
              <a:rPr kumimoji="0" sz="2400" b="0" i="0" u="none" strike="noStrike" kern="1200" cap="none" spc="-25" normalizeH="0" baseline="0" noProof="0" dirty="0">
                <a:ln>
                  <a:noFill/>
                </a:ln>
                <a:solidFill>
                  <a:srgbClr val="7F7F7F"/>
                </a:solidFill>
                <a:effectLst/>
                <a:uLnTx/>
                <a:uFillTx/>
                <a:latin typeface="Calibri"/>
                <a:ea typeface="+mn-ea"/>
                <a:cs typeface="Calibri"/>
              </a:rPr>
              <a:t>Faster </a:t>
            </a:r>
            <a:r>
              <a:rPr kumimoji="0" sz="2400" b="0" i="0" u="none" strike="noStrike" kern="1200" cap="none" spc="-5" normalizeH="0" baseline="0" noProof="0" dirty="0">
                <a:ln>
                  <a:noFill/>
                </a:ln>
                <a:solidFill>
                  <a:srgbClr val="7F7F7F"/>
                </a:solidFill>
                <a:effectLst/>
                <a:uLnTx/>
                <a:uFillTx/>
                <a:latin typeface="Calibri"/>
                <a:ea typeface="+mn-ea"/>
                <a:cs typeface="Calibri"/>
              </a:rPr>
              <a:t>R-CNN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p:nvPr/>
        </p:nvSpPr>
        <p:spPr>
          <a:xfrm>
            <a:off x="2614766" y="2380765"/>
            <a:ext cx="6670747" cy="339852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6071519" y="5466030"/>
            <a:ext cx="2103755" cy="213360"/>
          </a:xfrm>
          <a:custGeom>
            <a:avLst/>
            <a:gdLst/>
            <a:ahLst/>
            <a:cxnLst/>
            <a:rect l="l" t="t" r="r" b="b"/>
            <a:pathLst>
              <a:path w="2103754" h="213360">
                <a:moveTo>
                  <a:pt x="2103430" y="0"/>
                </a:moveTo>
                <a:lnTo>
                  <a:pt x="2091868" y="41427"/>
                </a:lnTo>
                <a:lnTo>
                  <a:pt x="2060339" y="75257"/>
                </a:lnTo>
                <a:lnTo>
                  <a:pt x="2013575" y="98066"/>
                </a:lnTo>
                <a:lnTo>
                  <a:pt x="1956309" y="106430"/>
                </a:lnTo>
                <a:lnTo>
                  <a:pt x="1198835" y="106430"/>
                </a:lnTo>
                <a:lnTo>
                  <a:pt x="1141569" y="114793"/>
                </a:lnTo>
                <a:lnTo>
                  <a:pt x="1094805" y="137602"/>
                </a:lnTo>
                <a:lnTo>
                  <a:pt x="1063276" y="171432"/>
                </a:lnTo>
                <a:lnTo>
                  <a:pt x="1051715" y="212860"/>
                </a:lnTo>
                <a:lnTo>
                  <a:pt x="1040153" y="171432"/>
                </a:lnTo>
                <a:lnTo>
                  <a:pt x="1008624" y="137602"/>
                </a:lnTo>
                <a:lnTo>
                  <a:pt x="961860" y="114793"/>
                </a:lnTo>
                <a:lnTo>
                  <a:pt x="904595" y="106430"/>
                </a:lnTo>
                <a:lnTo>
                  <a:pt x="147121" y="106430"/>
                </a:lnTo>
                <a:lnTo>
                  <a:pt x="89854" y="98066"/>
                </a:lnTo>
                <a:lnTo>
                  <a:pt x="43090" y="75257"/>
                </a:lnTo>
                <a:lnTo>
                  <a:pt x="11561" y="41427"/>
                </a:lnTo>
                <a:lnTo>
                  <a:pt x="0" y="0"/>
                </a:lnTo>
              </a:path>
            </a:pathLst>
          </a:custGeom>
          <a:ln w="28575">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txBox="1"/>
          <p:nvPr/>
        </p:nvSpPr>
        <p:spPr>
          <a:xfrm>
            <a:off x="6448831" y="5711407"/>
            <a:ext cx="1362710" cy="391160"/>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FCN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90" normalizeH="0" baseline="0" noProof="0" dirty="0">
                <a:ln>
                  <a:noFill/>
                </a:ln>
                <a:solidFill>
                  <a:prstClr val="black"/>
                </a:solidFill>
                <a:effectLst/>
                <a:uLnTx/>
                <a:uFillTx/>
                <a:latin typeface="Calibri"/>
                <a:ea typeface="+mn-ea"/>
                <a:cs typeface="Calibri"/>
              </a:rPr>
              <a:t> </a:t>
            </a:r>
            <a:r>
              <a:rPr kumimoji="0" sz="2400" b="0" i="0" u="none" strike="noStrike" kern="1200" cap="none" spc="-20" normalizeH="0" baseline="0" noProof="0" dirty="0">
                <a:ln>
                  <a:noFill/>
                </a:ln>
                <a:solidFill>
                  <a:prstClr val="black"/>
                </a:solidFill>
                <a:effectLst/>
                <a:uLnTx/>
                <a:uFillTx/>
                <a:latin typeface="Calibri"/>
                <a:ea typeface="+mn-ea"/>
                <a:cs typeface="Calibri"/>
              </a:rPr>
              <a:t>RoI</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5333022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3173730" cy="695960"/>
          </a:xfrm>
          <a:prstGeom prst="rect">
            <a:avLst/>
          </a:prstGeom>
        </p:spPr>
        <p:txBody>
          <a:bodyPr vert="horz" wrap="square" lIns="0" tIns="12700" rIns="0" bIns="0" rtlCol="0">
            <a:spAutoFit/>
          </a:bodyPr>
          <a:lstStyle/>
          <a:p>
            <a:pPr marL="12700">
              <a:lnSpc>
                <a:spcPct val="100000"/>
              </a:lnSpc>
              <a:spcBef>
                <a:spcPts val="100"/>
              </a:spcBef>
            </a:pPr>
            <a:r>
              <a:rPr sz="4400" spc="-25" dirty="0"/>
              <a:t>Parallel</a:t>
            </a:r>
            <a:r>
              <a:rPr sz="4400" spc="-50" dirty="0"/>
              <a:t> </a:t>
            </a:r>
            <a:r>
              <a:rPr sz="4400" spc="-5" dirty="0"/>
              <a:t>Heads</a:t>
            </a:r>
            <a:endParaRPr sz="4400"/>
          </a:p>
        </p:txBody>
      </p:sp>
      <p:sp>
        <p:nvSpPr>
          <p:cNvPr id="3" name="object 3"/>
          <p:cNvSpPr txBox="1"/>
          <p:nvPr/>
        </p:nvSpPr>
        <p:spPr>
          <a:xfrm>
            <a:off x="916939" y="1795145"/>
            <a:ext cx="4973955" cy="452120"/>
          </a:xfrm>
          <a:prstGeom prst="rect">
            <a:avLst/>
          </a:prstGeom>
        </p:spPr>
        <p:txBody>
          <a:bodyPr vert="horz" wrap="square" lIns="0" tIns="12700" rIns="0" bIns="0" rtlCol="0">
            <a:spAutoFit/>
          </a:bodyPr>
          <a:lstStyle/>
          <a:p>
            <a:pPr marL="241300" marR="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2800" b="0" i="0" u="none" strike="noStrike" kern="1200" cap="none" spc="-65" normalizeH="0" baseline="0" noProof="0" dirty="0">
                <a:ln>
                  <a:noFill/>
                </a:ln>
                <a:solidFill>
                  <a:prstClr val="black"/>
                </a:solidFill>
                <a:effectLst/>
                <a:uLnTx/>
                <a:uFillTx/>
                <a:latin typeface="Calibri"/>
                <a:ea typeface="+mn-ea"/>
                <a:cs typeface="Calibri"/>
              </a:rPr>
              <a:t>Easy, </a:t>
            </a:r>
            <a:r>
              <a:rPr kumimoji="0" sz="2800" b="0" i="0" u="none" strike="noStrike" kern="1200" cap="none" spc="-25" normalizeH="0" baseline="0" noProof="0" dirty="0">
                <a:ln>
                  <a:noFill/>
                </a:ln>
                <a:solidFill>
                  <a:prstClr val="black"/>
                </a:solidFill>
                <a:effectLst/>
                <a:uLnTx/>
                <a:uFillTx/>
                <a:latin typeface="Calibri"/>
                <a:ea typeface="+mn-ea"/>
                <a:cs typeface="Calibri"/>
              </a:rPr>
              <a:t>fast </a:t>
            </a:r>
            <a:r>
              <a:rPr kumimoji="0" sz="2800" b="0" i="0" u="none" strike="noStrike" kern="1200" cap="none" spc="-15" normalizeH="0" baseline="0" noProof="0" dirty="0">
                <a:ln>
                  <a:noFill/>
                </a:ln>
                <a:solidFill>
                  <a:prstClr val="black"/>
                </a:solidFill>
                <a:effectLst/>
                <a:uLnTx/>
                <a:uFillTx/>
                <a:latin typeface="Calibri"/>
                <a:ea typeface="+mn-ea"/>
                <a:cs typeface="Calibri"/>
              </a:rPr>
              <a:t>to </a:t>
            </a:r>
            <a:r>
              <a:rPr kumimoji="0" sz="2800" b="0" i="0" u="none" strike="noStrike" kern="1200" cap="none" spc="-10" normalizeH="0" baseline="0" noProof="0" dirty="0">
                <a:ln>
                  <a:noFill/>
                </a:ln>
                <a:solidFill>
                  <a:prstClr val="black"/>
                </a:solidFill>
                <a:effectLst/>
                <a:uLnTx/>
                <a:uFillTx/>
                <a:latin typeface="Calibri"/>
                <a:ea typeface="+mn-ea"/>
                <a:cs typeface="Calibri"/>
              </a:rPr>
              <a:t>implement </a:t>
            </a:r>
            <a:r>
              <a:rPr kumimoji="0" sz="2800" b="0" i="0" u="none" strike="noStrike" kern="1200" cap="none" spc="-5" normalizeH="0" baseline="0" noProof="0" dirty="0">
                <a:ln>
                  <a:noFill/>
                </a:ln>
                <a:solidFill>
                  <a:prstClr val="black"/>
                </a:solidFill>
                <a:effectLst/>
                <a:uLnTx/>
                <a:uFillTx/>
                <a:latin typeface="Calibri"/>
                <a:ea typeface="+mn-ea"/>
                <a:cs typeface="Calibri"/>
              </a:rPr>
              <a:t>and</a:t>
            </a:r>
            <a:r>
              <a:rPr kumimoji="0" sz="2800" b="0" i="0" u="none" strike="noStrike" kern="1200" cap="none" spc="9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train</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9699226" y="2455986"/>
            <a:ext cx="374650" cy="1242695"/>
          </a:xfrm>
          <a:custGeom>
            <a:avLst/>
            <a:gdLst/>
            <a:ahLst/>
            <a:cxnLst/>
            <a:rect l="l" t="t" r="r" b="b"/>
            <a:pathLst>
              <a:path w="374650" h="1242695">
                <a:moveTo>
                  <a:pt x="360097" y="122372"/>
                </a:moveTo>
                <a:lnTo>
                  <a:pt x="272846" y="122372"/>
                </a:lnTo>
                <a:lnTo>
                  <a:pt x="531" y="1206539"/>
                </a:lnTo>
                <a:lnTo>
                  <a:pt x="0" y="1217874"/>
                </a:lnTo>
                <a:lnTo>
                  <a:pt x="3726" y="1228175"/>
                </a:lnTo>
                <a:lnTo>
                  <a:pt x="11044" y="1236327"/>
                </a:lnTo>
                <a:lnTo>
                  <a:pt x="21284" y="1241215"/>
                </a:lnTo>
                <a:lnTo>
                  <a:pt x="25111" y="1242175"/>
                </a:lnTo>
                <a:lnTo>
                  <a:pt x="28951" y="1242316"/>
                </a:lnTo>
                <a:lnTo>
                  <a:pt x="32619" y="1241746"/>
                </a:lnTo>
                <a:lnTo>
                  <a:pt x="328274" y="136293"/>
                </a:lnTo>
                <a:lnTo>
                  <a:pt x="363175" y="136293"/>
                </a:lnTo>
                <a:lnTo>
                  <a:pt x="360097" y="122372"/>
                </a:lnTo>
                <a:close/>
              </a:path>
              <a:path w="374650" h="1242695">
                <a:moveTo>
                  <a:pt x="363175" y="136293"/>
                </a:moveTo>
                <a:lnTo>
                  <a:pt x="328274" y="136293"/>
                </a:lnTo>
                <a:lnTo>
                  <a:pt x="374422" y="187167"/>
                </a:lnTo>
                <a:lnTo>
                  <a:pt x="363175" y="136293"/>
                </a:lnTo>
                <a:close/>
              </a:path>
              <a:path w="374650" h="1242695">
                <a:moveTo>
                  <a:pt x="333045" y="0"/>
                </a:moveTo>
                <a:lnTo>
                  <a:pt x="208137" y="145401"/>
                </a:lnTo>
                <a:lnTo>
                  <a:pt x="272846" y="122372"/>
                </a:lnTo>
                <a:lnTo>
                  <a:pt x="360097" y="122372"/>
                </a:lnTo>
                <a:lnTo>
                  <a:pt x="333045"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9699221" y="3640672"/>
            <a:ext cx="374650" cy="1236980"/>
          </a:xfrm>
          <a:custGeom>
            <a:avLst/>
            <a:gdLst/>
            <a:ahLst/>
            <a:cxnLst/>
            <a:rect l="l" t="t" r="r" b="b"/>
            <a:pathLst>
              <a:path w="374650" h="1236979">
                <a:moveTo>
                  <a:pt x="207985" y="1091557"/>
                </a:moveTo>
                <a:lnTo>
                  <a:pt x="333050" y="1236825"/>
                </a:lnTo>
                <a:lnTo>
                  <a:pt x="359949" y="1114517"/>
                </a:lnTo>
                <a:lnTo>
                  <a:pt x="272719" y="1114517"/>
                </a:lnTo>
                <a:lnTo>
                  <a:pt x="207985" y="1091557"/>
                </a:lnTo>
                <a:close/>
              </a:path>
              <a:path w="374650" h="1236979">
                <a:moveTo>
                  <a:pt x="28924" y="0"/>
                </a:moveTo>
                <a:lnTo>
                  <a:pt x="0" y="24472"/>
                </a:lnTo>
                <a:lnTo>
                  <a:pt x="543" y="35806"/>
                </a:lnTo>
                <a:lnTo>
                  <a:pt x="272719" y="1114517"/>
                </a:lnTo>
                <a:lnTo>
                  <a:pt x="359949" y="1114517"/>
                </a:lnTo>
                <a:lnTo>
                  <a:pt x="363024" y="1100536"/>
                </a:lnTo>
                <a:lnTo>
                  <a:pt x="328132" y="1100536"/>
                </a:lnTo>
                <a:lnTo>
                  <a:pt x="55956" y="21824"/>
                </a:lnTo>
                <a:lnTo>
                  <a:pt x="52632" y="13899"/>
                </a:lnTo>
                <a:lnTo>
                  <a:pt x="47316" y="7527"/>
                </a:lnTo>
                <a:lnTo>
                  <a:pt x="40479" y="2988"/>
                </a:lnTo>
                <a:lnTo>
                  <a:pt x="32593" y="565"/>
                </a:lnTo>
                <a:lnTo>
                  <a:pt x="28924" y="0"/>
                </a:lnTo>
                <a:close/>
              </a:path>
              <a:path w="374650" h="1236979">
                <a:moveTo>
                  <a:pt x="374224" y="1049611"/>
                </a:moveTo>
                <a:lnTo>
                  <a:pt x="328132" y="1100536"/>
                </a:lnTo>
                <a:lnTo>
                  <a:pt x="363024" y="1100536"/>
                </a:lnTo>
                <a:lnTo>
                  <a:pt x="374224" y="104961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10032272" y="1955244"/>
            <a:ext cx="740410" cy="1002030"/>
          </a:xfrm>
          <a:custGeom>
            <a:avLst/>
            <a:gdLst/>
            <a:ahLst/>
            <a:cxnLst/>
            <a:rect l="l" t="t" r="r" b="b"/>
            <a:pathLst>
              <a:path w="740409" h="1002030">
                <a:moveTo>
                  <a:pt x="0" y="1001484"/>
                </a:moveTo>
                <a:lnTo>
                  <a:pt x="740229" y="1001484"/>
                </a:lnTo>
                <a:lnTo>
                  <a:pt x="740229" y="0"/>
                </a:lnTo>
                <a:lnTo>
                  <a:pt x="0" y="0"/>
                </a:lnTo>
                <a:lnTo>
                  <a:pt x="0" y="100148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p:nvPr/>
        </p:nvSpPr>
        <p:spPr>
          <a:xfrm>
            <a:off x="10032272" y="1955243"/>
            <a:ext cx="740410" cy="1002030"/>
          </a:xfrm>
          <a:prstGeom prst="rect">
            <a:avLst/>
          </a:prstGeom>
          <a:ln w="12700">
            <a:solidFill>
              <a:srgbClr val="000000"/>
            </a:solidFill>
          </a:ln>
        </p:spPr>
        <p:txBody>
          <a:bodyPr vert="horz" wrap="square" lIns="0" tIns="2540" rIns="0" bIns="0" rtlCol="0">
            <a:spAutoFit/>
          </a:bodyPr>
          <a:lstStyle/>
          <a:p>
            <a:pPr marL="0" marR="0" lvl="0" indent="0" algn="l" defTabSz="914400" rtl="0" eaLnBrk="1" fontAlgn="auto" latinLnBrk="0" hangingPunct="1">
              <a:lnSpc>
                <a:spcPct val="100000"/>
              </a:lnSpc>
              <a:spcBef>
                <a:spcPts val="20"/>
              </a:spcBef>
              <a:spcAft>
                <a:spcPts val="0"/>
              </a:spcAft>
              <a:buClrTx/>
              <a:buSzTx/>
              <a:buFontTx/>
              <a:buNone/>
              <a:tabLst/>
              <a:defRPr/>
            </a:pPr>
            <a:endParaRPr kumimoji="0" sz="2250" b="0" i="0" u="none" strike="noStrike" kern="1200" cap="none" spc="0" normalizeH="0" baseline="0" noProof="0">
              <a:ln>
                <a:noFill/>
              </a:ln>
              <a:solidFill>
                <a:prstClr val="black"/>
              </a:solidFill>
              <a:effectLst/>
              <a:uLnTx/>
              <a:uFillTx/>
              <a:latin typeface="Times New Roman"/>
              <a:ea typeface="+mn-ea"/>
              <a:cs typeface="Times New Roman"/>
            </a:endParaRPr>
          </a:p>
          <a:p>
            <a:pPr marL="23622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cls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p:nvPr/>
        </p:nvSpPr>
        <p:spPr>
          <a:xfrm>
            <a:off x="10032272" y="3178527"/>
            <a:ext cx="740410" cy="1002030"/>
          </a:xfrm>
          <a:custGeom>
            <a:avLst/>
            <a:gdLst/>
            <a:ahLst/>
            <a:cxnLst/>
            <a:rect l="l" t="t" r="r" b="b"/>
            <a:pathLst>
              <a:path w="740409" h="1002029">
                <a:moveTo>
                  <a:pt x="0" y="1001484"/>
                </a:moveTo>
                <a:lnTo>
                  <a:pt x="740229" y="1001484"/>
                </a:lnTo>
                <a:lnTo>
                  <a:pt x="740229" y="0"/>
                </a:lnTo>
                <a:lnTo>
                  <a:pt x="0" y="0"/>
                </a:lnTo>
                <a:lnTo>
                  <a:pt x="0" y="100148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10032272" y="3178526"/>
            <a:ext cx="740410" cy="1002030"/>
          </a:xfrm>
          <a:prstGeom prst="rect">
            <a:avLst/>
          </a:prstGeom>
          <a:ln w="12700">
            <a:solidFill>
              <a:srgbClr val="000000"/>
            </a:solidFill>
          </a:ln>
        </p:spPr>
        <p:txBody>
          <a:bodyPr vert="horz" wrap="square" lIns="0" tIns="179070" rIns="0" bIns="0" rtlCol="0">
            <a:spAutoFit/>
          </a:bodyPr>
          <a:lstStyle/>
          <a:p>
            <a:pPr marL="203835" marR="109220" lvl="0" indent="-86995" algn="l" defTabSz="914400" rtl="0" eaLnBrk="1" fontAlgn="auto" latinLnBrk="0" hangingPunct="1">
              <a:lnSpc>
                <a:spcPct val="100000"/>
              </a:lnSpc>
              <a:spcBef>
                <a:spcPts val="141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bb</a:t>
            </a:r>
            <a:r>
              <a:rPr kumimoji="0" sz="2000" b="0" i="0" u="none" strike="noStrike" kern="1200" cap="none" spc="-45" normalizeH="0" baseline="0" noProof="0" dirty="0">
                <a:ln>
                  <a:noFill/>
                </a:ln>
                <a:solidFill>
                  <a:prstClr val="black"/>
                </a:solidFill>
                <a:effectLst/>
                <a:uLnTx/>
                <a:uFillTx/>
                <a:latin typeface="Calibri"/>
                <a:ea typeface="+mn-ea"/>
                <a:cs typeface="Calibri"/>
              </a:rPr>
              <a:t>o</a:t>
            </a:r>
            <a:r>
              <a:rPr kumimoji="0" sz="2000" b="0" i="0" u="none" strike="noStrike" kern="1200" cap="none" spc="0" normalizeH="0" baseline="0" noProof="0" dirty="0">
                <a:ln>
                  <a:noFill/>
                </a:ln>
                <a:solidFill>
                  <a:prstClr val="black"/>
                </a:solidFill>
                <a:effectLst/>
                <a:uLnTx/>
                <a:uFillTx/>
                <a:latin typeface="Calibri"/>
                <a:ea typeface="+mn-ea"/>
                <a:cs typeface="Calibri"/>
              </a:rPr>
              <a:t>x  </a:t>
            </a:r>
            <a:r>
              <a:rPr kumimoji="0" sz="2000" b="0" i="0" u="none" strike="noStrike" kern="1200" cap="none" spc="-10" normalizeH="0" baseline="0" noProof="0" dirty="0">
                <a:ln>
                  <a:noFill/>
                </a:ln>
                <a:solidFill>
                  <a:prstClr val="black"/>
                </a:solidFill>
                <a:effectLst/>
                <a:uLnTx/>
                <a:uFillTx/>
                <a:latin typeface="Calibri"/>
                <a:ea typeface="+mn-ea"/>
                <a:cs typeface="Calibri"/>
              </a:rPr>
              <a:t>reg</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p:nvPr/>
        </p:nvSpPr>
        <p:spPr>
          <a:xfrm>
            <a:off x="10032272" y="4376754"/>
            <a:ext cx="740410" cy="1002030"/>
          </a:xfrm>
          <a:custGeom>
            <a:avLst/>
            <a:gdLst/>
            <a:ahLst/>
            <a:cxnLst/>
            <a:rect l="l" t="t" r="r" b="b"/>
            <a:pathLst>
              <a:path w="740409" h="1002029">
                <a:moveTo>
                  <a:pt x="0" y="1001484"/>
                </a:moveTo>
                <a:lnTo>
                  <a:pt x="740229" y="1001484"/>
                </a:lnTo>
                <a:lnTo>
                  <a:pt x="740229" y="0"/>
                </a:lnTo>
                <a:lnTo>
                  <a:pt x="0" y="0"/>
                </a:lnTo>
                <a:lnTo>
                  <a:pt x="0" y="100148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txBox="1"/>
          <p:nvPr/>
        </p:nvSpPr>
        <p:spPr>
          <a:xfrm>
            <a:off x="10032272" y="4376754"/>
            <a:ext cx="740410" cy="1002030"/>
          </a:xfrm>
          <a:prstGeom prst="rect">
            <a:avLst/>
          </a:prstGeom>
          <a:ln w="12700">
            <a:solidFill>
              <a:srgbClr val="000000"/>
            </a:solidFill>
          </a:ln>
        </p:spPr>
        <p:txBody>
          <a:bodyPr vert="horz" wrap="square" lIns="0" tIns="2540" rIns="0" bIns="0" rtlCol="0">
            <a:spAutoFit/>
          </a:bodyPr>
          <a:lstStyle/>
          <a:p>
            <a:pPr marL="0" marR="0" lvl="0" indent="0" algn="l" defTabSz="914400" rtl="0" eaLnBrk="1" fontAlgn="auto" latinLnBrk="0" hangingPunct="1">
              <a:lnSpc>
                <a:spcPct val="100000"/>
              </a:lnSpc>
              <a:spcBef>
                <a:spcPts val="20"/>
              </a:spcBef>
              <a:spcAft>
                <a:spcPts val="0"/>
              </a:spcAft>
              <a:buClrTx/>
              <a:buSzTx/>
              <a:buFontTx/>
              <a:buNone/>
              <a:tabLst/>
              <a:defRPr/>
            </a:pPr>
            <a:endParaRPr kumimoji="0" sz="2250" b="0" i="0" u="none" strike="noStrike" kern="1200" cap="none" spc="0" normalizeH="0" baseline="0" noProof="0">
              <a:ln>
                <a:noFill/>
              </a:ln>
              <a:solidFill>
                <a:prstClr val="black"/>
              </a:solidFill>
              <a:effectLst/>
              <a:uLnTx/>
              <a:uFillTx/>
              <a:latin typeface="Times New Roman"/>
              <a:ea typeface="+mn-ea"/>
              <a:cs typeface="Times New Roman"/>
            </a:endParaRPr>
          </a:p>
          <a:p>
            <a:pPr marL="92075" marR="0" lvl="0" indent="0" algn="l" defTabSz="914400" rtl="0" eaLnBrk="1" fontAlgn="auto" latinLnBrk="0" hangingPunct="1">
              <a:lnSpc>
                <a:spcPct val="100000"/>
              </a:lnSpc>
              <a:spcBef>
                <a:spcPts val="0"/>
              </a:spcBef>
              <a:spcAft>
                <a:spcPts val="0"/>
              </a:spcAft>
              <a:buClrTx/>
              <a:buSzTx/>
              <a:buFontTx/>
              <a:buNone/>
              <a:tabLst/>
              <a:defRPr/>
            </a:pPr>
            <a:r>
              <a:rPr kumimoji="0" sz="2000" b="1" i="0" u="none" strike="noStrike" kern="1200" cap="none" spc="-5" normalizeH="0" baseline="0" noProof="0" dirty="0">
                <a:ln>
                  <a:noFill/>
                </a:ln>
                <a:solidFill>
                  <a:srgbClr val="C00000"/>
                </a:solidFill>
                <a:effectLst/>
                <a:uLnTx/>
                <a:uFillTx/>
                <a:latin typeface="Calibri"/>
                <a:ea typeface="+mn-ea"/>
                <a:cs typeface="Calibri"/>
              </a:rPr>
              <a:t>mask</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p:nvPr/>
        </p:nvSpPr>
        <p:spPr>
          <a:xfrm>
            <a:off x="9698912" y="3588089"/>
            <a:ext cx="333375" cy="171450"/>
          </a:xfrm>
          <a:custGeom>
            <a:avLst/>
            <a:gdLst/>
            <a:ahLst/>
            <a:cxnLst/>
            <a:rect l="l" t="t" r="r" b="b"/>
            <a:pathLst>
              <a:path w="333375" h="171450">
                <a:moveTo>
                  <a:pt x="29476" y="52838"/>
                </a:moveTo>
                <a:lnTo>
                  <a:pt x="18287" y="54726"/>
                </a:lnTo>
                <a:lnTo>
                  <a:pt x="9012" y="60555"/>
                </a:lnTo>
                <a:lnTo>
                  <a:pt x="2600" y="69437"/>
                </a:lnTo>
                <a:lnTo>
                  <a:pt x="0" y="80482"/>
                </a:lnTo>
                <a:lnTo>
                  <a:pt x="1887" y="91671"/>
                </a:lnTo>
                <a:lnTo>
                  <a:pt x="7716" y="100945"/>
                </a:lnTo>
                <a:lnTo>
                  <a:pt x="16597" y="107357"/>
                </a:lnTo>
                <a:lnTo>
                  <a:pt x="27642" y="109959"/>
                </a:lnTo>
                <a:lnTo>
                  <a:pt x="199161" y="115463"/>
                </a:lnTo>
                <a:lnTo>
                  <a:pt x="159247" y="171362"/>
                </a:lnTo>
                <a:lnTo>
                  <a:pt x="333359" y="91180"/>
                </a:lnTo>
                <a:lnTo>
                  <a:pt x="272635" y="58342"/>
                </a:lnTo>
                <a:lnTo>
                  <a:pt x="200995" y="58342"/>
                </a:lnTo>
                <a:lnTo>
                  <a:pt x="29476" y="52838"/>
                </a:lnTo>
                <a:close/>
              </a:path>
              <a:path w="333375" h="171450">
                <a:moveTo>
                  <a:pt x="164748" y="0"/>
                </a:moveTo>
                <a:lnTo>
                  <a:pt x="200995" y="58342"/>
                </a:lnTo>
                <a:lnTo>
                  <a:pt x="272635" y="58342"/>
                </a:lnTo>
                <a:lnTo>
                  <a:pt x="164748"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8921929" y="2956473"/>
            <a:ext cx="805815" cy="1426210"/>
          </a:xfrm>
          <a:custGeom>
            <a:avLst/>
            <a:gdLst/>
            <a:ahLst/>
            <a:cxnLst/>
            <a:rect l="l" t="t" r="r" b="b"/>
            <a:pathLst>
              <a:path w="805815" h="1426210">
                <a:moveTo>
                  <a:pt x="671282" y="0"/>
                </a:moveTo>
                <a:lnTo>
                  <a:pt x="134259" y="0"/>
                </a:lnTo>
                <a:lnTo>
                  <a:pt x="91823" y="6844"/>
                </a:lnTo>
                <a:lnTo>
                  <a:pt x="54967" y="25904"/>
                </a:lnTo>
                <a:lnTo>
                  <a:pt x="25904" y="54967"/>
                </a:lnTo>
                <a:lnTo>
                  <a:pt x="6844" y="91822"/>
                </a:lnTo>
                <a:lnTo>
                  <a:pt x="0" y="134259"/>
                </a:lnTo>
                <a:lnTo>
                  <a:pt x="0" y="1291769"/>
                </a:lnTo>
                <a:lnTo>
                  <a:pt x="6844" y="1334205"/>
                </a:lnTo>
                <a:lnTo>
                  <a:pt x="25904" y="1371060"/>
                </a:lnTo>
                <a:lnTo>
                  <a:pt x="54967" y="1400124"/>
                </a:lnTo>
                <a:lnTo>
                  <a:pt x="91823" y="1419183"/>
                </a:lnTo>
                <a:lnTo>
                  <a:pt x="134259" y="1426028"/>
                </a:lnTo>
                <a:lnTo>
                  <a:pt x="671282" y="1426028"/>
                </a:lnTo>
                <a:lnTo>
                  <a:pt x="713719" y="1419183"/>
                </a:lnTo>
                <a:lnTo>
                  <a:pt x="750575" y="1400124"/>
                </a:lnTo>
                <a:lnTo>
                  <a:pt x="779638" y="1371060"/>
                </a:lnTo>
                <a:lnTo>
                  <a:pt x="798698" y="1334205"/>
                </a:lnTo>
                <a:lnTo>
                  <a:pt x="805543" y="1291769"/>
                </a:lnTo>
                <a:lnTo>
                  <a:pt x="805543" y="134259"/>
                </a:lnTo>
                <a:lnTo>
                  <a:pt x="798698" y="91822"/>
                </a:lnTo>
                <a:lnTo>
                  <a:pt x="779638" y="54967"/>
                </a:lnTo>
                <a:lnTo>
                  <a:pt x="750575" y="25904"/>
                </a:lnTo>
                <a:lnTo>
                  <a:pt x="713719" y="6844"/>
                </a:lnTo>
                <a:lnTo>
                  <a:pt x="67128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8921929" y="2956473"/>
            <a:ext cx="805815" cy="1426210"/>
          </a:xfrm>
          <a:custGeom>
            <a:avLst/>
            <a:gdLst/>
            <a:ahLst/>
            <a:cxnLst/>
            <a:rect l="l" t="t" r="r" b="b"/>
            <a:pathLst>
              <a:path w="805815" h="1426210">
                <a:moveTo>
                  <a:pt x="0" y="134259"/>
                </a:moveTo>
                <a:lnTo>
                  <a:pt x="6844" y="91823"/>
                </a:lnTo>
                <a:lnTo>
                  <a:pt x="25904" y="54967"/>
                </a:lnTo>
                <a:lnTo>
                  <a:pt x="54967" y="25904"/>
                </a:lnTo>
                <a:lnTo>
                  <a:pt x="91823" y="6844"/>
                </a:lnTo>
                <a:lnTo>
                  <a:pt x="134259" y="0"/>
                </a:lnTo>
                <a:lnTo>
                  <a:pt x="671283" y="0"/>
                </a:lnTo>
                <a:lnTo>
                  <a:pt x="713719" y="6844"/>
                </a:lnTo>
                <a:lnTo>
                  <a:pt x="750575" y="25904"/>
                </a:lnTo>
                <a:lnTo>
                  <a:pt x="779638" y="54967"/>
                </a:lnTo>
                <a:lnTo>
                  <a:pt x="798698" y="91823"/>
                </a:lnTo>
                <a:lnTo>
                  <a:pt x="805543" y="134259"/>
                </a:lnTo>
                <a:lnTo>
                  <a:pt x="805543" y="1291770"/>
                </a:lnTo>
                <a:lnTo>
                  <a:pt x="798698" y="1334206"/>
                </a:lnTo>
                <a:lnTo>
                  <a:pt x="779638" y="1371061"/>
                </a:lnTo>
                <a:lnTo>
                  <a:pt x="750575" y="1400124"/>
                </a:lnTo>
                <a:lnTo>
                  <a:pt x="713719" y="1419184"/>
                </a:lnTo>
                <a:lnTo>
                  <a:pt x="671283" y="1426029"/>
                </a:lnTo>
                <a:lnTo>
                  <a:pt x="134259" y="1426029"/>
                </a:lnTo>
                <a:lnTo>
                  <a:pt x="91823" y="1419184"/>
                </a:lnTo>
                <a:lnTo>
                  <a:pt x="54967" y="1400124"/>
                </a:lnTo>
                <a:lnTo>
                  <a:pt x="25904" y="1371061"/>
                </a:lnTo>
                <a:lnTo>
                  <a:pt x="6844" y="1334206"/>
                </a:lnTo>
                <a:lnTo>
                  <a:pt x="0" y="1291770"/>
                </a:lnTo>
                <a:lnTo>
                  <a:pt x="0" y="134259"/>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txBox="1"/>
          <p:nvPr/>
        </p:nvSpPr>
        <p:spPr>
          <a:xfrm>
            <a:off x="9083623" y="3506927"/>
            <a:ext cx="48323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30" normalizeH="0" baseline="0" noProof="0" dirty="0">
                <a:ln>
                  <a:noFill/>
                </a:ln>
                <a:solidFill>
                  <a:prstClr val="black"/>
                </a:solidFill>
                <a:effectLst/>
                <a:uLnTx/>
                <a:uFillTx/>
                <a:latin typeface="Calibri"/>
                <a:ea typeface="+mn-ea"/>
                <a:cs typeface="Calibri"/>
              </a:rPr>
              <a:t>F</a:t>
            </a:r>
            <a:r>
              <a:rPr kumimoji="0" sz="1800" b="0" i="0" u="none" strike="noStrike" kern="1200" cap="none" spc="0" normalizeH="0" baseline="0" noProof="0" dirty="0">
                <a:ln>
                  <a:noFill/>
                </a:ln>
                <a:solidFill>
                  <a:prstClr val="black"/>
                </a:solidFill>
                <a:effectLst/>
                <a:uLnTx/>
                <a:uFillTx/>
                <a:latin typeface="Calibri"/>
                <a:ea typeface="+mn-ea"/>
                <a:cs typeface="Calibri"/>
              </a:rPr>
              <a:t>e</a:t>
            </a:r>
            <a:r>
              <a:rPr kumimoji="0" sz="1800" b="0" i="0" u="none" strike="noStrike" kern="1200" cap="none" spc="-20" normalizeH="0" baseline="0" noProof="0" dirty="0">
                <a:ln>
                  <a:noFill/>
                </a:ln>
                <a:solidFill>
                  <a:prstClr val="black"/>
                </a:solidFill>
                <a:effectLst/>
                <a:uLnTx/>
                <a:uFillTx/>
                <a:latin typeface="Calibri"/>
                <a:ea typeface="+mn-ea"/>
                <a:cs typeface="Calibri"/>
              </a:rPr>
              <a:t>a</a:t>
            </a:r>
            <a:r>
              <a:rPr kumimoji="0" sz="1800" b="0" i="0" u="none" strike="noStrike" kern="1200" cap="none" spc="-5" normalizeH="0" baseline="0" noProof="0" dirty="0">
                <a:ln>
                  <a:noFill/>
                </a:ln>
                <a:solidFill>
                  <a:prstClr val="black"/>
                </a:solidFill>
                <a:effectLst/>
                <a:uLnTx/>
                <a:uFillTx/>
                <a:latin typeface="Calibri"/>
                <a:ea typeface="+mn-ea"/>
                <a:cs typeface="Calibri"/>
              </a:rPr>
              <a:t>t</a:t>
            </a:r>
            <a:r>
              <a:rPr kumimoji="0" sz="1800" b="0" i="0" u="none" strike="noStrike" kern="1200" cap="none" spc="0" normalizeH="0" baseline="0" noProof="0" dirty="0">
                <a:ln>
                  <a:noFill/>
                </a:ln>
                <a:solidFill>
                  <a:prstClr val="black"/>
                </a:solidFill>
                <a:effectLst/>
                <a:uLnTx/>
                <a:uFillTx/>
                <a:latin typeface="Calibri"/>
                <a:ea typeface="+mn-ea"/>
                <a:cs typeface="Calibri"/>
              </a:rPr>
              <a: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6" name="object 16"/>
          <p:cNvSpPr txBox="1"/>
          <p:nvPr/>
        </p:nvSpPr>
        <p:spPr>
          <a:xfrm>
            <a:off x="1876894" y="5379899"/>
            <a:ext cx="165798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(slow)</a:t>
            </a:r>
            <a:r>
              <a:rPr kumimoji="0" sz="2400" b="0" i="0" u="none" strike="noStrike" kern="1200" cap="none" spc="-6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R-CNN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7" name="object 17"/>
          <p:cNvSpPr txBox="1"/>
          <p:nvPr/>
        </p:nvSpPr>
        <p:spPr>
          <a:xfrm>
            <a:off x="6860170" y="2554357"/>
            <a:ext cx="740410" cy="1002030"/>
          </a:xfrm>
          <a:prstGeom prst="rect">
            <a:avLst/>
          </a:prstGeom>
          <a:ln w="12700">
            <a:solidFill>
              <a:srgbClr val="000000"/>
            </a:solidFill>
          </a:ln>
        </p:spPr>
        <p:txBody>
          <a:bodyPr vert="horz" wrap="square" lIns="0" tIns="2540" rIns="0" bIns="0" rtlCol="0">
            <a:spAutoFit/>
          </a:bodyPr>
          <a:lstStyle/>
          <a:p>
            <a:pPr marL="0" marR="0" lvl="0" indent="0" algn="l" defTabSz="914400" rtl="0" eaLnBrk="1" fontAlgn="auto" latinLnBrk="0" hangingPunct="1">
              <a:lnSpc>
                <a:spcPct val="100000"/>
              </a:lnSpc>
              <a:spcBef>
                <a:spcPts val="20"/>
              </a:spcBef>
              <a:spcAft>
                <a:spcPts val="0"/>
              </a:spcAft>
              <a:buClrTx/>
              <a:buSzTx/>
              <a:buFontTx/>
              <a:buNone/>
              <a:tabLst/>
              <a:defRPr/>
            </a:pPr>
            <a:endParaRPr kumimoji="0" sz="2250" b="0" i="0" u="none" strike="noStrike" kern="1200" cap="none" spc="0" normalizeH="0" baseline="0" noProof="0">
              <a:ln>
                <a:noFill/>
              </a:ln>
              <a:solidFill>
                <a:prstClr val="black"/>
              </a:solidFill>
              <a:effectLst/>
              <a:uLnTx/>
              <a:uFillTx/>
              <a:latin typeface="Times New Roman"/>
              <a:ea typeface="+mn-ea"/>
              <a:cs typeface="Times New Roman"/>
            </a:endParaRPr>
          </a:p>
          <a:p>
            <a:pPr marL="236220" marR="0" lvl="0" indent="0" algn="l" defTabSz="914400" rtl="0" eaLnBrk="1" fontAlgn="auto" latinLnBrk="0" hangingPunct="1">
              <a:lnSpc>
                <a:spcPct val="100000"/>
              </a:lnSpc>
              <a:spcBef>
                <a:spcPts val="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cls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18" name="object 18"/>
          <p:cNvSpPr txBox="1"/>
          <p:nvPr/>
        </p:nvSpPr>
        <p:spPr>
          <a:xfrm>
            <a:off x="6860170" y="3777640"/>
            <a:ext cx="740410" cy="1002030"/>
          </a:xfrm>
          <a:prstGeom prst="rect">
            <a:avLst/>
          </a:prstGeom>
          <a:ln w="12700">
            <a:solidFill>
              <a:srgbClr val="000000"/>
            </a:solidFill>
          </a:ln>
        </p:spPr>
        <p:txBody>
          <a:bodyPr vert="horz" wrap="square" lIns="0" tIns="179070" rIns="0" bIns="0" rtlCol="0">
            <a:spAutoFit/>
          </a:bodyPr>
          <a:lstStyle/>
          <a:p>
            <a:pPr marL="203835" marR="109220" lvl="0" indent="-86995" algn="l" defTabSz="914400" rtl="0" eaLnBrk="1" fontAlgn="auto" latinLnBrk="0" hangingPunct="1">
              <a:lnSpc>
                <a:spcPct val="100000"/>
              </a:lnSpc>
              <a:spcBef>
                <a:spcPts val="141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bb</a:t>
            </a:r>
            <a:r>
              <a:rPr kumimoji="0" sz="2000" b="0" i="0" u="none" strike="noStrike" kern="1200" cap="none" spc="-45" normalizeH="0" baseline="0" noProof="0" dirty="0">
                <a:ln>
                  <a:noFill/>
                </a:ln>
                <a:solidFill>
                  <a:prstClr val="black"/>
                </a:solidFill>
                <a:effectLst/>
                <a:uLnTx/>
                <a:uFillTx/>
                <a:latin typeface="Calibri"/>
                <a:ea typeface="+mn-ea"/>
                <a:cs typeface="Calibri"/>
              </a:rPr>
              <a:t>o</a:t>
            </a:r>
            <a:r>
              <a:rPr kumimoji="0" sz="2000" b="0" i="0" u="none" strike="noStrike" kern="1200" cap="none" spc="0" normalizeH="0" baseline="0" noProof="0" dirty="0">
                <a:ln>
                  <a:noFill/>
                </a:ln>
                <a:solidFill>
                  <a:prstClr val="black"/>
                </a:solidFill>
                <a:effectLst/>
                <a:uLnTx/>
                <a:uFillTx/>
                <a:latin typeface="Calibri"/>
                <a:ea typeface="+mn-ea"/>
                <a:cs typeface="Calibri"/>
              </a:rPr>
              <a:t>x  </a:t>
            </a:r>
            <a:r>
              <a:rPr kumimoji="0" sz="2000" b="0" i="0" u="none" strike="noStrike" kern="1200" cap="none" spc="-10" normalizeH="0" baseline="0" noProof="0" dirty="0">
                <a:ln>
                  <a:noFill/>
                </a:ln>
                <a:solidFill>
                  <a:prstClr val="black"/>
                </a:solidFill>
                <a:effectLst/>
                <a:uLnTx/>
                <a:uFillTx/>
                <a:latin typeface="Calibri"/>
                <a:ea typeface="+mn-ea"/>
                <a:cs typeface="Calibri"/>
              </a:rPr>
              <a:t>reg</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19" name="object 19"/>
          <p:cNvSpPr/>
          <p:nvPr/>
        </p:nvSpPr>
        <p:spPr>
          <a:xfrm>
            <a:off x="6526857" y="3055099"/>
            <a:ext cx="333375" cy="629920"/>
          </a:xfrm>
          <a:custGeom>
            <a:avLst/>
            <a:gdLst/>
            <a:ahLst/>
            <a:cxnLst/>
            <a:rect l="l" t="t" r="r" b="b"/>
            <a:pathLst>
              <a:path w="333375" h="629920">
                <a:moveTo>
                  <a:pt x="332709" y="106006"/>
                </a:moveTo>
                <a:lnTo>
                  <a:pt x="247514" y="106006"/>
                </a:lnTo>
                <a:lnTo>
                  <a:pt x="3027" y="588093"/>
                </a:lnTo>
                <a:lnTo>
                  <a:pt x="0" y="599029"/>
                </a:lnTo>
                <a:lnTo>
                  <a:pt x="1353" y="609900"/>
                </a:lnTo>
                <a:lnTo>
                  <a:pt x="26523" y="629531"/>
                </a:lnTo>
                <a:lnTo>
                  <a:pt x="34751" y="628905"/>
                </a:lnTo>
                <a:lnTo>
                  <a:pt x="42419" y="625985"/>
                </a:lnTo>
                <a:lnTo>
                  <a:pt x="49009" y="620940"/>
                </a:lnTo>
                <a:lnTo>
                  <a:pt x="53997" y="613943"/>
                </a:lnTo>
                <a:lnTo>
                  <a:pt x="298484" y="131855"/>
                </a:lnTo>
                <a:lnTo>
                  <a:pt x="332562" y="131855"/>
                </a:lnTo>
                <a:lnTo>
                  <a:pt x="332709" y="106006"/>
                </a:lnTo>
                <a:close/>
              </a:path>
              <a:path w="333375" h="629920">
                <a:moveTo>
                  <a:pt x="332562" y="131855"/>
                </a:moveTo>
                <a:lnTo>
                  <a:pt x="298484" y="131855"/>
                </a:lnTo>
                <a:lnTo>
                  <a:pt x="332221" y="191684"/>
                </a:lnTo>
                <a:lnTo>
                  <a:pt x="332562" y="131855"/>
                </a:lnTo>
                <a:close/>
              </a:path>
              <a:path w="333375" h="629920">
                <a:moveTo>
                  <a:pt x="333312" y="0"/>
                </a:moveTo>
                <a:lnTo>
                  <a:pt x="179311" y="114137"/>
                </a:lnTo>
                <a:lnTo>
                  <a:pt x="247514" y="106006"/>
                </a:lnTo>
                <a:lnTo>
                  <a:pt x="332709" y="106006"/>
                </a:lnTo>
                <a:lnTo>
                  <a:pt x="33331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6526788" y="3627523"/>
            <a:ext cx="346710" cy="755650"/>
          </a:xfrm>
          <a:custGeom>
            <a:avLst/>
            <a:gdLst/>
            <a:ahLst/>
            <a:cxnLst/>
            <a:rect l="l" t="t" r="r" b="b"/>
            <a:pathLst>
              <a:path w="346709" h="755650">
                <a:moveTo>
                  <a:pt x="188035" y="630659"/>
                </a:moveTo>
                <a:lnTo>
                  <a:pt x="333381" y="755632"/>
                </a:lnTo>
                <a:lnTo>
                  <a:pt x="340855" y="643700"/>
                </a:lnTo>
                <a:lnTo>
                  <a:pt x="255472" y="643700"/>
                </a:lnTo>
                <a:lnTo>
                  <a:pt x="188035" y="630659"/>
                </a:lnTo>
                <a:close/>
              </a:path>
              <a:path w="346709" h="755650">
                <a:moveTo>
                  <a:pt x="24948" y="0"/>
                </a:moveTo>
                <a:lnTo>
                  <a:pt x="0" y="28515"/>
                </a:lnTo>
                <a:lnTo>
                  <a:pt x="2229" y="39641"/>
                </a:lnTo>
                <a:lnTo>
                  <a:pt x="255472" y="643700"/>
                </a:lnTo>
                <a:lnTo>
                  <a:pt x="340855" y="643700"/>
                </a:lnTo>
                <a:lnTo>
                  <a:pt x="342331" y="621604"/>
                </a:lnTo>
                <a:lnTo>
                  <a:pt x="308177" y="621604"/>
                </a:lnTo>
                <a:lnTo>
                  <a:pt x="54935" y="17546"/>
                </a:lnTo>
                <a:lnTo>
                  <a:pt x="50464" y="10206"/>
                </a:lnTo>
                <a:lnTo>
                  <a:pt x="44257" y="4698"/>
                </a:lnTo>
                <a:lnTo>
                  <a:pt x="36819" y="1231"/>
                </a:lnTo>
                <a:lnTo>
                  <a:pt x="28660" y="11"/>
                </a:lnTo>
                <a:lnTo>
                  <a:pt x="24948" y="0"/>
                </a:lnTo>
                <a:close/>
              </a:path>
              <a:path w="346709" h="755650">
                <a:moveTo>
                  <a:pt x="346152" y="564371"/>
                </a:moveTo>
                <a:lnTo>
                  <a:pt x="308177" y="621604"/>
                </a:lnTo>
                <a:lnTo>
                  <a:pt x="342331" y="621604"/>
                </a:lnTo>
                <a:lnTo>
                  <a:pt x="346152" y="564371"/>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5749828" y="2943103"/>
            <a:ext cx="805815" cy="1426210"/>
          </a:xfrm>
          <a:custGeom>
            <a:avLst/>
            <a:gdLst/>
            <a:ahLst/>
            <a:cxnLst/>
            <a:rect l="l" t="t" r="r" b="b"/>
            <a:pathLst>
              <a:path w="805815" h="1426210">
                <a:moveTo>
                  <a:pt x="671282" y="0"/>
                </a:moveTo>
                <a:lnTo>
                  <a:pt x="134259" y="0"/>
                </a:lnTo>
                <a:lnTo>
                  <a:pt x="91822" y="6844"/>
                </a:lnTo>
                <a:lnTo>
                  <a:pt x="54967" y="25904"/>
                </a:lnTo>
                <a:lnTo>
                  <a:pt x="25904" y="54967"/>
                </a:lnTo>
                <a:lnTo>
                  <a:pt x="6844" y="91823"/>
                </a:lnTo>
                <a:lnTo>
                  <a:pt x="0" y="134259"/>
                </a:lnTo>
                <a:lnTo>
                  <a:pt x="0" y="1291769"/>
                </a:lnTo>
                <a:lnTo>
                  <a:pt x="6844" y="1334205"/>
                </a:lnTo>
                <a:lnTo>
                  <a:pt x="25904" y="1371061"/>
                </a:lnTo>
                <a:lnTo>
                  <a:pt x="54967" y="1400124"/>
                </a:lnTo>
                <a:lnTo>
                  <a:pt x="91822" y="1419183"/>
                </a:lnTo>
                <a:lnTo>
                  <a:pt x="134259" y="1426028"/>
                </a:lnTo>
                <a:lnTo>
                  <a:pt x="671282" y="1426028"/>
                </a:lnTo>
                <a:lnTo>
                  <a:pt x="713719" y="1419183"/>
                </a:lnTo>
                <a:lnTo>
                  <a:pt x="750574" y="1400124"/>
                </a:lnTo>
                <a:lnTo>
                  <a:pt x="779637" y="1371061"/>
                </a:lnTo>
                <a:lnTo>
                  <a:pt x="798697" y="1334205"/>
                </a:lnTo>
                <a:lnTo>
                  <a:pt x="805541" y="1291769"/>
                </a:lnTo>
                <a:lnTo>
                  <a:pt x="805541" y="134259"/>
                </a:lnTo>
                <a:lnTo>
                  <a:pt x="798697" y="91823"/>
                </a:lnTo>
                <a:lnTo>
                  <a:pt x="779637" y="54967"/>
                </a:lnTo>
                <a:lnTo>
                  <a:pt x="750574" y="25904"/>
                </a:lnTo>
                <a:lnTo>
                  <a:pt x="713719" y="6844"/>
                </a:lnTo>
                <a:lnTo>
                  <a:pt x="67128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5749828" y="2943103"/>
            <a:ext cx="805815" cy="1426210"/>
          </a:xfrm>
          <a:custGeom>
            <a:avLst/>
            <a:gdLst/>
            <a:ahLst/>
            <a:cxnLst/>
            <a:rect l="l" t="t" r="r" b="b"/>
            <a:pathLst>
              <a:path w="805815" h="1426210">
                <a:moveTo>
                  <a:pt x="0" y="134259"/>
                </a:moveTo>
                <a:lnTo>
                  <a:pt x="6844" y="91823"/>
                </a:lnTo>
                <a:lnTo>
                  <a:pt x="25904" y="54967"/>
                </a:lnTo>
                <a:lnTo>
                  <a:pt x="54967" y="25904"/>
                </a:lnTo>
                <a:lnTo>
                  <a:pt x="91823" y="6844"/>
                </a:lnTo>
                <a:lnTo>
                  <a:pt x="134259" y="0"/>
                </a:lnTo>
                <a:lnTo>
                  <a:pt x="671283" y="0"/>
                </a:lnTo>
                <a:lnTo>
                  <a:pt x="713719" y="6844"/>
                </a:lnTo>
                <a:lnTo>
                  <a:pt x="750575" y="25904"/>
                </a:lnTo>
                <a:lnTo>
                  <a:pt x="779638" y="54967"/>
                </a:lnTo>
                <a:lnTo>
                  <a:pt x="798698" y="91823"/>
                </a:lnTo>
                <a:lnTo>
                  <a:pt x="805543" y="134259"/>
                </a:lnTo>
                <a:lnTo>
                  <a:pt x="805543" y="1291770"/>
                </a:lnTo>
                <a:lnTo>
                  <a:pt x="798698" y="1334206"/>
                </a:lnTo>
                <a:lnTo>
                  <a:pt x="779638" y="1371061"/>
                </a:lnTo>
                <a:lnTo>
                  <a:pt x="750575" y="1400124"/>
                </a:lnTo>
                <a:lnTo>
                  <a:pt x="713719" y="1419184"/>
                </a:lnTo>
                <a:lnTo>
                  <a:pt x="671283" y="1426029"/>
                </a:lnTo>
                <a:lnTo>
                  <a:pt x="134259" y="1426029"/>
                </a:lnTo>
                <a:lnTo>
                  <a:pt x="91823" y="1419184"/>
                </a:lnTo>
                <a:lnTo>
                  <a:pt x="54967" y="1400124"/>
                </a:lnTo>
                <a:lnTo>
                  <a:pt x="25904" y="1371061"/>
                </a:lnTo>
                <a:lnTo>
                  <a:pt x="6844" y="1334206"/>
                </a:lnTo>
                <a:lnTo>
                  <a:pt x="0" y="1291770"/>
                </a:lnTo>
                <a:lnTo>
                  <a:pt x="0" y="134259"/>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txBox="1"/>
          <p:nvPr/>
        </p:nvSpPr>
        <p:spPr>
          <a:xfrm>
            <a:off x="5911522" y="3493558"/>
            <a:ext cx="48323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30" normalizeH="0" baseline="0" noProof="0" dirty="0">
                <a:ln>
                  <a:noFill/>
                </a:ln>
                <a:solidFill>
                  <a:prstClr val="black"/>
                </a:solidFill>
                <a:effectLst/>
                <a:uLnTx/>
                <a:uFillTx/>
                <a:latin typeface="Calibri"/>
                <a:ea typeface="+mn-ea"/>
                <a:cs typeface="Calibri"/>
              </a:rPr>
              <a:t>F</a:t>
            </a:r>
            <a:r>
              <a:rPr kumimoji="0" sz="1800" b="0" i="0" u="none" strike="noStrike" kern="1200" cap="none" spc="0" normalizeH="0" baseline="0" noProof="0" dirty="0">
                <a:ln>
                  <a:noFill/>
                </a:ln>
                <a:solidFill>
                  <a:prstClr val="black"/>
                </a:solidFill>
                <a:effectLst/>
                <a:uLnTx/>
                <a:uFillTx/>
                <a:latin typeface="Calibri"/>
                <a:ea typeface="+mn-ea"/>
                <a:cs typeface="Calibri"/>
              </a:rPr>
              <a:t>e</a:t>
            </a:r>
            <a:r>
              <a:rPr kumimoji="0" sz="1800" b="0" i="0" u="none" strike="noStrike" kern="1200" cap="none" spc="-20" normalizeH="0" baseline="0" noProof="0" dirty="0">
                <a:ln>
                  <a:noFill/>
                </a:ln>
                <a:solidFill>
                  <a:prstClr val="black"/>
                </a:solidFill>
                <a:effectLst/>
                <a:uLnTx/>
                <a:uFillTx/>
                <a:latin typeface="Calibri"/>
                <a:ea typeface="+mn-ea"/>
                <a:cs typeface="Calibri"/>
              </a:rPr>
              <a:t>a</a:t>
            </a:r>
            <a:r>
              <a:rPr kumimoji="0" sz="1800" b="0" i="0" u="none" strike="noStrike" kern="1200" cap="none" spc="-5" normalizeH="0" baseline="0" noProof="0" dirty="0">
                <a:ln>
                  <a:noFill/>
                </a:ln>
                <a:solidFill>
                  <a:prstClr val="black"/>
                </a:solidFill>
                <a:effectLst/>
                <a:uLnTx/>
                <a:uFillTx/>
                <a:latin typeface="Calibri"/>
                <a:ea typeface="+mn-ea"/>
                <a:cs typeface="Calibri"/>
              </a:rPr>
              <a:t>t</a:t>
            </a:r>
            <a:r>
              <a:rPr kumimoji="0" sz="1800" b="0" i="0" u="none" strike="noStrike" kern="1200" cap="none" spc="0" normalizeH="0" baseline="0" noProof="0" dirty="0">
                <a:ln>
                  <a:noFill/>
                </a:ln>
                <a:solidFill>
                  <a:prstClr val="black"/>
                </a:solidFill>
                <a:effectLst/>
                <a:uLnTx/>
                <a:uFillTx/>
                <a:latin typeface="Calibri"/>
                <a:ea typeface="+mn-ea"/>
                <a:cs typeface="Calibri"/>
              </a:rPr>
              <a: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24" name="object 24"/>
          <p:cNvSpPr txBox="1"/>
          <p:nvPr/>
        </p:nvSpPr>
        <p:spPr>
          <a:xfrm>
            <a:off x="5788147" y="5379899"/>
            <a:ext cx="1774189"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Fast/er</a:t>
            </a:r>
            <a:r>
              <a:rPr kumimoji="0" sz="2400" b="0" i="0" u="none" strike="noStrike" kern="1200" cap="none" spc="-5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R-CNN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25" name="object 25"/>
          <p:cNvSpPr txBox="1"/>
          <p:nvPr/>
        </p:nvSpPr>
        <p:spPr>
          <a:xfrm>
            <a:off x="9061402" y="5379899"/>
            <a:ext cx="157162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Mask</a:t>
            </a:r>
            <a:r>
              <a:rPr kumimoji="0" sz="2400" b="0" i="0" u="none" strike="noStrike" kern="1200" cap="none" spc="-7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R-CNN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26" name="object 26"/>
          <p:cNvSpPr/>
          <p:nvPr/>
        </p:nvSpPr>
        <p:spPr>
          <a:xfrm>
            <a:off x="1243415" y="2968986"/>
            <a:ext cx="805815" cy="1426210"/>
          </a:xfrm>
          <a:custGeom>
            <a:avLst/>
            <a:gdLst/>
            <a:ahLst/>
            <a:cxnLst/>
            <a:rect l="l" t="t" r="r" b="b"/>
            <a:pathLst>
              <a:path w="805814" h="1426210">
                <a:moveTo>
                  <a:pt x="0" y="134259"/>
                </a:moveTo>
                <a:lnTo>
                  <a:pt x="6844" y="91823"/>
                </a:lnTo>
                <a:lnTo>
                  <a:pt x="25904" y="54967"/>
                </a:lnTo>
                <a:lnTo>
                  <a:pt x="54967" y="25904"/>
                </a:lnTo>
                <a:lnTo>
                  <a:pt x="91823" y="6844"/>
                </a:lnTo>
                <a:lnTo>
                  <a:pt x="134259" y="0"/>
                </a:lnTo>
                <a:lnTo>
                  <a:pt x="671283" y="0"/>
                </a:lnTo>
                <a:lnTo>
                  <a:pt x="713719" y="6844"/>
                </a:lnTo>
                <a:lnTo>
                  <a:pt x="750575" y="25904"/>
                </a:lnTo>
                <a:lnTo>
                  <a:pt x="779638" y="54967"/>
                </a:lnTo>
                <a:lnTo>
                  <a:pt x="798698" y="91823"/>
                </a:lnTo>
                <a:lnTo>
                  <a:pt x="805543" y="134259"/>
                </a:lnTo>
                <a:lnTo>
                  <a:pt x="805543" y="1291770"/>
                </a:lnTo>
                <a:lnTo>
                  <a:pt x="798698" y="1334206"/>
                </a:lnTo>
                <a:lnTo>
                  <a:pt x="779638" y="1371061"/>
                </a:lnTo>
                <a:lnTo>
                  <a:pt x="750575" y="1400124"/>
                </a:lnTo>
                <a:lnTo>
                  <a:pt x="713719" y="1419184"/>
                </a:lnTo>
                <a:lnTo>
                  <a:pt x="671283" y="1426029"/>
                </a:lnTo>
                <a:lnTo>
                  <a:pt x="134259" y="1426029"/>
                </a:lnTo>
                <a:lnTo>
                  <a:pt x="91823" y="1419184"/>
                </a:lnTo>
                <a:lnTo>
                  <a:pt x="54967" y="1400124"/>
                </a:lnTo>
                <a:lnTo>
                  <a:pt x="25904" y="1371061"/>
                </a:lnTo>
                <a:lnTo>
                  <a:pt x="6844" y="1334206"/>
                </a:lnTo>
                <a:lnTo>
                  <a:pt x="0" y="1291770"/>
                </a:lnTo>
                <a:lnTo>
                  <a:pt x="0" y="134259"/>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txBox="1"/>
          <p:nvPr/>
        </p:nvSpPr>
        <p:spPr>
          <a:xfrm>
            <a:off x="1405108" y="3519441"/>
            <a:ext cx="48323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30" normalizeH="0" baseline="0" noProof="0" dirty="0">
                <a:ln>
                  <a:noFill/>
                </a:ln>
                <a:solidFill>
                  <a:prstClr val="black"/>
                </a:solidFill>
                <a:effectLst/>
                <a:uLnTx/>
                <a:uFillTx/>
                <a:latin typeface="Calibri"/>
                <a:ea typeface="+mn-ea"/>
                <a:cs typeface="Calibri"/>
              </a:rPr>
              <a:t>F</a:t>
            </a:r>
            <a:r>
              <a:rPr kumimoji="0" sz="1800" b="0" i="0" u="none" strike="noStrike" kern="1200" cap="none" spc="0" normalizeH="0" baseline="0" noProof="0" dirty="0">
                <a:ln>
                  <a:noFill/>
                </a:ln>
                <a:solidFill>
                  <a:prstClr val="black"/>
                </a:solidFill>
                <a:effectLst/>
                <a:uLnTx/>
                <a:uFillTx/>
                <a:latin typeface="Calibri"/>
                <a:ea typeface="+mn-ea"/>
                <a:cs typeface="Calibri"/>
              </a:rPr>
              <a:t>e</a:t>
            </a:r>
            <a:r>
              <a:rPr kumimoji="0" sz="1800" b="0" i="0" u="none" strike="noStrike" kern="1200" cap="none" spc="-20" normalizeH="0" baseline="0" noProof="0" dirty="0">
                <a:ln>
                  <a:noFill/>
                </a:ln>
                <a:solidFill>
                  <a:prstClr val="black"/>
                </a:solidFill>
                <a:effectLst/>
                <a:uLnTx/>
                <a:uFillTx/>
                <a:latin typeface="Calibri"/>
                <a:ea typeface="+mn-ea"/>
                <a:cs typeface="Calibri"/>
              </a:rPr>
              <a:t>a</a:t>
            </a:r>
            <a:r>
              <a:rPr kumimoji="0" sz="1800" b="0" i="0" u="none" strike="noStrike" kern="1200" cap="none" spc="-5" normalizeH="0" baseline="0" noProof="0" dirty="0">
                <a:ln>
                  <a:noFill/>
                </a:ln>
                <a:solidFill>
                  <a:prstClr val="black"/>
                </a:solidFill>
                <a:effectLst/>
                <a:uLnTx/>
                <a:uFillTx/>
                <a:latin typeface="Calibri"/>
                <a:ea typeface="+mn-ea"/>
                <a:cs typeface="Calibri"/>
              </a:rPr>
              <a:t>t</a:t>
            </a:r>
            <a:r>
              <a:rPr kumimoji="0" sz="1800" b="0" i="0" u="none" strike="noStrike" kern="1200" cap="none" spc="0" normalizeH="0" baseline="0" noProof="0" dirty="0">
                <a:ln>
                  <a:noFill/>
                </a:ln>
                <a:solidFill>
                  <a:prstClr val="black"/>
                </a:solidFill>
                <a:effectLst/>
                <a:uLnTx/>
                <a:uFillTx/>
                <a:latin typeface="Calibri"/>
                <a:ea typeface="+mn-ea"/>
                <a:cs typeface="Calibri"/>
              </a:rPr>
              <a: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28" name="object 28"/>
          <p:cNvSpPr txBox="1"/>
          <p:nvPr/>
        </p:nvSpPr>
        <p:spPr>
          <a:xfrm>
            <a:off x="2353758" y="2769980"/>
            <a:ext cx="835660" cy="1002030"/>
          </a:xfrm>
          <a:prstGeom prst="rect">
            <a:avLst/>
          </a:prstGeom>
          <a:ln w="12700">
            <a:solidFill>
              <a:srgbClr val="000000"/>
            </a:solidFill>
          </a:ln>
        </p:spPr>
        <p:txBody>
          <a:bodyPr vert="horz" wrap="square" lIns="0" tIns="179070" rIns="0" bIns="0" rtlCol="0">
            <a:spAutoFit/>
          </a:bodyPr>
          <a:lstStyle/>
          <a:p>
            <a:pPr marL="283845" marR="125095" lvl="0" indent="-151765" algn="l" defTabSz="914400" rtl="0" eaLnBrk="1" fontAlgn="auto" latinLnBrk="0" hangingPunct="1">
              <a:lnSpc>
                <a:spcPct val="100000"/>
              </a:lnSpc>
              <a:spcBef>
                <a:spcPts val="1410"/>
              </a:spcBef>
              <a:spcAft>
                <a:spcPts val="0"/>
              </a:spcAft>
              <a:buClrTx/>
              <a:buSzTx/>
              <a:buFontTx/>
              <a:buNone/>
              <a:tabLst/>
              <a:defRPr/>
            </a:pPr>
            <a:r>
              <a:rPr kumimoji="0" sz="2000" b="0" i="0" u="none" strike="noStrike" kern="1200" cap="none" spc="-20" normalizeH="0" baseline="0" noProof="0" dirty="0">
                <a:ln>
                  <a:noFill/>
                </a:ln>
                <a:solidFill>
                  <a:srgbClr val="70AD47"/>
                </a:solidFill>
                <a:effectLst/>
                <a:uLnTx/>
                <a:uFillTx/>
                <a:latin typeface="Calibri"/>
                <a:ea typeface="+mn-ea"/>
                <a:cs typeface="Calibri"/>
              </a:rPr>
              <a:t>s</a:t>
            </a:r>
            <a:r>
              <a:rPr kumimoji="0" sz="2000" b="0" i="0" u="none" strike="noStrike" kern="1200" cap="none" spc="-15" normalizeH="0" baseline="0" noProof="0" dirty="0">
                <a:ln>
                  <a:noFill/>
                </a:ln>
                <a:solidFill>
                  <a:srgbClr val="70AD47"/>
                </a:solidFill>
                <a:effectLst/>
                <a:uLnTx/>
                <a:uFillTx/>
                <a:latin typeface="Calibri"/>
                <a:ea typeface="+mn-ea"/>
                <a:cs typeface="Calibri"/>
              </a:rPr>
              <a:t>t</a:t>
            </a:r>
            <a:r>
              <a:rPr kumimoji="0" sz="2000" b="0" i="0" u="none" strike="noStrike" kern="1200" cap="none" spc="0" normalizeH="0" baseline="0" noProof="0" dirty="0">
                <a:ln>
                  <a:noFill/>
                </a:ln>
                <a:solidFill>
                  <a:srgbClr val="70AD47"/>
                </a:solidFill>
                <a:effectLst/>
                <a:uLnTx/>
                <a:uFillTx/>
                <a:latin typeface="Calibri"/>
                <a:ea typeface="+mn-ea"/>
                <a:cs typeface="Calibri"/>
              </a:rPr>
              <a:t>e</a:t>
            </a:r>
            <a:r>
              <a:rPr kumimoji="0" sz="2000" b="0" i="0" u="none" strike="noStrike" kern="1200" cap="none" spc="-5" normalizeH="0" baseline="0" noProof="0" dirty="0">
                <a:ln>
                  <a:noFill/>
                </a:ln>
                <a:solidFill>
                  <a:srgbClr val="70AD47"/>
                </a:solidFill>
                <a:effectLst/>
                <a:uLnTx/>
                <a:uFillTx/>
                <a:latin typeface="Calibri"/>
                <a:ea typeface="+mn-ea"/>
                <a:cs typeface="Calibri"/>
              </a:rPr>
              <a:t>p1  </a:t>
            </a:r>
            <a:r>
              <a:rPr kumimoji="0" sz="2000" b="0" i="0" u="none" strike="noStrike" kern="1200" cap="none" spc="0" normalizeH="0" baseline="0" noProof="0" dirty="0">
                <a:ln>
                  <a:noFill/>
                </a:ln>
                <a:solidFill>
                  <a:prstClr val="black"/>
                </a:solidFill>
                <a:effectLst/>
                <a:uLnTx/>
                <a:uFillTx/>
                <a:latin typeface="Calibri"/>
                <a:ea typeface="+mn-ea"/>
                <a:cs typeface="Calibri"/>
              </a:rPr>
              <a:t>cls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29" name="object 29"/>
          <p:cNvSpPr/>
          <p:nvPr/>
        </p:nvSpPr>
        <p:spPr>
          <a:xfrm>
            <a:off x="2048958" y="3184997"/>
            <a:ext cx="304800" cy="171450"/>
          </a:xfrm>
          <a:custGeom>
            <a:avLst/>
            <a:gdLst/>
            <a:ahLst/>
            <a:cxnLst/>
            <a:rect l="l" t="t" r="r" b="b"/>
            <a:pathLst>
              <a:path w="304800" h="171450">
                <a:moveTo>
                  <a:pt x="133350" y="0"/>
                </a:moveTo>
                <a:lnTo>
                  <a:pt x="171450" y="57150"/>
                </a:lnTo>
                <a:lnTo>
                  <a:pt x="0" y="57150"/>
                </a:lnTo>
                <a:lnTo>
                  <a:pt x="0" y="114300"/>
                </a:lnTo>
                <a:lnTo>
                  <a:pt x="171450" y="114300"/>
                </a:lnTo>
                <a:lnTo>
                  <a:pt x="133350" y="171450"/>
                </a:lnTo>
                <a:lnTo>
                  <a:pt x="304800" y="85725"/>
                </a:lnTo>
                <a:lnTo>
                  <a:pt x="133350"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txBox="1"/>
          <p:nvPr/>
        </p:nvSpPr>
        <p:spPr>
          <a:xfrm>
            <a:off x="3494040" y="3587072"/>
            <a:ext cx="788670" cy="1002030"/>
          </a:xfrm>
          <a:prstGeom prst="rect">
            <a:avLst/>
          </a:prstGeom>
          <a:ln w="12700">
            <a:solidFill>
              <a:srgbClr val="000000"/>
            </a:solidFill>
          </a:ln>
        </p:spPr>
        <p:txBody>
          <a:bodyPr vert="horz" wrap="square" lIns="0" tIns="26669" rIns="0" bIns="0" rtlCol="0">
            <a:spAutoFit/>
          </a:bodyPr>
          <a:lstStyle/>
          <a:p>
            <a:pPr marL="141605" marR="101600" lvl="0" indent="-32384" algn="just" defTabSz="914400" rtl="0" eaLnBrk="1" fontAlgn="auto" latinLnBrk="0" hangingPunct="1">
              <a:lnSpc>
                <a:spcPct val="100000"/>
              </a:lnSpc>
              <a:spcBef>
                <a:spcPts val="209"/>
              </a:spcBef>
              <a:spcAft>
                <a:spcPts val="0"/>
              </a:spcAft>
              <a:buClrTx/>
              <a:buSzTx/>
              <a:buFontTx/>
              <a:buNone/>
              <a:tabLst/>
              <a:defRPr/>
            </a:pPr>
            <a:r>
              <a:rPr kumimoji="0" sz="2000" b="0" i="0" u="none" strike="noStrike" kern="1200" cap="none" spc="-20" normalizeH="0" baseline="0" noProof="0" dirty="0">
                <a:ln>
                  <a:noFill/>
                </a:ln>
                <a:solidFill>
                  <a:srgbClr val="70AD47"/>
                </a:solidFill>
                <a:effectLst/>
                <a:uLnTx/>
                <a:uFillTx/>
                <a:latin typeface="Calibri"/>
                <a:ea typeface="+mn-ea"/>
                <a:cs typeface="Calibri"/>
              </a:rPr>
              <a:t>s</a:t>
            </a:r>
            <a:r>
              <a:rPr kumimoji="0" sz="2000" b="0" i="0" u="none" strike="noStrike" kern="1200" cap="none" spc="-15" normalizeH="0" baseline="0" noProof="0" dirty="0">
                <a:ln>
                  <a:noFill/>
                </a:ln>
                <a:solidFill>
                  <a:srgbClr val="70AD47"/>
                </a:solidFill>
                <a:effectLst/>
                <a:uLnTx/>
                <a:uFillTx/>
                <a:latin typeface="Calibri"/>
                <a:ea typeface="+mn-ea"/>
                <a:cs typeface="Calibri"/>
              </a:rPr>
              <a:t>t</a:t>
            </a:r>
            <a:r>
              <a:rPr kumimoji="0" sz="2000" b="0" i="0" u="none" strike="noStrike" kern="1200" cap="none" spc="0" normalizeH="0" baseline="0" noProof="0" dirty="0">
                <a:ln>
                  <a:noFill/>
                </a:ln>
                <a:solidFill>
                  <a:srgbClr val="70AD47"/>
                </a:solidFill>
                <a:effectLst/>
                <a:uLnTx/>
                <a:uFillTx/>
                <a:latin typeface="Calibri"/>
                <a:ea typeface="+mn-ea"/>
                <a:cs typeface="Calibri"/>
              </a:rPr>
              <a:t>e</a:t>
            </a:r>
            <a:r>
              <a:rPr kumimoji="0" sz="2000" b="0" i="0" u="none" strike="noStrike" kern="1200" cap="none" spc="-5" normalizeH="0" baseline="0" noProof="0" dirty="0">
                <a:ln>
                  <a:noFill/>
                </a:ln>
                <a:solidFill>
                  <a:srgbClr val="70AD47"/>
                </a:solidFill>
                <a:effectLst/>
                <a:uLnTx/>
                <a:uFillTx/>
                <a:latin typeface="Calibri"/>
                <a:ea typeface="+mn-ea"/>
                <a:cs typeface="Calibri"/>
              </a:rPr>
              <a:t>p2  </a:t>
            </a:r>
            <a:r>
              <a:rPr kumimoji="0" sz="2000" b="0" i="0" u="none" strike="noStrike" kern="1200" cap="none" spc="-15" normalizeH="0" baseline="0" noProof="0" dirty="0">
                <a:ln>
                  <a:noFill/>
                </a:ln>
                <a:solidFill>
                  <a:prstClr val="black"/>
                </a:solidFill>
                <a:effectLst/>
                <a:uLnTx/>
                <a:uFillTx/>
                <a:latin typeface="Calibri"/>
                <a:ea typeface="+mn-ea"/>
                <a:cs typeface="Calibri"/>
              </a:rPr>
              <a:t>bbox  </a:t>
            </a:r>
            <a:r>
              <a:rPr kumimoji="0" sz="2000" b="0" i="0" u="none" strike="noStrike" kern="1200" cap="none" spc="-10" normalizeH="0" baseline="0" noProof="0" dirty="0">
                <a:ln>
                  <a:noFill/>
                </a:ln>
                <a:solidFill>
                  <a:prstClr val="black"/>
                </a:solidFill>
                <a:effectLst/>
                <a:uLnTx/>
                <a:uFillTx/>
                <a:latin typeface="Calibri"/>
                <a:ea typeface="+mn-ea"/>
                <a:cs typeface="Calibri"/>
              </a:rPr>
              <a:t>reg</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31" name="object 31"/>
          <p:cNvSpPr/>
          <p:nvPr/>
        </p:nvSpPr>
        <p:spPr>
          <a:xfrm>
            <a:off x="2048958" y="4002091"/>
            <a:ext cx="1445260" cy="171450"/>
          </a:xfrm>
          <a:custGeom>
            <a:avLst/>
            <a:gdLst/>
            <a:ahLst/>
            <a:cxnLst/>
            <a:rect l="l" t="t" r="r" b="b"/>
            <a:pathLst>
              <a:path w="1445260" h="171450">
                <a:moveTo>
                  <a:pt x="0" y="57148"/>
                </a:moveTo>
                <a:lnTo>
                  <a:pt x="0" y="114298"/>
                </a:lnTo>
                <a:lnTo>
                  <a:pt x="1311732" y="114299"/>
                </a:lnTo>
                <a:lnTo>
                  <a:pt x="1273632" y="171449"/>
                </a:lnTo>
                <a:lnTo>
                  <a:pt x="1445082" y="85724"/>
                </a:lnTo>
                <a:lnTo>
                  <a:pt x="1387932" y="57149"/>
                </a:lnTo>
                <a:lnTo>
                  <a:pt x="0" y="57148"/>
                </a:lnTo>
                <a:close/>
              </a:path>
              <a:path w="1445260" h="171450">
                <a:moveTo>
                  <a:pt x="1273632" y="0"/>
                </a:moveTo>
                <a:lnTo>
                  <a:pt x="1311732" y="57149"/>
                </a:lnTo>
                <a:lnTo>
                  <a:pt x="1387932" y="57149"/>
                </a:lnTo>
                <a:lnTo>
                  <a:pt x="1273632"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62313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54415" y="3615902"/>
            <a:ext cx="8245475" cy="848360"/>
          </a:xfrm>
          <a:prstGeom prst="rect">
            <a:avLst/>
          </a:prstGeom>
        </p:spPr>
        <p:txBody>
          <a:bodyPr vert="horz" wrap="square" lIns="0" tIns="12700" rIns="0" bIns="0" rtlCol="0">
            <a:spAutoFit/>
          </a:bodyPr>
          <a:lstStyle/>
          <a:p>
            <a:pPr marL="12700">
              <a:lnSpc>
                <a:spcPct val="100000"/>
              </a:lnSpc>
              <a:spcBef>
                <a:spcPts val="100"/>
              </a:spcBef>
            </a:pPr>
            <a:r>
              <a:rPr sz="5400" dirty="0"/>
              <a:t>A </a:t>
            </a:r>
            <a:r>
              <a:rPr sz="5400" spc="-30" dirty="0"/>
              <a:t>Perspective </a:t>
            </a:r>
            <a:r>
              <a:rPr sz="5400" spc="-5" dirty="0"/>
              <a:t>on</a:t>
            </a:r>
            <a:r>
              <a:rPr sz="5400" spc="-40" dirty="0"/>
              <a:t> </a:t>
            </a:r>
            <a:r>
              <a:rPr sz="5400" spc="-20" dirty="0"/>
              <a:t>Equivariance</a:t>
            </a:r>
            <a:endParaRPr sz="5400"/>
          </a:p>
        </p:txBody>
      </p:sp>
    </p:spTree>
    <p:extLst>
      <p:ext uri="{BB962C8B-B14F-4D97-AF65-F5344CB8AC3E}">
        <p14:creationId xmlns:p14="http://schemas.microsoft.com/office/powerpoint/2010/main" val="23825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77261"/>
            <a:ext cx="7886700" cy="1325563"/>
          </a:xfrm>
        </p:spPr>
        <p:txBody>
          <a:bodyPr/>
          <a:lstStyle/>
          <a:p>
            <a:r>
              <a:rPr lang="en-US" dirty="0"/>
              <a:t>What if we want other types of outputs?</a:t>
            </a:r>
          </a:p>
        </p:txBody>
      </p:sp>
      <p:sp>
        <p:nvSpPr>
          <p:cNvPr id="3" name="Content Placeholder 2"/>
          <p:cNvSpPr>
            <a:spLocks noGrp="1"/>
          </p:cNvSpPr>
          <p:nvPr>
            <p:ph idx="1"/>
          </p:nvPr>
        </p:nvSpPr>
        <p:spPr>
          <a:xfrm>
            <a:off x="2030730" y="1520825"/>
            <a:ext cx="8281670" cy="4351338"/>
          </a:xfrm>
        </p:spPr>
        <p:txBody>
          <a:bodyPr/>
          <a:lstStyle/>
          <a:p>
            <a:r>
              <a:rPr lang="en-US" dirty="0"/>
              <a:t>Easy*: Predict any fixed dimensional output</a:t>
            </a:r>
          </a:p>
        </p:txBody>
      </p:sp>
      <p:sp>
        <p:nvSpPr>
          <p:cNvPr id="6" name="Rectangle 5"/>
          <p:cNvSpPr/>
          <p:nvPr/>
        </p:nvSpPr>
        <p:spPr>
          <a:xfrm>
            <a:off x="1608665" y="5652723"/>
            <a:ext cx="8974667" cy="584775"/>
          </a:xfrm>
          <a:prstGeom prst="rect">
            <a:avLst/>
          </a:prstGeom>
        </p:spPr>
        <p:txBody>
          <a:bodyPr wrap="square">
            <a:spAutoFit/>
          </a:bodyPr>
          <a:lstStyle/>
          <a:p>
            <a:pPr algn="ctr"/>
            <a:r>
              <a:rPr lang="en-US" sz="1600" dirty="0"/>
              <a:t>Scribbler: Controlling Deep Image Synthesis with Sketch and Color. </a:t>
            </a:r>
            <a:br>
              <a:rPr lang="en-US" sz="1600" dirty="0"/>
            </a:br>
            <a:r>
              <a:rPr lang="en-US" sz="1600" dirty="0" err="1"/>
              <a:t>Sangkloy</a:t>
            </a:r>
            <a:r>
              <a:rPr lang="en-US" sz="1600" dirty="0"/>
              <a:t>, Lu, Chen Yu, and Hays. CVPR 2017</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8" y="2554491"/>
            <a:ext cx="9144000" cy="3266872"/>
          </a:xfrm>
          <a:prstGeom prst="rect">
            <a:avLst/>
          </a:prstGeom>
        </p:spPr>
      </p:pic>
      <p:sp>
        <p:nvSpPr>
          <p:cNvPr id="11" name="Rectangle 10"/>
          <p:cNvSpPr/>
          <p:nvPr/>
        </p:nvSpPr>
        <p:spPr>
          <a:xfrm>
            <a:off x="1608664" y="6480762"/>
            <a:ext cx="8974667" cy="338554"/>
          </a:xfrm>
          <a:prstGeom prst="rect">
            <a:avLst/>
          </a:prstGeom>
        </p:spPr>
        <p:txBody>
          <a:bodyPr wrap="square">
            <a:spAutoFit/>
          </a:bodyPr>
          <a:lstStyle/>
          <a:p>
            <a:pPr algn="ctr"/>
            <a:r>
              <a:rPr lang="en-US" sz="1600" dirty="0"/>
              <a:t>*easy to design an architecture. Not necessarily easy to get working well.</a:t>
            </a:r>
          </a:p>
        </p:txBody>
      </p:sp>
    </p:spTree>
    <p:extLst>
      <p:ext uri="{BB962C8B-B14F-4D97-AF65-F5344CB8AC3E}">
        <p14:creationId xmlns:p14="http://schemas.microsoft.com/office/powerpoint/2010/main" val="327051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7630159" cy="695960"/>
          </a:xfrm>
          <a:prstGeom prst="rect">
            <a:avLst/>
          </a:prstGeom>
        </p:spPr>
        <p:txBody>
          <a:bodyPr vert="horz" wrap="square" lIns="0" tIns="12700" rIns="0" bIns="0" rtlCol="0">
            <a:spAutoFit/>
          </a:bodyPr>
          <a:lstStyle/>
          <a:p>
            <a:pPr marL="12700">
              <a:lnSpc>
                <a:spcPct val="100000"/>
              </a:lnSpc>
              <a:spcBef>
                <a:spcPts val="100"/>
              </a:spcBef>
            </a:pPr>
            <a:r>
              <a:rPr sz="4400" spc="-5" dirty="0"/>
              <a:t>How </a:t>
            </a:r>
            <a:r>
              <a:rPr sz="4400" spc="-15" dirty="0"/>
              <a:t>can </a:t>
            </a:r>
            <a:r>
              <a:rPr sz="4400" spc="-20" dirty="0"/>
              <a:t>we </a:t>
            </a:r>
            <a:r>
              <a:rPr sz="4400" spc="-30" dirty="0"/>
              <a:t>draw </a:t>
            </a:r>
            <a:r>
              <a:rPr sz="4400" dirty="0"/>
              <a:t>the </a:t>
            </a:r>
            <a:r>
              <a:rPr sz="4400" i="1" spc="-5" dirty="0">
                <a:latin typeface="Calibri Light"/>
                <a:cs typeface="Calibri Light"/>
              </a:rPr>
              <a:t>Apple</a:t>
            </a:r>
            <a:r>
              <a:rPr sz="4400" i="1" spc="15" dirty="0">
                <a:latin typeface="Calibri Light"/>
                <a:cs typeface="Calibri Light"/>
              </a:rPr>
              <a:t> </a:t>
            </a:r>
            <a:r>
              <a:rPr sz="4400" spc="-5" dirty="0"/>
              <a:t>logo?</a:t>
            </a:r>
            <a:endParaRPr sz="4400">
              <a:latin typeface="Calibri Light"/>
              <a:cs typeface="Calibri Light"/>
            </a:endParaRPr>
          </a:p>
        </p:txBody>
      </p:sp>
    </p:spTree>
    <p:extLst>
      <p:ext uri="{BB962C8B-B14F-4D97-AF65-F5344CB8AC3E}">
        <p14:creationId xmlns:p14="http://schemas.microsoft.com/office/powerpoint/2010/main" val="30611806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7630159" cy="695960"/>
          </a:xfrm>
          <a:prstGeom prst="rect">
            <a:avLst/>
          </a:prstGeom>
        </p:spPr>
        <p:txBody>
          <a:bodyPr vert="horz" wrap="square" lIns="0" tIns="12700" rIns="0" bIns="0" rtlCol="0">
            <a:spAutoFit/>
          </a:bodyPr>
          <a:lstStyle/>
          <a:p>
            <a:pPr marL="12700">
              <a:lnSpc>
                <a:spcPct val="100000"/>
              </a:lnSpc>
              <a:spcBef>
                <a:spcPts val="100"/>
              </a:spcBef>
            </a:pPr>
            <a:r>
              <a:rPr sz="4400" spc="-5" dirty="0"/>
              <a:t>How </a:t>
            </a:r>
            <a:r>
              <a:rPr sz="4400" spc="-15" dirty="0"/>
              <a:t>can </a:t>
            </a:r>
            <a:r>
              <a:rPr sz="4400" spc="-20" dirty="0"/>
              <a:t>we </a:t>
            </a:r>
            <a:r>
              <a:rPr sz="4400" spc="-30" dirty="0"/>
              <a:t>draw </a:t>
            </a:r>
            <a:r>
              <a:rPr sz="4400" dirty="0"/>
              <a:t>the </a:t>
            </a:r>
            <a:r>
              <a:rPr sz="4400" i="1" spc="-5" dirty="0">
                <a:latin typeface="Calibri Light"/>
                <a:cs typeface="Calibri Light"/>
              </a:rPr>
              <a:t>Apple</a:t>
            </a:r>
            <a:r>
              <a:rPr sz="4400" i="1" spc="15" dirty="0">
                <a:latin typeface="Calibri Light"/>
                <a:cs typeface="Calibri Light"/>
              </a:rPr>
              <a:t> </a:t>
            </a:r>
            <a:r>
              <a:rPr sz="4400" spc="-5" dirty="0"/>
              <a:t>logo?</a:t>
            </a:r>
            <a:endParaRPr sz="4400">
              <a:latin typeface="Calibri Light"/>
              <a:cs typeface="Calibri Light"/>
            </a:endParaRPr>
          </a:p>
        </p:txBody>
      </p:sp>
      <p:sp>
        <p:nvSpPr>
          <p:cNvPr id="3" name="object 3"/>
          <p:cNvSpPr txBox="1"/>
          <p:nvPr/>
        </p:nvSpPr>
        <p:spPr>
          <a:xfrm>
            <a:off x="5025614" y="6508987"/>
            <a:ext cx="701738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figure source:</a:t>
            </a:r>
            <a:r>
              <a:rPr kumimoji="0" sz="1800" b="0" i="0" u="none" strike="noStrike" kern="1200" cap="none" spc="8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hlinkClick r:id="rId2"/>
              </a:rPr>
              <a:t>http://mymodernmet.com/famous-company-logos-memory/</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5976722" y="1408670"/>
            <a:ext cx="5237059" cy="4855955"/>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74667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7630159" cy="695960"/>
          </a:xfrm>
          <a:prstGeom prst="rect">
            <a:avLst/>
          </a:prstGeom>
        </p:spPr>
        <p:txBody>
          <a:bodyPr vert="horz" wrap="square" lIns="0" tIns="12700" rIns="0" bIns="0" rtlCol="0">
            <a:spAutoFit/>
          </a:bodyPr>
          <a:lstStyle/>
          <a:p>
            <a:pPr marL="12700">
              <a:lnSpc>
                <a:spcPct val="100000"/>
              </a:lnSpc>
              <a:spcBef>
                <a:spcPts val="100"/>
              </a:spcBef>
            </a:pPr>
            <a:r>
              <a:rPr sz="4400" spc="-5" dirty="0"/>
              <a:t>How </a:t>
            </a:r>
            <a:r>
              <a:rPr sz="4400" spc="-15" dirty="0"/>
              <a:t>can </a:t>
            </a:r>
            <a:r>
              <a:rPr sz="4400" spc="-20" dirty="0"/>
              <a:t>we </a:t>
            </a:r>
            <a:r>
              <a:rPr sz="4400" spc="-30" dirty="0"/>
              <a:t>draw </a:t>
            </a:r>
            <a:r>
              <a:rPr sz="4400" dirty="0"/>
              <a:t>the </a:t>
            </a:r>
            <a:r>
              <a:rPr sz="4400" i="1" spc="-5" dirty="0">
                <a:latin typeface="Calibri Light"/>
                <a:cs typeface="Calibri Light"/>
              </a:rPr>
              <a:t>Apple</a:t>
            </a:r>
            <a:r>
              <a:rPr sz="4400" i="1" spc="15" dirty="0">
                <a:latin typeface="Calibri Light"/>
                <a:cs typeface="Calibri Light"/>
              </a:rPr>
              <a:t> </a:t>
            </a:r>
            <a:r>
              <a:rPr sz="4400" spc="-5" dirty="0"/>
              <a:t>logo?</a:t>
            </a:r>
            <a:endParaRPr sz="4400">
              <a:latin typeface="Calibri Light"/>
              <a:cs typeface="Calibri Light"/>
            </a:endParaRPr>
          </a:p>
        </p:txBody>
      </p:sp>
      <p:sp>
        <p:nvSpPr>
          <p:cNvPr id="3" name="object 3"/>
          <p:cNvSpPr txBox="1"/>
          <p:nvPr/>
        </p:nvSpPr>
        <p:spPr>
          <a:xfrm>
            <a:off x="5025614" y="6508987"/>
            <a:ext cx="701738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figure source:</a:t>
            </a:r>
            <a:r>
              <a:rPr kumimoji="0" sz="1800" b="0" i="0" u="none" strike="noStrike" kern="1200" cap="none" spc="8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hlinkClick r:id="rId2"/>
              </a:rPr>
              <a:t>http://mymodernmet.com/famous-company-logos-memory/</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5976722" y="1408670"/>
            <a:ext cx="5237059" cy="4855955"/>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2078277" y="2186845"/>
            <a:ext cx="1843204" cy="2259928"/>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txBox="1"/>
          <p:nvPr/>
        </p:nvSpPr>
        <p:spPr>
          <a:xfrm>
            <a:off x="2211106" y="4756028"/>
            <a:ext cx="160972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ground</a:t>
            </a:r>
            <a:r>
              <a:rPr kumimoji="0" sz="2400" b="0" i="0" u="none" strike="noStrike" kern="1200" cap="none" spc="-7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truth</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868183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p:nvPr/>
        </p:nvSpPr>
        <p:spPr>
          <a:xfrm>
            <a:off x="5695796" y="181074"/>
            <a:ext cx="132189" cy="64008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p:nvPr/>
        </p:nvSpPr>
        <p:spPr>
          <a:xfrm>
            <a:off x="1257299" y="968986"/>
            <a:ext cx="9009184" cy="133982"/>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a:spLocks noGrp="1"/>
          </p:cNvSpPr>
          <p:nvPr>
            <p:ph type="title"/>
          </p:nvPr>
        </p:nvSpPr>
        <p:spPr>
          <a:xfrm>
            <a:off x="2493486" y="327419"/>
            <a:ext cx="1830070" cy="391160"/>
          </a:xfrm>
          <a:prstGeom prst="rect">
            <a:avLst/>
          </a:prstGeom>
        </p:spPr>
        <p:txBody>
          <a:bodyPr vert="horz" wrap="square" lIns="0" tIns="12700" rIns="0" bIns="0" rtlCol="0">
            <a:spAutoFit/>
          </a:bodyPr>
          <a:lstStyle/>
          <a:p>
            <a:pPr marL="12700">
              <a:lnSpc>
                <a:spcPct val="100000"/>
              </a:lnSpc>
              <a:spcBef>
                <a:spcPts val="100"/>
              </a:spcBef>
            </a:pPr>
            <a:r>
              <a:rPr sz="2400" b="0" spc="-5" dirty="0">
                <a:latin typeface="Calibri"/>
                <a:cs typeface="Calibri"/>
              </a:rPr>
              <a:t>What </a:t>
            </a:r>
            <a:r>
              <a:rPr sz="2400" b="0" dirty="0">
                <a:latin typeface="Calibri"/>
                <a:cs typeface="Calibri"/>
              </a:rPr>
              <a:t>is</a:t>
            </a:r>
            <a:r>
              <a:rPr sz="2400" b="0" spc="-105" dirty="0">
                <a:latin typeface="Calibri"/>
                <a:cs typeface="Calibri"/>
              </a:rPr>
              <a:t> </a:t>
            </a:r>
            <a:r>
              <a:rPr sz="2400" b="0" spc="-5" dirty="0">
                <a:latin typeface="Calibri"/>
                <a:cs typeface="Calibri"/>
              </a:rPr>
              <a:t>given?</a:t>
            </a:r>
            <a:endParaRPr sz="2400">
              <a:latin typeface="Calibri"/>
              <a:cs typeface="Calibri"/>
            </a:endParaRPr>
          </a:p>
        </p:txBody>
      </p:sp>
      <p:sp>
        <p:nvSpPr>
          <p:cNvPr id="5" name="object 5"/>
          <p:cNvSpPr txBox="1"/>
          <p:nvPr/>
        </p:nvSpPr>
        <p:spPr>
          <a:xfrm>
            <a:off x="6976549" y="327419"/>
            <a:ext cx="257556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What </a:t>
            </a:r>
            <a:r>
              <a:rPr kumimoji="0" sz="2400" b="0" i="0" u="none" strike="noStrike" kern="1200" cap="none" spc="-10" normalizeH="0" baseline="0" noProof="0" dirty="0">
                <a:ln>
                  <a:noFill/>
                </a:ln>
                <a:solidFill>
                  <a:prstClr val="black"/>
                </a:solidFill>
                <a:effectLst/>
                <a:uLnTx/>
                <a:uFillTx/>
                <a:latin typeface="Calibri"/>
                <a:ea typeface="+mn-ea"/>
                <a:cs typeface="Calibri"/>
              </a:rPr>
              <a:t>can </a:t>
            </a:r>
            <a:r>
              <a:rPr kumimoji="0" sz="2400" b="0" i="0" u="none" strike="noStrike" kern="1200" cap="none" spc="0" normalizeH="0" baseline="0" noProof="0" dirty="0">
                <a:ln>
                  <a:noFill/>
                </a:ln>
                <a:solidFill>
                  <a:prstClr val="black"/>
                </a:solidFill>
                <a:effectLst/>
                <a:uLnTx/>
                <a:uFillTx/>
                <a:latin typeface="Calibri"/>
                <a:ea typeface="+mn-ea"/>
                <a:cs typeface="Calibri"/>
              </a:rPr>
              <a:t>be</a:t>
            </a:r>
            <a:r>
              <a:rPr kumimoji="0" sz="2400" b="0" i="0" u="none" strike="noStrike" kern="1200" cap="none" spc="-8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drawn?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p:nvPr/>
        </p:nvSpPr>
        <p:spPr>
          <a:xfrm>
            <a:off x="6607417" y="1562722"/>
            <a:ext cx="914400" cy="948592"/>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txBox="1"/>
          <p:nvPr/>
        </p:nvSpPr>
        <p:spPr>
          <a:xfrm>
            <a:off x="1302170" y="1853024"/>
            <a:ext cx="897255"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mem</a:t>
            </a:r>
            <a:r>
              <a:rPr kumimoji="0" sz="2000" b="0" i="0" u="none" strike="noStrike" kern="1200" cap="none" spc="-5" normalizeH="0" baseline="0" noProof="0" dirty="0">
                <a:ln>
                  <a:noFill/>
                </a:ln>
                <a:solidFill>
                  <a:prstClr val="black"/>
                </a:solidFill>
                <a:effectLst/>
                <a:uLnTx/>
                <a:uFillTx/>
                <a:latin typeface="Calibri"/>
                <a:ea typeface="+mn-ea"/>
                <a:cs typeface="Calibri"/>
              </a:rPr>
              <a:t>o</a:t>
            </a:r>
            <a:r>
              <a:rPr kumimoji="0" sz="2000" b="0" i="0" u="none" strike="noStrike" kern="1200" cap="none" spc="10" normalizeH="0" baseline="0" noProof="0" dirty="0">
                <a:ln>
                  <a:noFill/>
                </a:ln>
                <a:solidFill>
                  <a:prstClr val="black"/>
                </a:solidFill>
                <a:effectLst/>
                <a:uLnTx/>
                <a:uFillTx/>
                <a:latin typeface="Calibri"/>
                <a:ea typeface="+mn-ea"/>
                <a:cs typeface="Calibri"/>
              </a:rPr>
              <a:t>r</a:t>
            </a:r>
            <a:r>
              <a:rPr kumimoji="0" sz="2000" b="0" i="0" u="none" strike="noStrike" kern="1200" cap="none" spc="0" normalizeH="0" baseline="0" noProof="0" dirty="0">
                <a:ln>
                  <a:noFill/>
                </a:ln>
                <a:solidFill>
                  <a:prstClr val="black"/>
                </a:solidFill>
                <a:effectLst/>
                <a:uLnTx/>
                <a:uFillTx/>
                <a:latin typeface="Calibri"/>
                <a:ea typeface="+mn-ea"/>
                <a:cs typeface="Calibri"/>
              </a:rPr>
              <a:t>y</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p:nvPr/>
        </p:nvSpPr>
        <p:spPr>
          <a:xfrm>
            <a:off x="3253938" y="1462659"/>
            <a:ext cx="975547" cy="1095052"/>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4204570" y="2288165"/>
            <a:ext cx="112839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blank</a:t>
            </a:r>
            <a:r>
              <a:rPr kumimoji="0" sz="1800" b="0" i="0" u="none" strike="noStrike" kern="1200" cap="none" spc="-5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paper</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2778033" y="1818055"/>
            <a:ext cx="1778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8748776" y="1813723"/>
            <a:ext cx="21717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srgbClr val="4472C4"/>
                </a:solidFill>
                <a:effectLst/>
                <a:uLnTx/>
                <a:uFillTx/>
                <a:latin typeface="Calibri"/>
                <a:ea typeface="+mn-ea"/>
                <a:cs typeface="Calibri"/>
              </a:rPr>
              <a:t>apple, </a:t>
            </a:r>
            <a:r>
              <a:rPr kumimoji="0" sz="2400" b="0" i="0" u="none" strike="noStrike" kern="1200" cap="none" spc="-5" normalizeH="0" baseline="0" noProof="0" dirty="0">
                <a:ln>
                  <a:noFill/>
                </a:ln>
                <a:solidFill>
                  <a:srgbClr val="4472C4"/>
                </a:solidFill>
                <a:effectLst/>
                <a:uLnTx/>
                <a:uFillTx/>
                <a:latin typeface="Calibri"/>
                <a:ea typeface="+mn-ea"/>
                <a:cs typeface="Calibri"/>
              </a:rPr>
              <a:t>with </a:t>
            </a:r>
            <a:r>
              <a:rPr kumimoji="0" sz="2400" b="0" i="0" u="none" strike="noStrike" kern="1200" cap="none" spc="0" normalizeH="0" baseline="0" noProof="0" dirty="0">
                <a:ln>
                  <a:noFill/>
                </a:ln>
                <a:solidFill>
                  <a:srgbClr val="4472C4"/>
                </a:solidFill>
                <a:effectLst/>
                <a:uLnTx/>
                <a:uFillTx/>
                <a:latin typeface="Calibri"/>
                <a:ea typeface="+mn-ea"/>
                <a:cs typeface="Calibri"/>
              </a:rPr>
              <a:t>a</a:t>
            </a:r>
            <a:r>
              <a:rPr kumimoji="0" sz="2400" b="0" i="0" u="none" strike="noStrike" kern="1200" cap="none" spc="-95" normalizeH="0" baseline="0" noProof="0" dirty="0">
                <a:ln>
                  <a:noFill/>
                </a:ln>
                <a:solidFill>
                  <a:srgbClr val="4472C4"/>
                </a:solidFill>
                <a:effectLst/>
                <a:uLnTx/>
                <a:uFillTx/>
                <a:latin typeface="Calibri"/>
                <a:ea typeface="+mn-ea"/>
                <a:cs typeface="Calibri"/>
              </a:rPr>
              <a:t> </a:t>
            </a:r>
            <a:r>
              <a:rPr kumimoji="0" sz="2400" b="0" i="0" u="none" strike="noStrike" kern="1200" cap="none" spc="-10" normalizeH="0" baseline="0" noProof="0" dirty="0">
                <a:ln>
                  <a:noFill/>
                </a:ln>
                <a:solidFill>
                  <a:srgbClr val="4472C4"/>
                </a:solidFill>
                <a:effectLst/>
                <a:uLnTx/>
                <a:uFillTx/>
                <a:latin typeface="Calibri"/>
                <a:ea typeface="+mn-ea"/>
                <a:cs typeface="Calibri"/>
              </a:rPr>
              <a:t>bite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p:nvPr/>
        </p:nvSpPr>
        <p:spPr>
          <a:xfrm>
            <a:off x="1477716" y="3435530"/>
            <a:ext cx="568116" cy="696560"/>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3253938" y="3214398"/>
            <a:ext cx="975547" cy="1095052"/>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txBox="1"/>
          <p:nvPr/>
        </p:nvSpPr>
        <p:spPr>
          <a:xfrm>
            <a:off x="2771117" y="3569793"/>
            <a:ext cx="1778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5" name="object 15"/>
          <p:cNvSpPr txBox="1"/>
          <p:nvPr/>
        </p:nvSpPr>
        <p:spPr>
          <a:xfrm>
            <a:off x="4204570" y="4365496"/>
            <a:ext cx="112839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blank</a:t>
            </a:r>
            <a:r>
              <a:rPr kumimoji="0" sz="1800" b="0" i="0" u="none" strike="noStrike" kern="1200" cap="none" spc="-5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paper</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6" name="object 16"/>
          <p:cNvSpPr txBox="1"/>
          <p:nvPr/>
        </p:nvSpPr>
        <p:spPr>
          <a:xfrm>
            <a:off x="1076902" y="4332241"/>
            <a:ext cx="1346835" cy="635000"/>
          </a:xfrm>
          <a:prstGeom prst="rect">
            <a:avLst/>
          </a:prstGeom>
        </p:spPr>
        <p:txBody>
          <a:bodyPr vert="horz" wrap="square" lIns="0" tIns="12700" rIns="0" bIns="0" rtlCol="0">
            <a:spAutoFit/>
          </a:bodyPr>
          <a:lstStyle/>
          <a:p>
            <a:pPr marL="429259" marR="5080" lvl="0" indent="-417195"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ground</a:t>
            </a:r>
            <a:r>
              <a:rPr kumimoji="0" sz="2000" b="0" i="0" u="none" strike="noStrike" kern="1200" cap="none" spc="-9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truth  seen</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17" name="object 17"/>
          <p:cNvSpPr/>
          <p:nvPr/>
        </p:nvSpPr>
        <p:spPr>
          <a:xfrm>
            <a:off x="6607417" y="3321158"/>
            <a:ext cx="914400" cy="935183"/>
          </a:xfrm>
          <a:prstGeom prst="rect">
            <a:avLst/>
          </a:prstGeom>
          <a:blipFill>
            <a:blip r:embed="rId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txBox="1"/>
          <p:nvPr/>
        </p:nvSpPr>
        <p:spPr>
          <a:xfrm>
            <a:off x="8167719" y="3485393"/>
            <a:ext cx="3766820" cy="760095"/>
          </a:xfrm>
          <a:prstGeom prst="rect">
            <a:avLst/>
          </a:prstGeom>
        </p:spPr>
        <p:txBody>
          <a:bodyPr vert="horz" wrap="square" lIns="0" tIns="10160" rIns="0" bIns="0" rtlCol="0">
            <a:spAutoFit/>
          </a:bodyPr>
          <a:lstStyle/>
          <a:p>
            <a:pPr marL="1106805" marR="5080" lvl="0" indent="-1094740" algn="l" defTabSz="914400" rtl="0" eaLnBrk="1" fontAlgn="auto" latinLnBrk="0" hangingPunct="1">
              <a:lnSpc>
                <a:spcPct val="100699"/>
              </a:lnSpc>
              <a:spcBef>
                <a:spcPts val="80"/>
              </a:spcBef>
              <a:spcAft>
                <a:spcPts val="0"/>
              </a:spcAft>
              <a:buClrTx/>
              <a:buSzTx/>
              <a:buFontTx/>
              <a:buNone/>
              <a:tabLst/>
              <a:defRPr/>
            </a:pPr>
            <a:r>
              <a:rPr kumimoji="0" sz="2400" b="0" i="0" u="none" strike="noStrike" kern="1200" cap="none" spc="0" normalizeH="0" baseline="0" noProof="0" dirty="0">
                <a:ln>
                  <a:noFill/>
                </a:ln>
                <a:solidFill>
                  <a:srgbClr val="4472C4"/>
                </a:solidFill>
                <a:effectLst/>
                <a:uLnTx/>
                <a:uFillTx/>
                <a:latin typeface="Calibri"/>
                <a:ea typeface="+mn-ea"/>
                <a:cs typeface="Calibri"/>
              </a:rPr>
              <a:t>apple, </a:t>
            </a:r>
            <a:r>
              <a:rPr kumimoji="0" sz="2400" b="0" i="0" u="none" strike="noStrike" kern="1200" cap="none" spc="-5" normalizeH="0" baseline="0" noProof="0" dirty="0">
                <a:ln>
                  <a:noFill/>
                </a:ln>
                <a:solidFill>
                  <a:srgbClr val="4472C4"/>
                </a:solidFill>
                <a:effectLst/>
                <a:uLnTx/>
                <a:uFillTx/>
                <a:latin typeface="Calibri"/>
                <a:ea typeface="+mn-ea"/>
                <a:cs typeface="Calibri"/>
              </a:rPr>
              <a:t>with </a:t>
            </a:r>
            <a:r>
              <a:rPr kumimoji="0" sz="2400" b="0" i="0" u="none" strike="noStrike" kern="1200" cap="none" spc="0" normalizeH="0" baseline="0" noProof="0" dirty="0">
                <a:ln>
                  <a:noFill/>
                </a:ln>
                <a:solidFill>
                  <a:srgbClr val="4472C4"/>
                </a:solidFill>
                <a:effectLst/>
                <a:uLnTx/>
                <a:uFillTx/>
                <a:latin typeface="Calibri"/>
                <a:ea typeface="+mn-ea"/>
                <a:cs typeface="Calibri"/>
              </a:rPr>
              <a:t>a </a:t>
            </a:r>
            <a:r>
              <a:rPr kumimoji="0" sz="2400" b="0" i="0" u="none" strike="noStrike" kern="1200" cap="none" spc="-10" normalizeH="0" baseline="0" noProof="0" dirty="0">
                <a:ln>
                  <a:noFill/>
                </a:ln>
                <a:solidFill>
                  <a:srgbClr val="4472C4"/>
                </a:solidFill>
                <a:effectLst/>
                <a:uLnTx/>
                <a:uFillTx/>
                <a:latin typeface="Calibri"/>
                <a:ea typeface="+mn-ea"/>
                <a:cs typeface="Calibri"/>
              </a:rPr>
              <a:t>bite </a:t>
            </a:r>
            <a:r>
              <a:rPr kumimoji="0" sz="2400" b="0" i="0" u="none" strike="noStrike" kern="1200" cap="none" spc="-5" normalizeH="0" baseline="0" noProof="0" dirty="0">
                <a:ln>
                  <a:noFill/>
                </a:ln>
                <a:solidFill>
                  <a:srgbClr val="4472C4"/>
                </a:solidFill>
                <a:effectLst/>
                <a:uLnTx/>
                <a:uFillTx/>
                <a:latin typeface="Calibri"/>
                <a:ea typeface="+mn-ea"/>
                <a:cs typeface="Calibri"/>
              </a:rPr>
              <a:t>on the</a:t>
            </a:r>
            <a:r>
              <a:rPr kumimoji="0" sz="2400" b="0" i="0" u="none" strike="noStrike" kern="1200" cap="none" spc="-75" normalizeH="0" baseline="0" noProof="0" dirty="0">
                <a:ln>
                  <a:noFill/>
                </a:ln>
                <a:solidFill>
                  <a:srgbClr val="4472C4"/>
                </a:solidFill>
                <a:effectLst/>
                <a:uLnTx/>
                <a:uFillTx/>
                <a:latin typeface="Calibri"/>
                <a:ea typeface="+mn-ea"/>
                <a:cs typeface="Calibri"/>
              </a:rPr>
              <a:t> </a:t>
            </a:r>
            <a:r>
              <a:rPr kumimoji="0" sz="2400" b="0" i="0" u="none" strike="noStrike" kern="1200" cap="none" spc="-5" normalizeH="0" baseline="0" noProof="0" dirty="0">
                <a:ln>
                  <a:noFill/>
                </a:ln>
                <a:solidFill>
                  <a:srgbClr val="4472C4"/>
                </a:solidFill>
                <a:effectLst/>
                <a:uLnTx/>
                <a:uFillTx/>
                <a:latin typeface="Calibri"/>
                <a:ea typeface="+mn-ea"/>
                <a:cs typeface="Calibri"/>
              </a:rPr>
              <a:t>right,  </a:t>
            </a:r>
            <a:r>
              <a:rPr kumimoji="0" sz="2400" b="0" i="0" u="none" strike="noStrike" kern="1200" cap="none" spc="0" normalizeH="0" baseline="0" noProof="0" dirty="0">
                <a:ln>
                  <a:noFill/>
                </a:ln>
                <a:solidFill>
                  <a:srgbClr val="4472C4"/>
                </a:solidFill>
                <a:effectLst/>
                <a:uLnTx/>
                <a:uFillTx/>
                <a:latin typeface="Calibri"/>
                <a:ea typeface="+mn-ea"/>
                <a:cs typeface="Calibri"/>
              </a:rPr>
              <a:t>a </a:t>
            </a:r>
            <a:r>
              <a:rPr kumimoji="0" sz="2400" b="0" i="0" u="none" strike="noStrike" kern="1200" cap="none" spc="-5" normalizeH="0" baseline="0" noProof="0" dirty="0">
                <a:ln>
                  <a:noFill/>
                </a:ln>
                <a:solidFill>
                  <a:srgbClr val="4472C4"/>
                </a:solidFill>
                <a:effectLst/>
                <a:uLnTx/>
                <a:uFillTx/>
                <a:latin typeface="Calibri"/>
                <a:ea typeface="+mn-ea"/>
                <a:cs typeface="Calibri"/>
              </a:rPr>
              <a:t>leaf on</a:t>
            </a:r>
            <a:r>
              <a:rPr kumimoji="0" sz="2400" b="0" i="0" u="none" strike="noStrike" kern="1200" cap="none" spc="-20" normalizeH="0" baseline="0" noProof="0" dirty="0">
                <a:ln>
                  <a:noFill/>
                </a:ln>
                <a:solidFill>
                  <a:srgbClr val="4472C4"/>
                </a:solidFill>
                <a:effectLst/>
                <a:uLnTx/>
                <a:uFillTx/>
                <a:latin typeface="Calibri"/>
                <a:ea typeface="+mn-ea"/>
                <a:cs typeface="Calibri"/>
              </a:rPr>
              <a:t> </a:t>
            </a:r>
            <a:r>
              <a:rPr kumimoji="0" sz="2400" b="0" i="0" u="none" strike="noStrike" kern="1200" cap="none" spc="-15" normalizeH="0" baseline="0" noProof="0" dirty="0">
                <a:ln>
                  <a:noFill/>
                </a:ln>
                <a:solidFill>
                  <a:srgbClr val="4472C4"/>
                </a:solidFill>
                <a:effectLst/>
                <a:uLnTx/>
                <a:uFillTx/>
                <a:latin typeface="Calibri"/>
                <a:ea typeface="+mn-ea"/>
                <a:cs typeface="Calibri"/>
              </a:rPr>
              <a:t>top</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9" name="object 19"/>
          <p:cNvSpPr/>
          <p:nvPr/>
        </p:nvSpPr>
        <p:spPr>
          <a:xfrm>
            <a:off x="3253937" y="5186502"/>
            <a:ext cx="975547" cy="1095052"/>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3367562" y="5414098"/>
            <a:ext cx="516868" cy="516868"/>
          </a:xfrm>
          <a:prstGeom prst="rect">
            <a:avLst/>
          </a:prstGeom>
          <a:blipFill>
            <a:blip r:embed="rId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txBox="1"/>
          <p:nvPr/>
        </p:nvSpPr>
        <p:spPr>
          <a:xfrm>
            <a:off x="553249" y="5775164"/>
            <a:ext cx="2393315" cy="635000"/>
          </a:xfrm>
          <a:prstGeom prst="rect">
            <a:avLst/>
          </a:prstGeom>
        </p:spPr>
        <p:txBody>
          <a:bodyPr vert="horz" wrap="square" lIns="0" tIns="12700" rIns="0" bIns="0" rtlCol="0">
            <a:spAutoFit/>
          </a:bodyPr>
          <a:lstStyle/>
          <a:p>
            <a:pPr marL="732790" marR="5080" lvl="0" indent="-72009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ground </a:t>
            </a:r>
            <a:r>
              <a:rPr kumimoji="0" sz="2000" b="0" i="0" u="none" strike="noStrike" kern="1200" cap="none" spc="0" normalizeH="0" baseline="0" noProof="0" dirty="0">
                <a:ln>
                  <a:noFill/>
                </a:ln>
                <a:solidFill>
                  <a:prstClr val="black"/>
                </a:solidFill>
                <a:effectLst/>
                <a:uLnTx/>
                <a:uFillTx/>
                <a:latin typeface="Calibri"/>
                <a:ea typeface="+mn-ea"/>
                <a:cs typeface="Calibri"/>
              </a:rPr>
              <a:t>truth</a:t>
            </a:r>
            <a:r>
              <a:rPr kumimoji="0" sz="2000" b="0" i="0" u="none" strike="noStrike" kern="1200" cap="none" spc="-70"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reference  </a:t>
            </a:r>
            <a:r>
              <a:rPr kumimoji="0" sz="2000" b="0" i="0" u="none" strike="noStrike" kern="1200" cap="none" spc="-5" normalizeH="0" baseline="0" noProof="0" dirty="0">
                <a:ln>
                  <a:noFill/>
                </a:ln>
                <a:solidFill>
                  <a:prstClr val="black"/>
                </a:solidFill>
                <a:effectLst/>
                <a:uLnTx/>
                <a:uFillTx/>
                <a:latin typeface="Calibri"/>
                <a:ea typeface="+mn-ea"/>
                <a:cs typeface="Calibri"/>
              </a:rPr>
              <a:t>on</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paper</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22" name="object 22"/>
          <p:cNvSpPr/>
          <p:nvPr/>
        </p:nvSpPr>
        <p:spPr>
          <a:xfrm>
            <a:off x="6607417" y="5240344"/>
            <a:ext cx="914400" cy="914400"/>
          </a:xfrm>
          <a:prstGeom prst="rect">
            <a:avLst/>
          </a:prstGeom>
          <a:blipFill>
            <a:blip r:embed="rId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txBox="1"/>
          <p:nvPr/>
        </p:nvSpPr>
        <p:spPr>
          <a:xfrm>
            <a:off x="8714517" y="5293919"/>
            <a:ext cx="2672715" cy="760095"/>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srgbClr val="4472C4"/>
                </a:solidFill>
                <a:effectLst/>
                <a:uLnTx/>
                <a:uFillTx/>
                <a:latin typeface="Calibri"/>
                <a:ea typeface="+mn-ea"/>
                <a:cs typeface="Calibri"/>
              </a:rPr>
              <a:t>THE apple</a:t>
            </a:r>
            <a:r>
              <a:rPr kumimoji="0" sz="2400" b="0" i="0" u="none" strike="noStrike" kern="1200" cap="none" spc="-40" normalizeH="0" baseline="0" noProof="0" dirty="0">
                <a:ln>
                  <a:noFill/>
                </a:ln>
                <a:solidFill>
                  <a:srgbClr val="4472C4"/>
                </a:solidFill>
                <a:effectLst/>
                <a:uLnTx/>
                <a:uFillTx/>
                <a:latin typeface="Calibri"/>
                <a:ea typeface="+mn-ea"/>
                <a:cs typeface="Calibri"/>
              </a:rPr>
              <a:t> </a:t>
            </a:r>
            <a:r>
              <a:rPr kumimoji="0" sz="2400" b="0" i="0" u="none" strike="noStrike" kern="1200" cap="none" spc="-15" normalizeH="0" baseline="0" noProof="0" dirty="0">
                <a:ln>
                  <a:noFill/>
                </a:ln>
                <a:solidFill>
                  <a:srgbClr val="4472C4"/>
                </a:solidFill>
                <a:effectLst/>
                <a:uLnTx/>
                <a:uFillTx/>
                <a:latin typeface="Calibri"/>
                <a:ea typeface="+mn-ea"/>
                <a:cs typeface="Calibri"/>
              </a:rPr>
              <a:t>logo,</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0" marR="0" lvl="0" indent="0" algn="ctr" defTabSz="914400" rtl="0" eaLnBrk="1" fontAlgn="auto" latinLnBrk="0" hangingPunct="1">
              <a:lnSpc>
                <a:spcPct val="100000"/>
              </a:lnSpc>
              <a:spcBef>
                <a:spcPts val="20"/>
              </a:spcBef>
              <a:spcAft>
                <a:spcPts val="0"/>
              </a:spcAft>
              <a:buClrTx/>
              <a:buSzTx/>
              <a:buFontTx/>
              <a:buNone/>
              <a:tabLst/>
              <a:defRPr/>
            </a:pPr>
            <a:r>
              <a:rPr kumimoji="0" sz="2400" b="1" i="0" u="none" strike="noStrike" kern="1200" cap="none" spc="-15" normalizeH="0" baseline="0" noProof="0" dirty="0">
                <a:ln>
                  <a:noFill/>
                </a:ln>
                <a:solidFill>
                  <a:srgbClr val="4472C4"/>
                </a:solidFill>
                <a:effectLst/>
                <a:uLnTx/>
                <a:uFillTx/>
                <a:latin typeface="Calibri"/>
                <a:ea typeface="+mn-ea"/>
                <a:cs typeface="Calibri"/>
              </a:rPr>
              <a:t>pixel-to-pixel</a:t>
            </a:r>
            <a:r>
              <a:rPr kumimoji="0" sz="2400" b="1" i="0" u="none" strike="noStrike" kern="1200" cap="none" spc="-45" normalizeH="0" baseline="0" noProof="0" dirty="0">
                <a:ln>
                  <a:noFill/>
                </a:ln>
                <a:solidFill>
                  <a:srgbClr val="4472C4"/>
                </a:solidFill>
                <a:effectLst/>
                <a:uLnTx/>
                <a:uFillTx/>
                <a:latin typeface="Calibri"/>
                <a:ea typeface="+mn-ea"/>
                <a:cs typeface="Calibri"/>
              </a:rPr>
              <a:t> </a:t>
            </a:r>
            <a:r>
              <a:rPr kumimoji="0" sz="2400" b="1" i="0" u="none" strike="noStrike" kern="1200" cap="none" spc="-5" normalizeH="0" baseline="0" noProof="0" dirty="0">
                <a:ln>
                  <a:noFill/>
                </a:ln>
                <a:solidFill>
                  <a:srgbClr val="4472C4"/>
                </a:solidFill>
                <a:effectLst/>
                <a:uLnTx/>
                <a:uFillTx/>
                <a:latin typeface="Calibri"/>
                <a:ea typeface="+mn-ea"/>
                <a:cs typeface="Calibri"/>
              </a:rPr>
              <a:t>aligned</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7864940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035675" cy="695960"/>
          </a:xfrm>
          <a:prstGeom prst="rect">
            <a:avLst/>
          </a:prstGeom>
        </p:spPr>
        <p:txBody>
          <a:bodyPr vert="horz" wrap="square" lIns="0" tIns="12700" rIns="0" bIns="0" rtlCol="0">
            <a:spAutoFit/>
          </a:bodyPr>
          <a:lstStyle/>
          <a:p>
            <a:pPr marL="12700">
              <a:lnSpc>
                <a:spcPct val="100000"/>
              </a:lnSpc>
              <a:spcBef>
                <a:spcPts val="100"/>
              </a:spcBef>
            </a:pPr>
            <a:r>
              <a:rPr sz="4400" spc="-15" dirty="0"/>
              <a:t>Invariance </a:t>
            </a:r>
            <a:r>
              <a:rPr sz="4400" spc="-10" dirty="0"/>
              <a:t>vs.</a:t>
            </a:r>
            <a:r>
              <a:rPr sz="4400" spc="-15" dirty="0"/>
              <a:t> Equivariance</a:t>
            </a:r>
            <a:endParaRPr sz="4400"/>
          </a:p>
        </p:txBody>
      </p:sp>
      <p:sp>
        <p:nvSpPr>
          <p:cNvPr id="3" name="object 3"/>
          <p:cNvSpPr/>
          <p:nvPr/>
        </p:nvSpPr>
        <p:spPr>
          <a:xfrm>
            <a:off x="1488846" y="2673385"/>
            <a:ext cx="617001" cy="640073"/>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1549369" y="1864240"/>
            <a:ext cx="487478" cy="59769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2552608" y="1926576"/>
            <a:ext cx="384810" cy="481965"/>
          </a:xfrm>
          <a:custGeom>
            <a:avLst/>
            <a:gdLst/>
            <a:ahLst/>
            <a:cxnLst/>
            <a:rect l="l" t="t" r="r" b="b"/>
            <a:pathLst>
              <a:path w="384810" h="481964">
                <a:moveTo>
                  <a:pt x="155769" y="0"/>
                </a:moveTo>
                <a:lnTo>
                  <a:pt x="155769" y="120374"/>
                </a:lnTo>
                <a:lnTo>
                  <a:pt x="0" y="120374"/>
                </a:lnTo>
                <a:lnTo>
                  <a:pt x="0" y="361123"/>
                </a:lnTo>
                <a:lnTo>
                  <a:pt x="155769" y="361123"/>
                </a:lnTo>
                <a:lnTo>
                  <a:pt x="155769" y="481497"/>
                </a:lnTo>
                <a:lnTo>
                  <a:pt x="384690" y="240748"/>
                </a:lnTo>
                <a:lnTo>
                  <a:pt x="155769"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2552608" y="1926576"/>
            <a:ext cx="384810" cy="481965"/>
          </a:xfrm>
          <a:custGeom>
            <a:avLst/>
            <a:gdLst/>
            <a:ahLst/>
            <a:cxnLst/>
            <a:rect l="l" t="t" r="r" b="b"/>
            <a:pathLst>
              <a:path w="384810"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2561432" y="2752670"/>
            <a:ext cx="384810" cy="481965"/>
          </a:xfrm>
          <a:custGeom>
            <a:avLst/>
            <a:gdLst/>
            <a:ahLst/>
            <a:cxnLst/>
            <a:rect l="l" t="t" r="r" b="b"/>
            <a:pathLst>
              <a:path w="384810" h="481964">
                <a:moveTo>
                  <a:pt x="155768" y="0"/>
                </a:moveTo>
                <a:lnTo>
                  <a:pt x="155768" y="120374"/>
                </a:lnTo>
                <a:lnTo>
                  <a:pt x="0" y="120374"/>
                </a:lnTo>
                <a:lnTo>
                  <a:pt x="0" y="361123"/>
                </a:lnTo>
                <a:lnTo>
                  <a:pt x="155768" y="361123"/>
                </a:lnTo>
                <a:lnTo>
                  <a:pt x="155768" y="481497"/>
                </a:lnTo>
                <a:lnTo>
                  <a:pt x="384689" y="240748"/>
                </a:lnTo>
                <a:lnTo>
                  <a:pt x="155768"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2561432" y="2752670"/>
            <a:ext cx="384810" cy="481965"/>
          </a:xfrm>
          <a:custGeom>
            <a:avLst/>
            <a:gdLst/>
            <a:ahLst/>
            <a:cxnLst/>
            <a:rect l="l" t="t" r="r" b="b"/>
            <a:pathLst>
              <a:path w="384810"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3345488" y="2002979"/>
            <a:ext cx="728345" cy="112585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0" normalizeH="0" baseline="0" noProof="0" dirty="0">
                <a:ln>
                  <a:noFill/>
                </a:ln>
                <a:solidFill>
                  <a:srgbClr val="4472C4"/>
                </a:solidFill>
                <a:effectLst/>
                <a:uLnTx/>
                <a:uFillTx/>
                <a:latin typeface="Calibri"/>
                <a:ea typeface="+mn-ea"/>
                <a:cs typeface="Calibri"/>
              </a:rPr>
              <a:t>“</a:t>
            </a:r>
            <a:r>
              <a:rPr kumimoji="0" sz="1800" b="0" i="0" u="none" strike="noStrike" kern="1200" cap="none" spc="-5" normalizeH="0" baseline="0" noProof="0" dirty="0">
                <a:ln>
                  <a:noFill/>
                </a:ln>
                <a:solidFill>
                  <a:srgbClr val="4472C4"/>
                </a:solidFill>
                <a:effectLst/>
                <a:uLnTx/>
                <a:uFillTx/>
                <a:latin typeface="Calibri"/>
                <a:ea typeface="+mn-ea"/>
                <a:cs typeface="Calibri"/>
              </a:rPr>
              <a:t>a</a:t>
            </a:r>
            <a:r>
              <a:rPr kumimoji="0" sz="1800" b="0" i="0" u="none" strike="noStrike" kern="1200" cap="none" spc="0" normalizeH="0" baseline="0" noProof="0" dirty="0">
                <a:ln>
                  <a:noFill/>
                </a:ln>
                <a:solidFill>
                  <a:srgbClr val="4472C4"/>
                </a:solidFill>
                <a:effectLst/>
                <a:uLnTx/>
                <a:uFillTx/>
                <a:latin typeface="Calibri"/>
                <a:ea typeface="+mn-ea"/>
                <a:cs typeface="Calibri"/>
              </a:rPr>
              <a:t>pp</a:t>
            </a:r>
            <a:r>
              <a:rPr kumimoji="0" sz="1800" b="0" i="0" u="none" strike="noStrike" kern="1200" cap="none" spc="-5" normalizeH="0" baseline="0" noProof="0" dirty="0">
                <a:ln>
                  <a:noFill/>
                </a:ln>
                <a:solidFill>
                  <a:srgbClr val="4472C4"/>
                </a:solidFill>
                <a:effectLst/>
                <a:uLnTx/>
                <a:uFillTx/>
                <a:latin typeface="Calibri"/>
                <a:ea typeface="+mn-ea"/>
                <a:cs typeface="Calibri"/>
              </a:rPr>
              <a:t>l</a:t>
            </a:r>
            <a:r>
              <a:rPr kumimoji="0" sz="1800" b="0" i="0" u="none" strike="noStrike" kern="1200" cap="none" spc="0" normalizeH="0" baseline="0" noProof="0" dirty="0">
                <a:ln>
                  <a:noFill/>
                </a:ln>
                <a:solidFill>
                  <a:srgbClr val="4472C4"/>
                </a:solidFill>
                <a:effectLst/>
                <a:uLnTx/>
                <a:uFillTx/>
                <a:latin typeface="Calibri"/>
                <a:ea typeface="+mn-ea"/>
                <a:cs typeface="Calibri"/>
              </a:rPr>
              <a:t>e”</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660"/>
              </a:spcBef>
              <a:spcAft>
                <a:spcPts val="0"/>
              </a:spcAft>
              <a:buClrTx/>
              <a:buSzTx/>
              <a:buFontTx/>
              <a:buNone/>
              <a:tabLst/>
              <a:defRPr/>
            </a:pPr>
            <a:r>
              <a:rPr kumimoji="0" sz="1800" b="0" i="0" u="none" strike="noStrike" kern="1200" cap="none" spc="-50" normalizeH="0" baseline="0" noProof="0" dirty="0">
                <a:ln>
                  <a:noFill/>
                </a:ln>
                <a:solidFill>
                  <a:srgbClr val="4472C4"/>
                </a:solidFill>
                <a:effectLst/>
                <a:uLnTx/>
                <a:uFillTx/>
                <a:latin typeface="Calibri"/>
                <a:ea typeface="+mn-ea"/>
                <a:cs typeface="Calibri"/>
              </a:rPr>
              <a:t>“</a:t>
            </a:r>
            <a:r>
              <a:rPr kumimoji="0" sz="1800" b="0" i="0" u="none" strike="noStrike" kern="1200" cap="none" spc="-5" normalizeH="0" baseline="0" noProof="0" dirty="0">
                <a:ln>
                  <a:noFill/>
                </a:ln>
                <a:solidFill>
                  <a:srgbClr val="4472C4"/>
                </a:solidFill>
                <a:effectLst/>
                <a:uLnTx/>
                <a:uFillTx/>
                <a:latin typeface="Calibri"/>
                <a:ea typeface="+mn-ea"/>
                <a:cs typeface="Calibri"/>
              </a:rPr>
              <a:t>a</a:t>
            </a:r>
            <a:r>
              <a:rPr kumimoji="0" sz="1800" b="0" i="0" u="none" strike="noStrike" kern="1200" cap="none" spc="0" normalizeH="0" baseline="0" noProof="0" dirty="0">
                <a:ln>
                  <a:noFill/>
                </a:ln>
                <a:solidFill>
                  <a:srgbClr val="4472C4"/>
                </a:solidFill>
                <a:effectLst/>
                <a:uLnTx/>
                <a:uFillTx/>
                <a:latin typeface="Calibri"/>
                <a:ea typeface="+mn-ea"/>
                <a:cs typeface="Calibri"/>
              </a:rPr>
              <a:t>pp</a:t>
            </a:r>
            <a:r>
              <a:rPr kumimoji="0" sz="1800" b="0" i="0" u="none" strike="noStrike" kern="1200" cap="none" spc="-5" normalizeH="0" baseline="0" noProof="0" dirty="0">
                <a:ln>
                  <a:noFill/>
                </a:ln>
                <a:solidFill>
                  <a:srgbClr val="4472C4"/>
                </a:solidFill>
                <a:effectLst/>
                <a:uLnTx/>
                <a:uFillTx/>
                <a:latin typeface="Calibri"/>
                <a:ea typeface="+mn-ea"/>
                <a:cs typeface="Calibri"/>
              </a:rPr>
              <a:t>l</a:t>
            </a:r>
            <a:r>
              <a:rPr kumimoji="0" sz="1800" b="0" i="0" u="none" strike="noStrike" kern="1200" cap="none" spc="0" normalizeH="0" baseline="0" noProof="0" dirty="0">
                <a:ln>
                  <a:noFill/>
                </a:ln>
                <a:solidFill>
                  <a:srgbClr val="4472C4"/>
                </a:solidFill>
                <a:effectLst/>
                <a:uLnTx/>
                <a:uFillTx/>
                <a:latin typeface="Calibri"/>
                <a:ea typeface="+mn-ea"/>
                <a:cs typeface="Calibri"/>
              </a:rPr>
              <a:t>e”</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p:nvPr/>
        </p:nvSpPr>
        <p:spPr>
          <a:xfrm>
            <a:off x="1488846" y="4887119"/>
            <a:ext cx="625854" cy="640079"/>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1549369" y="4077981"/>
            <a:ext cx="487478" cy="59769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2552608" y="4140316"/>
            <a:ext cx="384810" cy="481965"/>
          </a:xfrm>
          <a:custGeom>
            <a:avLst/>
            <a:gdLst/>
            <a:ahLst/>
            <a:cxnLst/>
            <a:rect l="l" t="t" r="r" b="b"/>
            <a:pathLst>
              <a:path w="384810" h="481964">
                <a:moveTo>
                  <a:pt x="155769" y="0"/>
                </a:moveTo>
                <a:lnTo>
                  <a:pt x="155769" y="120374"/>
                </a:lnTo>
                <a:lnTo>
                  <a:pt x="0" y="120374"/>
                </a:lnTo>
                <a:lnTo>
                  <a:pt x="0" y="361123"/>
                </a:lnTo>
                <a:lnTo>
                  <a:pt x="155769" y="361123"/>
                </a:lnTo>
                <a:lnTo>
                  <a:pt x="155769" y="481497"/>
                </a:lnTo>
                <a:lnTo>
                  <a:pt x="384690" y="240748"/>
                </a:lnTo>
                <a:lnTo>
                  <a:pt x="155769"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2552608" y="4140316"/>
            <a:ext cx="384810" cy="481965"/>
          </a:xfrm>
          <a:custGeom>
            <a:avLst/>
            <a:gdLst/>
            <a:ahLst/>
            <a:cxnLst/>
            <a:rect l="l" t="t" r="r" b="b"/>
            <a:pathLst>
              <a:path w="384810"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2561432" y="4966411"/>
            <a:ext cx="384810" cy="481965"/>
          </a:xfrm>
          <a:custGeom>
            <a:avLst/>
            <a:gdLst/>
            <a:ahLst/>
            <a:cxnLst/>
            <a:rect l="l" t="t" r="r" b="b"/>
            <a:pathLst>
              <a:path w="384810" h="481964">
                <a:moveTo>
                  <a:pt x="155768" y="0"/>
                </a:moveTo>
                <a:lnTo>
                  <a:pt x="155768" y="120374"/>
                </a:lnTo>
                <a:lnTo>
                  <a:pt x="0" y="120374"/>
                </a:lnTo>
                <a:lnTo>
                  <a:pt x="0" y="361123"/>
                </a:lnTo>
                <a:lnTo>
                  <a:pt x="155768" y="361123"/>
                </a:lnTo>
                <a:lnTo>
                  <a:pt x="155768" y="481497"/>
                </a:lnTo>
                <a:lnTo>
                  <a:pt x="384689" y="240748"/>
                </a:lnTo>
                <a:lnTo>
                  <a:pt x="155768"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2561432" y="4966411"/>
            <a:ext cx="384810" cy="481965"/>
          </a:xfrm>
          <a:custGeom>
            <a:avLst/>
            <a:gdLst/>
            <a:ahLst/>
            <a:cxnLst/>
            <a:rect l="l" t="t" r="r" b="b"/>
            <a:pathLst>
              <a:path w="384810"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txBox="1"/>
          <p:nvPr/>
        </p:nvSpPr>
        <p:spPr>
          <a:xfrm>
            <a:off x="3345488" y="4216720"/>
            <a:ext cx="198818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10" normalizeH="0" baseline="0" noProof="0" dirty="0">
                <a:ln>
                  <a:noFill/>
                </a:ln>
                <a:solidFill>
                  <a:srgbClr val="4472C4"/>
                </a:solidFill>
                <a:effectLst/>
                <a:uLnTx/>
                <a:uFillTx/>
                <a:latin typeface="Calibri"/>
                <a:ea typeface="+mn-ea"/>
                <a:cs typeface="Calibri"/>
              </a:rPr>
              <a:t>“apple, bite </a:t>
            </a:r>
            <a:r>
              <a:rPr kumimoji="0" sz="1800" b="0" i="0" u="none" strike="noStrike" kern="1200" cap="none" spc="0" normalizeH="0" baseline="0" noProof="0" dirty="0">
                <a:ln>
                  <a:noFill/>
                </a:ln>
                <a:solidFill>
                  <a:srgbClr val="4472C4"/>
                </a:solidFill>
                <a:effectLst/>
                <a:uLnTx/>
                <a:uFillTx/>
                <a:latin typeface="Calibri"/>
                <a:ea typeface="+mn-ea"/>
                <a:cs typeface="Calibri"/>
              </a:rPr>
              <a:t>on</a:t>
            </a:r>
            <a:r>
              <a:rPr kumimoji="0" sz="1800" b="0" i="0" u="none" strike="noStrike" kern="1200" cap="none" spc="-25" normalizeH="0" baseline="0" noProof="0" dirty="0">
                <a:ln>
                  <a:noFill/>
                </a:ln>
                <a:solidFill>
                  <a:srgbClr val="4472C4"/>
                </a:solidFill>
                <a:effectLst/>
                <a:uLnTx/>
                <a:uFillTx/>
                <a:latin typeface="Calibri"/>
                <a:ea typeface="+mn-ea"/>
                <a:cs typeface="Calibri"/>
              </a:rPr>
              <a:t> </a:t>
            </a:r>
            <a:r>
              <a:rPr kumimoji="0" sz="1800" b="0" i="0" u="none" strike="noStrike" kern="1200" cap="none" spc="5" normalizeH="0" baseline="0" noProof="0" dirty="0">
                <a:ln>
                  <a:noFill/>
                </a:ln>
                <a:solidFill>
                  <a:srgbClr val="4472C4"/>
                </a:solidFill>
                <a:effectLst/>
                <a:uLnTx/>
                <a:uFillTx/>
                <a:latin typeface="Calibri"/>
                <a:ea typeface="+mn-ea"/>
                <a:cs typeface="Calibri"/>
              </a:rPr>
              <a:t>right”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7" name="object 17"/>
          <p:cNvSpPr txBox="1"/>
          <p:nvPr/>
        </p:nvSpPr>
        <p:spPr>
          <a:xfrm>
            <a:off x="3345488" y="5042814"/>
            <a:ext cx="198818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10" normalizeH="0" baseline="0" noProof="0" dirty="0">
                <a:ln>
                  <a:noFill/>
                </a:ln>
                <a:solidFill>
                  <a:srgbClr val="4472C4"/>
                </a:solidFill>
                <a:effectLst/>
                <a:uLnTx/>
                <a:uFillTx/>
                <a:latin typeface="Calibri"/>
                <a:ea typeface="+mn-ea"/>
                <a:cs typeface="Calibri"/>
              </a:rPr>
              <a:t>“apple, bite </a:t>
            </a:r>
            <a:r>
              <a:rPr kumimoji="0" sz="1800" b="0" i="0" u="none" strike="noStrike" kern="1200" cap="none" spc="0" normalizeH="0" baseline="0" noProof="0" dirty="0">
                <a:ln>
                  <a:noFill/>
                </a:ln>
                <a:solidFill>
                  <a:srgbClr val="4472C4"/>
                </a:solidFill>
                <a:effectLst/>
                <a:uLnTx/>
                <a:uFillTx/>
                <a:latin typeface="Calibri"/>
                <a:ea typeface="+mn-ea"/>
                <a:cs typeface="Calibri"/>
              </a:rPr>
              <a:t>on</a:t>
            </a:r>
            <a:r>
              <a:rPr kumimoji="0" sz="1800" b="0" i="0" u="none" strike="noStrike" kern="1200" cap="none" spc="-25" normalizeH="0" baseline="0" noProof="0" dirty="0">
                <a:ln>
                  <a:noFill/>
                </a:ln>
                <a:solidFill>
                  <a:srgbClr val="4472C4"/>
                </a:solidFill>
                <a:effectLst/>
                <a:uLnTx/>
                <a:uFillTx/>
                <a:latin typeface="Calibri"/>
                <a:ea typeface="+mn-ea"/>
                <a:cs typeface="Calibri"/>
              </a:rPr>
              <a:t> </a:t>
            </a:r>
            <a:r>
              <a:rPr kumimoji="0" sz="1800" b="0" i="0" u="none" strike="noStrike" kern="1200" cap="none" spc="5" normalizeH="0" baseline="0" noProof="0" dirty="0">
                <a:ln>
                  <a:noFill/>
                </a:ln>
                <a:solidFill>
                  <a:srgbClr val="4472C4"/>
                </a:solidFill>
                <a:effectLst/>
                <a:uLnTx/>
                <a:uFillTx/>
                <a:latin typeface="Calibri"/>
                <a:ea typeface="+mn-ea"/>
                <a:cs typeface="Calibri"/>
              </a:rPr>
              <a:t>right”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8" name="object 18"/>
          <p:cNvSpPr/>
          <p:nvPr/>
        </p:nvSpPr>
        <p:spPr>
          <a:xfrm>
            <a:off x="7110748" y="1781418"/>
            <a:ext cx="487478" cy="59769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6855805" y="1555977"/>
            <a:ext cx="1645920" cy="1097280"/>
          </a:xfrm>
          <a:custGeom>
            <a:avLst/>
            <a:gdLst/>
            <a:ahLst/>
            <a:cxnLst/>
            <a:rect l="l" t="t" r="r" b="b"/>
            <a:pathLst>
              <a:path w="1645920" h="1097280">
                <a:moveTo>
                  <a:pt x="0" y="0"/>
                </a:moveTo>
                <a:lnTo>
                  <a:pt x="1645920" y="0"/>
                </a:lnTo>
                <a:lnTo>
                  <a:pt x="1645920" y="1097280"/>
                </a:lnTo>
                <a:lnTo>
                  <a:pt x="0" y="1097280"/>
                </a:lnTo>
                <a:lnTo>
                  <a:pt x="0"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9535159" y="1773279"/>
            <a:ext cx="640079" cy="640079"/>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9352280" y="1564793"/>
            <a:ext cx="1645920" cy="1097280"/>
          </a:xfrm>
          <a:custGeom>
            <a:avLst/>
            <a:gdLst/>
            <a:ahLst/>
            <a:cxnLst/>
            <a:rect l="l" t="t" r="r" b="b"/>
            <a:pathLst>
              <a:path w="1645920" h="1097280">
                <a:moveTo>
                  <a:pt x="0" y="0"/>
                </a:moveTo>
                <a:lnTo>
                  <a:pt x="1645920" y="0"/>
                </a:lnTo>
                <a:lnTo>
                  <a:pt x="1645920" y="1097280"/>
                </a:lnTo>
                <a:lnTo>
                  <a:pt x="0" y="1097280"/>
                </a:lnTo>
                <a:lnTo>
                  <a:pt x="0"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8762558" y="1872684"/>
            <a:ext cx="384810" cy="481965"/>
          </a:xfrm>
          <a:custGeom>
            <a:avLst/>
            <a:gdLst/>
            <a:ahLst/>
            <a:cxnLst/>
            <a:rect l="l" t="t" r="r" b="b"/>
            <a:pathLst>
              <a:path w="384809" h="481964">
                <a:moveTo>
                  <a:pt x="155769" y="0"/>
                </a:moveTo>
                <a:lnTo>
                  <a:pt x="155769" y="120374"/>
                </a:lnTo>
                <a:lnTo>
                  <a:pt x="0" y="120374"/>
                </a:lnTo>
                <a:lnTo>
                  <a:pt x="0" y="361123"/>
                </a:lnTo>
                <a:lnTo>
                  <a:pt x="155769" y="361123"/>
                </a:lnTo>
                <a:lnTo>
                  <a:pt x="155769" y="481497"/>
                </a:lnTo>
                <a:lnTo>
                  <a:pt x="384690" y="240748"/>
                </a:lnTo>
                <a:lnTo>
                  <a:pt x="155769"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8762558" y="1872684"/>
            <a:ext cx="384810" cy="481965"/>
          </a:xfrm>
          <a:custGeom>
            <a:avLst/>
            <a:gdLst/>
            <a:ahLst/>
            <a:cxnLst/>
            <a:rect l="l" t="t" r="r" b="b"/>
            <a:pathLst>
              <a:path w="384809"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7714251" y="3050461"/>
            <a:ext cx="487478" cy="59769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6855805" y="2825018"/>
            <a:ext cx="1645920" cy="1097280"/>
          </a:xfrm>
          <a:custGeom>
            <a:avLst/>
            <a:gdLst/>
            <a:ahLst/>
            <a:cxnLst/>
            <a:rect l="l" t="t" r="r" b="b"/>
            <a:pathLst>
              <a:path w="1645920" h="1097279">
                <a:moveTo>
                  <a:pt x="0" y="0"/>
                </a:moveTo>
                <a:lnTo>
                  <a:pt x="1645920" y="0"/>
                </a:lnTo>
                <a:lnTo>
                  <a:pt x="1645920" y="1097280"/>
                </a:lnTo>
                <a:lnTo>
                  <a:pt x="0" y="1097280"/>
                </a:lnTo>
                <a:lnTo>
                  <a:pt x="0"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10138664" y="3042321"/>
            <a:ext cx="640079" cy="640079"/>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9352280" y="2833836"/>
            <a:ext cx="1645920" cy="1097280"/>
          </a:xfrm>
          <a:custGeom>
            <a:avLst/>
            <a:gdLst/>
            <a:ahLst/>
            <a:cxnLst/>
            <a:rect l="l" t="t" r="r" b="b"/>
            <a:pathLst>
              <a:path w="1645920" h="1097279">
                <a:moveTo>
                  <a:pt x="0" y="0"/>
                </a:moveTo>
                <a:lnTo>
                  <a:pt x="1645920" y="0"/>
                </a:lnTo>
                <a:lnTo>
                  <a:pt x="1645920" y="1097280"/>
                </a:lnTo>
                <a:lnTo>
                  <a:pt x="0" y="1097280"/>
                </a:lnTo>
                <a:lnTo>
                  <a:pt x="0"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8762558" y="3141727"/>
            <a:ext cx="384810" cy="481965"/>
          </a:xfrm>
          <a:custGeom>
            <a:avLst/>
            <a:gdLst/>
            <a:ahLst/>
            <a:cxnLst/>
            <a:rect l="l" t="t" r="r" b="b"/>
            <a:pathLst>
              <a:path w="384809" h="481964">
                <a:moveTo>
                  <a:pt x="155769" y="0"/>
                </a:moveTo>
                <a:lnTo>
                  <a:pt x="155769" y="120374"/>
                </a:lnTo>
                <a:lnTo>
                  <a:pt x="0" y="120374"/>
                </a:lnTo>
                <a:lnTo>
                  <a:pt x="0" y="361123"/>
                </a:lnTo>
                <a:lnTo>
                  <a:pt x="155769" y="361123"/>
                </a:lnTo>
                <a:lnTo>
                  <a:pt x="155769" y="481497"/>
                </a:lnTo>
                <a:lnTo>
                  <a:pt x="384690" y="240748"/>
                </a:lnTo>
                <a:lnTo>
                  <a:pt x="155769"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8762558" y="3141727"/>
            <a:ext cx="384810" cy="481965"/>
          </a:xfrm>
          <a:custGeom>
            <a:avLst/>
            <a:gdLst/>
            <a:ahLst/>
            <a:cxnLst/>
            <a:rect l="l" t="t" r="r" b="b"/>
            <a:pathLst>
              <a:path w="384809"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txBox="1"/>
          <p:nvPr/>
        </p:nvSpPr>
        <p:spPr>
          <a:xfrm>
            <a:off x="7759771" y="4001244"/>
            <a:ext cx="2390140"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translation-equivariant</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31" name="object 31"/>
          <p:cNvSpPr/>
          <p:nvPr/>
        </p:nvSpPr>
        <p:spPr>
          <a:xfrm>
            <a:off x="7277629" y="5126072"/>
            <a:ext cx="208919" cy="256153"/>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6855805" y="4739138"/>
            <a:ext cx="1645920" cy="1097280"/>
          </a:xfrm>
          <a:custGeom>
            <a:avLst/>
            <a:gdLst/>
            <a:ahLst/>
            <a:cxnLst/>
            <a:rect l="l" t="t" r="r" b="b"/>
            <a:pathLst>
              <a:path w="1645920" h="1097279">
                <a:moveTo>
                  <a:pt x="0" y="0"/>
                </a:moveTo>
                <a:lnTo>
                  <a:pt x="1645920" y="0"/>
                </a:lnTo>
                <a:lnTo>
                  <a:pt x="1645920" y="1097280"/>
                </a:lnTo>
                <a:lnTo>
                  <a:pt x="0" y="1097280"/>
                </a:lnTo>
                <a:lnTo>
                  <a:pt x="0"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9743220" y="5127622"/>
            <a:ext cx="274320" cy="274320"/>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9352280" y="4747954"/>
            <a:ext cx="1645920" cy="1097280"/>
          </a:xfrm>
          <a:custGeom>
            <a:avLst/>
            <a:gdLst/>
            <a:ahLst/>
            <a:cxnLst/>
            <a:rect l="l" t="t" r="r" b="b"/>
            <a:pathLst>
              <a:path w="1645920" h="1097279">
                <a:moveTo>
                  <a:pt x="0" y="0"/>
                </a:moveTo>
                <a:lnTo>
                  <a:pt x="1645920" y="0"/>
                </a:lnTo>
                <a:lnTo>
                  <a:pt x="1645920" y="1097280"/>
                </a:lnTo>
                <a:lnTo>
                  <a:pt x="0" y="1097280"/>
                </a:lnTo>
                <a:lnTo>
                  <a:pt x="0"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8762558" y="5055846"/>
            <a:ext cx="384810" cy="481965"/>
          </a:xfrm>
          <a:custGeom>
            <a:avLst/>
            <a:gdLst/>
            <a:ahLst/>
            <a:cxnLst/>
            <a:rect l="l" t="t" r="r" b="b"/>
            <a:pathLst>
              <a:path w="384809" h="481964">
                <a:moveTo>
                  <a:pt x="155769" y="0"/>
                </a:moveTo>
                <a:lnTo>
                  <a:pt x="155769" y="120374"/>
                </a:lnTo>
                <a:lnTo>
                  <a:pt x="0" y="120374"/>
                </a:lnTo>
                <a:lnTo>
                  <a:pt x="0" y="361123"/>
                </a:lnTo>
                <a:lnTo>
                  <a:pt x="155769" y="361123"/>
                </a:lnTo>
                <a:lnTo>
                  <a:pt x="155769" y="481497"/>
                </a:lnTo>
                <a:lnTo>
                  <a:pt x="384690" y="240748"/>
                </a:lnTo>
                <a:lnTo>
                  <a:pt x="155769" y="0"/>
                </a:lnTo>
                <a:close/>
              </a:path>
            </a:pathLst>
          </a:custGeom>
          <a:solidFill>
            <a:srgbClr val="E2F0D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8762558" y="5055846"/>
            <a:ext cx="384810" cy="481965"/>
          </a:xfrm>
          <a:custGeom>
            <a:avLst/>
            <a:gdLst/>
            <a:ahLst/>
            <a:cxnLst/>
            <a:rect l="l" t="t" r="r" b="b"/>
            <a:pathLst>
              <a:path w="384809"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507E3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txBox="1"/>
          <p:nvPr/>
        </p:nvSpPr>
        <p:spPr>
          <a:xfrm>
            <a:off x="4625404" y="5915331"/>
            <a:ext cx="7487920" cy="893444"/>
          </a:xfrm>
          <a:prstGeom prst="rect">
            <a:avLst/>
          </a:prstGeom>
        </p:spPr>
        <p:txBody>
          <a:bodyPr vert="horz" wrap="square" lIns="0" tIns="12700" rIns="0" bIns="0" rtlCol="0">
            <a:spAutoFit/>
          </a:bodyPr>
          <a:lstStyle/>
          <a:p>
            <a:pPr marL="3455035"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scale-equivariant</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185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5" normalizeH="0" baseline="0" noProof="0" dirty="0">
                <a:ln>
                  <a:noFill/>
                </a:ln>
                <a:solidFill>
                  <a:srgbClr val="7F7F7F"/>
                </a:solidFill>
                <a:effectLst/>
                <a:uLnTx/>
                <a:uFillTx/>
                <a:latin typeface="Calibri"/>
                <a:ea typeface="+mn-ea"/>
                <a:cs typeface="Calibri"/>
              </a:rPr>
              <a:t>see also “What is </a:t>
            </a:r>
            <a:r>
              <a:rPr kumimoji="0" sz="1800" b="0" i="0" u="none" strike="noStrike" kern="1200" cap="none" spc="-10" normalizeH="0" baseline="0" noProof="0" dirty="0">
                <a:ln>
                  <a:noFill/>
                </a:ln>
                <a:solidFill>
                  <a:srgbClr val="7F7F7F"/>
                </a:solidFill>
                <a:effectLst/>
                <a:uLnTx/>
                <a:uFillTx/>
                <a:latin typeface="Calibri"/>
                <a:ea typeface="+mn-ea"/>
                <a:cs typeface="Calibri"/>
              </a:rPr>
              <a:t>wrong </a:t>
            </a:r>
            <a:r>
              <a:rPr kumimoji="0" sz="1800" b="0" i="0" u="none" strike="noStrike" kern="1200" cap="none" spc="-5" normalizeH="0" baseline="0" noProof="0" dirty="0">
                <a:ln>
                  <a:noFill/>
                </a:ln>
                <a:solidFill>
                  <a:srgbClr val="7F7F7F"/>
                </a:solidFill>
                <a:effectLst/>
                <a:uLnTx/>
                <a:uFillTx/>
                <a:latin typeface="Calibri"/>
                <a:ea typeface="+mn-ea"/>
                <a:cs typeface="Calibri"/>
              </a:rPr>
              <a:t>with </a:t>
            </a:r>
            <a:r>
              <a:rPr kumimoji="0" sz="1800" b="0" i="0" u="none" strike="noStrike" kern="1200" cap="none" spc="-10" normalizeH="0" baseline="0" noProof="0" dirty="0">
                <a:ln>
                  <a:noFill/>
                </a:ln>
                <a:solidFill>
                  <a:srgbClr val="7F7F7F"/>
                </a:solidFill>
                <a:effectLst/>
                <a:uLnTx/>
                <a:uFillTx/>
                <a:latin typeface="Calibri"/>
                <a:ea typeface="+mn-ea"/>
                <a:cs typeface="Calibri"/>
              </a:rPr>
              <a:t>convolutional </a:t>
            </a:r>
            <a:r>
              <a:rPr kumimoji="0" sz="1800" b="0" i="0" u="none" strike="noStrike" kern="1200" cap="none" spc="-5" normalizeH="0" baseline="0" noProof="0" dirty="0">
                <a:ln>
                  <a:noFill/>
                </a:ln>
                <a:solidFill>
                  <a:srgbClr val="7F7F7F"/>
                </a:solidFill>
                <a:effectLst/>
                <a:uLnTx/>
                <a:uFillTx/>
                <a:latin typeface="Calibri"/>
                <a:ea typeface="+mn-ea"/>
                <a:cs typeface="Calibri"/>
              </a:rPr>
              <a:t>neural </a:t>
            </a:r>
            <a:r>
              <a:rPr kumimoji="0" sz="1800" b="0" i="0" u="none" strike="noStrike" kern="1200" cap="none" spc="-25" normalizeH="0" baseline="0" noProof="0" dirty="0">
                <a:ln>
                  <a:noFill/>
                </a:ln>
                <a:solidFill>
                  <a:srgbClr val="7F7F7F"/>
                </a:solidFill>
                <a:effectLst/>
                <a:uLnTx/>
                <a:uFillTx/>
                <a:latin typeface="Calibri"/>
                <a:ea typeface="+mn-ea"/>
                <a:cs typeface="Calibri"/>
              </a:rPr>
              <a:t>nets?”, </a:t>
            </a:r>
            <a:r>
              <a:rPr kumimoji="0" sz="1800" b="0" i="0" u="none" strike="noStrike" kern="1200" cap="none" spc="-10" normalizeH="0" baseline="0" noProof="0" dirty="0">
                <a:ln>
                  <a:noFill/>
                </a:ln>
                <a:solidFill>
                  <a:srgbClr val="7F7F7F"/>
                </a:solidFill>
                <a:effectLst/>
                <a:uLnTx/>
                <a:uFillTx/>
                <a:latin typeface="Calibri"/>
                <a:ea typeface="+mn-ea"/>
                <a:cs typeface="Calibri"/>
              </a:rPr>
              <a:t>Geoffrey Hinton,</a:t>
            </a:r>
            <a:r>
              <a:rPr kumimoji="0" sz="1800" b="0" i="0" u="none" strike="noStrike" kern="1200" cap="none" spc="195" normalizeH="0" baseline="0" noProof="0" dirty="0">
                <a:ln>
                  <a:noFill/>
                </a:ln>
                <a:solidFill>
                  <a:srgbClr val="7F7F7F"/>
                </a:solidFill>
                <a:effectLst/>
                <a:uLnTx/>
                <a:uFillTx/>
                <a:latin typeface="Calibri"/>
                <a:ea typeface="+mn-ea"/>
                <a:cs typeface="Calibri"/>
              </a:rPr>
              <a:t> </a:t>
            </a:r>
            <a:r>
              <a:rPr kumimoji="0" sz="1800" b="0" i="0" u="none" strike="noStrike" kern="1200" cap="none" spc="0" normalizeH="0" baseline="0" noProof="0" dirty="0">
                <a:ln>
                  <a:noFill/>
                </a:ln>
                <a:solidFill>
                  <a:srgbClr val="7F7F7F"/>
                </a:solidFill>
                <a:effectLst/>
                <a:uLnTx/>
                <a:uFillTx/>
                <a:latin typeface="Calibri"/>
                <a:ea typeface="+mn-ea"/>
                <a:cs typeface="Calibri"/>
              </a:rPr>
              <a:t>2017</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7319911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035675" cy="695960"/>
          </a:xfrm>
          <a:prstGeom prst="rect">
            <a:avLst/>
          </a:prstGeom>
        </p:spPr>
        <p:txBody>
          <a:bodyPr vert="horz" wrap="square" lIns="0" tIns="12700" rIns="0" bIns="0" rtlCol="0">
            <a:spAutoFit/>
          </a:bodyPr>
          <a:lstStyle/>
          <a:p>
            <a:pPr marL="12700">
              <a:lnSpc>
                <a:spcPct val="100000"/>
              </a:lnSpc>
              <a:spcBef>
                <a:spcPts val="100"/>
              </a:spcBef>
            </a:pPr>
            <a:r>
              <a:rPr sz="4400" spc="-15" dirty="0"/>
              <a:t>Invariance </a:t>
            </a:r>
            <a:r>
              <a:rPr sz="4400" spc="-10" dirty="0"/>
              <a:t>vs.</a:t>
            </a:r>
            <a:r>
              <a:rPr sz="4400" spc="-15" dirty="0"/>
              <a:t> Equivariance</a:t>
            </a:r>
            <a:endParaRPr sz="4400"/>
          </a:p>
        </p:txBody>
      </p:sp>
      <p:sp>
        <p:nvSpPr>
          <p:cNvPr id="3" name="object 3"/>
          <p:cNvSpPr txBox="1"/>
          <p:nvPr/>
        </p:nvSpPr>
        <p:spPr>
          <a:xfrm>
            <a:off x="916939" y="1795145"/>
            <a:ext cx="10598785" cy="3557904"/>
          </a:xfrm>
          <a:prstGeom prst="rect">
            <a:avLst/>
          </a:prstGeom>
        </p:spPr>
        <p:txBody>
          <a:bodyPr vert="horz" wrap="square" lIns="0" tIns="12700" rIns="0" bIns="0" rtlCol="0">
            <a:spAutoFit/>
          </a:bodyPr>
          <a:lstStyle/>
          <a:p>
            <a:pPr marL="241300" marR="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2800" b="1" i="0" u="none" strike="noStrike" kern="1200" cap="none" spc="-10" normalizeH="0" baseline="0" noProof="0" dirty="0">
                <a:ln>
                  <a:noFill/>
                </a:ln>
                <a:solidFill>
                  <a:srgbClr val="4472C4"/>
                </a:solidFill>
                <a:effectLst/>
                <a:uLnTx/>
                <a:uFillTx/>
                <a:latin typeface="Calibri"/>
                <a:ea typeface="+mn-ea"/>
                <a:cs typeface="Calibri"/>
              </a:rPr>
              <a:t>Equivariance</a:t>
            </a:r>
            <a:r>
              <a:rPr kumimoji="0" sz="2800" b="0" i="0" u="none" strike="noStrike" kern="1200" cap="none" spc="-10" normalizeH="0" baseline="0" noProof="0" dirty="0">
                <a:ln>
                  <a:noFill/>
                </a:ln>
                <a:solidFill>
                  <a:prstClr val="black"/>
                </a:solidFill>
                <a:effectLst/>
                <a:uLnTx/>
                <a:uFillTx/>
                <a:latin typeface="Calibri"/>
                <a:ea typeface="+mn-ea"/>
                <a:cs typeface="Calibri"/>
              </a:rPr>
              <a:t>: changes </a:t>
            </a:r>
            <a:r>
              <a:rPr kumimoji="0" sz="2800" b="0" i="0" u="none" strike="noStrike" kern="1200" cap="none" spc="-5" normalizeH="0" baseline="0" noProof="0" dirty="0">
                <a:ln>
                  <a:noFill/>
                </a:ln>
                <a:solidFill>
                  <a:prstClr val="black"/>
                </a:solidFill>
                <a:effectLst/>
                <a:uLnTx/>
                <a:uFillTx/>
                <a:latin typeface="Calibri"/>
                <a:ea typeface="+mn-ea"/>
                <a:cs typeface="Calibri"/>
              </a:rPr>
              <a:t>in input lead </a:t>
            </a:r>
            <a:r>
              <a:rPr kumimoji="0" sz="2800" b="0" i="0" u="none" strike="noStrike" kern="1200" cap="none" spc="-15" normalizeH="0" baseline="0" noProof="0" dirty="0">
                <a:ln>
                  <a:noFill/>
                </a:ln>
                <a:solidFill>
                  <a:prstClr val="black"/>
                </a:solidFill>
                <a:effectLst/>
                <a:uLnTx/>
                <a:uFillTx/>
                <a:latin typeface="Calibri"/>
                <a:ea typeface="+mn-ea"/>
                <a:cs typeface="Calibri"/>
              </a:rPr>
              <a:t>to </a:t>
            </a:r>
            <a:r>
              <a:rPr kumimoji="0" sz="2800" b="0" i="0" u="none" strike="noStrike" kern="1200" cap="none" spc="-10" normalizeH="0" baseline="0" noProof="0" dirty="0">
                <a:ln>
                  <a:noFill/>
                </a:ln>
                <a:solidFill>
                  <a:prstClr val="black"/>
                </a:solidFill>
                <a:effectLst/>
                <a:uLnTx/>
                <a:uFillTx/>
                <a:latin typeface="Calibri"/>
                <a:ea typeface="+mn-ea"/>
                <a:cs typeface="Calibri"/>
              </a:rPr>
              <a:t>corresponding changes </a:t>
            </a:r>
            <a:r>
              <a:rPr kumimoji="0" sz="2800" b="0" i="0" u="none" strike="noStrike" kern="1200" cap="none" spc="-5" normalizeH="0" baseline="0" noProof="0" dirty="0">
                <a:ln>
                  <a:noFill/>
                </a:ln>
                <a:solidFill>
                  <a:prstClr val="black"/>
                </a:solidFill>
                <a:effectLst/>
                <a:uLnTx/>
                <a:uFillTx/>
                <a:latin typeface="Calibri"/>
                <a:ea typeface="+mn-ea"/>
                <a:cs typeface="Calibri"/>
              </a:rPr>
              <a:t>in</a:t>
            </a:r>
            <a:r>
              <a:rPr kumimoji="0" sz="2800" b="0" i="0" u="none" strike="noStrike" kern="1200" cap="none" spc="2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output</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30"/>
              </a:spcBef>
              <a:spcAft>
                <a:spcPts val="0"/>
              </a:spcAft>
              <a:buClrTx/>
              <a:buSzTx/>
              <a:buFontTx/>
              <a:buChar char="•"/>
              <a:tabLst/>
              <a:defRPr/>
            </a:pPr>
            <a:endParaRPr kumimoji="0" sz="3800" b="0" i="0" u="none" strike="noStrike" kern="1200" cap="none" spc="0" normalizeH="0" baseline="0" noProof="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5"/>
              </a:spcBef>
              <a:spcAft>
                <a:spcPts val="0"/>
              </a:spcAft>
              <a:buClrTx/>
              <a:buSzTx/>
              <a:buFont typeface="Arial"/>
              <a:buChar char="•"/>
              <a:tabLst>
                <a:tab pos="241300" algn="l"/>
              </a:tabLst>
              <a:defRPr/>
            </a:pPr>
            <a:r>
              <a:rPr kumimoji="0" sz="2800" b="0" i="1" u="none" strike="noStrike" kern="1200" cap="none" spc="-10" normalizeH="0" baseline="0" noProof="0" dirty="0">
                <a:ln>
                  <a:noFill/>
                </a:ln>
                <a:solidFill>
                  <a:srgbClr val="70AD47"/>
                </a:solidFill>
                <a:effectLst/>
                <a:uLnTx/>
                <a:uFillTx/>
                <a:latin typeface="Calibri"/>
                <a:ea typeface="+mn-ea"/>
                <a:cs typeface="Calibri"/>
              </a:rPr>
              <a:t>Classification </a:t>
            </a:r>
            <a:r>
              <a:rPr kumimoji="0" sz="2800" b="0" i="0" u="none" strike="noStrike" kern="1200" cap="none" spc="-10" normalizeH="0" baseline="0" noProof="0" dirty="0">
                <a:ln>
                  <a:noFill/>
                </a:ln>
                <a:solidFill>
                  <a:prstClr val="black"/>
                </a:solidFill>
                <a:effectLst/>
                <a:uLnTx/>
                <a:uFillTx/>
                <a:latin typeface="Calibri"/>
                <a:ea typeface="+mn-ea"/>
                <a:cs typeface="Calibri"/>
              </a:rPr>
              <a:t>desires </a:t>
            </a:r>
            <a:r>
              <a:rPr kumimoji="0" sz="2800" b="0" i="1" u="none" strike="noStrike" kern="1200" cap="none" spc="-15" normalizeH="0" baseline="0" noProof="0" dirty="0">
                <a:ln>
                  <a:noFill/>
                </a:ln>
                <a:solidFill>
                  <a:srgbClr val="4472C4"/>
                </a:solidFill>
                <a:effectLst/>
                <a:uLnTx/>
                <a:uFillTx/>
                <a:latin typeface="Calibri"/>
                <a:ea typeface="+mn-ea"/>
                <a:cs typeface="Calibri"/>
              </a:rPr>
              <a:t>invariant </a:t>
            </a:r>
            <a:r>
              <a:rPr kumimoji="0" sz="2800" b="0" i="0" u="none" strike="noStrike" kern="1200" cap="none" spc="-15" normalizeH="0" baseline="0" noProof="0" dirty="0">
                <a:ln>
                  <a:noFill/>
                </a:ln>
                <a:solidFill>
                  <a:prstClr val="black"/>
                </a:solidFill>
                <a:effectLst/>
                <a:uLnTx/>
                <a:uFillTx/>
                <a:latin typeface="Calibri"/>
                <a:ea typeface="+mn-ea"/>
                <a:cs typeface="Calibri"/>
              </a:rPr>
              <a:t>representations: </a:t>
            </a:r>
            <a:r>
              <a:rPr kumimoji="0" sz="2800" b="0" i="0" u="none" strike="noStrike" kern="1200" cap="none" spc="0" normalizeH="0" baseline="0" noProof="0" dirty="0">
                <a:ln>
                  <a:noFill/>
                </a:ln>
                <a:solidFill>
                  <a:prstClr val="black"/>
                </a:solidFill>
                <a:effectLst/>
                <a:uLnTx/>
                <a:uFillTx/>
                <a:latin typeface="Calibri"/>
                <a:ea typeface="+mn-ea"/>
                <a:cs typeface="Calibri"/>
              </a:rPr>
              <a:t>output a</a:t>
            </a:r>
            <a:r>
              <a:rPr kumimoji="0" sz="2800" b="0" i="0" u="none" strike="noStrike" kern="1200" cap="none" spc="8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label</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670"/>
              </a:spcBef>
              <a:spcAft>
                <a:spcPts val="0"/>
              </a:spcAft>
              <a:buClrTx/>
              <a:buSzTx/>
              <a:buFont typeface="Arial"/>
              <a:buChar char="•"/>
              <a:tabLst>
                <a:tab pos="241300" algn="l"/>
              </a:tabLst>
              <a:defRPr/>
            </a:pPr>
            <a:r>
              <a:rPr kumimoji="0" sz="2800" b="0" i="1" u="none" strike="noStrike" kern="1200" cap="none" spc="-15" normalizeH="0" baseline="0" noProof="0" dirty="0">
                <a:ln>
                  <a:noFill/>
                </a:ln>
                <a:solidFill>
                  <a:srgbClr val="70AD47"/>
                </a:solidFill>
                <a:effectLst/>
                <a:uLnTx/>
                <a:uFillTx/>
                <a:latin typeface="Calibri"/>
                <a:ea typeface="+mn-ea"/>
                <a:cs typeface="Calibri"/>
              </a:rPr>
              <a:t>Instance </a:t>
            </a:r>
            <a:r>
              <a:rPr kumimoji="0" sz="2800" b="0" i="1" u="none" strike="noStrike" kern="1200" cap="none" spc="-5" normalizeH="0" baseline="0" noProof="0" dirty="0">
                <a:ln>
                  <a:noFill/>
                </a:ln>
                <a:solidFill>
                  <a:srgbClr val="70AD47"/>
                </a:solidFill>
                <a:effectLst/>
                <a:uLnTx/>
                <a:uFillTx/>
                <a:latin typeface="Calibri"/>
                <a:ea typeface="+mn-ea"/>
                <a:cs typeface="Calibri"/>
              </a:rPr>
              <a:t>Seg. </a:t>
            </a:r>
            <a:r>
              <a:rPr kumimoji="0" sz="2800" b="0" i="0" u="none" strike="noStrike" kern="1200" cap="none" spc="-10" normalizeH="0" baseline="0" noProof="0" dirty="0">
                <a:ln>
                  <a:noFill/>
                </a:ln>
                <a:solidFill>
                  <a:prstClr val="black"/>
                </a:solidFill>
                <a:effectLst/>
                <a:uLnTx/>
                <a:uFillTx/>
                <a:latin typeface="Calibri"/>
                <a:ea typeface="+mn-ea"/>
                <a:cs typeface="Calibri"/>
              </a:rPr>
              <a:t>desires </a:t>
            </a:r>
            <a:r>
              <a:rPr kumimoji="0" sz="2800" b="0" i="1" u="none" strike="noStrike" kern="1200" cap="none" spc="-5" normalizeH="0" baseline="0" noProof="0" dirty="0">
                <a:ln>
                  <a:noFill/>
                </a:ln>
                <a:solidFill>
                  <a:srgbClr val="4472C4"/>
                </a:solidFill>
                <a:effectLst/>
                <a:uLnTx/>
                <a:uFillTx/>
                <a:latin typeface="Calibri"/>
                <a:ea typeface="+mn-ea"/>
                <a:cs typeface="Calibri"/>
              </a:rPr>
              <a:t>equivariant</a:t>
            </a:r>
            <a:r>
              <a:rPr kumimoji="0" sz="2800" b="0" i="1" u="none" strike="noStrike" kern="1200" cap="none" spc="40" normalizeH="0" baseline="0" noProof="0" dirty="0">
                <a:ln>
                  <a:noFill/>
                </a:ln>
                <a:solidFill>
                  <a:srgbClr val="4472C4"/>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representations: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40"/>
              </a:spcBef>
              <a:spcAft>
                <a:spcPts val="0"/>
              </a:spcAft>
              <a:buClrTx/>
              <a:buSzTx/>
              <a:buFont typeface="Arial"/>
              <a:buChar char="•"/>
              <a:tabLst>
                <a:tab pos="698500" algn="l"/>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Translated </a:t>
            </a:r>
            <a:r>
              <a:rPr kumimoji="0" sz="2400" b="0" i="0" u="none" strike="noStrike" kern="1200" cap="none" spc="-5" normalizeH="0" baseline="0" noProof="0" dirty="0">
                <a:ln>
                  <a:noFill/>
                </a:ln>
                <a:solidFill>
                  <a:prstClr val="black"/>
                </a:solidFill>
                <a:effectLst/>
                <a:uLnTx/>
                <a:uFillTx/>
                <a:latin typeface="Calibri"/>
                <a:ea typeface="+mn-ea"/>
                <a:cs typeface="Calibri"/>
              </a:rPr>
              <a:t>object </a:t>
            </a:r>
            <a:r>
              <a:rPr kumimoji="0" sz="2400" b="0" i="0" u="none" strike="noStrike" kern="1200" cap="none" spc="0" normalizeH="0" baseline="0" noProof="0" dirty="0">
                <a:ln>
                  <a:noFill/>
                </a:ln>
                <a:solidFill>
                  <a:prstClr val="black"/>
                </a:solidFill>
                <a:effectLst/>
                <a:uLnTx/>
                <a:uFillTx/>
                <a:latin typeface="Calibri"/>
                <a:ea typeface="+mn-ea"/>
                <a:cs typeface="Calibri"/>
              </a:rPr>
              <a:t>=&gt; </a:t>
            </a:r>
            <a:r>
              <a:rPr kumimoji="0" sz="2400" b="0" i="0" u="none" strike="noStrike" kern="1200" cap="none" spc="-15" normalizeH="0" baseline="0" noProof="0" dirty="0">
                <a:ln>
                  <a:noFill/>
                </a:ln>
                <a:solidFill>
                  <a:prstClr val="black"/>
                </a:solidFill>
                <a:effectLst/>
                <a:uLnTx/>
                <a:uFillTx/>
                <a:latin typeface="Calibri"/>
                <a:ea typeface="+mn-ea"/>
                <a:cs typeface="Calibri"/>
              </a:rPr>
              <a:t>translated</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mask</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190"/>
              </a:spcBef>
              <a:spcAft>
                <a:spcPts val="0"/>
              </a:spcAft>
              <a:buClrTx/>
              <a:buSzTx/>
              <a:buFont typeface="Arial"/>
              <a:buChar char="•"/>
              <a:tabLst>
                <a:tab pos="6985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Scaled object </a:t>
            </a:r>
            <a:r>
              <a:rPr kumimoji="0" sz="2400" b="0" i="0" u="none" strike="noStrike" kern="1200" cap="none" spc="0" normalizeH="0" baseline="0" noProof="0" dirty="0">
                <a:ln>
                  <a:noFill/>
                </a:ln>
                <a:solidFill>
                  <a:prstClr val="black"/>
                </a:solidFill>
                <a:effectLst/>
                <a:uLnTx/>
                <a:uFillTx/>
                <a:latin typeface="Calibri"/>
                <a:ea typeface="+mn-ea"/>
                <a:cs typeface="Calibri"/>
              </a:rPr>
              <a:t>=&gt; </a:t>
            </a:r>
            <a:r>
              <a:rPr kumimoji="0" sz="2400" b="0" i="0" u="none" strike="noStrike" kern="1200" cap="none" spc="-5" normalizeH="0" baseline="0" noProof="0" dirty="0">
                <a:ln>
                  <a:noFill/>
                </a:ln>
                <a:solidFill>
                  <a:prstClr val="black"/>
                </a:solidFill>
                <a:effectLst/>
                <a:uLnTx/>
                <a:uFillTx/>
                <a:latin typeface="Calibri"/>
                <a:ea typeface="+mn-ea"/>
                <a:cs typeface="Calibri"/>
              </a:rPr>
              <a:t>scaled</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mask</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19"/>
              </a:spcBef>
              <a:spcAft>
                <a:spcPts val="0"/>
              </a:spcAft>
              <a:buClrTx/>
              <a:buSzTx/>
              <a:buFont typeface="Arial"/>
              <a:buChar char="•"/>
              <a:tabLst>
                <a:tab pos="698500" algn="l"/>
              </a:tabLst>
              <a:defRPr/>
            </a:pPr>
            <a:r>
              <a:rPr kumimoji="0" sz="2400" b="0" i="1" u="none" strike="noStrike" kern="1200" cap="none" spc="-5" normalizeH="0" baseline="0" noProof="0" dirty="0">
                <a:ln>
                  <a:noFill/>
                </a:ln>
                <a:solidFill>
                  <a:prstClr val="black"/>
                </a:solidFill>
                <a:effectLst/>
                <a:uLnTx/>
                <a:uFillTx/>
                <a:latin typeface="Calibri"/>
                <a:ea typeface="+mn-ea"/>
                <a:cs typeface="Calibri"/>
              </a:rPr>
              <a:t>Big </a:t>
            </a:r>
            <a:r>
              <a:rPr kumimoji="0" sz="2400" b="0" i="1" u="none" strike="noStrike" kern="1200" cap="none" spc="0" normalizeH="0" baseline="0" noProof="0" dirty="0">
                <a:ln>
                  <a:noFill/>
                </a:ln>
                <a:solidFill>
                  <a:prstClr val="black"/>
                </a:solidFill>
                <a:effectLst/>
                <a:uLnTx/>
                <a:uFillTx/>
                <a:latin typeface="Calibri"/>
                <a:ea typeface="+mn-ea"/>
                <a:cs typeface="Calibri"/>
              </a:rPr>
              <a:t>and small </a:t>
            </a:r>
            <a:r>
              <a:rPr kumimoji="0" sz="2400" b="0" i="0" u="none" strike="noStrike" kern="1200" cap="none" spc="-5" normalizeH="0" baseline="0" noProof="0" dirty="0">
                <a:ln>
                  <a:noFill/>
                </a:ln>
                <a:solidFill>
                  <a:prstClr val="black"/>
                </a:solidFill>
                <a:effectLst/>
                <a:uLnTx/>
                <a:uFillTx/>
                <a:latin typeface="Calibri"/>
                <a:ea typeface="+mn-ea"/>
                <a:cs typeface="Calibri"/>
              </a:rPr>
              <a:t>objects </a:t>
            </a:r>
            <a:r>
              <a:rPr kumimoji="0" sz="2400" b="0" i="0" u="none" strike="noStrike" kern="1200" cap="none" spc="-15" normalizeH="0" baseline="0" noProof="0" dirty="0">
                <a:ln>
                  <a:noFill/>
                </a:ln>
                <a:solidFill>
                  <a:prstClr val="black"/>
                </a:solidFill>
                <a:effectLst/>
                <a:uLnTx/>
                <a:uFillTx/>
                <a:latin typeface="Calibri"/>
                <a:ea typeface="+mn-ea"/>
                <a:cs typeface="Calibri"/>
              </a:rPr>
              <a:t>are </a:t>
            </a:r>
            <a:r>
              <a:rPr kumimoji="0" sz="2400" b="0" i="0" u="none" strike="noStrike" kern="1200" cap="none" spc="-5" normalizeH="0" baseline="0" noProof="0" dirty="0">
                <a:ln>
                  <a:noFill/>
                </a:ln>
                <a:solidFill>
                  <a:prstClr val="black"/>
                </a:solidFill>
                <a:effectLst/>
                <a:uLnTx/>
                <a:uFillTx/>
                <a:latin typeface="Calibri"/>
                <a:ea typeface="+mn-ea"/>
                <a:cs typeface="Calibri"/>
              </a:rPr>
              <a:t>equally </a:t>
            </a:r>
            <a:r>
              <a:rPr kumimoji="0" sz="2400" b="0" i="0" u="none" strike="noStrike" kern="1200" cap="none" spc="-10" normalizeH="0" baseline="0" noProof="0" dirty="0">
                <a:ln>
                  <a:noFill/>
                </a:ln>
                <a:solidFill>
                  <a:prstClr val="black"/>
                </a:solidFill>
                <a:effectLst/>
                <a:uLnTx/>
                <a:uFillTx/>
                <a:latin typeface="Calibri"/>
                <a:ea typeface="+mn-ea"/>
                <a:cs typeface="Calibri"/>
              </a:rPr>
              <a:t>important </a:t>
            </a:r>
            <a:r>
              <a:rPr kumimoji="0" sz="2400" b="0" i="0" u="none" strike="noStrike" kern="1200" cap="none" spc="-5" normalizeH="0" baseline="0" noProof="0" dirty="0">
                <a:ln>
                  <a:noFill/>
                </a:ln>
                <a:solidFill>
                  <a:prstClr val="black"/>
                </a:solidFill>
                <a:effectLst/>
                <a:uLnTx/>
                <a:uFillTx/>
                <a:latin typeface="Calibri"/>
                <a:ea typeface="+mn-ea"/>
                <a:cs typeface="Calibri"/>
              </a:rPr>
              <a:t>(due </a:t>
            </a:r>
            <a:r>
              <a:rPr kumimoji="0" sz="2400" b="0" i="0" u="none" strike="noStrike" kern="1200" cap="none" spc="-15" normalizeH="0" baseline="0" noProof="0" dirty="0">
                <a:ln>
                  <a:noFill/>
                </a:ln>
                <a:solidFill>
                  <a:prstClr val="black"/>
                </a:solidFill>
                <a:effectLst/>
                <a:uLnTx/>
                <a:uFillTx/>
                <a:latin typeface="Calibri"/>
                <a:ea typeface="+mn-ea"/>
                <a:cs typeface="Calibri"/>
              </a:rPr>
              <a:t>to </a:t>
            </a:r>
            <a:r>
              <a:rPr kumimoji="0" sz="2400" b="0" i="0" u="none" strike="noStrike" kern="1200" cap="none" spc="-5" normalizeH="0" baseline="0" noProof="0" dirty="0">
                <a:ln>
                  <a:noFill/>
                </a:ln>
                <a:solidFill>
                  <a:prstClr val="black"/>
                </a:solidFill>
                <a:effectLst/>
                <a:uLnTx/>
                <a:uFillTx/>
                <a:latin typeface="Calibri"/>
                <a:ea typeface="+mn-ea"/>
                <a:cs typeface="Calibri"/>
              </a:rPr>
              <a:t>AP metric)</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155700" marR="0" lvl="2" indent="-229235" algn="l" defTabSz="914400" rtl="0" eaLnBrk="1" fontAlgn="auto" latinLnBrk="0" hangingPunct="1">
              <a:lnSpc>
                <a:spcPct val="100000"/>
              </a:lnSpc>
              <a:spcBef>
                <a:spcPts val="219"/>
              </a:spcBef>
              <a:spcAft>
                <a:spcPts val="0"/>
              </a:spcAft>
              <a:buClrTx/>
              <a:buSzTx/>
              <a:buFont typeface="Arial"/>
              <a:buChar char="•"/>
              <a:tabLst>
                <a:tab pos="1155700" algn="l"/>
              </a:tabLst>
              <a:defRPr/>
            </a:pPr>
            <a:r>
              <a:rPr kumimoji="0" sz="2400" b="0" i="0" u="none" strike="noStrike" kern="1200" cap="none" spc="-20" normalizeH="0" baseline="0" noProof="0" dirty="0">
                <a:ln>
                  <a:noFill/>
                </a:ln>
                <a:solidFill>
                  <a:prstClr val="black"/>
                </a:solidFill>
                <a:effectLst/>
                <a:uLnTx/>
                <a:uFillTx/>
                <a:latin typeface="Calibri"/>
                <a:ea typeface="+mn-ea"/>
                <a:cs typeface="Calibri"/>
              </a:rPr>
              <a:t>unlike </a:t>
            </a:r>
            <a:r>
              <a:rPr kumimoji="0" sz="2400" b="0" i="0" u="none" strike="noStrike" kern="1200" cap="none" spc="-5" normalizeH="0" baseline="0" noProof="0" dirty="0">
                <a:ln>
                  <a:noFill/>
                </a:ln>
                <a:solidFill>
                  <a:prstClr val="black"/>
                </a:solidFill>
                <a:effectLst/>
                <a:uLnTx/>
                <a:uFillTx/>
                <a:latin typeface="Calibri"/>
                <a:ea typeface="+mn-ea"/>
                <a:cs typeface="Calibri"/>
              </a:rPr>
              <a:t>semantic seg. </a:t>
            </a:r>
            <a:r>
              <a:rPr kumimoji="0" sz="2400" b="0" i="0" u="none" strike="noStrike" kern="1200" cap="none" spc="-10" normalizeH="0" baseline="0" noProof="0" dirty="0">
                <a:ln>
                  <a:noFill/>
                </a:ln>
                <a:solidFill>
                  <a:prstClr val="black"/>
                </a:solidFill>
                <a:effectLst/>
                <a:uLnTx/>
                <a:uFillTx/>
                <a:latin typeface="Calibri"/>
                <a:ea typeface="+mn-ea"/>
                <a:cs typeface="Calibri"/>
              </a:rPr>
              <a:t>(counting </a:t>
            </a:r>
            <a:r>
              <a:rPr kumimoji="0" sz="2400" b="0" i="0" u="none" strike="noStrike" kern="1200" cap="none" spc="-15" normalizeH="0" baseline="0" noProof="0" dirty="0">
                <a:ln>
                  <a:noFill/>
                </a:ln>
                <a:solidFill>
                  <a:prstClr val="black"/>
                </a:solidFill>
                <a:effectLst/>
                <a:uLnTx/>
                <a:uFillTx/>
                <a:latin typeface="Calibri"/>
                <a:ea typeface="+mn-ea"/>
                <a:cs typeface="Calibri"/>
              </a:rPr>
              <a:t>pixels)</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82273390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035675" cy="695960"/>
          </a:xfrm>
          <a:prstGeom prst="rect">
            <a:avLst/>
          </a:prstGeom>
        </p:spPr>
        <p:txBody>
          <a:bodyPr vert="horz" wrap="square" lIns="0" tIns="12700" rIns="0" bIns="0" rtlCol="0">
            <a:spAutoFit/>
          </a:bodyPr>
          <a:lstStyle/>
          <a:p>
            <a:pPr marL="12700">
              <a:lnSpc>
                <a:spcPct val="100000"/>
              </a:lnSpc>
              <a:spcBef>
                <a:spcPts val="100"/>
              </a:spcBef>
            </a:pPr>
            <a:r>
              <a:rPr sz="4400" spc="-15" dirty="0"/>
              <a:t>Invariance </a:t>
            </a:r>
            <a:r>
              <a:rPr sz="4400" spc="-10" dirty="0"/>
              <a:t>vs.</a:t>
            </a:r>
            <a:r>
              <a:rPr sz="4400" spc="-15" dirty="0"/>
              <a:t> Equivariance</a:t>
            </a:r>
            <a:endParaRPr sz="4400"/>
          </a:p>
        </p:txBody>
      </p:sp>
      <p:sp>
        <p:nvSpPr>
          <p:cNvPr id="3" name="object 3"/>
          <p:cNvSpPr txBox="1"/>
          <p:nvPr/>
        </p:nvSpPr>
        <p:spPr>
          <a:xfrm>
            <a:off x="916939" y="1795145"/>
            <a:ext cx="10568305" cy="2877820"/>
          </a:xfrm>
          <a:prstGeom prst="rect">
            <a:avLst/>
          </a:prstGeom>
        </p:spPr>
        <p:txBody>
          <a:bodyPr vert="horz" wrap="square" lIns="0" tIns="12700" rIns="0" bIns="0" rtlCol="0">
            <a:spAutoFit/>
          </a:bodyPr>
          <a:lstStyle/>
          <a:p>
            <a:pPr marL="241300" marR="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Convolutions </a:t>
            </a:r>
            <a:r>
              <a:rPr kumimoji="0" sz="2800" b="0" i="0" u="none" strike="noStrike" kern="1200" cap="none" spc="-15" normalizeH="0" baseline="0" noProof="0" dirty="0">
                <a:ln>
                  <a:noFill/>
                </a:ln>
                <a:solidFill>
                  <a:prstClr val="black"/>
                </a:solidFill>
                <a:effectLst/>
                <a:uLnTx/>
                <a:uFillTx/>
                <a:latin typeface="Calibri"/>
                <a:ea typeface="+mn-ea"/>
                <a:cs typeface="Calibri"/>
              </a:rPr>
              <a:t>are</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translation-</a:t>
            </a:r>
            <a:r>
              <a:rPr kumimoji="0" sz="2800" b="0" i="0" u="none" strike="noStrike" kern="1200" cap="none" spc="-10" normalizeH="0" baseline="0" noProof="0" dirty="0">
                <a:ln>
                  <a:noFill/>
                </a:ln>
                <a:solidFill>
                  <a:srgbClr val="4472C4"/>
                </a:solidFill>
                <a:effectLst/>
                <a:uLnTx/>
                <a:uFillTx/>
                <a:latin typeface="Calibri"/>
                <a:ea typeface="+mn-ea"/>
                <a:cs typeface="Calibri"/>
              </a:rPr>
              <a:t>equivariant</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30"/>
              </a:spcBef>
              <a:spcAft>
                <a:spcPts val="0"/>
              </a:spcAft>
              <a:buClrTx/>
              <a:buSzTx/>
              <a:buFont typeface="Arial"/>
              <a:buChar char="•"/>
              <a:tabLst/>
              <a:defRPr/>
            </a:pPr>
            <a:endParaRPr kumimoji="0" sz="3800" b="0" i="0" u="none" strike="noStrike" kern="1200" cap="none" spc="0" normalizeH="0" baseline="0" noProof="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5"/>
              </a:spcBef>
              <a:spcAft>
                <a:spcPts val="0"/>
              </a:spcAft>
              <a:buClrTx/>
              <a:buSzTx/>
              <a:buFont typeface="Arial"/>
              <a:buChar char="•"/>
              <a:tabLst>
                <a:tab pos="241300" algn="l"/>
              </a:tabLst>
              <a:defRPr/>
            </a:pPr>
            <a:r>
              <a:rPr kumimoji="0" sz="2800" b="0" i="1" u="none" strike="noStrike" kern="1200" cap="none" spc="-15" normalizeH="0" baseline="0" noProof="0" dirty="0">
                <a:ln>
                  <a:noFill/>
                </a:ln>
                <a:solidFill>
                  <a:prstClr val="black"/>
                </a:solidFill>
                <a:effectLst/>
                <a:uLnTx/>
                <a:uFillTx/>
                <a:latin typeface="Calibri"/>
                <a:ea typeface="+mn-ea"/>
                <a:cs typeface="Calibri"/>
              </a:rPr>
              <a:t>Fully</a:t>
            </a:r>
            <a:r>
              <a:rPr kumimoji="0" sz="2800" b="0" i="0" u="none" strike="noStrike" kern="1200" cap="none" spc="-15" normalizeH="0" baseline="0" noProof="0" dirty="0">
                <a:ln>
                  <a:noFill/>
                </a:ln>
                <a:solidFill>
                  <a:prstClr val="black"/>
                </a:solidFill>
                <a:effectLst/>
                <a:uLnTx/>
                <a:uFillTx/>
                <a:latin typeface="Calibri"/>
                <a:ea typeface="+mn-ea"/>
                <a:cs typeface="Calibri"/>
              </a:rPr>
              <a:t>-ConvNet </a:t>
            </a:r>
            <a:r>
              <a:rPr kumimoji="0" sz="2800" b="0" i="0" u="none" strike="noStrike" kern="1200" cap="none" spc="-5" normalizeH="0" baseline="0" noProof="0" dirty="0">
                <a:ln>
                  <a:noFill/>
                </a:ln>
                <a:solidFill>
                  <a:prstClr val="black"/>
                </a:solidFill>
                <a:effectLst/>
                <a:uLnTx/>
                <a:uFillTx/>
                <a:latin typeface="Calibri"/>
                <a:ea typeface="+mn-ea"/>
                <a:cs typeface="Calibri"/>
              </a:rPr>
              <a:t>(FCN) is</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translation-</a:t>
            </a:r>
            <a:r>
              <a:rPr kumimoji="0" sz="2800" b="0" i="0" u="none" strike="noStrike" kern="1200" cap="none" spc="-10" normalizeH="0" baseline="0" noProof="0" dirty="0">
                <a:ln>
                  <a:noFill/>
                </a:ln>
                <a:solidFill>
                  <a:srgbClr val="4472C4"/>
                </a:solidFill>
                <a:effectLst/>
                <a:uLnTx/>
                <a:uFillTx/>
                <a:latin typeface="Calibri"/>
                <a:ea typeface="+mn-ea"/>
                <a:cs typeface="Calibri"/>
              </a:rPr>
              <a:t>equivariant</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40"/>
              </a:spcBef>
              <a:spcAft>
                <a:spcPts val="0"/>
              </a:spcAft>
              <a:buClrTx/>
              <a:buSzTx/>
              <a:buFont typeface="Arial"/>
              <a:buChar char="•"/>
              <a:tabLst/>
              <a:defRPr/>
            </a:pPr>
            <a:endParaRPr kumimoji="0" sz="4100" b="0" i="0" u="none" strike="noStrike" kern="1200" cap="none" spc="0" normalizeH="0" baseline="0" noProof="0">
              <a:ln>
                <a:noFill/>
              </a:ln>
              <a:solidFill>
                <a:prstClr val="black"/>
              </a:solidFill>
              <a:effectLst/>
              <a:uLnTx/>
              <a:uFillTx/>
              <a:latin typeface="Calibri"/>
              <a:ea typeface="+mn-ea"/>
              <a:cs typeface="Calibri"/>
            </a:endParaRPr>
          </a:p>
          <a:p>
            <a:pPr marL="241300" marR="5080" lvl="0" indent="-228600" algn="l" defTabSz="914400" rtl="0" eaLnBrk="1" fontAlgn="auto" latinLnBrk="0" hangingPunct="1">
              <a:lnSpc>
                <a:spcPts val="3030"/>
              </a:lnSpc>
              <a:spcBef>
                <a:spcPts val="0"/>
              </a:spcBef>
              <a:spcAft>
                <a:spcPts val="0"/>
              </a:spcAft>
              <a:buClrTx/>
              <a:buSzTx/>
              <a:buFont typeface="Arial"/>
              <a:buChar char="•"/>
              <a:tabLst>
                <a:tab pos="24130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ConvNet </a:t>
            </a:r>
            <a:r>
              <a:rPr kumimoji="0" sz="2800" b="0" i="0" u="none" strike="noStrike" kern="1200" cap="none" spc="-10" normalizeH="0" baseline="0" noProof="0" dirty="0">
                <a:ln>
                  <a:noFill/>
                </a:ln>
                <a:solidFill>
                  <a:prstClr val="black"/>
                </a:solidFill>
                <a:effectLst/>
                <a:uLnTx/>
                <a:uFillTx/>
                <a:latin typeface="Calibri"/>
                <a:ea typeface="+mn-ea"/>
                <a:cs typeface="Calibri"/>
              </a:rPr>
              <a:t>becomes </a:t>
            </a:r>
            <a:r>
              <a:rPr kumimoji="0" sz="2800" b="0" i="0" u="none" strike="noStrike" kern="1200" cap="none" spc="-15" normalizeH="0" baseline="0" noProof="0" dirty="0">
                <a:ln>
                  <a:noFill/>
                </a:ln>
                <a:solidFill>
                  <a:prstClr val="black"/>
                </a:solidFill>
                <a:effectLst/>
                <a:uLnTx/>
                <a:uFillTx/>
                <a:latin typeface="Calibri"/>
                <a:ea typeface="+mn-ea"/>
                <a:cs typeface="Calibri"/>
              </a:rPr>
              <a:t>translation-</a:t>
            </a:r>
            <a:r>
              <a:rPr kumimoji="0" sz="2800" b="0" i="0" u="none" strike="noStrike" kern="1200" cap="none" spc="-15" normalizeH="0" baseline="0" noProof="0" dirty="0">
                <a:ln>
                  <a:noFill/>
                </a:ln>
                <a:solidFill>
                  <a:srgbClr val="4472C4"/>
                </a:solidFill>
                <a:effectLst/>
                <a:uLnTx/>
                <a:uFillTx/>
                <a:latin typeface="Calibri"/>
                <a:ea typeface="+mn-ea"/>
                <a:cs typeface="Calibri"/>
              </a:rPr>
              <a:t>invariant </a:t>
            </a:r>
            <a:r>
              <a:rPr kumimoji="0" sz="2800" b="0" i="0" u="none" strike="noStrike" kern="1200" cap="none" spc="0" normalizeH="0" baseline="0" noProof="0" dirty="0">
                <a:ln>
                  <a:noFill/>
                </a:ln>
                <a:solidFill>
                  <a:prstClr val="black"/>
                </a:solidFill>
                <a:effectLst/>
                <a:uLnTx/>
                <a:uFillTx/>
                <a:latin typeface="Calibri"/>
                <a:ea typeface="+mn-ea"/>
                <a:cs typeface="Calibri"/>
              </a:rPr>
              <a:t>due </a:t>
            </a:r>
            <a:r>
              <a:rPr kumimoji="0" sz="2800" b="0" i="0" u="none" strike="noStrike" kern="1200" cap="none" spc="-15" normalizeH="0" baseline="0" noProof="0" dirty="0">
                <a:ln>
                  <a:noFill/>
                </a:ln>
                <a:solidFill>
                  <a:prstClr val="black"/>
                </a:solidFill>
                <a:effectLst/>
                <a:uLnTx/>
                <a:uFillTx/>
                <a:latin typeface="Calibri"/>
                <a:ea typeface="+mn-ea"/>
                <a:cs typeface="Calibri"/>
              </a:rPr>
              <a:t>to </a:t>
            </a:r>
            <a:r>
              <a:rPr kumimoji="0" sz="2800" b="0" i="0" u="none" strike="noStrike" kern="1200" cap="none" spc="-10" normalizeH="0" baseline="0" noProof="0" dirty="0">
                <a:ln>
                  <a:noFill/>
                </a:ln>
                <a:solidFill>
                  <a:prstClr val="black"/>
                </a:solidFill>
                <a:effectLst/>
                <a:uLnTx/>
                <a:uFillTx/>
                <a:latin typeface="Calibri"/>
                <a:ea typeface="+mn-ea"/>
                <a:cs typeface="Calibri"/>
              </a:rPr>
              <a:t>fully-connected </a:t>
            </a:r>
            <a:r>
              <a:rPr kumimoji="0" sz="2800" b="0" i="0" u="none" strike="noStrike" kern="1200" cap="none" spc="-5" normalizeH="0" baseline="0" noProof="0" dirty="0">
                <a:ln>
                  <a:noFill/>
                </a:ln>
                <a:solidFill>
                  <a:prstClr val="black"/>
                </a:solidFill>
                <a:effectLst/>
                <a:uLnTx/>
                <a:uFillTx/>
                <a:latin typeface="Calibri"/>
                <a:ea typeface="+mn-ea"/>
                <a:cs typeface="Calibri"/>
              </a:rPr>
              <a:t>or global  pool </a:t>
            </a:r>
            <a:r>
              <a:rPr kumimoji="0" sz="2800" b="0" i="0" u="none" strike="noStrike" kern="1200" cap="none" spc="-30" normalizeH="0" baseline="0" noProof="0" dirty="0">
                <a:ln>
                  <a:noFill/>
                </a:ln>
                <a:solidFill>
                  <a:prstClr val="black"/>
                </a:solidFill>
                <a:effectLst/>
                <a:uLnTx/>
                <a:uFillTx/>
                <a:latin typeface="Calibri"/>
                <a:ea typeface="+mn-ea"/>
                <a:cs typeface="Calibri"/>
              </a:rPr>
              <a:t>layers</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9015718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736143" y="1452944"/>
            <a:ext cx="6670748" cy="339852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916939" y="611854"/>
            <a:ext cx="6354445" cy="695960"/>
          </a:xfrm>
          <a:prstGeom prst="rect">
            <a:avLst/>
          </a:prstGeom>
        </p:spPr>
        <p:txBody>
          <a:bodyPr vert="horz" wrap="square" lIns="0" tIns="12700" rIns="0" bIns="0" rtlCol="0">
            <a:spAutoFit/>
          </a:bodyPr>
          <a:lstStyle/>
          <a:p>
            <a:pPr marL="12700">
              <a:lnSpc>
                <a:spcPct val="100000"/>
              </a:lnSpc>
              <a:spcBef>
                <a:spcPts val="100"/>
              </a:spcBef>
            </a:pPr>
            <a:r>
              <a:rPr sz="4400" spc="-15" dirty="0"/>
              <a:t>Equivariance </a:t>
            </a:r>
            <a:r>
              <a:rPr sz="4400" dirty="0"/>
              <a:t>in </a:t>
            </a:r>
            <a:r>
              <a:rPr sz="4400" spc="-5" dirty="0"/>
              <a:t>Mask R-CNN</a:t>
            </a:r>
            <a:endParaRPr sz="4400"/>
          </a:p>
        </p:txBody>
      </p:sp>
      <p:sp>
        <p:nvSpPr>
          <p:cNvPr id="4" name="object 4"/>
          <p:cNvSpPr/>
          <p:nvPr/>
        </p:nvSpPr>
        <p:spPr>
          <a:xfrm>
            <a:off x="2714682" y="4780231"/>
            <a:ext cx="1539240" cy="213360"/>
          </a:xfrm>
          <a:custGeom>
            <a:avLst/>
            <a:gdLst/>
            <a:ahLst/>
            <a:cxnLst/>
            <a:rect l="l" t="t" r="r" b="b"/>
            <a:pathLst>
              <a:path w="1539239" h="213360">
                <a:moveTo>
                  <a:pt x="1538866" y="0"/>
                </a:moveTo>
                <a:lnTo>
                  <a:pt x="1527304" y="41427"/>
                </a:lnTo>
                <a:lnTo>
                  <a:pt x="1495775" y="75257"/>
                </a:lnTo>
                <a:lnTo>
                  <a:pt x="1449011" y="98066"/>
                </a:lnTo>
                <a:lnTo>
                  <a:pt x="1391744" y="106429"/>
                </a:lnTo>
                <a:lnTo>
                  <a:pt x="916554" y="106429"/>
                </a:lnTo>
                <a:lnTo>
                  <a:pt x="859288" y="114793"/>
                </a:lnTo>
                <a:lnTo>
                  <a:pt x="812523" y="137602"/>
                </a:lnTo>
                <a:lnTo>
                  <a:pt x="780994" y="171432"/>
                </a:lnTo>
                <a:lnTo>
                  <a:pt x="769433" y="212859"/>
                </a:lnTo>
                <a:lnTo>
                  <a:pt x="757871" y="171432"/>
                </a:lnTo>
                <a:lnTo>
                  <a:pt x="726342" y="137602"/>
                </a:lnTo>
                <a:lnTo>
                  <a:pt x="679578" y="114793"/>
                </a:lnTo>
                <a:lnTo>
                  <a:pt x="622311" y="106429"/>
                </a:lnTo>
                <a:lnTo>
                  <a:pt x="147121" y="106429"/>
                </a:lnTo>
                <a:lnTo>
                  <a:pt x="89854" y="98066"/>
                </a:lnTo>
                <a:lnTo>
                  <a:pt x="43090" y="75257"/>
                </a:lnTo>
                <a:lnTo>
                  <a:pt x="11561" y="41427"/>
                </a:lnTo>
                <a:lnTo>
                  <a:pt x="0" y="0"/>
                </a:lnTo>
              </a:path>
            </a:pathLst>
          </a:custGeom>
          <a:ln w="28575">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2895593" y="5102347"/>
            <a:ext cx="4981575" cy="7600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1. </a:t>
            </a:r>
            <a:r>
              <a:rPr kumimoji="0" sz="2400" b="0" i="0" u="none" strike="noStrike" kern="1200" cap="none" spc="-15" normalizeH="0" baseline="0" noProof="0" dirty="0">
                <a:ln>
                  <a:noFill/>
                </a:ln>
                <a:solidFill>
                  <a:prstClr val="black"/>
                </a:solidFill>
                <a:effectLst/>
                <a:uLnTx/>
                <a:uFillTx/>
                <a:latin typeface="Calibri"/>
                <a:ea typeface="+mn-ea"/>
                <a:cs typeface="Calibri"/>
              </a:rPr>
              <a:t>Fully-Conv Features: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0"/>
              </a:spcBef>
              <a:spcAft>
                <a:spcPts val="0"/>
              </a:spcAft>
              <a:buClrTx/>
              <a:buSzTx/>
              <a:buFontTx/>
              <a:buNone/>
              <a:tabLst/>
              <a:defRPr/>
            </a:pPr>
            <a:r>
              <a:rPr kumimoji="0" sz="2400" b="0" i="0" u="none" strike="noStrike" kern="1200" cap="none" spc="-5" normalizeH="0" baseline="0" noProof="0" dirty="0">
                <a:ln>
                  <a:noFill/>
                </a:ln>
                <a:solidFill>
                  <a:srgbClr val="4472C4"/>
                </a:solidFill>
                <a:effectLst/>
                <a:uLnTx/>
                <a:uFillTx/>
                <a:latin typeface="Calibri"/>
                <a:ea typeface="+mn-ea"/>
                <a:cs typeface="Calibri"/>
              </a:rPr>
              <a:t>equivariant </a:t>
            </a:r>
            <a:r>
              <a:rPr kumimoji="0" sz="2400" b="0" i="0" u="none" strike="noStrike" kern="1200" cap="none" spc="-15" normalizeH="0" baseline="0" noProof="0" dirty="0">
                <a:ln>
                  <a:noFill/>
                </a:ln>
                <a:solidFill>
                  <a:srgbClr val="4472C4"/>
                </a:solidFill>
                <a:effectLst/>
                <a:uLnTx/>
                <a:uFillTx/>
                <a:latin typeface="Calibri"/>
                <a:ea typeface="+mn-ea"/>
                <a:cs typeface="Calibri"/>
              </a:rPr>
              <a:t>to </a:t>
            </a:r>
            <a:r>
              <a:rPr kumimoji="0" sz="2400" b="0" i="0" u="none" strike="noStrike" kern="1200" cap="none" spc="-5" normalizeH="0" baseline="0" noProof="0" dirty="0">
                <a:ln>
                  <a:noFill/>
                </a:ln>
                <a:solidFill>
                  <a:srgbClr val="4472C4"/>
                </a:solidFill>
                <a:effectLst/>
                <a:uLnTx/>
                <a:uFillTx/>
                <a:latin typeface="Calibri"/>
                <a:ea typeface="+mn-ea"/>
                <a:cs typeface="Calibri"/>
              </a:rPr>
              <a:t>global (image)</a:t>
            </a:r>
            <a:r>
              <a:rPr kumimoji="0" sz="2400" b="0" i="0" u="none" strike="noStrike" kern="1200" cap="none" spc="-90" normalizeH="0" baseline="0" noProof="0" dirty="0">
                <a:ln>
                  <a:noFill/>
                </a:ln>
                <a:solidFill>
                  <a:srgbClr val="4472C4"/>
                </a:solidFill>
                <a:effectLst/>
                <a:uLnTx/>
                <a:uFillTx/>
                <a:latin typeface="Calibri"/>
                <a:ea typeface="+mn-ea"/>
                <a:cs typeface="Calibri"/>
              </a:rPr>
              <a:t> </a:t>
            </a:r>
            <a:r>
              <a:rPr kumimoji="0" sz="2400" b="0" i="0" u="none" strike="noStrike" kern="1200" cap="none" spc="-10" normalizeH="0" baseline="0" noProof="0" dirty="0">
                <a:ln>
                  <a:noFill/>
                </a:ln>
                <a:solidFill>
                  <a:srgbClr val="4472C4"/>
                </a:solidFill>
                <a:effectLst/>
                <a:uLnTx/>
                <a:uFillTx/>
                <a:latin typeface="Calibri"/>
                <a:ea typeface="+mn-ea"/>
                <a:cs typeface="Calibri"/>
              </a:rPr>
              <a:t>translation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0115076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736143" y="1452944"/>
            <a:ext cx="6670748" cy="339852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916939" y="611854"/>
            <a:ext cx="6354445" cy="695960"/>
          </a:xfrm>
          <a:prstGeom prst="rect">
            <a:avLst/>
          </a:prstGeom>
        </p:spPr>
        <p:txBody>
          <a:bodyPr vert="horz" wrap="square" lIns="0" tIns="12700" rIns="0" bIns="0" rtlCol="0">
            <a:spAutoFit/>
          </a:bodyPr>
          <a:lstStyle/>
          <a:p>
            <a:pPr marL="12700">
              <a:lnSpc>
                <a:spcPct val="100000"/>
              </a:lnSpc>
              <a:spcBef>
                <a:spcPts val="100"/>
              </a:spcBef>
            </a:pPr>
            <a:r>
              <a:rPr sz="4400" spc="-15" dirty="0"/>
              <a:t>Equivariance </a:t>
            </a:r>
            <a:r>
              <a:rPr sz="4400" dirty="0"/>
              <a:t>in </a:t>
            </a:r>
            <a:r>
              <a:rPr sz="4400" spc="-5" dirty="0"/>
              <a:t>Mask R-CNN</a:t>
            </a:r>
            <a:endParaRPr sz="4400"/>
          </a:p>
        </p:txBody>
      </p:sp>
      <p:sp>
        <p:nvSpPr>
          <p:cNvPr id="4" name="object 4"/>
          <p:cNvSpPr/>
          <p:nvPr/>
        </p:nvSpPr>
        <p:spPr>
          <a:xfrm>
            <a:off x="5942513" y="4745045"/>
            <a:ext cx="2305685" cy="213360"/>
          </a:xfrm>
          <a:custGeom>
            <a:avLst/>
            <a:gdLst/>
            <a:ahLst/>
            <a:cxnLst/>
            <a:rect l="l" t="t" r="r" b="b"/>
            <a:pathLst>
              <a:path w="2305684" h="213360">
                <a:moveTo>
                  <a:pt x="2305373" y="0"/>
                </a:moveTo>
                <a:lnTo>
                  <a:pt x="2293811" y="41427"/>
                </a:lnTo>
                <a:lnTo>
                  <a:pt x="2262282" y="75257"/>
                </a:lnTo>
                <a:lnTo>
                  <a:pt x="2215519" y="98066"/>
                </a:lnTo>
                <a:lnTo>
                  <a:pt x="2158254" y="106430"/>
                </a:lnTo>
                <a:lnTo>
                  <a:pt x="1299805" y="106430"/>
                </a:lnTo>
                <a:lnTo>
                  <a:pt x="1242539" y="114794"/>
                </a:lnTo>
                <a:lnTo>
                  <a:pt x="1195776" y="137602"/>
                </a:lnTo>
                <a:lnTo>
                  <a:pt x="1164247" y="171433"/>
                </a:lnTo>
                <a:lnTo>
                  <a:pt x="1152686" y="212860"/>
                </a:lnTo>
                <a:lnTo>
                  <a:pt x="1141124" y="171433"/>
                </a:lnTo>
                <a:lnTo>
                  <a:pt x="1109596" y="137602"/>
                </a:lnTo>
                <a:lnTo>
                  <a:pt x="1062832" y="114794"/>
                </a:lnTo>
                <a:lnTo>
                  <a:pt x="1005568" y="106430"/>
                </a:lnTo>
                <a:lnTo>
                  <a:pt x="147119" y="106430"/>
                </a:lnTo>
                <a:lnTo>
                  <a:pt x="89853" y="98066"/>
                </a:lnTo>
                <a:lnTo>
                  <a:pt x="43090" y="75257"/>
                </a:lnTo>
                <a:lnTo>
                  <a:pt x="11561" y="41427"/>
                </a:lnTo>
                <a:lnTo>
                  <a:pt x="0" y="0"/>
                </a:lnTo>
              </a:path>
            </a:pathLst>
          </a:custGeom>
          <a:ln w="28575">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6150258" y="5120170"/>
            <a:ext cx="4470400" cy="7600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2. </a:t>
            </a:r>
            <a:r>
              <a:rPr kumimoji="0" sz="2400" b="0" i="0" u="none" strike="noStrike" kern="1200" cap="none" spc="-15" normalizeH="0" baseline="0" noProof="0" dirty="0">
                <a:ln>
                  <a:noFill/>
                </a:ln>
                <a:solidFill>
                  <a:prstClr val="black"/>
                </a:solidFill>
                <a:effectLst/>
                <a:uLnTx/>
                <a:uFillTx/>
                <a:latin typeface="Calibri"/>
                <a:ea typeface="+mn-ea"/>
                <a:cs typeface="Calibri"/>
              </a:rPr>
              <a:t>Fully-Conv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20" normalizeH="0" baseline="0" noProof="0" dirty="0">
                <a:ln>
                  <a:noFill/>
                </a:ln>
                <a:solidFill>
                  <a:prstClr val="black"/>
                </a:solidFill>
                <a:effectLst/>
                <a:uLnTx/>
                <a:uFillTx/>
                <a:latin typeface="Calibri"/>
                <a:ea typeface="+mn-ea"/>
                <a:cs typeface="Calibri"/>
              </a:rPr>
              <a:t>RoI:</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0"/>
              </a:spcBef>
              <a:spcAft>
                <a:spcPts val="0"/>
              </a:spcAft>
              <a:buClrTx/>
              <a:buSzTx/>
              <a:buFontTx/>
              <a:buNone/>
              <a:tabLst/>
              <a:defRPr/>
            </a:pPr>
            <a:r>
              <a:rPr kumimoji="0" sz="2400" b="0" i="0" u="none" strike="noStrike" kern="1200" cap="none" spc="-5" normalizeH="0" baseline="0" noProof="0" dirty="0">
                <a:ln>
                  <a:noFill/>
                </a:ln>
                <a:solidFill>
                  <a:srgbClr val="4472C4"/>
                </a:solidFill>
                <a:effectLst/>
                <a:uLnTx/>
                <a:uFillTx/>
                <a:latin typeface="Calibri"/>
                <a:ea typeface="+mn-ea"/>
                <a:cs typeface="Calibri"/>
              </a:rPr>
              <a:t>equivariant </a:t>
            </a:r>
            <a:r>
              <a:rPr kumimoji="0" sz="2400" b="0" i="0" u="none" strike="noStrike" kern="1200" cap="none" spc="-15" normalizeH="0" baseline="0" noProof="0" dirty="0">
                <a:ln>
                  <a:noFill/>
                </a:ln>
                <a:solidFill>
                  <a:srgbClr val="4472C4"/>
                </a:solidFill>
                <a:effectLst/>
                <a:uLnTx/>
                <a:uFillTx/>
                <a:latin typeface="Calibri"/>
                <a:ea typeface="+mn-ea"/>
                <a:cs typeface="Calibri"/>
              </a:rPr>
              <a:t>to </a:t>
            </a:r>
            <a:r>
              <a:rPr kumimoji="0" sz="2400" b="0" i="0" u="none" strike="noStrike" kern="1200" cap="none" spc="-10" normalizeH="0" baseline="0" noProof="0" dirty="0">
                <a:ln>
                  <a:noFill/>
                </a:ln>
                <a:solidFill>
                  <a:srgbClr val="4472C4"/>
                </a:solidFill>
                <a:effectLst/>
                <a:uLnTx/>
                <a:uFillTx/>
                <a:latin typeface="Calibri"/>
                <a:ea typeface="+mn-ea"/>
                <a:cs typeface="Calibri"/>
              </a:rPr>
              <a:t>translation </a:t>
            </a:r>
            <a:r>
              <a:rPr kumimoji="0" sz="2400" b="0" i="0" u="none" strike="noStrike" kern="1200" cap="none" spc="-5" normalizeH="0" baseline="0" noProof="0" dirty="0">
                <a:ln>
                  <a:noFill/>
                </a:ln>
                <a:solidFill>
                  <a:srgbClr val="4472C4"/>
                </a:solidFill>
                <a:effectLst/>
                <a:uLnTx/>
                <a:uFillTx/>
                <a:latin typeface="Calibri"/>
                <a:ea typeface="+mn-ea"/>
                <a:cs typeface="Calibri"/>
              </a:rPr>
              <a:t>within</a:t>
            </a:r>
            <a:r>
              <a:rPr kumimoji="0" sz="2400" b="0" i="0" u="none" strike="noStrike" kern="1200" cap="none" spc="-90" normalizeH="0" baseline="0" noProof="0" dirty="0">
                <a:ln>
                  <a:noFill/>
                </a:ln>
                <a:solidFill>
                  <a:srgbClr val="4472C4"/>
                </a:solidFill>
                <a:effectLst/>
                <a:uLnTx/>
                <a:uFillTx/>
                <a:latin typeface="Calibri"/>
                <a:ea typeface="+mn-ea"/>
                <a:cs typeface="Calibri"/>
              </a:rPr>
              <a:t> </a:t>
            </a:r>
            <a:r>
              <a:rPr kumimoji="0" sz="2400" b="0" i="0" u="none" strike="noStrike" kern="1200" cap="none" spc="-20" normalizeH="0" baseline="0" noProof="0" dirty="0">
                <a:ln>
                  <a:noFill/>
                </a:ln>
                <a:solidFill>
                  <a:srgbClr val="4472C4"/>
                </a:solidFill>
                <a:effectLst/>
                <a:uLnTx/>
                <a:uFillTx/>
                <a:latin typeface="Calibri"/>
                <a:ea typeface="+mn-ea"/>
                <a:cs typeface="Calibri"/>
              </a:rPr>
              <a:t>RoI</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7388628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3893185" cy="695960"/>
          </a:xfrm>
          <a:prstGeom prst="rect">
            <a:avLst/>
          </a:prstGeom>
        </p:spPr>
        <p:txBody>
          <a:bodyPr vert="horz" wrap="square" lIns="0" tIns="12700" rIns="0" bIns="0" rtlCol="0">
            <a:spAutoFit/>
          </a:bodyPr>
          <a:lstStyle/>
          <a:p>
            <a:pPr marL="12700">
              <a:lnSpc>
                <a:spcPct val="100000"/>
              </a:lnSpc>
              <a:spcBef>
                <a:spcPts val="100"/>
              </a:spcBef>
            </a:pPr>
            <a:r>
              <a:rPr sz="4400" spc="-20" dirty="0"/>
              <a:t>Fully-Conv </a:t>
            </a:r>
            <a:r>
              <a:rPr sz="4400" dirty="0"/>
              <a:t>on</a:t>
            </a:r>
            <a:r>
              <a:rPr sz="4400" spc="-40" dirty="0"/>
              <a:t> </a:t>
            </a:r>
            <a:r>
              <a:rPr sz="4400" spc="-35" dirty="0"/>
              <a:t>RoI</a:t>
            </a:r>
            <a:endParaRPr sz="4400"/>
          </a:p>
        </p:txBody>
      </p:sp>
      <p:sp>
        <p:nvSpPr>
          <p:cNvPr id="3" name="object 3"/>
          <p:cNvSpPr/>
          <p:nvPr/>
        </p:nvSpPr>
        <p:spPr>
          <a:xfrm>
            <a:off x="8382760" y="2001758"/>
            <a:ext cx="2560320" cy="256032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8368473" y="1987471"/>
            <a:ext cx="2588895" cy="2588895"/>
          </a:xfrm>
          <a:custGeom>
            <a:avLst/>
            <a:gdLst/>
            <a:ahLst/>
            <a:cxnLst/>
            <a:rect l="l" t="t" r="r" b="b"/>
            <a:pathLst>
              <a:path w="2588895" h="2588895">
                <a:moveTo>
                  <a:pt x="0" y="0"/>
                </a:moveTo>
                <a:lnTo>
                  <a:pt x="2588895" y="0"/>
                </a:lnTo>
                <a:lnTo>
                  <a:pt x="2588895" y="2588895"/>
                </a:lnTo>
                <a:lnTo>
                  <a:pt x="0" y="2588895"/>
                </a:lnTo>
                <a:lnTo>
                  <a:pt x="0" y="0"/>
                </a:lnTo>
                <a:close/>
              </a:path>
            </a:pathLst>
          </a:custGeom>
          <a:ln w="28575">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5291707" y="2001758"/>
            <a:ext cx="2560320" cy="2560320"/>
          </a:xfrm>
          <a:custGeom>
            <a:avLst/>
            <a:gdLst/>
            <a:ahLst/>
            <a:cxnLst/>
            <a:rect l="l" t="t" r="r" b="b"/>
            <a:pathLst>
              <a:path w="2560320" h="2560320">
                <a:moveTo>
                  <a:pt x="0" y="0"/>
                </a:moveTo>
                <a:lnTo>
                  <a:pt x="2560320" y="0"/>
                </a:lnTo>
                <a:lnTo>
                  <a:pt x="2560320" y="2560320"/>
                </a:lnTo>
                <a:lnTo>
                  <a:pt x="0" y="2560320"/>
                </a:lnTo>
                <a:lnTo>
                  <a:pt x="0" y="0"/>
                </a:lnTo>
                <a:close/>
              </a:path>
            </a:pathLst>
          </a:custGeom>
          <a:ln w="2857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5778628" y="2546797"/>
            <a:ext cx="1984249" cy="1938527"/>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838199" y="1751267"/>
            <a:ext cx="3922774" cy="3061303"/>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763647" y="2463707"/>
            <a:ext cx="1179830" cy="1271270"/>
          </a:xfrm>
          <a:custGeom>
            <a:avLst/>
            <a:gdLst/>
            <a:ahLst/>
            <a:cxnLst/>
            <a:rect l="l" t="t" r="r" b="b"/>
            <a:pathLst>
              <a:path w="1179830" h="1271270">
                <a:moveTo>
                  <a:pt x="0" y="0"/>
                </a:moveTo>
                <a:lnTo>
                  <a:pt x="1179576" y="0"/>
                </a:lnTo>
                <a:lnTo>
                  <a:pt x="1179576" y="1271016"/>
                </a:lnTo>
                <a:lnTo>
                  <a:pt x="0" y="1271016"/>
                </a:lnTo>
                <a:lnTo>
                  <a:pt x="0" y="0"/>
                </a:lnTo>
                <a:close/>
              </a:path>
            </a:pathLst>
          </a:custGeom>
          <a:ln w="2857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6761975" y="1361745"/>
            <a:ext cx="256794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20" normalizeH="0" baseline="0" noProof="0" dirty="0">
                <a:ln>
                  <a:noFill/>
                </a:ln>
                <a:solidFill>
                  <a:prstClr val="black"/>
                </a:solidFill>
                <a:effectLst/>
                <a:uLnTx/>
                <a:uFillTx/>
                <a:latin typeface="Calibri"/>
                <a:ea typeface="+mn-ea"/>
                <a:cs typeface="Calibri"/>
              </a:rPr>
              <a:t>target </a:t>
            </a:r>
            <a:r>
              <a:rPr kumimoji="0" sz="2400" b="0" i="0" u="none" strike="noStrike" kern="1200" cap="none" spc="-10" normalizeH="0" baseline="0" noProof="0" dirty="0">
                <a:ln>
                  <a:noFill/>
                </a:ln>
                <a:solidFill>
                  <a:prstClr val="black"/>
                </a:solidFill>
                <a:effectLst/>
                <a:uLnTx/>
                <a:uFillTx/>
                <a:latin typeface="Calibri"/>
                <a:ea typeface="+mn-ea"/>
                <a:cs typeface="Calibri"/>
              </a:rPr>
              <a:t>masks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20" normalizeH="0" baseline="0" noProof="0" dirty="0">
                <a:ln>
                  <a:noFill/>
                </a:ln>
                <a:solidFill>
                  <a:prstClr val="black"/>
                </a:solidFill>
                <a:effectLst/>
                <a:uLnTx/>
                <a:uFillTx/>
                <a:latin typeface="Calibri"/>
                <a:ea typeface="+mn-ea"/>
                <a:cs typeface="Calibri"/>
              </a:rPr>
              <a:t>RoIs</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3995011" y="4987787"/>
            <a:ext cx="7639050" cy="112395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Translation </a:t>
            </a:r>
            <a:r>
              <a:rPr kumimoji="0" sz="2400" b="0" i="0" u="none" strike="noStrike" kern="1200" cap="none" spc="-5" normalizeH="0" baseline="0" noProof="0" dirty="0">
                <a:ln>
                  <a:noFill/>
                </a:ln>
                <a:solidFill>
                  <a:prstClr val="black"/>
                </a:solidFill>
                <a:effectLst/>
                <a:uLnTx/>
                <a:uFillTx/>
                <a:latin typeface="Calibri"/>
                <a:ea typeface="+mn-ea"/>
                <a:cs typeface="Calibri"/>
              </a:rPr>
              <a:t>of object </a:t>
            </a:r>
            <a:r>
              <a:rPr kumimoji="0" sz="2400" b="0" i="0" u="none" strike="noStrike" kern="1200" cap="none" spc="0" normalizeH="0" baseline="0" noProof="0" dirty="0">
                <a:ln>
                  <a:noFill/>
                </a:ln>
                <a:solidFill>
                  <a:prstClr val="black"/>
                </a:solidFill>
                <a:effectLst/>
                <a:uLnTx/>
                <a:uFillTx/>
                <a:latin typeface="Calibri"/>
                <a:ea typeface="+mn-ea"/>
                <a:cs typeface="Calibri"/>
              </a:rPr>
              <a:t>in </a:t>
            </a:r>
            <a:r>
              <a:rPr kumimoji="0" sz="2400" b="0" i="0" u="none" strike="noStrike" kern="1200" cap="none" spc="-20" normalizeH="0" baseline="0" noProof="0" dirty="0">
                <a:ln>
                  <a:noFill/>
                </a:ln>
                <a:solidFill>
                  <a:prstClr val="black"/>
                </a:solidFill>
                <a:effectLst/>
                <a:uLnTx/>
                <a:uFillTx/>
                <a:latin typeface="Calibri"/>
                <a:ea typeface="+mn-ea"/>
                <a:cs typeface="Calibri"/>
              </a:rPr>
              <a:t>RoI </a:t>
            </a:r>
            <a:r>
              <a:rPr kumimoji="0" sz="2400" b="0" i="0" u="none" strike="noStrike" kern="1200" cap="none" spc="0" normalizeH="0" baseline="0" noProof="0" dirty="0">
                <a:ln>
                  <a:noFill/>
                </a:ln>
                <a:solidFill>
                  <a:prstClr val="black"/>
                </a:solidFill>
                <a:effectLst/>
                <a:uLnTx/>
                <a:uFillTx/>
                <a:latin typeface="Calibri"/>
                <a:ea typeface="+mn-ea"/>
                <a:cs typeface="Calibri"/>
              </a:rPr>
              <a:t>=&gt; </a:t>
            </a:r>
            <a:r>
              <a:rPr kumimoji="0" sz="2400" b="0" i="0" u="none" strike="noStrike" kern="1200" cap="none" spc="-5" normalizeH="0" baseline="0" noProof="0" dirty="0">
                <a:ln>
                  <a:noFill/>
                </a:ln>
                <a:solidFill>
                  <a:prstClr val="black"/>
                </a:solidFill>
                <a:effectLst/>
                <a:uLnTx/>
                <a:uFillTx/>
                <a:latin typeface="Calibri"/>
                <a:ea typeface="+mn-ea"/>
                <a:cs typeface="Calibri"/>
              </a:rPr>
              <a:t>Same </a:t>
            </a:r>
            <a:r>
              <a:rPr kumimoji="0" sz="2400" b="0" i="0" u="none" strike="noStrike" kern="1200" cap="none" spc="-10" normalizeH="0" baseline="0" noProof="0" dirty="0">
                <a:ln>
                  <a:noFill/>
                </a:ln>
                <a:solidFill>
                  <a:prstClr val="black"/>
                </a:solidFill>
                <a:effectLst/>
                <a:uLnTx/>
                <a:uFillTx/>
                <a:latin typeface="Calibri"/>
                <a:ea typeface="+mn-ea"/>
                <a:cs typeface="Calibri"/>
              </a:rPr>
              <a:t>translation </a:t>
            </a:r>
            <a:r>
              <a:rPr kumimoji="0" sz="2400" b="0" i="0" u="none" strike="noStrike" kern="1200" cap="none" spc="-5" normalizeH="0" baseline="0" noProof="0" dirty="0">
                <a:ln>
                  <a:noFill/>
                </a:ln>
                <a:solidFill>
                  <a:prstClr val="black"/>
                </a:solidFill>
                <a:effectLst/>
                <a:uLnTx/>
                <a:uFillTx/>
                <a:latin typeface="Calibri"/>
                <a:ea typeface="+mn-ea"/>
                <a:cs typeface="Calibri"/>
              </a:rPr>
              <a:t>of mask in</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20" normalizeH="0" baseline="0" noProof="0" dirty="0">
                <a:ln>
                  <a:noFill/>
                </a:ln>
                <a:solidFill>
                  <a:prstClr val="black"/>
                </a:solidFill>
                <a:effectLst/>
                <a:uLnTx/>
                <a:uFillTx/>
                <a:latin typeface="Calibri"/>
                <a:ea typeface="+mn-ea"/>
                <a:cs typeface="Calibri"/>
              </a:rPr>
              <a:t>RoI</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ts val="2875"/>
              </a:lnSpc>
              <a:spcBef>
                <a:spcPts val="20"/>
              </a:spcBef>
              <a:spcAft>
                <a:spcPts val="0"/>
              </a:spcAft>
              <a:buClrTx/>
              <a:buSzTx/>
              <a:buFont typeface="Arial"/>
              <a:buChar char="•"/>
              <a:tabLst>
                <a:tab pos="354965" algn="l"/>
                <a:tab pos="3556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Equivariant </a:t>
            </a:r>
            <a:r>
              <a:rPr kumimoji="0" sz="2400" b="0" i="0" u="none" strike="noStrike" kern="1200" cap="none" spc="-15" normalizeH="0" baseline="0" noProof="0" dirty="0">
                <a:ln>
                  <a:noFill/>
                </a:ln>
                <a:solidFill>
                  <a:prstClr val="black"/>
                </a:solidFill>
                <a:effectLst/>
                <a:uLnTx/>
                <a:uFillTx/>
                <a:latin typeface="Calibri"/>
                <a:ea typeface="+mn-ea"/>
                <a:cs typeface="Calibri"/>
              </a:rPr>
              <a:t>to </a:t>
            </a:r>
            <a:r>
              <a:rPr kumimoji="0" sz="2400" b="0" i="0" u="none" strike="noStrike" kern="1200" cap="none" spc="-5" normalizeH="0" baseline="0" noProof="0" dirty="0">
                <a:ln>
                  <a:noFill/>
                </a:ln>
                <a:solidFill>
                  <a:prstClr val="black"/>
                </a:solidFill>
                <a:effectLst/>
                <a:uLnTx/>
                <a:uFillTx/>
                <a:latin typeface="Calibri"/>
                <a:ea typeface="+mn-ea"/>
                <a:cs typeface="Calibri"/>
              </a:rPr>
              <a:t>small </a:t>
            </a:r>
            <a:r>
              <a:rPr kumimoji="0" sz="2400" b="0" i="0" u="none" strike="noStrike" kern="1200" cap="none" spc="-10" normalizeH="0" baseline="0" noProof="0" dirty="0">
                <a:ln>
                  <a:noFill/>
                </a:ln>
                <a:solidFill>
                  <a:prstClr val="black"/>
                </a:solidFill>
                <a:effectLst/>
                <a:uLnTx/>
                <a:uFillTx/>
                <a:latin typeface="Calibri"/>
                <a:ea typeface="+mn-ea"/>
                <a:cs typeface="Calibri"/>
              </a:rPr>
              <a:t>translation </a:t>
            </a:r>
            <a:r>
              <a:rPr kumimoji="0" sz="2400" b="0" i="0" u="none" strike="noStrike" kern="1200" cap="none" spc="-5" normalizeH="0" baseline="0" noProof="0" dirty="0">
                <a:ln>
                  <a:noFill/>
                </a:ln>
                <a:solidFill>
                  <a:prstClr val="black"/>
                </a:solidFill>
                <a:effectLst/>
                <a:uLnTx/>
                <a:uFillTx/>
                <a:latin typeface="Calibri"/>
                <a:ea typeface="+mn-ea"/>
                <a:cs typeface="Calibri"/>
              </a:rPr>
              <a:t>of</a:t>
            </a:r>
            <a:r>
              <a:rPr kumimoji="0" sz="2400" b="0" i="0" u="none" strike="noStrike" kern="1200" cap="none" spc="-20" normalizeH="0" baseline="0" noProof="0" dirty="0">
                <a:ln>
                  <a:noFill/>
                </a:ln>
                <a:solidFill>
                  <a:prstClr val="black"/>
                </a:solidFill>
                <a:effectLst/>
                <a:uLnTx/>
                <a:uFillTx/>
                <a:latin typeface="Calibri"/>
                <a:ea typeface="+mn-ea"/>
                <a:cs typeface="Calibri"/>
              </a:rPr>
              <a:t> RoIs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ts val="2875"/>
              </a:lnSpc>
              <a:spcBef>
                <a:spcPts val="0"/>
              </a:spcBef>
              <a:spcAft>
                <a:spcPts val="0"/>
              </a:spcAft>
              <a:buClrTx/>
              <a:buSzTx/>
              <a:buFont typeface="Arial"/>
              <a:buChar char="•"/>
              <a:tabLst>
                <a:tab pos="354965" algn="l"/>
                <a:tab pos="35560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More robust to </a:t>
            </a:r>
            <a:r>
              <a:rPr kumimoji="0" sz="2400" b="0" i="0" u="none" strike="noStrike" kern="1200" cap="none" spc="-45" normalizeH="0" baseline="0" noProof="0" dirty="0">
                <a:ln>
                  <a:noFill/>
                </a:ln>
                <a:solidFill>
                  <a:prstClr val="black"/>
                </a:solidFill>
                <a:effectLst/>
                <a:uLnTx/>
                <a:uFillTx/>
                <a:latin typeface="Calibri"/>
                <a:ea typeface="+mn-ea"/>
                <a:cs typeface="Calibri"/>
              </a:rPr>
              <a:t>RoI’s </a:t>
            </a:r>
            <a:r>
              <a:rPr kumimoji="0" sz="2400" b="0" i="0" u="none" strike="noStrike" kern="1200" cap="none" spc="-10" normalizeH="0" baseline="0" noProof="0" dirty="0">
                <a:ln>
                  <a:noFill/>
                </a:ln>
                <a:solidFill>
                  <a:prstClr val="black"/>
                </a:solidFill>
                <a:effectLst/>
                <a:uLnTx/>
                <a:uFillTx/>
                <a:latin typeface="Calibri"/>
                <a:ea typeface="+mn-ea"/>
                <a:cs typeface="Calibri"/>
              </a:rPr>
              <a:t>localization</a:t>
            </a:r>
            <a:r>
              <a:rPr kumimoji="0" sz="2400" b="0" i="0" u="none" strike="noStrike" kern="1200" cap="none" spc="4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imperfection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788345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976" y="77261"/>
            <a:ext cx="9931021" cy="1325563"/>
          </a:xfrm>
        </p:spPr>
        <p:txBody>
          <a:bodyPr/>
          <a:lstStyle/>
          <a:p>
            <a:r>
              <a:rPr lang="en-US" dirty="0"/>
              <a:t>What if we want other types of outputs?</a:t>
            </a:r>
          </a:p>
        </p:txBody>
      </p:sp>
      <p:sp>
        <p:nvSpPr>
          <p:cNvPr id="3" name="Content Placeholder 2"/>
          <p:cNvSpPr>
            <a:spLocks noGrp="1"/>
          </p:cNvSpPr>
          <p:nvPr>
            <p:ph idx="1"/>
          </p:nvPr>
        </p:nvSpPr>
        <p:spPr>
          <a:xfrm>
            <a:off x="1569492" y="1571625"/>
            <a:ext cx="9039367" cy="4351338"/>
          </a:xfrm>
        </p:spPr>
        <p:txBody>
          <a:bodyPr/>
          <a:lstStyle/>
          <a:p>
            <a:r>
              <a:rPr lang="en-US" dirty="0"/>
              <a:t>Easy: Predict a fixed number of labels. For </a:t>
            </a:r>
            <a:r>
              <a:rPr lang="en-US" i="1" dirty="0"/>
              <a:t>classification</a:t>
            </a:r>
            <a:r>
              <a:rPr lang="en-US" dirty="0"/>
              <a:t>, there will be just one best answer, but for other labels like </a:t>
            </a:r>
            <a:r>
              <a:rPr lang="en-US" i="1" dirty="0"/>
              <a:t>attributes,</a:t>
            </a:r>
            <a:r>
              <a:rPr lang="en-US" dirty="0"/>
              <a:t> dozens could be appropriate for an image.</a:t>
            </a:r>
          </a:p>
        </p:txBody>
      </p:sp>
      <p:pic>
        <p:nvPicPr>
          <p:cNvPr id="4" name="Picture 3"/>
          <p:cNvPicPr>
            <a:picLocks noChangeAspect="1"/>
          </p:cNvPicPr>
          <p:nvPr/>
        </p:nvPicPr>
        <p:blipFill rotWithShape="1">
          <a:blip r:embed="rId2"/>
          <a:srcRect l="11418" t="38170" r="15178" b="17816"/>
          <a:stretch/>
        </p:blipFill>
        <p:spPr>
          <a:xfrm>
            <a:off x="1818501" y="3030982"/>
            <a:ext cx="8554998" cy="3206045"/>
          </a:xfrm>
          <a:prstGeom prst="rect">
            <a:avLst/>
          </a:prstGeom>
        </p:spPr>
      </p:pic>
    </p:spTree>
    <p:extLst>
      <p:ext uri="{BB962C8B-B14F-4D97-AF65-F5344CB8AC3E}">
        <p14:creationId xmlns:p14="http://schemas.microsoft.com/office/powerpoint/2010/main" val="259950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736143" y="1452944"/>
            <a:ext cx="6670748" cy="339852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916939" y="611854"/>
            <a:ext cx="6354445" cy="695960"/>
          </a:xfrm>
          <a:prstGeom prst="rect">
            <a:avLst/>
          </a:prstGeom>
        </p:spPr>
        <p:txBody>
          <a:bodyPr vert="horz" wrap="square" lIns="0" tIns="12700" rIns="0" bIns="0" rtlCol="0">
            <a:spAutoFit/>
          </a:bodyPr>
          <a:lstStyle/>
          <a:p>
            <a:pPr marL="12700">
              <a:lnSpc>
                <a:spcPct val="100000"/>
              </a:lnSpc>
              <a:spcBef>
                <a:spcPts val="100"/>
              </a:spcBef>
            </a:pPr>
            <a:r>
              <a:rPr sz="4400" spc="-15" dirty="0"/>
              <a:t>Equivariance </a:t>
            </a:r>
            <a:r>
              <a:rPr sz="4400" dirty="0"/>
              <a:t>in </a:t>
            </a:r>
            <a:r>
              <a:rPr sz="4400" spc="-5" dirty="0"/>
              <a:t>Mask R-CNN</a:t>
            </a:r>
            <a:endParaRPr sz="4400"/>
          </a:p>
        </p:txBody>
      </p:sp>
      <p:sp>
        <p:nvSpPr>
          <p:cNvPr id="4" name="object 4"/>
          <p:cNvSpPr/>
          <p:nvPr/>
        </p:nvSpPr>
        <p:spPr>
          <a:xfrm>
            <a:off x="4570912" y="4851472"/>
            <a:ext cx="879475" cy="257175"/>
          </a:xfrm>
          <a:custGeom>
            <a:avLst/>
            <a:gdLst/>
            <a:ahLst/>
            <a:cxnLst/>
            <a:rect l="l" t="t" r="r" b="b"/>
            <a:pathLst>
              <a:path w="879475" h="257175">
                <a:moveTo>
                  <a:pt x="878909" y="0"/>
                </a:moveTo>
                <a:lnTo>
                  <a:pt x="869859" y="40587"/>
                </a:lnTo>
                <a:lnTo>
                  <a:pt x="844660" y="75837"/>
                </a:lnTo>
                <a:lnTo>
                  <a:pt x="806235" y="103635"/>
                </a:lnTo>
                <a:lnTo>
                  <a:pt x="757507" y="121864"/>
                </a:lnTo>
                <a:lnTo>
                  <a:pt x="701401" y="128411"/>
                </a:lnTo>
                <a:lnTo>
                  <a:pt x="616961" y="128411"/>
                </a:lnTo>
                <a:lnTo>
                  <a:pt x="560855" y="134957"/>
                </a:lnTo>
                <a:lnTo>
                  <a:pt x="512128" y="153186"/>
                </a:lnTo>
                <a:lnTo>
                  <a:pt x="473703" y="180984"/>
                </a:lnTo>
                <a:lnTo>
                  <a:pt x="448503" y="216234"/>
                </a:lnTo>
                <a:lnTo>
                  <a:pt x="439454" y="256822"/>
                </a:lnTo>
                <a:lnTo>
                  <a:pt x="430405" y="216234"/>
                </a:lnTo>
                <a:lnTo>
                  <a:pt x="405205" y="180984"/>
                </a:lnTo>
                <a:lnTo>
                  <a:pt x="366780" y="153186"/>
                </a:lnTo>
                <a:lnTo>
                  <a:pt x="318053" y="134957"/>
                </a:lnTo>
                <a:lnTo>
                  <a:pt x="261947" y="128411"/>
                </a:lnTo>
                <a:lnTo>
                  <a:pt x="177507" y="128411"/>
                </a:lnTo>
                <a:lnTo>
                  <a:pt x="121401" y="121864"/>
                </a:lnTo>
                <a:lnTo>
                  <a:pt x="72673" y="103635"/>
                </a:lnTo>
                <a:lnTo>
                  <a:pt x="34248" y="75837"/>
                </a:lnTo>
                <a:lnTo>
                  <a:pt x="9049" y="40587"/>
                </a:lnTo>
                <a:lnTo>
                  <a:pt x="0" y="0"/>
                </a:lnTo>
              </a:path>
            </a:pathLst>
          </a:custGeom>
          <a:ln w="28575">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4559202" y="5248186"/>
            <a:ext cx="6704330" cy="7600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srgbClr val="C00000"/>
                </a:solidFill>
                <a:effectLst/>
                <a:uLnTx/>
                <a:uFillTx/>
                <a:latin typeface="Calibri"/>
                <a:ea typeface="+mn-ea"/>
                <a:cs typeface="Calibri"/>
              </a:rPr>
              <a:t>3.</a:t>
            </a:r>
            <a:r>
              <a:rPr kumimoji="0" sz="2400" b="0" i="0" u="none" strike="noStrike" kern="1200" cap="none" spc="-20" normalizeH="0" baseline="0" noProof="0" dirty="0">
                <a:ln>
                  <a:noFill/>
                </a:ln>
                <a:solidFill>
                  <a:srgbClr val="C00000"/>
                </a:solidFill>
                <a:effectLst/>
                <a:uLnTx/>
                <a:uFillTx/>
                <a:latin typeface="Calibri"/>
                <a:ea typeface="+mn-ea"/>
                <a:cs typeface="Calibri"/>
              </a:rPr>
              <a:t> </a:t>
            </a:r>
            <a:r>
              <a:rPr kumimoji="0" sz="2400" b="0" i="0" u="none" strike="noStrike" kern="1200" cap="none" spc="-10" normalizeH="0" baseline="0" noProof="0" dirty="0">
                <a:ln>
                  <a:noFill/>
                </a:ln>
                <a:solidFill>
                  <a:srgbClr val="C00000"/>
                </a:solidFill>
                <a:effectLst/>
                <a:uLnTx/>
                <a:uFillTx/>
                <a:latin typeface="Calibri"/>
                <a:ea typeface="+mn-ea"/>
                <a:cs typeface="Calibri"/>
              </a:rPr>
              <a:t>RoIAlign</a:t>
            </a:r>
            <a:r>
              <a:rPr kumimoji="0" sz="2400" b="0" i="0" u="none" strike="noStrike" kern="1200" cap="none" spc="-1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0"/>
              </a:spcBef>
              <a:spcAft>
                <a:spcPts val="0"/>
              </a:spcAft>
              <a:buClrTx/>
              <a:buSzTx/>
              <a:buFontTx/>
              <a:buNone/>
              <a:tabLst/>
              <a:defRPr/>
            </a:pPr>
            <a:r>
              <a:rPr kumimoji="0" sz="2400" b="1" i="0" u="none" strike="noStrike" kern="1200" cap="none" spc="-5" normalizeH="0" baseline="0" noProof="0" dirty="0">
                <a:ln>
                  <a:noFill/>
                </a:ln>
                <a:solidFill>
                  <a:srgbClr val="4472C4"/>
                </a:solidFill>
                <a:effectLst/>
                <a:uLnTx/>
                <a:uFillTx/>
                <a:latin typeface="Calibri"/>
                <a:ea typeface="+mn-ea"/>
                <a:cs typeface="Calibri"/>
              </a:rPr>
              <a:t>3a. </a:t>
            </a:r>
            <a:r>
              <a:rPr kumimoji="0" sz="2400" b="0" i="0" u="none" strike="noStrike" kern="1200" cap="none" spc="-10" normalizeH="0" baseline="0" noProof="0" dirty="0">
                <a:ln>
                  <a:noFill/>
                </a:ln>
                <a:solidFill>
                  <a:prstClr val="black"/>
                </a:solidFill>
                <a:effectLst/>
                <a:uLnTx/>
                <a:uFillTx/>
                <a:latin typeface="Calibri"/>
                <a:ea typeface="+mn-ea"/>
                <a:cs typeface="Calibri"/>
              </a:rPr>
              <a:t>maintain translation-equivariance </a:t>
            </a:r>
            <a:r>
              <a:rPr kumimoji="0" sz="2400" b="0" i="0" u="none" strike="noStrike" kern="1200" cap="none" spc="-15" normalizeH="0" baseline="0" noProof="0" dirty="0">
                <a:ln>
                  <a:noFill/>
                </a:ln>
                <a:solidFill>
                  <a:prstClr val="black"/>
                </a:solidFill>
                <a:effectLst/>
                <a:uLnTx/>
                <a:uFillTx/>
                <a:latin typeface="Calibri"/>
                <a:ea typeface="+mn-ea"/>
                <a:cs typeface="Calibri"/>
              </a:rPr>
              <a:t>before/after</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20" normalizeH="0" baseline="0" noProof="0" dirty="0">
                <a:ln>
                  <a:noFill/>
                </a:ln>
                <a:solidFill>
                  <a:prstClr val="black"/>
                </a:solidFill>
                <a:effectLst/>
                <a:uLnTx/>
                <a:uFillTx/>
                <a:latin typeface="Calibri"/>
                <a:ea typeface="+mn-ea"/>
                <a:cs typeface="Calibri"/>
              </a:rPr>
              <a:t>RoI</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5079990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916939" y="611854"/>
            <a:ext cx="1853564" cy="6959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4400" b="0" i="0" u="none" strike="noStrike" kern="1200" cap="none" spc="-100" normalizeH="0" baseline="0" noProof="0" dirty="0">
                <a:ln>
                  <a:noFill/>
                </a:ln>
                <a:solidFill>
                  <a:prstClr val="black"/>
                </a:solidFill>
                <a:effectLst/>
                <a:uLnTx/>
                <a:uFillTx/>
                <a:latin typeface="Calibri Light"/>
                <a:ea typeface="+mn-ea"/>
                <a:cs typeface="Calibri Light"/>
              </a:rPr>
              <a:t>R</a:t>
            </a:r>
            <a:r>
              <a:rPr kumimoji="0" sz="4400" b="0" i="0" u="none" strike="noStrike" kern="1200" cap="none" spc="5" normalizeH="0" baseline="0" noProof="0" dirty="0">
                <a:ln>
                  <a:noFill/>
                </a:ln>
                <a:solidFill>
                  <a:prstClr val="black"/>
                </a:solidFill>
                <a:effectLst/>
                <a:uLnTx/>
                <a:uFillTx/>
                <a:latin typeface="Calibri Light"/>
                <a:ea typeface="+mn-ea"/>
                <a:cs typeface="Calibri Light"/>
              </a:rPr>
              <a:t>o</a:t>
            </a:r>
            <a:r>
              <a:rPr kumimoji="0" sz="4400" b="0" i="0" u="none" strike="noStrike" kern="1200" cap="none" spc="0" normalizeH="0" baseline="0" noProof="0" dirty="0">
                <a:ln>
                  <a:noFill/>
                </a:ln>
                <a:solidFill>
                  <a:prstClr val="black"/>
                </a:solidFill>
                <a:effectLst/>
                <a:uLnTx/>
                <a:uFillTx/>
                <a:latin typeface="Calibri Light"/>
                <a:ea typeface="+mn-ea"/>
                <a:cs typeface="Calibri Light"/>
              </a:rPr>
              <a:t>I</a:t>
            </a:r>
            <a:r>
              <a:rPr kumimoji="0" sz="4400" b="0" i="0" u="none" strike="noStrike" kern="1200" cap="none" spc="-10" normalizeH="0" baseline="0" noProof="0" dirty="0">
                <a:ln>
                  <a:noFill/>
                </a:ln>
                <a:solidFill>
                  <a:prstClr val="black"/>
                </a:solidFill>
                <a:effectLst/>
                <a:uLnTx/>
                <a:uFillTx/>
                <a:latin typeface="Calibri Light"/>
                <a:ea typeface="+mn-ea"/>
                <a:cs typeface="Calibri Light"/>
              </a:rPr>
              <a:t>A</a:t>
            </a:r>
            <a:r>
              <a:rPr kumimoji="0" sz="4400" b="0" i="0" u="none" strike="noStrike" kern="1200" cap="none" spc="0" normalizeH="0" baseline="0" noProof="0" dirty="0">
                <a:ln>
                  <a:noFill/>
                </a:ln>
                <a:solidFill>
                  <a:prstClr val="black"/>
                </a:solidFill>
                <a:effectLst/>
                <a:uLnTx/>
                <a:uFillTx/>
                <a:latin typeface="Calibri Light"/>
                <a:ea typeface="+mn-ea"/>
                <a:cs typeface="Calibri Light"/>
              </a:rPr>
              <a:t>lign</a:t>
            </a:r>
            <a:endParaRPr kumimoji="0" sz="4400" b="0" i="0" u="none" strike="noStrike" kern="1200" cap="none" spc="0" normalizeH="0" baseline="0" noProof="0">
              <a:ln>
                <a:noFill/>
              </a:ln>
              <a:solidFill>
                <a:prstClr val="black"/>
              </a:solidFill>
              <a:effectLst/>
              <a:uLnTx/>
              <a:uFillTx/>
              <a:latin typeface="Calibri Light"/>
              <a:ea typeface="+mn-ea"/>
              <a:cs typeface="Calibri Light"/>
            </a:endParaRPr>
          </a:p>
        </p:txBody>
      </p:sp>
      <p:sp>
        <p:nvSpPr>
          <p:cNvPr id="3" name="object 3"/>
          <p:cNvSpPr/>
          <p:nvPr/>
        </p:nvSpPr>
        <p:spPr>
          <a:xfrm>
            <a:off x="4663756" y="2093775"/>
            <a:ext cx="0" cy="274955"/>
          </a:xfrm>
          <a:custGeom>
            <a:avLst/>
            <a:gdLst/>
            <a:ahLst/>
            <a:cxnLst/>
            <a:rect l="l" t="t" r="r" b="b"/>
            <a:pathLst>
              <a:path h="274955">
                <a:moveTo>
                  <a:pt x="0" y="0"/>
                </a:moveTo>
                <a:lnTo>
                  <a:pt x="0" y="274637"/>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4663756" y="5217975"/>
            <a:ext cx="0" cy="500380"/>
          </a:xfrm>
          <a:custGeom>
            <a:avLst/>
            <a:gdLst/>
            <a:ahLst/>
            <a:cxnLst/>
            <a:rect l="l" t="t" r="r" b="b"/>
            <a:pathLst>
              <a:path h="500379">
                <a:moveTo>
                  <a:pt x="0" y="0"/>
                </a:moveTo>
                <a:lnTo>
                  <a:pt x="0" y="5000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5387339" y="2093775"/>
            <a:ext cx="0" cy="274955"/>
          </a:xfrm>
          <a:custGeom>
            <a:avLst/>
            <a:gdLst/>
            <a:ahLst/>
            <a:cxnLst/>
            <a:rect l="l" t="t" r="r" b="b"/>
            <a:pathLst>
              <a:path h="274955">
                <a:moveTo>
                  <a:pt x="0" y="0"/>
                </a:moveTo>
                <a:lnTo>
                  <a:pt x="0" y="274637"/>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5387339" y="5217975"/>
            <a:ext cx="0" cy="500380"/>
          </a:xfrm>
          <a:custGeom>
            <a:avLst/>
            <a:gdLst/>
            <a:ahLst/>
            <a:cxnLst/>
            <a:rect l="l" t="t" r="r" b="b"/>
            <a:pathLst>
              <a:path h="500379">
                <a:moveTo>
                  <a:pt x="0" y="0"/>
                </a:moveTo>
                <a:lnTo>
                  <a:pt x="0" y="5000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6110922" y="2093775"/>
            <a:ext cx="0" cy="274955"/>
          </a:xfrm>
          <a:custGeom>
            <a:avLst/>
            <a:gdLst/>
            <a:ahLst/>
            <a:cxnLst/>
            <a:rect l="l" t="t" r="r" b="b"/>
            <a:pathLst>
              <a:path h="274955">
                <a:moveTo>
                  <a:pt x="0" y="0"/>
                </a:moveTo>
                <a:lnTo>
                  <a:pt x="0" y="274637"/>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6110922" y="5217975"/>
            <a:ext cx="0" cy="500380"/>
          </a:xfrm>
          <a:custGeom>
            <a:avLst/>
            <a:gdLst/>
            <a:ahLst/>
            <a:cxnLst/>
            <a:rect l="l" t="t" r="r" b="b"/>
            <a:pathLst>
              <a:path h="500379">
                <a:moveTo>
                  <a:pt x="0" y="0"/>
                </a:moveTo>
                <a:lnTo>
                  <a:pt x="0" y="5000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6834506" y="2093775"/>
            <a:ext cx="0" cy="3624579"/>
          </a:xfrm>
          <a:custGeom>
            <a:avLst/>
            <a:gdLst/>
            <a:ahLst/>
            <a:cxnLst/>
            <a:rect l="l" t="t" r="r" b="b"/>
            <a:pathLst>
              <a:path h="3624579">
                <a:moveTo>
                  <a:pt x="0" y="0"/>
                </a:moveTo>
                <a:lnTo>
                  <a:pt x="0" y="36242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6557962" y="2821484"/>
            <a:ext cx="1005205" cy="0"/>
          </a:xfrm>
          <a:custGeom>
            <a:avLst/>
            <a:gdLst/>
            <a:ahLst/>
            <a:cxnLst/>
            <a:rect l="l" t="t" r="r" b="b"/>
            <a:pathLst>
              <a:path w="1005204">
                <a:moveTo>
                  <a:pt x="0" y="0"/>
                </a:moveTo>
                <a:lnTo>
                  <a:pt x="1004888"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3935411" y="2821484"/>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6557962" y="3544431"/>
            <a:ext cx="1005205" cy="0"/>
          </a:xfrm>
          <a:custGeom>
            <a:avLst/>
            <a:gdLst/>
            <a:ahLst/>
            <a:cxnLst/>
            <a:rect l="l" t="t" r="r" b="b"/>
            <a:pathLst>
              <a:path w="1005204">
                <a:moveTo>
                  <a:pt x="0" y="0"/>
                </a:moveTo>
                <a:lnTo>
                  <a:pt x="1004888"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3935411" y="3544431"/>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6557962" y="4267379"/>
            <a:ext cx="1005205" cy="0"/>
          </a:xfrm>
          <a:custGeom>
            <a:avLst/>
            <a:gdLst/>
            <a:ahLst/>
            <a:cxnLst/>
            <a:rect l="l" t="t" r="r" b="b"/>
            <a:pathLst>
              <a:path w="1005204">
                <a:moveTo>
                  <a:pt x="0" y="0"/>
                </a:moveTo>
                <a:lnTo>
                  <a:pt x="1004888"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3935411" y="4267379"/>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6557962" y="4990326"/>
            <a:ext cx="1005205" cy="0"/>
          </a:xfrm>
          <a:custGeom>
            <a:avLst/>
            <a:gdLst/>
            <a:ahLst/>
            <a:cxnLst/>
            <a:rect l="l" t="t" r="r" b="b"/>
            <a:pathLst>
              <a:path w="1005204">
                <a:moveTo>
                  <a:pt x="0" y="0"/>
                </a:moveTo>
                <a:lnTo>
                  <a:pt x="1004888"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3935411" y="4990326"/>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3940173" y="2093775"/>
            <a:ext cx="0" cy="3624579"/>
          </a:xfrm>
          <a:custGeom>
            <a:avLst/>
            <a:gdLst/>
            <a:ahLst/>
            <a:cxnLst/>
            <a:rect l="l" t="t" r="r" b="b"/>
            <a:pathLst>
              <a:path h="3624579">
                <a:moveTo>
                  <a:pt x="0" y="0"/>
                </a:moveTo>
                <a:lnTo>
                  <a:pt x="0" y="36242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7558089" y="2093775"/>
            <a:ext cx="0" cy="3624579"/>
          </a:xfrm>
          <a:custGeom>
            <a:avLst/>
            <a:gdLst/>
            <a:ahLst/>
            <a:cxnLst/>
            <a:rect l="l" t="t" r="r" b="b"/>
            <a:pathLst>
              <a:path h="3624579">
                <a:moveTo>
                  <a:pt x="0" y="0"/>
                </a:moveTo>
                <a:lnTo>
                  <a:pt x="0" y="36242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3935411" y="2098537"/>
            <a:ext cx="3627754" cy="0"/>
          </a:xfrm>
          <a:custGeom>
            <a:avLst/>
            <a:gdLst/>
            <a:ahLst/>
            <a:cxnLst/>
            <a:rect l="l" t="t" r="r" b="b"/>
            <a:pathLst>
              <a:path w="3627754">
                <a:moveTo>
                  <a:pt x="0" y="0"/>
                </a:moveTo>
                <a:lnTo>
                  <a:pt x="3627439"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3935411" y="5713272"/>
            <a:ext cx="3627754" cy="0"/>
          </a:xfrm>
          <a:custGeom>
            <a:avLst/>
            <a:gdLst/>
            <a:ahLst/>
            <a:cxnLst/>
            <a:rect l="l" t="t" r="r" b="b"/>
            <a:pathLst>
              <a:path w="3627754">
                <a:moveTo>
                  <a:pt x="0" y="0"/>
                </a:moveTo>
                <a:lnTo>
                  <a:pt x="3627439"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4529134" y="2368412"/>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5543548" y="2368412"/>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4529134" y="3793194"/>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5543548" y="3793194"/>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5543548" y="2362062"/>
            <a:ext cx="0" cy="2862580"/>
          </a:xfrm>
          <a:custGeom>
            <a:avLst/>
            <a:gdLst/>
            <a:ahLst/>
            <a:cxnLst/>
            <a:rect l="l" t="t" r="r" b="b"/>
            <a:pathLst>
              <a:path h="2862579">
                <a:moveTo>
                  <a:pt x="0" y="0"/>
                </a:moveTo>
                <a:lnTo>
                  <a:pt x="0" y="2862262"/>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4522784" y="3793194"/>
            <a:ext cx="2041525" cy="0"/>
          </a:xfrm>
          <a:custGeom>
            <a:avLst/>
            <a:gdLst/>
            <a:ahLst/>
            <a:cxnLst/>
            <a:rect l="l" t="t" r="r" b="b"/>
            <a:pathLst>
              <a:path w="2041525">
                <a:moveTo>
                  <a:pt x="0" y="0"/>
                </a:moveTo>
                <a:lnTo>
                  <a:pt x="2041528"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4529134" y="2362062"/>
            <a:ext cx="0" cy="2862580"/>
          </a:xfrm>
          <a:custGeom>
            <a:avLst/>
            <a:gdLst/>
            <a:ahLst/>
            <a:cxnLst/>
            <a:rect l="l" t="t" r="r" b="b"/>
            <a:pathLst>
              <a:path h="2862579">
                <a:moveTo>
                  <a:pt x="0" y="0"/>
                </a:moveTo>
                <a:lnTo>
                  <a:pt x="0" y="2862262"/>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6557963" y="2362062"/>
            <a:ext cx="0" cy="2862580"/>
          </a:xfrm>
          <a:custGeom>
            <a:avLst/>
            <a:gdLst/>
            <a:ahLst/>
            <a:cxnLst/>
            <a:rect l="l" t="t" r="r" b="b"/>
            <a:pathLst>
              <a:path h="2862579">
                <a:moveTo>
                  <a:pt x="0" y="0"/>
                </a:moveTo>
                <a:lnTo>
                  <a:pt x="0" y="2862262"/>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p:nvPr/>
        </p:nvSpPr>
        <p:spPr>
          <a:xfrm>
            <a:off x="4522784" y="2368412"/>
            <a:ext cx="2041525" cy="0"/>
          </a:xfrm>
          <a:custGeom>
            <a:avLst/>
            <a:gdLst/>
            <a:ahLst/>
            <a:cxnLst/>
            <a:rect l="l" t="t" r="r" b="b"/>
            <a:pathLst>
              <a:path w="2041525">
                <a:moveTo>
                  <a:pt x="0" y="0"/>
                </a:moveTo>
                <a:lnTo>
                  <a:pt x="2041528"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p:nvPr/>
        </p:nvSpPr>
        <p:spPr>
          <a:xfrm>
            <a:off x="4522784" y="5217974"/>
            <a:ext cx="2041525" cy="0"/>
          </a:xfrm>
          <a:custGeom>
            <a:avLst/>
            <a:gdLst/>
            <a:ahLst/>
            <a:cxnLst/>
            <a:rect l="l" t="t" r="r" b="b"/>
            <a:pathLst>
              <a:path w="2041525">
                <a:moveTo>
                  <a:pt x="0" y="0"/>
                </a:moveTo>
                <a:lnTo>
                  <a:pt x="2041528"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4735423" y="2642162"/>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5245160" y="2646793"/>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4735423" y="3372732"/>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5245160" y="3377361"/>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5733375" y="2637533"/>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6243113" y="2642162"/>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5733375" y="3368102"/>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6243113" y="3372732"/>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40"/>
          <p:cNvSpPr/>
          <p:nvPr/>
        </p:nvSpPr>
        <p:spPr>
          <a:xfrm>
            <a:off x="5733375" y="4092385"/>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6243113" y="4097016"/>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5733375" y="4822955"/>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6243113" y="4827584"/>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4735423" y="4103301"/>
            <a:ext cx="104140" cy="10414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p:nvPr/>
        </p:nvSpPr>
        <p:spPr>
          <a:xfrm>
            <a:off x="5245160" y="4107930"/>
            <a:ext cx="104140" cy="10414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object 46"/>
          <p:cNvSpPr/>
          <p:nvPr/>
        </p:nvSpPr>
        <p:spPr>
          <a:xfrm>
            <a:off x="4735423" y="4833870"/>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5245160" y="4838500"/>
            <a:ext cx="104140" cy="10414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p:nvPr/>
        </p:nvSpPr>
        <p:spPr>
          <a:xfrm>
            <a:off x="4819822" y="2086169"/>
            <a:ext cx="559435" cy="575945"/>
          </a:xfrm>
          <a:custGeom>
            <a:avLst/>
            <a:gdLst/>
            <a:ahLst/>
            <a:cxnLst/>
            <a:rect l="l" t="t" r="r" b="b"/>
            <a:pathLst>
              <a:path w="559435" h="575944">
                <a:moveTo>
                  <a:pt x="25730" y="494518"/>
                </a:moveTo>
                <a:lnTo>
                  <a:pt x="0" y="575734"/>
                </a:lnTo>
                <a:lnTo>
                  <a:pt x="80411" y="547588"/>
                </a:lnTo>
                <a:lnTo>
                  <a:pt x="42885" y="540665"/>
                </a:lnTo>
                <a:lnTo>
                  <a:pt x="51470" y="531820"/>
                </a:lnTo>
                <a:lnTo>
                  <a:pt x="33771" y="531820"/>
                </a:lnTo>
                <a:lnTo>
                  <a:pt x="25730" y="494518"/>
                </a:lnTo>
                <a:close/>
              </a:path>
              <a:path w="559435" h="575944">
                <a:moveTo>
                  <a:pt x="553888" y="0"/>
                </a:moveTo>
                <a:lnTo>
                  <a:pt x="549869" y="59"/>
                </a:lnTo>
                <a:lnTo>
                  <a:pt x="33771" y="531820"/>
                </a:lnTo>
                <a:lnTo>
                  <a:pt x="51470" y="531820"/>
                </a:lnTo>
                <a:lnTo>
                  <a:pt x="558982" y="8903"/>
                </a:lnTo>
                <a:lnTo>
                  <a:pt x="558921" y="4884"/>
                </a:lnTo>
                <a:lnTo>
                  <a:pt x="553888" y="0"/>
                </a:lnTo>
                <a:close/>
              </a:path>
            </a:pathLst>
          </a:custGeom>
          <a:solidFill>
            <a:srgbClr val="C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object 49"/>
          <p:cNvSpPr/>
          <p:nvPr/>
        </p:nvSpPr>
        <p:spPr>
          <a:xfrm>
            <a:off x="4655508" y="2726561"/>
            <a:ext cx="99655" cy="107035"/>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50"/>
          <p:cNvSpPr/>
          <p:nvPr/>
        </p:nvSpPr>
        <p:spPr>
          <a:xfrm>
            <a:off x="4655587" y="2082932"/>
            <a:ext cx="153035" cy="565785"/>
          </a:xfrm>
          <a:custGeom>
            <a:avLst/>
            <a:gdLst/>
            <a:ahLst/>
            <a:cxnLst/>
            <a:rect l="l" t="t" r="r" b="b"/>
            <a:pathLst>
              <a:path w="153035" h="565785">
                <a:moveTo>
                  <a:pt x="78092" y="499534"/>
                </a:moveTo>
                <a:lnTo>
                  <a:pt x="131906" y="565580"/>
                </a:lnTo>
                <a:lnTo>
                  <a:pt x="144909" y="513260"/>
                </a:lnTo>
                <a:lnTo>
                  <a:pt x="113696" y="513260"/>
                </a:lnTo>
                <a:lnTo>
                  <a:pt x="78092" y="499534"/>
                </a:lnTo>
                <a:close/>
              </a:path>
              <a:path w="153035" h="565785">
                <a:moveTo>
                  <a:pt x="8999" y="0"/>
                </a:moveTo>
                <a:lnTo>
                  <a:pt x="2153" y="1530"/>
                </a:lnTo>
                <a:lnTo>
                  <a:pt x="0" y="4925"/>
                </a:lnTo>
                <a:lnTo>
                  <a:pt x="113696" y="513260"/>
                </a:lnTo>
                <a:lnTo>
                  <a:pt x="144909" y="513260"/>
                </a:lnTo>
                <a:lnTo>
                  <a:pt x="145598" y="510487"/>
                </a:lnTo>
                <a:lnTo>
                  <a:pt x="126090" y="510487"/>
                </a:lnTo>
                <a:lnTo>
                  <a:pt x="12393" y="2153"/>
                </a:lnTo>
                <a:lnTo>
                  <a:pt x="8999" y="0"/>
                </a:lnTo>
                <a:close/>
              </a:path>
              <a:path w="153035" h="565785">
                <a:moveTo>
                  <a:pt x="152454" y="482902"/>
                </a:moveTo>
                <a:lnTo>
                  <a:pt x="126090" y="510487"/>
                </a:lnTo>
                <a:lnTo>
                  <a:pt x="145598" y="510487"/>
                </a:lnTo>
                <a:lnTo>
                  <a:pt x="152454" y="482902"/>
                </a:lnTo>
                <a:close/>
              </a:path>
            </a:pathLst>
          </a:custGeom>
          <a:solidFill>
            <a:srgbClr val="C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object 51"/>
          <p:cNvSpPr/>
          <p:nvPr/>
        </p:nvSpPr>
        <p:spPr>
          <a:xfrm>
            <a:off x="4819822" y="2699044"/>
            <a:ext cx="558800" cy="109220"/>
          </a:xfrm>
          <a:custGeom>
            <a:avLst/>
            <a:gdLst/>
            <a:ahLst/>
            <a:cxnLst/>
            <a:rect l="l" t="t" r="r" b="b"/>
            <a:pathLst>
              <a:path w="558800" h="109219">
                <a:moveTo>
                  <a:pt x="148215" y="41202"/>
                </a:moveTo>
                <a:lnTo>
                  <a:pt x="53681" y="41202"/>
                </a:lnTo>
                <a:lnTo>
                  <a:pt x="554605" y="109113"/>
                </a:lnTo>
                <a:lnTo>
                  <a:pt x="557804" y="106677"/>
                </a:lnTo>
                <a:lnTo>
                  <a:pt x="558746" y="99726"/>
                </a:lnTo>
                <a:lnTo>
                  <a:pt x="556312" y="96527"/>
                </a:lnTo>
                <a:lnTo>
                  <a:pt x="148215" y="41202"/>
                </a:lnTo>
                <a:close/>
              </a:path>
              <a:path w="558800" h="109219">
                <a:moveTo>
                  <a:pt x="80628" y="0"/>
                </a:moveTo>
                <a:lnTo>
                  <a:pt x="0" y="27517"/>
                </a:lnTo>
                <a:lnTo>
                  <a:pt x="70391" y="75509"/>
                </a:lnTo>
                <a:lnTo>
                  <a:pt x="53681" y="41202"/>
                </a:lnTo>
                <a:lnTo>
                  <a:pt x="148215" y="41202"/>
                </a:lnTo>
                <a:lnTo>
                  <a:pt x="55388" y="28618"/>
                </a:lnTo>
                <a:lnTo>
                  <a:pt x="80628" y="0"/>
                </a:lnTo>
                <a:close/>
              </a:path>
            </a:pathLst>
          </a:custGeom>
          <a:solidFill>
            <a:srgbClr val="C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52" name="object 52"/>
          <p:cNvGraphicFramePr>
            <a:graphicFrameLocks noGrp="1"/>
          </p:cNvGraphicFramePr>
          <p:nvPr/>
        </p:nvGraphicFramePr>
        <p:xfrm>
          <a:off x="8946891" y="3089450"/>
          <a:ext cx="1402080" cy="1397962"/>
        </p:xfrm>
        <a:graphic>
          <a:graphicData uri="http://schemas.openxmlformats.org/drawingml/2006/table">
            <a:tbl>
              <a:tblPr firstRow="1" bandRow="1">
                <a:tableStyleId>{2D5ABB26-0587-4C30-8999-92F81FD0307C}</a:tableStyleId>
              </a:tblPr>
              <a:tblGrid>
                <a:gridCol w="701040">
                  <a:extLst>
                    <a:ext uri="{9D8B030D-6E8A-4147-A177-3AD203B41FA5}">
                      <a16:colId xmlns:a16="http://schemas.microsoft.com/office/drawing/2014/main" val="20000"/>
                    </a:ext>
                  </a:extLst>
                </a:gridCol>
                <a:gridCol w="701040">
                  <a:extLst>
                    <a:ext uri="{9D8B030D-6E8A-4147-A177-3AD203B41FA5}">
                      <a16:colId xmlns:a16="http://schemas.microsoft.com/office/drawing/2014/main" val="20001"/>
                    </a:ext>
                  </a:extLst>
                </a:gridCol>
              </a:tblGrid>
              <a:tr h="698981">
                <a:tc>
                  <a:txBody>
                    <a:bodyPr/>
                    <a:lstStyle/>
                    <a:p>
                      <a:pPr>
                        <a:lnSpc>
                          <a:spcPct val="100000"/>
                        </a:lnSpc>
                      </a:pPr>
                      <a:endParaRPr sz="21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tc>
                  <a:txBody>
                    <a:bodyPr/>
                    <a:lstStyle/>
                    <a:p>
                      <a:pPr>
                        <a:lnSpc>
                          <a:spcPct val="100000"/>
                        </a:lnSpc>
                      </a:pPr>
                      <a:endParaRPr sz="21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0"/>
                  </a:ext>
                </a:extLst>
              </a:tr>
              <a:tr h="698981">
                <a:tc>
                  <a:txBody>
                    <a:bodyPr/>
                    <a:lstStyle/>
                    <a:p>
                      <a:pPr>
                        <a:lnSpc>
                          <a:spcPct val="100000"/>
                        </a:lnSpc>
                      </a:pPr>
                      <a:endParaRPr sz="21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tc>
                  <a:txBody>
                    <a:bodyPr/>
                    <a:lstStyle/>
                    <a:p>
                      <a:pPr>
                        <a:lnSpc>
                          <a:spcPct val="100000"/>
                        </a:lnSpc>
                      </a:pPr>
                      <a:endParaRPr sz="21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1"/>
                  </a:ext>
                </a:extLst>
              </a:tr>
            </a:tbl>
          </a:graphicData>
        </a:graphic>
      </p:graphicFrame>
      <p:sp>
        <p:nvSpPr>
          <p:cNvPr id="53" name="object 53"/>
          <p:cNvSpPr/>
          <p:nvPr/>
        </p:nvSpPr>
        <p:spPr>
          <a:xfrm>
            <a:off x="3675637" y="2364690"/>
            <a:ext cx="264795" cy="146050"/>
          </a:xfrm>
          <a:custGeom>
            <a:avLst/>
            <a:gdLst/>
            <a:ahLst/>
            <a:cxnLst/>
            <a:rect l="l" t="t" r="r" b="b"/>
            <a:pathLst>
              <a:path w="264795" h="146050">
                <a:moveTo>
                  <a:pt x="4032" y="0"/>
                </a:moveTo>
                <a:lnTo>
                  <a:pt x="0" y="7444"/>
                </a:lnTo>
                <a:lnTo>
                  <a:pt x="195512" y="113311"/>
                </a:lnTo>
                <a:lnTo>
                  <a:pt x="179387" y="143093"/>
                </a:lnTo>
                <a:lnTo>
                  <a:pt x="264535" y="145872"/>
                </a:lnTo>
                <a:lnTo>
                  <a:pt x="236523" y="105867"/>
                </a:lnTo>
                <a:lnTo>
                  <a:pt x="199544" y="105867"/>
                </a:lnTo>
                <a:lnTo>
                  <a:pt x="4032" y="0"/>
                </a:lnTo>
                <a:close/>
              </a:path>
              <a:path w="264795" h="146050">
                <a:moveTo>
                  <a:pt x="215670" y="76085"/>
                </a:moveTo>
                <a:lnTo>
                  <a:pt x="199544" y="105867"/>
                </a:lnTo>
                <a:lnTo>
                  <a:pt x="236523" y="105867"/>
                </a:lnTo>
                <a:lnTo>
                  <a:pt x="215670" y="76085"/>
                </a:lnTo>
                <a:close/>
              </a:path>
            </a:pathLst>
          </a:custGeom>
          <a:solidFill>
            <a:srgbClr val="4472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object 54"/>
          <p:cNvSpPr txBox="1"/>
          <p:nvPr/>
        </p:nvSpPr>
        <p:spPr>
          <a:xfrm>
            <a:off x="790122" y="3252360"/>
            <a:ext cx="1988820" cy="570865"/>
          </a:xfrm>
          <a:prstGeom prst="rect">
            <a:avLst/>
          </a:prstGeom>
        </p:spPr>
        <p:txBody>
          <a:bodyPr vert="horz" wrap="square" lIns="0" tIns="24765" rIns="0" bIns="0" rtlCol="0">
            <a:spAutoFit/>
          </a:bodyPr>
          <a:lstStyle/>
          <a:p>
            <a:pPr marL="12700" marR="5080" lvl="0" indent="346710" algn="l" defTabSz="914400" rtl="0" eaLnBrk="1" fontAlgn="auto" latinLnBrk="0" hangingPunct="1">
              <a:lnSpc>
                <a:spcPts val="2130"/>
              </a:lnSpc>
              <a:spcBef>
                <a:spcPts val="195"/>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Grid points </a:t>
            </a:r>
            <a:r>
              <a:rPr kumimoji="0" sz="1800" b="0" i="0" u="none" strike="noStrike" kern="1200" cap="none" spc="0" normalizeH="0" baseline="0" noProof="0" dirty="0">
                <a:ln>
                  <a:noFill/>
                </a:ln>
                <a:solidFill>
                  <a:prstClr val="black"/>
                </a:solidFill>
                <a:effectLst/>
                <a:uLnTx/>
                <a:uFillTx/>
                <a:latin typeface="Calibri"/>
                <a:ea typeface="+mn-ea"/>
                <a:cs typeface="Calibri"/>
              </a:rPr>
              <a:t>of  </a:t>
            </a:r>
            <a:r>
              <a:rPr kumimoji="0" sz="1800" b="0" i="0" u="none" strike="noStrike" kern="1200" cap="none" spc="-5" normalizeH="0" baseline="0" noProof="0" dirty="0">
                <a:ln>
                  <a:noFill/>
                </a:ln>
                <a:solidFill>
                  <a:prstClr val="black"/>
                </a:solidFill>
                <a:effectLst/>
                <a:uLnTx/>
                <a:uFillTx/>
                <a:latin typeface="Calibri"/>
                <a:ea typeface="+mn-ea"/>
                <a:cs typeface="Calibri"/>
              </a:rPr>
              <a:t>bilinear</a:t>
            </a:r>
            <a:r>
              <a:rPr kumimoji="0" sz="1800" b="0" i="0" u="none" strike="noStrike" kern="1200" cap="none" spc="-2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interpolation</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55" name="object 55"/>
          <p:cNvSpPr/>
          <p:nvPr/>
        </p:nvSpPr>
        <p:spPr>
          <a:xfrm>
            <a:off x="2584640" y="3391153"/>
            <a:ext cx="2159000" cy="76200"/>
          </a:xfrm>
          <a:custGeom>
            <a:avLst/>
            <a:gdLst/>
            <a:ahLst/>
            <a:cxnLst/>
            <a:rect l="l" t="t" r="r" b="b"/>
            <a:pathLst>
              <a:path w="2159000" h="76200">
                <a:moveTo>
                  <a:pt x="0" y="33865"/>
                </a:moveTo>
                <a:lnTo>
                  <a:pt x="0" y="42332"/>
                </a:lnTo>
                <a:lnTo>
                  <a:pt x="2082187" y="42332"/>
                </a:lnTo>
                <a:lnTo>
                  <a:pt x="2082187" y="76200"/>
                </a:lnTo>
                <a:lnTo>
                  <a:pt x="2158387" y="38100"/>
                </a:lnTo>
                <a:lnTo>
                  <a:pt x="2149922" y="33867"/>
                </a:lnTo>
                <a:lnTo>
                  <a:pt x="0" y="33865"/>
                </a:lnTo>
                <a:close/>
              </a:path>
              <a:path w="2159000" h="76200">
                <a:moveTo>
                  <a:pt x="2082187" y="0"/>
                </a:moveTo>
                <a:lnTo>
                  <a:pt x="2082187" y="33867"/>
                </a:lnTo>
                <a:lnTo>
                  <a:pt x="2149922" y="33867"/>
                </a:lnTo>
                <a:lnTo>
                  <a:pt x="2082187" y="0"/>
                </a:lnTo>
                <a:close/>
              </a:path>
            </a:pathLst>
          </a:custGeom>
          <a:solidFill>
            <a:srgbClr val="4472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6" name="object 56"/>
          <p:cNvSpPr/>
          <p:nvPr/>
        </p:nvSpPr>
        <p:spPr>
          <a:xfrm>
            <a:off x="6707858" y="3697945"/>
            <a:ext cx="2158365" cy="190500"/>
          </a:xfrm>
          <a:custGeom>
            <a:avLst/>
            <a:gdLst/>
            <a:ahLst/>
            <a:cxnLst/>
            <a:rect l="l" t="t" r="r" b="b"/>
            <a:pathLst>
              <a:path w="2158365" h="190500">
                <a:moveTo>
                  <a:pt x="0" y="63498"/>
                </a:moveTo>
                <a:lnTo>
                  <a:pt x="0" y="126998"/>
                </a:lnTo>
                <a:lnTo>
                  <a:pt x="1967849" y="127000"/>
                </a:lnTo>
                <a:lnTo>
                  <a:pt x="1967849" y="190500"/>
                </a:lnTo>
                <a:lnTo>
                  <a:pt x="2158349" y="95250"/>
                </a:lnTo>
                <a:lnTo>
                  <a:pt x="2094849" y="63500"/>
                </a:lnTo>
                <a:lnTo>
                  <a:pt x="0" y="63498"/>
                </a:lnTo>
                <a:close/>
              </a:path>
              <a:path w="2158365" h="190500">
                <a:moveTo>
                  <a:pt x="1967849" y="0"/>
                </a:moveTo>
                <a:lnTo>
                  <a:pt x="1967849" y="63500"/>
                </a:lnTo>
                <a:lnTo>
                  <a:pt x="2094849" y="63500"/>
                </a:lnTo>
                <a:lnTo>
                  <a:pt x="1967849" y="0"/>
                </a:lnTo>
                <a:close/>
              </a:path>
            </a:pathLst>
          </a:custGeom>
          <a:solidFill>
            <a:srgbClr val="4472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7" name="object 57"/>
          <p:cNvSpPr txBox="1"/>
          <p:nvPr/>
        </p:nvSpPr>
        <p:spPr>
          <a:xfrm>
            <a:off x="7738428" y="3139860"/>
            <a:ext cx="788035" cy="570865"/>
          </a:xfrm>
          <a:prstGeom prst="rect">
            <a:avLst/>
          </a:prstGeom>
        </p:spPr>
        <p:txBody>
          <a:bodyPr vert="horz" wrap="square" lIns="0" tIns="24765" rIns="0" bIns="0" rtlCol="0">
            <a:spAutoFit/>
          </a:bodyPr>
          <a:lstStyle/>
          <a:p>
            <a:pPr marL="76200" marR="5080" lvl="0" indent="-64135" algn="l" defTabSz="914400" rtl="0" eaLnBrk="1" fontAlgn="auto" latinLnBrk="0" hangingPunct="1">
              <a:lnSpc>
                <a:spcPts val="2130"/>
              </a:lnSpc>
              <a:spcBef>
                <a:spcPts val="195"/>
              </a:spcBef>
              <a:spcAft>
                <a:spcPts val="0"/>
              </a:spcAft>
              <a:buClrTx/>
              <a:buSzTx/>
              <a:buFontTx/>
              <a:buNone/>
              <a:tabLst/>
              <a:defRPr/>
            </a:pPr>
            <a:r>
              <a:rPr kumimoji="0" sz="1800" b="0" i="0" u="none" strike="noStrike" kern="1200" cap="none" spc="-40" normalizeH="0" baseline="0" noProof="0" dirty="0">
                <a:ln>
                  <a:noFill/>
                </a:ln>
                <a:solidFill>
                  <a:prstClr val="black"/>
                </a:solidFill>
                <a:effectLst/>
                <a:uLnTx/>
                <a:uFillTx/>
                <a:latin typeface="Calibri"/>
                <a:ea typeface="+mn-ea"/>
                <a:cs typeface="Calibri"/>
              </a:rPr>
              <a:t>R</a:t>
            </a:r>
            <a:r>
              <a:rPr kumimoji="0" sz="1800" b="0" i="0" u="none" strike="noStrike" kern="1200" cap="none" spc="0" normalizeH="0" baseline="0" noProof="0" dirty="0">
                <a:ln>
                  <a:noFill/>
                </a:ln>
                <a:solidFill>
                  <a:prstClr val="black"/>
                </a:solidFill>
                <a:effectLst/>
                <a:uLnTx/>
                <a:uFillTx/>
                <a:latin typeface="Calibri"/>
                <a:ea typeface="+mn-ea"/>
                <a:cs typeface="Calibri"/>
              </a:rPr>
              <a:t>o</a:t>
            </a:r>
            <a:r>
              <a:rPr kumimoji="0" sz="1800" b="0" i="0" u="none" strike="noStrike" kern="1200" cap="none" spc="-5" normalizeH="0" baseline="0" noProof="0" dirty="0">
                <a:ln>
                  <a:noFill/>
                </a:ln>
                <a:solidFill>
                  <a:prstClr val="black"/>
                </a:solidFill>
                <a:effectLst/>
                <a:uLnTx/>
                <a:uFillTx/>
                <a:latin typeface="Calibri"/>
                <a:ea typeface="+mn-ea"/>
                <a:cs typeface="Calibri"/>
              </a:rPr>
              <a:t>IA</a:t>
            </a:r>
            <a:r>
              <a:rPr kumimoji="0" sz="1800" b="0" i="0" u="none" strike="noStrike" kern="1200" cap="none" spc="0" normalizeH="0" baseline="0" noProof="0" dirty="0">
                <a:ln>
                  <a:noFill/>
                </a:ln>
                <a:solidFill>
                  <a:prstClr val="black"/>
                </a:solidFill>
                <a:effectLst/>
                <a:uLnTx/>
                <a:uFillTx/>
                <a:latin typeface="Calibri"/>
                <a:ea typeface="+mn-ea"/>
                <a:cs typeface="Calibri"/>
              </a:rPr>
              <a:t>lign  </a:t>
            </a:r>
            <a:r>
              <a:rPr kumimoji="0" sz="1800" b="0" i="0" u="none" strike="noStrike" kern="1200" cap="none" spc="-5" normalizeH="0" baseline="0" noProof="0" dirty="0">
                <a:ln>
                  <a:noFill/>
                </a:ln>
                <a:solidFill>
                  <a:prstClr val="black"/>
                </a:solidFill>
                <a:effectLst/>
                <a:uLnTx/>
                <a:uFillTx/>
                <a:latin typeface="Calibri"/>
                <a:ea typeface="+mn-ea"/>
                <a:cs typeface="Calibri"/>
              </a:rPr>
              <a:t>output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58" name="object 58"/>
          <p:cNvSpPr/>
          <p:nvPr/>
        </p:nvSpPr>
        <p:spPr>
          <a:xfrm>
            <a:off x="4454310" y="5241702"/>
            <a:ext cx="2024380" cy="400685"/>
          </a:xfrm>
          <a:custGeom>
            <a:avLst/>
            <a:gdLst/>
            <a:ahLst/>
            <a:cxnLst/>
            <a:rect l="l" t="t" r="r" b="b"/>
            <a:pathLst>
              <a:path w="2024379" h="400685">
                <a:moveTo>
                  <a:pt x="0" y="400109"/>
                </a:moveTo>
                <a:lnTo>
                  <a:pt x="2024080" y="400109"/>
                </a:lnTo>
                <a:lnTo>
                  <a:pt x="2024080" y="0"/>
                </a:lnTo>
                <a:lnTo>
                  <a:pt x="0" y="0"/>
                </a:lnTo>
                <a:lnTo>
                  <a:pt x="0" y="400109"/>
                </a:lnTo>
                <a:close/>
              </a:path>
            </a:pathLst>
          </a:custGeom>
          <a:solidFill>
            <a:srgbClr val="FFFFFF">
              <a:alpha val="41178"/>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9" name="object 59"/>
          <p:cNvSpPr txBox="1"/>
          <p:nvPr/>
        </p:nvSpPr>
        <p:spPr>
          <a:xfrm>
            <a:off x="4533050" y="5257768"/>
            <a:ext cx="1846580"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15" normalizeH="0" baseline="0" noProof="0" dirty="0">
                <a:ln>
                  <a:noFill/>
                </a:ln>
                <a:solidFill>
                  <a:srgbClr val="44546A"/>
                </a:solidFill>
                <a:effectLst/>
                <a:uLnTx/>
                <a:uFillTx/>
                <a:latin typeface="Calibri"/>
                <a:ea typeface="+mn-ea"/>
                <a:cs typeface="Calibri"/>
              </a:rPr>
              <a:t>(Variable size</a:t>
            </a:r>
            <a:r>
              <a:rPr kumimoji="0" sz="2000" b="0" i="0" u="none" strike="noStrike" kern="1200" cap="none" spc="-30" normalizeH="0" baseline="0" noProof="0" dirty="0">
                <a:ln>
                  <a:noFill/>
                </a:ln>
                <a:solidFill>
                  <a:srgbClr val="44546A"/>
                </a:solidFill>
                <a:effectLst/>
                <a:uLnTx/>
                <a:uFillTx/>
                <a:latin typeface="Calibri"/>
                <a:ea typeface="+mn-ea"/>
                <a:cs typeface="Calibri"/>
              </a:rPr>
              <a:t> </a:t>
            </a:r>
            <a:r>
              <a:rPr kumimoji="0" sz="2000" b="0" i="0" u="none" strike="noStrike" kern="1200" cap="none" spc="-15" normalizeH="0" baseline="0" noProof="0" dirty="0">
                <a:ln>
                  <a:noFill/>
                </a:ln>
                <a:solidFill>
                  <a:srgbClr val="44546A"/>
                </a:solidFill>
                <a:effectLst/>
                <a:uLnTx/>
                <a:uFillTx/>
                <a:latin typeface="Calibri"/>
                <a:ea typeface="+mn-ea"/>
                <a:cs typeface="Calibri"/>
              </a:rPr>
              <a:t>RoI)</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60" name="object 60"/>
          <p:cNvSpPr txBox="1"/>
          <p:nvPr/>
        </p:nvSpPr>
        <p:spPr>
          <a:xfrm>
            <a:off x="9541812" y="2557719"/>
            <a:ext cx="1185545" cy="390525"/>
          </a:xfrm>
          <a:prstGeom prst="rect">
            <a:avLst/>
          </a:prstGeom>
        </p:spPr>
        <p:txBody>
          <a:bodyPr vert="horz" wrap="square" lIns="0" tIns="12700" rIns="0" bIns="0" rtlCol="0">
            <a:spAutoFit/>
          </a:bodyPr>
          <a:lstStyle/>
          <a:p>
            <a:pPr marL="112395" marR="5080" lvl="0" indent="-10033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10" normalizeH="0" baseline="0" noProof="0" dirty="0">
                <a:ln>
                  <a:noFill/>
                </a:ln>
                <a:solidFill>
                  <a:srgbClr val="44546A"/>
                </a:solidFill>
                <a:effectLst/>
                <a:uLnTx/>
                <a:uFillTx/>
                <a:latin typeface="Calibri"/>
                <a:ea typeface="+mn-ea"/>
                <a:cs typeface="Calibri"/>
              </a:rPr>
              <a:t>(Fixed </a:t>
            </a:r>
            <a:r>
              <a:rPr kumimoji="0" sz="1200" b="0" i="0" u="none" strike="noStrike" kern="1200" cap="none" spc="-5" normalizeH="0" baseline="0" noProof="0" dirty="0">
                <a:ln>
                  <a:noFill/>
                </a:ln>
                <a:solidFill>
                  <a:srgbClr val="44546A"/>
                </a:solidFill>
                <a:effectLst/>
                <a:uLnTx/>
                <a:uFillTx/>
                <a:latin typeface="Calibri"/>
                <a:ea typeface="+mn-ea"/>
                <a:cs typeface="Calibri"/>
              </a:rPr>
              <a:t>dimensional  </a:t>
            </a:r>
            <a:r>
              <a:rPr kumimoji="0" sz="1200" b="0" i="0" u="none" strike="noStrike" kern="1200" cap="none" spc="-10" normalizeH="0" baseline="0" noProof="0" dirty="0">
                <a:ln>
                  <a:noFill/>
                </a:ln>
                <a:solidFill>
                  <a:srgbClr val="44546A"/>
                </a:solidFill>
                <a:effectLst/>
                <a:uLnTx/>
                <a:uFillTx/>
                <a:latin typeface="Calibri"/>
                <a:ea typeface="+mn-ea"/>
                <a:cs typeface="Calibri"/>
              </a:rPr>
              <a:t>representation)</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61" name="object 61"/>
          <p:cNvSpPr txBox="1"/>
          <p:nvPr/>
        </p:nvSpPr>
        <p:spPr>
          <a:xfrm>
            <a:off x="1974501" y="1904426"/>
            <a:ext cx="185102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20" normalizeH="0" baseline="0" noProof="0" dirty="0">
                <a:ln>
                  <a:noFill/>
                </a:ln>
                <a:solidFill>
                  <a:prstClr val="black"/>
                </a:solidFill>
                <a:effectLst/>
                <a:uLnTx/>
                <a:uFillTx/>
                <a:latin typeface="Calibri"/>
                <a:ea typeface="+mn-ea"/>
                <a:cs typeface="Calibri"/>
              </a:rPr>
              <a:t>conv feat.</a:t>
            </a:r>
            <a:r>
              <a:rPr kumimoji="0" sz="2400" b="0" i="0" u="none" strike="noStrike" kern="1200" cap="none" spc="-5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map</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2" name="object 62"/>
          <p:cNvSpPr txBox="1">
            <a:spLocks noGrp="1"/>
          </p:cNvSpPr>
          <p:nvPr>
            <p:ph type="title"/>
          </p:nvPr>
        </p:nvSpPr>
        <p:spPr>
          <a:xfrm>
            <a:off x="4820513" y="371019"/>
            <a:ext cx="5695315" cy="391160"/>
          </a:xfrm>
          <a:prstGeom prst="rect">
            <a:avLst/>
          </a:prstGeom>
        </p:spPr>
        <p:txBody>
          <a:bodyPr vert="horz" wrap="square" lIns="0" tIns="12700" rIns="0" bIns="0" rtlCol="0">
            <a:spAutoFit/>
          </a:bodyPr>
          <a:lstStyle/>
          <a:p>
            <a:pPr marL="12700">
              <a:lnSpc>
                <a:spcPct val="100000"/>
              </a:lnSpc>
              <a:spcBef>
                <a:spcPts val="100"/>
              </a:spcBef>
            </a:pPr>
            <a:r>
              <a:rPr sz="2400" b="0" spc="-40" dirty="0">
                <a:solidFill>
                  <a:srgbClr val="7F7F7F"/>
                </a:solidFill>
                <a:latin typeface="Calibri"/>
                <a:cs typeface="Calibri"/>
              </a:rPr>
              <a:t>FAQs: </a:t>
            </a:r>
            <a:r>
              <a:rPr sz="2400" b="0" spc="-5" dirty="0">
                <a:solidFill>
                  <a:srgbClr val="7F7F7F"/>
                </a:solidFill>
                <a:latin typeface="Calibri"/>
                <a:cs typeface="Calibri"/>
              </a:rPr>
              <a:t>how </a:t>
            </a:r>
            <a:r>
              <a:rPr sz="2400" b="0" spc="-15" dirty="0">
                <a:solidFill>
                  <a:srgbClr val="7F7F7F"/>
                </a:solidFill>
                <a:latin typeface="Calibri"/>
                <a:cs typeface="Calibri"/>
              </a:rPr>
              <a:t>to </a:t>
            </a:r>
            <a:r>
              <a:rPr sz="2400" b="0" spc="-5" dirty="0">
                <a:solidFill>
                  <a:srgbClr val="7F7F7F"/>
                </a:solidFill>
                <a:latin typeface="Calibri"/>
                <a:cs typeface="Calibri"/>
              </a:rPr>
              <a:t>sample grid </a:t>
            </a:r>
            <a:r>
              <a:rPr sz="2400" b="0" spc="-10" dirty="0">
                <a:solidFill>
                  <a:srgbClr val="7F7F7F"/>
                </a:solidFill>
                <a:latin typeface="Calibri"/>
                <a:cs typeface="Calibri"/>
              </a:rPr>
              <a:t>points </a:t>
            </a:r>
            <a:r>
              <a:rPr sz="2400" b="0" spc="-5" dirty="0">
                <a:solidFill>
                  <a:srgbClr val="7F7F7F"/>
                </a:solidFill>
                <a:latin typeface="Calibri"/>
                <a:cs typeface="Calibri"/>
              </a:rPr>
              <a:t>within </a:t>
            </a:r>
            <a:r>
              <a:rPr sz="2400" b="0" dirty="0">
                <a:solidFill>
                  <a:srgbClr val="7F7F7F"/>
                </a:solidFill>
                <a:latin typeface="Calibri"/>
                <a:cs typeface="Calibri"/>
              </a:rPr>
              <a:t>a</a:t>
            </a:r>
            <a:r>
              <a:rPr sz="2400" b="0" spc="30" dirty="0">
                <a:solidFill>
                  <a:srgbClr val="7F7F7F"/>
                </a:solidFill>
                <a:latin typeface="Calibri"/>
                <a:cs typeface="Calibri"/>
              </a:rPr>
              <a:t> </a:t>
            </a:r>
            <a:r>
              <a:rPr sz="2400" b="0" spc="-5" dirty="0">
                <a:solidFill>
                  <a:srgbClr val="7F7F7F"/>
                </a:solidFill>
                <a:latin typeface="Calibri"/>
                <a:cs typeface="Calibri"/>
              </a:rPr>
              <a:t>cell?</a:t>
            </a:r>
            <a:endParaRPr sz="2400">
              <a:latin typeface="Calibri"/>
              <a:cs typeface="Calibri"/>
            </a:endParaRPr>
          </a:p>
        </p:txBody>
      </p:sp>
      <p:sp>
        <p:nvSpPr>
          <p:cNvPr id="63" name="object 63"/>
          <p:cNvSpPr txBox="1"/>
          <p:nvPr/>
        </p:nvSpPr>
        <p:spPr>
          <a:xfrm>
            <a:off x="4820513" y="739340"/>
            <a:ext cx="4533265" cy="755650"/>
          </a:xfrm>
          <a:prstGeom prst="rect">
            <a:avLst/>
          </a:prstGeom>
        </p:spPr>
        <p:txBody>
          <a:bodyPr vert="horz" wrap="square" lIns="0" tIns="12700" rIns="0" bIns="0" rtlCol="0">
            <a:spAutoFit/>
          </a:bodyPr>
          <a:lstStyle/>
          <a:p>
            <a:pPr marL="355600" marR="0" lvl="0" indent="-342900" algn="l" defTabSz="914400" rtl="0" eaLnBrk="1" fontAlgn="auto" latinLnBrk="0" hangingPunct="1">
              <a:lnSpc>
                <a:spcPts val="2875"/>
              </a:lnSpc>
              <a:spcBef>
                <a:spcPts val="100"/>
              </a:spcBef>
              <a:spcAft>
                <a:spcPts val="0"/>
              </a:spcAft>
              <a:buClrTx/>
              <a:buSzTx/>
              <a:buFont typeface="Arial"/>
              <a:buChar char="•"/>
              <a:tabLst>
                <a:tab pos="354965" algn="l"/>
                <a:tab pos="355600" algn="l"/>
              </a:tabLst>
              <a:defRPr/>
            </a:pPr>
            <a:r>
              <a:rPr kumimoji="0" sz="2400" b="0" i="0" u="none" strike="noStrike" kern="1200" cap="none" spc="0" normalizeH="0" baseline="0" noProof="0" dirty="0">
                <a:ln>
                  <a:noFill/>
                </a:ln>
                <a:solidFill>
                  <a:srgbClr val="7F7F7F"/>
                </a:solidFill>
                <a:effectLst/>
                <a:uLnTx/>
                <a:uFillTx/>
                <a:latin typeface="Calibri"/>
                <a:ea typeface="+mn-ea"/>
                <a:cs typeface="Calibri"/>
              </a:rPr>
              <a:t>4 </a:t>
            </a:r>
            <a:r>
              <a:rPr kumimoji="0" sz="2400" b="0" i="0" u="none" strike="noStrike" kern="1200" cap="none" spc="-10" normalizeH="0" baseline="0" noProof="0" dirty="0">
                <a:ln>
                  <a:noFill/>
                </a:ln>
                <a:solidFill>
                  <a:srgbClr val="7F7F7F"/>
                </a:solidFill>
                <a:effectLst/>
                <a:uLnTx/>
                <a:uFillTx/>
                <a:latin typeface="Calibri"/>
                <a:ea typeface="+mn-ea"/>
                <a:cs typeface="Calibri"/>
              </a:rPr>
              <a:t>regular points </a:t>
            </a:r>
            <a:r>
              <a:rPr kumimoji="0" sz="2400" b="0" i="0" u="none" strike="noStrike" kern="1200" cap="none" spc="-5" normalizeH="0" baseline="0" noProof="0" dirty="0">
                <a:ln>
                  <a:noFill/>
                </a:ln>
                <a:solidFill>
                  <a:srgbClr val="7F7F7F"/>
                </a:solidFill>
                <a:effectLst/>
                <a:uLnTx/>
                <a:uFillTx/>
                <a:latin typeface="Calibri"/>
                <a:ea typeface="+mn-ea"/>
                <a:cs typeface="Calibri"/>
              </a:rPr>
              <a:t>in 2x2</a:t>
            </a:r>
            <a:r>
              <a:rPr kumimoji="0" sz="2400" b="0" i="0" u="none" strike="noStrike" kern="1200" cap="none" spc="-25" normalizeH="0" baseline="0" noProof="0" dirty="0">
                <a:ln>
                  <a:noFill/>
                </a:ln>
                <a:solidFill>
                  <a:srgbClr val="7F7F7F"/>
                </a:solidFill>
                <a:effectLst/>
                <a:uLnTx/>
                <a:uFillTx/>
                <a:latin typeface="Calibri"/>
                <a:ea typeface="+mn-ea"/>
                <a:cs typeface="Calibri"/>
              </a:rPr>
              <a:t> </a:t>
            </a:r>
            <a:r>
              <a:rPr kumimoji="0" sz="2400" b="0" i="0" u="none" strike="noStrike" kern="1200" cap="none" spc="-5" normalizeH="0" baseline="0" noProof="0" dirty="0">
                <a:ln>
                  <a:noFill/>
                </a:ln>
                <a:solidFill>
                  <a:srgbClr val="7F7F7F"/>
                </a:solidFill>
                <a:effectLst/>
                <a:uLnTx/>
                <a:uFillTx/>
                <a:latin typeface="Calibri"/>
                <a:ea typeface="+mn-ea"/>
                <a:cs typeface="Calibri"/>
              </a:rPr>
              <a:t>sub-cells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355600" marR="0" lvl="0" indent="-342900" algn="l" defTabSz="914400" rtl="0" eaLnBrk="1" fontAlgn="auto" latinLnBrk="0" hangingPunct="1">
              <a:lnSpc>
                <a:spcPts val="2875"/>
              </a:lnSpc>
              <a:spcBef>
                <a:spcPts val="0"/>
              </a:spcBef>
              <a:spcAft>
                <a:spcPts val="0"/>
              </a:spcAft>
              <a:buClrTx/>
              <a:buSzTx/>
              <a:buFont typeface="Arial"/>
              <a:buChar char="•"/>
              <a:tabLst>
                <a:tab pos="354965" algn="l"/>
                <a:tab pos="355600" algn="l"/>
              </a:tabLst>
              <a:defRPr/>
            </a:pPr>
            <a:r>
              <a:rPr kumimoji="0" sz="2400" b="0" i="0" u="none" strike="noStrike" kern="1200" cap="none" spc="-5" normalizeH="0" baseline="0" noProof="0" dirty="0">
                <a:ln>
                  <a:noFill/>
                </a:ln>
                <a:solidFill>
                  <a:srgbClr val="7F7F7F"/>
                </a:solidFill>
                <a:effectLst/>
                <a:uLnTx/>
                <a:uFillTx/>
                <a:latin typeface="Calibri"/>
                <a:ea typeface="+mn-ea"/>
                <a:cs typeface="Calibri"/>
              </a:rPr>
              <a:t>other </a:t>
            </a:r>
            <a:r>
              <a:rPr kumimoji="0" sz="2400" b="0" i="0" u="none" strike="noStrike" kern="1200" cap="none" spc="-10" normalizeH="0" baseline="0" noProof="0" dirty="0">
                <a:ln>
                  <a:noFill/>
                </a:ln>
                <a:solidFill>
                  <a:srgbClr val="7F7F7F"/>
                </a:solidFill>
                <a:effectLst/>
                <a:uLnTx/>
                <a:uFillTx/>
                <a:latin typeface="Calibri"/>
                <a:ea typeface="+mn-ea"/>
                <a:cs typeface="Calibri"/>
              </a:rPr>
              <a:t>implementation could</a:t>
            </a:r>
            <a:r>
              <a:rPr kumimoji="0" sz="2400" b="0" i="0" u="none" strike="noStrike" kern="1200" cap="none" spc="-20" normalizeH="0" baseline="0" noProof="0" dirty="0">
                <a:ln>
                  <a:noFill/>
                </a:ln>
                <a:solidFill>
                  <a:srgbClr val="7F7F7F"/>
                </a:solidFill>
                <a:effectLst/>
                <a:uLnTx/>
                <a:uFillTx/>
                <a:latin typeface="Calibri"/>
                <a:ea typeface="+mn-ea"/>
                <a:cs typeface="Calibri"/>
              </a:rPr>
              <a:t> </a:t>
            </a:r>
            <a:r>
              <a:rPr kumimoji="0" sz="2400" b="0" i="0" u="none" strike="noStrike" kern="1200" cap="none" spc="-10" normalizeH="0" baseline="0" noProof="0" dirty="0">
                <a:ln>
                  <a:noFill/>
                </a:ln>
                <a:solidFill>
                  <a:srgbClr val="7F7F7F"/>
                </a:solidFill>
                <a:effectLst/>
                <a:uLnTx/>
                <a:uFillTx/>
                <a:latin typeface="Calibri"/>
                <a:ea typeface="+mn-ea"/>
                <a:cs typeface="Calibri"/>
              </a:rPr>
              <a:t>work</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40309548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4398645" cy="695960"/>
          </a:xfrm>
          <a:prstGeom prst="rect">
            <a:avLst/>
          </a:prstGeom>
        </p:spPr>
        <p:txBody>
          <a:bodyPr vert="horz" wrap="square" lIns="0" tIns="12700" rIns="0" bIns="0" rtlCol="0">
            <a:spAutoFit/>
          </a:bodyPr>
          <a:lstStyle/>
          <a:p>
            <a:pPr marL="12700">
              <a:lnSpc>
                <a:spcPct val="100000"/>
              </a:lnSpc>
              <a:spcBef>
                <a:spcPts val="100"/>
              </a:spcBef>
            </a:pPr>
            <a:r>
              <a:rPr sz="4400" spc="-15" dirty="0"/>
              <a:t>RoIAlign </a:t>
            </a:r>
            <a:r>
              <a:rPr sz="4400" spc="-10" dirty="0"/>
              <a:t>vs.</a:t>
            </a:r>
            <a:r>
              <a:rPr sz="4400" spc="-30" dirty="0"/>
              <a:t> RoIPool</a:t>
            </a:r>
            <a:endParaRPr sz="4400"/>
          </a:p>
        </p:txBody>
      </p:sp>
      <p:sp>
        <p:nvSpPr>
          <p:cNvPr id="3" name="object 3"/>
          <p:cNvSpPr txBox="1"/>
          <p:nvPr/>
        </p:nvSpPr>
        <p:spPr>
          <a:xfrm>
            <a:off x="916939" y="1795145"/>
            <a:ext cx="7920355" cy="452120"/>
          </a:xfrm>
          <a:prstGeom prst="rect">
            <a:avLst/>
          </a:prstGeom>
        </p:spPr>
        <p:txBody>
          <a:bodyPr vert="horz" wrap="square" lIns="0" tIns="12700" rIns="0" bIns="0" rtlCol="0">
            <a:spAutoFit/>
          </a:bodyPr>
          <a:lstStyle/>
          <a:p>
            <a:pPr marL="241300" marR="0" lvl="0" indent="-228600" algn="l" defTabSz="914400" rtl="0" eaLnBrk="1" fontAlgn="auto" latinLnBrk="0" hangingPunct="1">
              <a:lnSpc>
                <a:spcPct val="100000"/>
              </a:lnSpc>
              <a:spcBef>
                <a:spcPts val="100"/>
              </a:spcBef>
              <a:spcAft>
                <a:spcPts val="0"/>
              </a:spcAft>
              <a:buClrTx/>
              <a:buSzTx/>
              <a:buFont typeface="Arial"/>
              <a:buChar char="•"/>
              <a:tabLst>
                <a:tab pos="241300" algn="l"/>
              </a:tabLst>
              <a:defRPr/>
            </a:pPr>
            <a:r>
              <a:rPr kumimoji="0" sz="2800" b="0" i="0" u="none" strike="noStrike" kern="1200" cap="none" spc="-20" normalizeH="0" baseline="0" noProof="0" dirty="0">
                <a:ln>
                  <a:noFill/>
                </a:ln>
                <a:solidFill>
                  <a:prstClr val="black"/>
                </a:solidFill>
                <a:effectLst/>
                <a:uLnTx/>
                <a:uFillTx/>
                <a:latin typeface="Calibri"/>
                <a:ea typeface="+mn-ea"/>
                <a:cs typeface="Calibri"/>
              </a:rPr>
              <a:t>RoIPool </a:t>
            </a:r>
            <a:r>
              <a:rPr kumimoji="0" sz="2800" b="0" i="1" u="none" strike="noStrike" kern="1200" cap="none" spc="-10" normalizeH="0" baseline="0" noProof="0" dirty="0">
                <a:ln>
                  <a:noFill/>
                </a:ln>
                <a:solidFill>
                  <a:prstClr val="black"/>
                </a:solidFill>
                <a:effectLst/>
                <a:uLnTx/>
                <a:uFillTx/>
                <a:latin typeface="Calibri"/>
                <a:ea typeface="+mn-ea"/>
                <a:cs typeface="Calibri"/>
              </a:rPr>
              <a:t>breaks </a:t>
            </a:r>
            <a:r>
              <a:rPr kumimoji="0" sz="2800" b="0" i="0" u="none" strike="noStrike" kern="1200" cap="none" spc="-15" normalizeH="0" baseline="0" noProof="0" dirty="0">
                <a:ln>
                  <a:noFill/>
                </a:ln>
                <a:solidFill>
                  <a:prstClr val="black"/>
                </a:solidFill>
                <a:effectLst/>
                <a:uLnTx/>
                <a:uFillTx/>
                <a:latin typeface="Calibri"/>
                <a:ea typeface="+mn-ea"/>
                <a:cs typeface="Calibri"/>
              </a:rPr>
              <a:t>pixel-to-pixel</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translation-equivariance</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7992540" y="2744738"/>
            <a:ext cx="0" cy="274955"/>
          </a:xfrm>
          <a:custGeom>
            <a:avLst/>
            <a:gdLst/>
            <a:ahLst/>
            <a:cxnLst/>
            <a:rect l="l" t="t" r="r" b="b"/>
            <a:pathLst>
              <a:path h="274955">
                <a:moveTo>
                  <a:pt x="0" y="0"/>
                </a:moveTo>
                <a:lnTo>
                  <a:pt x="0" y="274635"/>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7992540" y="5868936"/>
            <a:ext cx="0" cy="500380"/>
          </a:xfrm>
          <a:custGeom>
            <a:avLst/>
            <a:gdLst/>
            <a:ahLst/>
            <a:cxnLst/>
            <a:rect l="l" t="t" r="r" b="b"/>
            <a:pathLst>
              <a:path h="500379">
                <a:moveTo>
                  <a:pt x="0" y="0"/>
                </a:moveTo>
                <a:lnTo>
                  <a:pt x="0" y="50006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8716123" y="5868936"/>
            <a:ext cx="0" cy="500380"/>
          </a:xfrm>
          <a:custGeom>
            <a:avLst/>
            <a:gdLst/>
            <a:ahLst/>
            <a:cxnLst/>
            <a:rect l="l" t="t" r="r" b="b"/>
            <a:pathLst>
              <a:path h="500379">
                <a:moveTo>
                  <a:pt x="0" y="0"/>
                </a:moveTo>
                <a:lnTo>
                  <a:pt x="0" y="50006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9439705" y="5868936"/>
            <a:ext cx="0" cy="500380"/>
          </a:xfrm>
          <a:custGeom>
            <a:avLst/>
            <a:gdLst/>
            <a:ahLst/>
            <a:cxnLst/>
            <a:rect l="l" t="t" r="r" b="b"/>
            <a:pathLst>
              <a:path h="500379">
                <a:moveTo>
                  <a:pt x="0" y="0"/>
                </a:moveTo>
                <a:lnTo>
                  <a:pt x="0" y="50006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0163288" y="2744738"/>
            <a:ext cx="0" cy="3624579"/>
          </a:xfrm>
          <a:custGeom>
            <a:avLst/>
            <a:gdLst/>
            <a:ahLst/>
            <a:cxnLst/>
            <a:rect l="l" t="t" r="r" b="b"/>
            <a:pathLst>
              <a:path h="3624579">
                <a:moveTo>
                  <a:pt x="0" y="0"/>
                </a:moveTo>
                <a:lnTo>
                  <a:pt x="0" y="36242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0157827" y="3472447"/>
            <a:ext cx="734060" cy="0"/>
          </a:xfrm>
          <a:custGeom>
            <a:avLst/>
            <a:gdLst/>
            <a:ahLst/>
            <a:cxnLst/>
            <a:rect l="l" t="t" r="r" b="b"/>
            <a:pathLst>
              <a:path w="734059">
                <a:moveTo>
                  <a:pt x="0" y="0"/>
                </a:moveTo>
                <a:lnTo>
                  <a:pt x="733806"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object 10"/>
          <p:cNvSpPr/>
          <p:nvPr/>
        </p:nvSpPr>
        <p:spPr>
          <a:xfrm>
            <a:off x="7264194" y="3472447"/>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9886746" y="4195394"/>
            <a:ext cx="1005205" cy="0"/>
          </a:xfrm>
          <a:custGeom>
            <a:avLst/>
            <a:gdLst/>
            <a:ahLst/>
            <a:cxnLst/>
            <a:rect l="l" t="t" r="r" b="b"/>
            <a:pathLst>
              <a:path w="1005204">
                <a:moveTo>
                  <a:pt x="0" y="0"/>
                </a:moveTo>
                <a:lnTo>
                  <a:pt x="1004888"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7264194" y="4195394"/>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10157827" y="4918341"/>
            <a:ext cx="734060" cy="0"/>
          </a:xfrm>
          <a:custGeom>
            <a:avLst/>
            <a:gdLst/>
            <a:ahLst/>
            <a:cxnLst/>
            <a:rect l="l" t="t" r="r" b="b"/>
            <a:pathLst>
              <a:path w="734059">
                <a:moveTo>
                  <a:pt x="0" y="0"/>
                </a:moveTo>
                <a:lnTo>
                  <a:pt x="733806"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7264194" y="4918341"/>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9886746" y="5641288"/>
            <a:ext cx="1005205" cy="0"/>
          </a:xfrm>
          <a:custGeom>
            <a:avLst/>
            <a:gdLst/>
            <a:ahLst/>
            <a:cxnLst/>
            <a:rect l="l" t="t" r="r" b="b"/>
            <a:pathLst>
              <a:path w="1005204">
                <a:moveTo>
                  <a:pt x="0" y="0"/>
                </a:moveTo>
                <a:lnTo>
                  <a:pt x="1004888"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7264194" y="5641288"/>
            <a:ext cx="593725" cy="0"/>
          </a:xfrm>
          <a:custGeom>
            <a:avLst/>
            <a:gdLst/>
            <a:ahLst/>
            <a:cxnLst/>
            <a:rect l="l" t="t" r="r" b="b"/>
            <a:pathLst>
              <a:path w="593725">
                <a:moveTo>
                  <a:pt x="0" y="0"/>
                </a:moveTo>
                <a:lnTo>
                  <a:pt x="593723"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7268957" y="2744738"/>
            <a:ext cx="0" cy="3624579"/>
          </a:xfrm>
          <a:custGeom>
            <a:avLst/>
            <a:gdLst/>
            <a:ahLst/>
            <a:cxnLst/>
            <a:rect l="l" t="t" r="r" b="b"/>
            <a:pathLst>
              <a:path h="3624579">
                <a:moveTo>
                  <a:pt x="0" y="0"/>
                </a:moveTo>
                <a:lnTo>
                  <a:pt x="0" y="36242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10886871" y="2744738"/>
            <a:ext cx="0" cy="3624579"/>
          </a:xfrm>
          <a:custGeom>
            <a:avLst/>
            <a:gdLst/>
            <a:ahLst/>
            <a:cxnLst/>
            <a:rect l="l" t="t" r="r" b="b"/>
            <a:pathLst>
              <a:path h="3624579">
                <a:moveTo>
                  <a:pt x="0" y="0"/>
                </a:moveTo>
                <a:lnTo>
                  <a:pt x="0" y="3624259"/>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p:nvPr/>
        </p:nvSpPr>
        <p:spPr>
          <a:xfrm>
            <a:off x="10157827" y="2749500"/>
            <a:ext cx="734060" cy="0"/>
          </a:xfrm>
          <a:custGeom>
            <a:avLst/>
            <a:gdLst/>
            <a:ahLst/>
            <a:cxnLst/>
            <a:rect l="l" t="t" r="r" b="b"/>
            <a:pathLst>
              <a:path w="734059">
                <a:moveTo>
                  <a:pt x="0" y="0"/>
                </a:moveTo>
                <a:lnTo>
                  <a:pt x="733806"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object 20"/>
          <p:cNvSpPr/>
          <p:nvPr/>
        </p:nvSpPr>
        <p:spPr>
          <a:xfrm>
            <a:off x="7264194" y="2749500"/>
            <a:ext cx="741045" cy="0"/>
          </a:xfrm>
          <a:custGeom>
            <a:avLst/>
            <a:gdLst/>
            <a:ahLst/>
            <a:cxnLst/>
            <a:rect l="l" t="t" r="r" b="b"/>
            <a:pathLst>
              <a:path w="741045">
                <a:moveTo>
                  <a:pt x="0" y="0"/>
                </a:moveTo>
                <a:lnTo>
                  <a:pt x="740740"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7264194" y="6364235"/>
            <a:ext cx="3627754" cy="0"/>
          </a:xfrm>
          <a:custGeom>
            <a:avLst/>
            <a:gdLst/>
            <a:ahLst/>
            <a:cxnLst/>
            <a:rect l="l" t="t" r="r" b="b"/>
            <a:pathLst>
              <a:path w="3627754">
                <a:moveTo>
                  <a:pt x="0" y="0"/>
                </a:moveTo>
                <a:lnTo>
                  <a:pt x="3627439" y="0"/>
                </a:lnTo>
              </a:path>
            </a:pathLst>
          </a:custGeom>
          <a:ln w="9525">
            <a:solidFill>
              <a:srgbClr val="4472C4"/>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7857918" y="3019374"/>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8872332" y="3019374"/>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7857918" y="4444155"/>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8872332" y="4444155"/>
            <a:ext cx="1014730" cy="1424940"/>
          </a:xfrm>
          <a:custGeom>
            <a:avLst/>
            <a:gdLst/>
            <a:ahLst/>
            <a:cxnLst/>
            <a:rect l="l" t="t" r="r" b="b"/>
            <a:pathLst>
              <a:path w="1014729" h="1424939">
                <a:moveTo>
                  <a:pt x="0" y="1424781"/>
                </a:moveTo>
                <a:lnTo>
                  <a:pt x="1014414" y="1424781"/>
                </a:lnTo>
                <a:lnTo>
                  <a:pt x="1014414" y="0"/>
                </a:lnTo>
                <a:lnTo>
                  <a:pt x="0" y="0"/>
                </a:lnTo>
                <a:lnTo>
                  <a:pt x="0" y="1424781"/>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8872332" y="5641621"/>
            <a:ext cx="0" cy="233679"/>
          </a:xfrm>
          <a:custGeom>
            <a:avLst/>
            <a:gdLst/>
            <a:ahLst/>
            <a:cxnLst/>
            <a:rect l="l" t="t" r="r" b="b"/>
            <a:pathLst>
              <a:path h="233679">
                <a:moveTo>
                  <a:pt x="0" y="0"/>
                </a:moveTo>
                <a:lnTo>
                  <a:pt x="0" y="233666"/>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7851568" y="4444156"/>
            <a:ext cx="153670" cy="0"/>
          </a:xfrm>
          <a:custGeom>
            <a:avLst/>
            <a:gdLst/>
            <a:ahLst/>
            <a:cxnLst/>
            <a:rect l="l" t="t" r="r" b="b"/>
            <a:pathLst>
              <a:path w="153670">
                <a:moveTo>
                  <a:pt x="0" y="0"/>
                </a:moveTo>
                <a:lnTo>
                  <a:pt x="153367"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p:nvPr/>
        </p:nvSpPr>
        <p:spPr>
          <a:xfrm>
            <a:off x="7857918" y="3013025"/>
            <a:ext cx="0" cy="2862580"/>
          </a:xfrm>
          <a:custGeom>
            <a:avLst/>
            <a:gdLst/>
            <a:ahLst/>
            <a:cxnLst/>
            <a:rect l="l" t="t" r="r" b="b"/>
            <a:pathLst>
              <a:path h="2862579">
                <a:moveTo>
                  <a:pt x="0" y="0"/>
                </a:moveTo>
                <a:lnTo>
                  <a:pt x="0" y="2862262"/>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9886746" y="5641621"/>
            <a:ext cx="0" cy="233679"/>
          </a:xfrm>
          <a:custGeom>
            <a:avLst/>
            <a:gdLst/>
            <a:ahLst/>
            <a:cxnLst/>
            <a:rect l="l" t="t" r="r" b="b"/>
            <a:pathLst>
              <a:path h="233679">
                <a:moveTo>
                  <a:pt x="0" y="0"/>
                </a:moveTo>
                <a:lnTo>
                  <a:pt x="0" y="233666"/>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object 30"/>
          <p:cNvSpPr/>
          <p:nvPr/>
        </p:nvSpPr>
        <p:spPr>
          <a:xfrm>
            <a:off x="7851568" y="3019375"/>
            <a:ext cx="153670" cy="0"/>
          </a:xfrm>
          <a:custGeom>
            <a:avLst/>
            <a:gdLst/>
            <a:ahLst/>
            <a:cxnLst/>
            <a:rect l="l" t="t" r="r" b="b"/>
            <a:pathLst>
              <a:path w="153670">
                <a:moveTo>
                  <a:pt x="0" y="0"/>
                </a:moveTo>
                <a:lnTo>
                  <a:pt x="153367"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object 31"/>
          <p:cNvSpPr/>
          <p:nvPr/>
        </p:nvSpPr>
        <p:spPr>
          <a:xfrm>
            <a:off x="7851568" y="5868937"/>
            <a:ext cx="2041525" cy="0"/>
          </a:xfrm>
          <a:custGeom>
            <a:avLst/>
            <a:gdLst/>
            <a:ahLst/>
            <a:cxnLst/>
            <a:rect l="l" t="t" r="r" b="b"/>
            <a:pathLst>
              <a:path w="2041525">
                <a:moveTo>
                  <a:pt x="0" y="0"/>
                </a:moveTo>
                <a:lnTo>
                  <a:pt x="2041528"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8004935" y="2743512"/>
            <a:ext cx="1433830" cy="1452880"/>
          </a:xfrm>
          <a:custGeom>
            <a:avLst/>
            <a:gdLst/>
            <a:ahLst/>
            <a:cxnLst/>
            <a:rect l="l" t="t" r="r" b="b"/>
            <a:pathLst>
              <a:path w="1433829" h="1452879">
                <a:moveTo>
                  <a:pt x="0" y="1452567"/>
                </a:moveTo>
                <a:lnTo>
                  <a:pt x="1433705" y="1452567"/>
                </a:lnTo>
                <a:lnTo>
                  <a:pt x="1433705" y="0"/>
                </a:lnTo>
                <a:lnTo>
                  <a:pt x="0" y="0"/>
                </a:lnTo>
                <a:lnTo>
                  <a:pt x="0" y="1452567"/>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object 33"/>
          <p:cNvSpPr/>
          <p:nvPr/>
        </p:nvSpPr>
        <p:spPr>
          <a:xfrm>
            <a:off x="9438640" y="2743512"/>
            <a:ext cx="719455" cy="1452880"/>
          </a:xfrm>
          <a:custGeom>
            <a:avLst/>
            <a:gdLst/>
            <a:ahLst/>
            <a:cxnLst/>
            <a:rect l="l" t="t" r="r" b="b"/>
            <a:pathLst>
              <a:path w="719454" h="1452879">
                <a:moveTo>
                  <a:pt x="0" y="1452567"/>
                </a:moveTo>
                <a:lnTo>
                  <a:pt x="719187" y="1452567"/>
                </a:lnTo>
                <a:lnTo>
                  <a:pt x="719187" y="0"/>
                </a:lnTo>
                <a:lnTo>
                  <a:pt x="0" y="0"/>
                </a:lnTo>
                <a:lnTo>
                  <a:pt x="0" y="1452567"/>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object 34"/>
          <p:cNvSpPr/>
          <p:nvPr/>
        </p:nvSpPr>
        <p:spPr>
          <a:xfrm>
            <a:off x="8004935" y="4196080"/>
            <a:ext cx="1433830" cy="1445895"/>
          </a:xfrm>
          <a:custGeom>
            <a:avLst/>
            <a:gdLst/>
            <a:ahLst/>
            <a:cxnLst/>
            <a:rect l="l" t="t" r="r" b="b"/>
            <a:pathLst>
              <a:path w="1433829" h="1445895">
                <a:moveTo>
                  <a:pt x="0" y="1445540"/>
                </a:moveTo>
                <a:lnTo>
                  <a:pt x="1433705" y="1445540"/>
                </a:lnTo>
                <a:lnTo>
                  <a:pt x="1433705" y="0"/>
                </a:lnTo>
                <a:lnTo>
                  <a:pt x="0" y="0"/>
                </a:lnTo>
                <a:lnTo>
                  <a:pt x="0" y="1445540"/>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object 35"/>
          <p:cNvSpPr/>
          <p:nvPr/>
        </p:nvSpPr>
        <p:spPr>
          <a:xfrm>
            <a:off x="9438640" y="4196080"/>
            <a:ext cx="719455" cy="1445895"/>
          </a:xfrm>
          <a:custGeom>
            <a:avLst/>
            <a:gdLst/>
            <a:ahLst/>
            <a:cxnLst/>
            <a:rect l="l" t="t" r="r" b="b"/>
            <a:pathLst>
              <a:path w="719454" h="1445895">
                <a:moveTo>
                  <a:pt x="0" y="1445540"/>
                </a:moveTo>
                <a:lnTo>
                  <a:pt x="719187" y="1445540"/>
                </a:lnTo>
                <a:lnTo>
                  <a:pt x="719187" y="0"/>
                </a:lnTo>
                <a:lnTo>
                  <a:pt x="0" y="0"/>
                </a:lnTo>
                <a:lnTo>
                  <a:pt x="0" y="1445540"/>
                </a:lnTo>
                <a:close/>
              </a:path>
            </a:pathLst>
          </a:custGeom>
          <a:solidFill>
            <a:srgbClr val="ED7D31">
              <a:alpha val="548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9438640" y="2737162"/>
            <a:ext cx="0" cy="2910840"/>
          </a:xfrm>
          <a:custGeom>
            <a:avLst/>
            <a:gdLst/>
            <a:ahLst/>
            <a:cxnLst/>
            <a:rect l="l" t="t" r="r" b="b"/>
            <a:pathLst>
              <a:path h="2910840">
                <a:moveTo>
                  <a:pt x="0" y="0"/>
                </a:moveTo>
                <a:lnTo>
                  <a:pt x="0" y="2910809"/>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object 37"/>
          <p:cNvSpPr/>
          <p:nvPr/>
        </p:nvSpPr>
        <p:spPr>
          <a:xfrm>
            <a:off x="7998585" y="4196080"/>
            <a:ext cx="2165985" cy="0"/>
          </a:xfrm>
          <a:custGeom>
            <a:avLst/>
            <a:gdLst/>
            <a:ahLst/>
            <a:cxnLst/>
            <a:rect l="l" t="t" r="r" b="b"/>
            <a:pathLst>
              <a:path w="2165984">
                <a:moveTo>
                  <a:pt x="0" y="0"/>
                </a:moveTo>
                <a:lnTo>
                  <a:pt x="2165592"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object 38"/>
          <p:cNvSpPr/>
          <p:nvPr/>
        </p:nvSpPr>
        <p:spPr>
          <a:xfrm>
            <a:off x="8004935" y="2737162"/>
            <a:ext cx="0" cy="2910840"/>
          </a:xfrm>
          <a:custGeom>
            <a:avLst/>
            <a:gdLst/>
            <a:ahLst/>
            <a:cxnLst/>
            <a:rect l="l" t="t" r="r" b="b"/>
            <a:pathLst>
              <a:path h="2910840">
                <a:moveTo>
                  <a:pt x="0" y="0"/>
                </a:moveTo>
                <a:lnTo>
                  <a:pt x="0" y="2910809"/>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10157828" y="2737162"/>
            <a:ext cx="0" cy="2910840"/>
          </a:xfrm>
          <a:custGeom>
            <a:avLst/>
            <a:gdLst/>
            <a:ahLst/>
            <a:cxnLst/>
            <a:rect l="l" t="t" r="r" b="b"/>
            <a:pathLst>
              <a:path h="2910840">
                <a:moveTo>
                  <a:pt x="0" y="0"/>
                </a:moveTo>
                <a:lnTo>
                  <a:pt x="0" y="2910809"/>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object 40"/>
          <p:cNvSpPr/>
          <p:nvPr/>
        </p:nvSpPr>
        <p:spPr>
          <a:xfrm>
            <a:off x="7998585" y="2743512"/>
            <a:ext cx="2165985" cy="0"/>
          </a:xfrm>
          <a:custGeom>
            <a:avLst/>
            <a:gdLst/>
            <a:ahLst/>
            <a:cxnLst/>
            <a:rect l="l" t="t" r="r" b="b"/>
            <a:pathLst>
              <a:path w="2165984">
                <a:moveTo>
                  <a:pt x="0" y="0"/>
                </a:moveTo>
                <a:lnTo>
                  <a:pt x="2165592"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object 41"/>
          <p:cNvSpPr/>
          <p:nvPr/>
        </p:nvSpPr>
        <p:spPr>
          <a:xfrm>
            <a:off x="7998585" y="5641621"/>
            <a:ext cx="2165985" cy="0"/>
          </a:xfrm>
          <a:custGeom>
            <a:avLst/>
            <a:gdLst/>
            <a:ahLst/>
            <a:cxnLst/>
            <a:rect l="l" t="t" r="r" b="b"/>
            <a:pathLst>
              <a:path w="2165984">
                <a:moveTo>
                  <a:pt x="0" y="0"/>
                </a:moveTo>
                <a:lnTo>
                  <a:pt x="2165592" y="0"/>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object 42"/>
          <p:cNvSpPr/>
          <p:nvPr/>
        </p:nvSpPr>
        <p:spPr>
          <a:xfrm>
            <a:off x="7843908" y="2733895"/>
            <a:ext cx="161290" cy="283845"/>
          </a:xfrm>
          <a:custGeom>
            <a:avLst/>
            <a:gdLst/>
            <a:ahLst/>
            <a:cxnLst/>
            <a:rect l="l" t="t" r="r" b="b"/>
            <a:pathLst>
              <a:path w="161290" h="283844">
                <a:moveTo>
                  <a:pt x="161025" y="0"/>
                </a:moveTo>
                <a:lnTo>
                  <a:pt x="74199" y="61659"/>
                </a:lnTo>
                <a:lnTo>
                  <a:pt x="102218" y="76591"/>
                </a:lnTo>
                <a:lnTo>
                  <a:pt x="0" y="268396"/>
                </a:lnTo>
                <a:lnTo>
                  <a:pt x="28018" y="283329"/>
                </a:lnTo>
                <a:lnTo>
                  <a:pt x="130238" y="91523"/>
                </a:lnTo>
                <a:lnTo>
                  <a:pt x="158645" y="91523"/>
                </a:lnTo>
                <a:lnTo>
                  <a:pt x="161025" y="0"/>
                </a:lnTo>
                <a:close/>
              </a:path>
              <a:path w="161290" h="283844">
                <a:moveTo>
                  <a:pt x="158645" y="91523"/>
                </a:moveTo>
                <a:lnTo>
                  <a:pt x="130238" y="91523"/>
                </a:lnTo>
                <a:lnTo>
                  <a:pt x="158257" y="106456"/>
                </a:lnTo>
                <a:lnTo>
                  <a:pt x="158645" y="91523"/>
                </a:lnTo>
                <a:close/>
              </a:path>
            </a:pathLst>
          </a:custGeom>
          <a:solidFill>
            <a:srgbClr val="4472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9876818" y="5644210"/>
            <a:ext cx="281305" cy="229870"/>
          </a:xfrm>
          <a:custGeom>
            <a:avLst/>
            <a:gdLst/>
            <a:ahLst/>
            <a:cxnLst/>
            <a:rect l="l" t="t" r="r" b="b"/>
            <a:pathLst>
              <a:path w="281304" h="229870">
                <a:moveTo>
                  <a:pt x="281009" y="0"/>
                </a:moveTo>
                <a:lnTo>
                  <a:pt x="176900" y="22409"/>
                </a:lnTo>
                <a:lnTo>
                  <a:pt x="196758" y="47183"/>
                </a:lnTo>
                <a:lnTo>
                  <a:pt x="0" y="204886"/>
                </a:lnTo>
                <a:lnTo>
                  <a:pt x="19856" y="229661"/>
                </a:lnTo>
                <a:lnTo>
                  <a:pt x="216615" y="71957"/>
                </a:lnTo>
                <a:lnTo>
                  <a:pt x="247878" y="71957"/>
                </a:lnTo>
                <a:lnTo>
                  <a:pt x="281009" y="0"/>
                </a:lnTo>
                <a:close/>
              </a:path>
              <a:path w="281304" h="229870">
                <a:moveTo>
                  <a:pt x="247878" y="71957"/>
                </a:moveTo>
                <a:lnTo>
                  <a:pt x="216615" y="71957"/>
                </a:lnTo>
                <a:lnTo>
                  <a:pt x="236471" y="96732"/>
                </a:lnTo>
                <a:lnTo>
                  <a:pt x="247878" y="71957"/>
                </a:lnTo>
                <a:close/>
              </a:path>
            </a:pathLst>
          </a:custGeom>
          <a:solidFill>
            <a:srgbClr val="4472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object 44"/>
          <p:cNvSpPr/>
          <p:nvPr/>
        </p:nvSpPr>
        <p:spPr>
          <a:xfrm>
            <a:off x="4955335" y="4348906"/>
            <a:ext cx="2158365" cy="190500"/>
          </a:xfrm>
          <a:custGeom>
            <a:avLst/>
            <a:gdLst/>
            <a:ahLst/>
            <a:cxnLst/>
            <a:rect l="l" t="t" r="r" b="b"/>
            <a:pathLst>
              <a:path w="2158365" h="190500">
                <a:moveTo>
                  <a:pt x="1967849" y="0"/>
                </a:moveTo>
                <a:lnTo>
                  <a:pt x="1967849" y="63500"/>
                </a:lnTo>
                <a:lnTo>
                  <a:pt x="0" y="63500"/>
                </a:lnTo>
                <a:lnTo>
                  <a:pt x="0" y="127000"/>
                </a:lnTo>
                <a:lnTo>
                  <a:pt x="1967849" y="127000"/>
                </a:lnTo>
                <a:lnTo>
                  <a:pt x="1967849" y="190500"/>
                </a:lnTo>
                <a:lnTo>
                  <a:pt x="2158349" y="95250"/>
                </a:lnTo>
                <a:lnTo>
                  <a:pt x="1967849" y="0"/>
                </a:lnTo>
                <a:close/>
              </a:path>
            </a:pathLst>
          </a:custGeom>
          <a:solidFill>
            <a:srgbClr val="4472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object 45"/>
          <p:cNvSpPr txBox="1"/>
          <p:nvPr/>
        </p:nvSpPr>
        <p:spPr>
          <a:xfrm>
            <a:off x="4913566" y="3578594"/>
            <a:ext cx="236410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20" normalizeH="0" baseline="0" noProof="0" dirty="0">
                <a:ln>
                  <a:noFill/>
                </a:ln>
                <a:solidFill>
                  <a:srgbClr val="C00000"/>
                </a:solidFill>
                <a:effectLst/>
                <a:uLnTx/>
                <a:uFillTx/>
                <a:latin typeface="Calibri"/>
                <a:ea typeface="+mn-ea"/>
                <a:cs typeface="Calibri"/>
              </a:rPr>
              <a:t>RoIPool</a:t>
            </a:r>
            <a:r>
              <a:rPr kumimoji="0" sz="2400" b="0" i="0" u="none" strike="noStrike" kern="1200" cap="none" spc="-65" normalizeH="0" baseline="0" noProof="0" dirty="0">
                <a:ln>
                  <a:noFill/>
                </a:ln>
                <a:solidFill>
                  <a:srgbClr val="C00000"/>
                </a:solidFill>
                <a:effectLst/>
                <a:uLnTx/>
                <a:uFillTx/>
                <a:latin typeface="Calibri"/>
                <a:ea typeface="+mn-ea"/>
                <a:cs typeface="Calibri"/>
              </a:rPr>
              <a:t> </a:t>
            </a:r>
            <a:r>
              <a:rPr kumimoji="0" sz="2400" b="0" i="0" u="none" strike="noStrike" kern="1200" cap="none" spc="-15" normalizeH="0" baseline="0" noProof="0" dirty="0">
                <a:ln>
                  <a:noFill/>
                </a:ln>
                <a:solidFill>
                  <a:srgbClr val="C00000"/>
                </a:solidFill>
                <a:effectLst/>
                <a:uLnTx/>
                <a:uFillTx/>
                <a:latin typeface="Calibri"/>
                <a:ea typeface="+mn-ea"/>
                <a:cs typeface="Calibri"/>
              </a:rPr>
              <a:t>coordinate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6" name="object 46"/>
          <p:cNvSpPr txBox="1"/>
          <p:nvPr/>
        </p:nvSpPr>
        <p:spPr>
          <a:xfrm>
            <a:off x="5309806" y="3946916"/>
            <a:ext cx="157226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0" normalizeH="0" baseline="0" noProof="0" dirty="0">
                <a:ln>
                  <a:noFill/>
                </a:ln>
                <a:solidFill>
                  <a:srgbClr val="C00000"/>
                </a:solidFill>
                <a:effectLst/>
                <a:uLnTx/>
                <a:uFillTx/>
                <a:latin typeface="Calibri"/>
                <a:ea typeface="+mn-ea"/>
                <a:cs typeface="Calibri"/>
              </a:rPr>
              <a:t>qu</a:t>
            </a:r>
            <a:r>
              <a:rPr kumimoji="0" sz="2400" b="0" i="0" u="none" strike="noStrike" kern="1200" cap="none" spc="-5" normalizeH="0" baseline="0" noProof="0" dirty="0">
                <a:ln>
                  <a:noFill/>
                </a:ln>
                <a:solidFill>
                  <a:srgbClr val="C00000"/>
                </a:solidFill>
                <a:effectLst/>
                <a:uLnTx/>
                <a:uFillTx/>
                <a:latin typeface="Calibri"/>
                <a:ea typeface="+mn-ea"/>
                <a:cs typeface="Calibri"/>
              </a:rPr>
              <a:t>a</a:t>
            </a:r>
            <a:r>
              <a:rPr kumimoji="0" sz="2400" b="0" i="0" u="none" strike="noStrike" kern="1200" cap="none" spc="-25" normalizeH="0" baseline="0" noProof="0" dirty="0">
                <a:ln>
                  <a:noFill/>
                </a:ln>
                <a:solidFill>
                  <a:srgbClr val="C00000"/>
                </a:solidFill>
                <a:effectLst/>
                <a:uLnTx/>
                <a:uFillTx/>
                <a:latin typeface="Calibri"/>
                <a:ea typeface="+mn-ea"/>
                <a:cs typeface="Calibri"/>
              </a:rPr>
              <a:t>n</a:t>
            </a:r>
            <a:r>
              <a:rPr kumimoji="0" sz="2400" b="0" i="0" u="none" strike="noStrike" kern="1200" cap="none" spc="-5" normalizeH="0" baseline="0" noProof="0" dirty="0">
                <a:ln>
                  <a:noFill/>
                </a:ln>
                <a:solidFill>
                  <a:srgbClr val="C00000"/>
                </a:solidFill>
                <a:effectLst/>
                <a:uLnTx/>
                <a:uFillTx/>
                <a:latin typeface="Calibri"/>
                <a:ea typeface="+mn-ea"/>
                <a:cs typeface="Calibri"/>
              </a:rPr>
              <a:t>ti</a:t>
            </a:r>
            <a:r>
              <a:rPr kumimoji="0" sz="2400" b="0" i="0" u="none" strike="noStrike" kern="1200" cap="none" spc="-40" normalizeH="0" baseline="0" noProof="0" dirty="0">
                <a:ln>
                  <a:noFill/>
                </a:ln>
                <a:solidFill>
                  <a:srgbClr val="C00000"/>
                </a:solidFill>
                <a:effectLst/>
                <a:uLnTx/>
                <a:uFillTx/>
                <a:latin typeface="Calibri"/>
                <a:ea typeface="+mn-ea"/>
                <a:cs typeface="Calibri"/>
              </a:rPr>
              <a:t>z</a:t>
            </a:r>
            <a:r>
              <a:rPr kumimoji="0" sz="2400" b="0" i="0" u="none" strike="noStrike" kern="1200" cap="none" spc="-25" normalizeH="0" baseline="0" noProof="0" dirty="0">
                <a:ln>
                  <a:noFill/>
                </a:ln>
                <a:solidFill>
                  <a:srgbClr val="C00000"/>
                </a:solidFill>
                <a:effectLst/>
                <a:uLnTx/>
                <a:uFillTx/>
                <a:latin typeface="Calibri"/>
                <a:ea typeface="+mn-ea"/>
                <a:cs typeface="Calibri"/>
              </a:rPr>
              <a:t>a</a:t>
            </a:r>
            <a:r>
              <a:rPr kumimoji="0" sz="2400" b="0" i="0" u="none" strike="noStrike" kern="1200" cap="none" spc="-5" normalizeH="0" baseline="0" noProof="0" dirty="0">
                <a:ln>
                  <a:noFill/>
                </a:ln>
                <a:solidFill>
                  <a:srgbClr val="C00000"/>
                </a:solidFill>
                <a:effectLst/>
                <a:uLnTx/>
                <a:uFillTx/>
                <a:latin typeface="Calibri"/>
                <a:ea typeface="+mn-ea"/>
                <a:cs typeface="Calibri"/>
              </a:rPr>
              <a:t>tio</a:t>
            </a:r>
            <a:r>
              <a:rPr kumimoji="0" sz="2400" b="0" i="0" u="none" strike="noStrike" kern="1200" cap="none" spc="0" normalizeH="0" baseline="0" noProof="0" dirty="0">
                <a:ln>
                  <a:noFill/>
                </a:ln>
                <a:solidFill>
                  <a:srgbClr val="C00000"/>
                </a:solidFill>
                <a:effectLst/>
                <a:uLnTx/>
                <a:uFillTx/>
                <a:latin typeface="Calibri"/>
                <a:ea typeface="+mn-ea"/>
                <a:cs typeface="Calibri"/>
              </a:rPr>
              <a:t>n</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7" name="object 47"/>
          <p:cNvSpPr/>
          <p:nvPr/>
        </p:nvSpPr>
        <p:spPr>
          <a:xfrm>
            <a:off x="7124224" y="2707229"/>
            <a:ext cx="741680" cy="198120"/>
          </a:xfrm>
          <a:custGeom>
            <a:avLst/>
            <a:gdLst/>
            <a:ahLst/>
            <a:cxnLst/>
            <a:rect l="l" t="t" r="r" b="b"/>
            <a:pathLst>
              <a:path w="741679" h="198119">
                <a:moveTo>
                  <a:pt x="1938" y="0"/>
                </a:moveTo>
                <a:lnTo>
                  <a:pt x="0" y="8241"/>
                </a:lnTo>
                <a:lnTo>
                  <a:pt x="666511" y="165047"/>
                </a:lnTo>
                <a:lnTo>
                  <a:pt x="658755" y="198014"/>
                </a:lnTo>
                <a:lnTo>
                  <a:pt x="741655" y="178376"/>
                </a:lnTo>
                <a:lnTo>
                  <a:pt x="715769" y="156805"/>
                </a:lnTo>
                <a:lnTo>
                  <a:pt x="668450" y="156805"/>
                </a:lnTo>
                <a:lnTo>
                  <a:pt x="1938" y="0"/>
                </a:lnTo>
                <a:close/>
              </a:path>
              <a:path w="741679" h="198119">
                <a:moveTo>
                  <a:pt x="676206" y="123838"/>
                </a:moveTo>
                <a:lnTo>
                  <a:pt x="668450" y="156805"/>
                </a:lnTo>
                <a:lnTo>
                  <a:pt x="715769" y="156805"/>
                </a:lnTo>
                <a:lnTo>
                  <a:pt x="676206" y="12383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object 48"/>
          <p:cNvSpPr/>
          <p:nvPr/>
        </p:nvSpPr>
        <p:spPr>
          <a:xfrm>
            <a:off x="10050281" y="5801347"/>
            <a:ext cx="1017905" cy="441325"/>
          </a:xfrm>
          <a:custGeom>
            <a:avLst/>
            <a:gdLst/>
            <a:ahLst/>
            <a:cxnLst/>
            <a:rect l="l" t="t" r="r" b="b"/>
            <a:pathLst>
              <a:path w="1017904" h="441325">
                <a:moveTo>
                  <a:pt x="90118" y="38960"/>
                </a:moveTo>
                <a:lnTo>
                  <a:pt x="68473" y="38960"/>
                </a:lnTo>
                <a:lnTo>
                  <a:pt x="1014343" y="440955"/>
                </a:lnTo>
                <a:lnTo>
                  <a:pt x="1017656" y="433163"/>
                </a:lnTo>
                <a:lnTo>
                  <a:pt x="90118" y="38960"/>
                </a:lnTo>
                <a:close/>
              </a:path>
              <a:path w="1017904" h="441325">
                <a:moveTo>
                  <a:pt x="85031" y="0"/>
                </a:moveTo>
                <a:lnTo>
                  <a:pt x="0" y="5259"/>
                </a:lnTo>
                <a:lnTo>
                  <a:pt x="55225" y="70129"/>
                </a:lnTo>
                <a:lnTo>
                  <a:pt x="68473" y="38960"/>
                </a:lnTo>
                <a:lnTo>
                  <a:pt x="90118" y="38960"/>
                </a:lnTo>
                <a:lnTo>
                  <a:pt x="71784" y="31168"/>
                </a:lnTo>
                <a:lnTo>
                  <a:pt x="85031"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object 49"/>
          <p:cNvSpPr/>
          <p:nvPr/>
        </p:nvSpPr>
        <p:spPr>
          <a:xfrm>
            <a:off x="6570302" y="2433904"/>
            <a:ext cx="457200" cy="4572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object 50"/>
          <p:cNvSpPr txBox="1"/>
          <p:nvPr/>
        </p:nvSpPr>
        <p:spPr>
          <a:xfrm>
            <a:off x="6557602" y="2383104"/>
            <a:ext cx="482600" cy="574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600" b="0" i="0" u="none" strike="noStrike" kern="1200" cap="none" spc="3500" normalizeH="0" baseline="0" noProof="0" dirty="0">
                <a:ln>
                  <a:noFill/>
                </a:ln>
                <a:solidFill>
                  <a:prstClr val="black"/>
                </a:solidFill>
                <a:effectLst/>
                <a:uLnTx/>
                <a:uFillTx/>
                <a:latin typeface="Calibri"/>
                <a:ea typeface="+mn-ea"/>
                <a:cs typeface="Calibri"/>
              </a:rPr>
              <a:t>😖</a:t>
            </a:r>
            <a:endParaRPr kumimoji="0" sz="3600" b="0" i="0" u="none" strike="noStrike" kern="1200" cap="none" spc="0" normalizeH="0" baseline="0" noProof="0">
              <a:ln>
                <a:noFill/>
              </a:ln>
              <a:solidFill>
                <a:prstClr val="black"/>
              </a:solidFill>
              <a:effectLst/>
              <a:uLnTx/>
              <a:uFillTx/>
              <a:latin typeface="Calibri"/>
              <a:ea typeface="+mn-ea"/>
              <a:cs typeface="Calibri"/>
            </a:endParaRPr>
          </a:p>
        </p:txBody>
      </p:sp>
      <p:sp>
        <p:nvSpPr>
          <p:cNvPr id="51" name="object 51"/>
          <p:cNvSpPr/>
          <p:nvPr/>
        </p:nvSpPr>
        <p:spPr>
          <a:xfrm>
            <a:off x="11097466" y="6066123"/>
            <a:ext cx="457200" cy="4572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object 52"/>
          <p:cNvSpPr txBox="1"/>
          <p:nvPr/>
        </p:nvSpPr>
        <p:spPr>
          <a:xfrm>
            <a:off x="11084766" y="6015323"/>
            <a:ext cx="482600" cy="574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600" b="0" i="0" u="none" strike="noStrike" kern="1200" cap="none" spc="3500" normalizeH="0" baseline="0" noProof="0" dirty="0">
                <a:ln>
                  <a:noFill/>
                </a:ln>
                <a:solidFill>
                  <a:prstClr val="black"/>
                </a:solidFill>
                <a:effectLst/>
                <a:uLnTx/>
                <a:uFillTx/>
                <a:latin typeface="Calibri"/>
                <a:ea typeface="+mn-ea"/>
                <a:cs typeface="Calibri"/>
              </a:rPr>
              <a:t>😖</a:t>
            </a:r>
            <a:endParaRPr kumimoji="0" sz="3600" b="0" i="0" u="none" strike="noStrike" kern="1200" cap="none" spc="0" normalizeH="0" baseline="0" noProof="0">
              <a:ln>
                <a:noFill/>
              </a:ln>
              <a:solidFill>
                <a:prstClr val="black"/>
              </a:solidFill>
              <a:effectLst/>
              <a:uLnTx/>
              <a:uFillTx/>
              <a:latin typeface="Calibri"/>
              <a:ea typeface="+mn-ea"/>
              <a:cs typeface="Calibri"/>
            </a:endParaRPr>
          </a:p>
        </p:txBody>
      </p:sp>
      <p:sp>
        <p:nvSpPr>
          <p:cNvPr id="53" name="object 53"/>
          <p:cNvSpPr/>
          <p:nvPr/>
        </p:nvSpPr>
        <p:spPr>
          <a:xfrm>
            <a:off x="9443981" y="2207082"/>
            <a:ext cx="452755" cy="475615"/>
          </a:xfrm>
          <a:custGeom>
            <a:avLst/>
            <a:gdLst/>
            <a:ahLst/>
            <a:cxnLst/>
            <a:rect l="l" t="t" r="r" b="b"/>
            <a:pathLst>
              <a:path w="452754" h="475614">
                <a:moveTo>
                  <a:pt x="24958" y="393529"/>
                </a:moveTo>
                <a:lnTo>
                  <a:pt x="0" y="474986"/>
                </a:lnTo>
                <a:lnTo>
                  <a:pt x="80139" y="446077"/>
                </a:lnTo>
                <a:lnTo>
                  <a:pt x="55614" y="422723"/>
                </a:lnTo>
                <a:lnTo>
                  <a:pt x="61175" y="416883"/>
                </a:lnTo>
                <a:lnTo>
                  <a:pt x="49483" y="416883"/>
                </a:lnTo>
                <a:lnTo>
                  <a:pt x="24958" y="393529"/>
                </a:lnTo>
                <a:close/>
              </a:path>
              <a:path w="452754" h="475614">
                <a:moveTo>
                  <a:pt x="446469" y="0"/>
                </a:moveTo>
                <a:lnTo>
                  <a:pt x="49483" y="416883"/>
                </a:lnTo>
                <a:lnTo>
                  <a:pt x="61175" y="416883"/>
                </a:lnTo>
                <a:lnTo>
                  <a:pt x="452601" y="5838"/>
                </a:lnTo>
                <a:lnTo>
                  <a:pt x="446469" y="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object 54"/>
          <p:cNvSpPr/>
          <p:nvPr/>
        </p:nvSpPr>
        <p:spPr>
          <a:xfrm>
            <a:off x="9926101" y="1811752"/>
            <a:ext cx="457200" cy="457200"/>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55" name="object 55"/>
          <p:cNvGraphicFramePr>
            <a:graphicFrameLocks noGrp="1"/>
          </p:cNvGraphicFramePr>
          <p:nvPr/>
        </p:nvGraphicFramePr>
        <p:xfrm>
          <a:off x="1215248" y="2744737"/>
          <a:ext cx="3697605" cy="4011133"/>
        </p:xfrm>
        <a:graphic>
          <a:graphicData uri="http://schemas.openxmlformats.org/drawingml/2006/table">
            <a:tbl>
              <a:tblPr firstRow="1" bandRow="1">
                <a:tableStyleId>{2D5ABB26-0587-4C30-8999-92F81FD0307C}</a:tableStyleId>
              </a:tblPr>
              <a:tblGrid>
                <a:gridCol w="588645">
                  <a:extLst>
                    <a:ext uri="{9D8B030D-6E8A-4147-A177-3AD203B41FA5}">
                      <a16:colId xmlns:a16="http://schemas.microsoft.com/office/drawing/2014/main" val="20000"/>
                    </a:ext>
                  </a:extLst>
                </a:gridCol>
                <a:gridCol w="134620">
                  <a:extLst>
                    <a:ext uri="{9D8B030D-6E8A-4147-A177-3AD203B41FA5}">
                      <a16:colId xmlns:a16="http://schemas.microsoft.com/office/drawing/2014/main" val="20001"/>
                    </a:ext>
                  </a:extLst>
                </a:gridCol>
                <a:gridCol w="723265">
                  <a:extLst>
                    <a:ext uri="{9D8B030D-6E8A-4147-A177-3AD203B41FA5}">
                      <a16:colId xmlns:a16="http://schemas.microsoft.com/office/drawing/2014/main" val="20002"/>
                    </a:ext>
                  </a:extLst>
                </a:gridCol>
                <a:gridCol w="155575">
                  <a:extLst>
                    <a:ext uri="{9D8B030D-6E8A-4147-A177-3AD203B41FA5}">
                      <a16:colId xmlns:a16="http://schemas.microsoft.com/office/drawing/2014/main" val="20003"/>
                    </a:ext>
                  </a:extLst>
                </a:gridCol>
                <a:gridCol w="567055">
                  <a:extLst>
                    <a:ext uri="{9D8B030D-6E8A-4147-A177-3AD203B41FA5}">
                      <a16:colId xmlns:a16="http://schemas.microsoft.com/office/drawing/2014/main" val="20004"/>
                    </a:ext>
                  </a:extLst>
                </a:gridCol>
                <a:gridCol w="528955">
                  <a:extLst>
                    <a:ext uri="{9D8B030D-6E8A-4147-A177-3AD203B41FA5}">
                      <a16:colId xmlns:a16="http://schemas.microsoft.com/office/drawing/2014/main" val="20005"/>
                    </a:ext>
                  </a:extLst>
                </a:gridCol>
                <a:gridCol w="276225">
                  <a:extLst>
                    <a:ext uri="{9D8B030D-6E8A-4147-A177-3AD203B41FA5}">
                      <a16:colId xmlns:a16="http://schemas.microsoft.com/office/drawing/2014/main" val="20006"/>
                    </a:ext>
                  </a:extLst>
                </a:gridCol>
                <a:gridCol w="723265">
                  <a:extLst>
                    <a:ext uri="{9D8B030D-6E8A-4147-A177-3AD203B41FA5}">
                      <a16:colId xmlns:a16="http://schemas.microsoft.com/office/drawing/2014/main" val="20007"/>
                    </a:ext>
                  </a:extLst>
                </a:gridCol>
              </a:tblGrid>
              <a:tr h="269875">
                <a:tc gridSpan="2">
                  <a:txBody>
                    <a:bodyPr/>
                    <a:lstStyle/>
                    <a:p>
                      <a:pPr>
                        <a:lnSpc>
                          <a:spcPct val="100000"/>
                        </a:lnSpc>
                      </a:pPr>
                      <a:endParaRPr sz="16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tcPr>
                </a:tc>
                <a:tc hMerge="1">
                  <a:txBody>
                    <a:bodyPr/>
                    <a:lstStyle/>
                    <a:p>
                      <a:endParaRPr/>
                    </a:p>
                  </a:txBody>
                  <a:tcPr marL="0" marR="0" marT="0" marB="0"/>
                </a:tc>
                <a:tc>
                  <a:txBody>
                    <a:bodyPr/>
                    <a:lstStyle/>
                    <a:p>
                      <a:pPr>
                        <a:lnSpc>
                          <a:spcPct val="100000"/>
                        </a:lnSpc>
                      </a:pPr>
                      <a:endParaRPr sz="16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9050">
                      <a:solidFill>
                        <a:srgbClr val="000000"/>
                      </a:solidFill>
                      <a:prstDash val="solid"/>
                    </a:lnB>
                  </a:tcPr>
                </a:tc>
                <a:tc gridSpan="2">
                  <a:txBody>
                    <a:bodyPr/>
                    <a:lstStyle/>
                    <a:p>
                      <a:pPr>
                        <a:lnSpc>
                          <a:spcPct val="100000"/>
                        </a:lnSpc>
                      </a:pPr>
                      <a:endParaRPr sz="16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9050">
                      <a:solidFill>
                        <a:srgbClr val="000000"/>
                      </a:solidFill>
                      <a:prstDash val="solid"/>
                    </a:lnB>
                  </a:tcPr>
                </a:tc>
                <a:tc hMerge="1">
                  <a:txBody>
                    <a:bodyPr/>
                    <a:lstStyle/>
                    <a:p>
                      <a:endParaRPr/>
                    </a:p>
                  </a:txBody>
                  <a:tcPr marL="0" marR="0" marT="0" marB="0"/>
                </a:tc>
                <a:tc gridSpan="2">
                  <a:txBody>
                    <a:bodyPr/>
                    <a:lstStyle/>
                    <a:p>
                      <a:pPr>
                        <a:lnSpc>
                          <a:spcPct val="100000"/>
                        </a:lnSpc>
                      </a:pPr>
                      <a:endParaRPr sz="16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tcPr>
                </a:tc>
                <a:tc hMerge="1">
                  <a:txBody>
                    <a:bodyPr/>
                    <a:lstStyle/>
                    <a:p>
                      <a:endParaRPr/>
                    </a:p>
                  </a:txBody>
                  <a:tcPr marL="0" marR="0" marT="0" marB="0"/>
                </a:tc>
                <a:tc rowSpan="2">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0"/>
                  </a:ext>
                </a:extLst>
              </a:tr>
              <a:tr h="453072">
                <a:tc>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9050">
                      <a:solidFill>
                        <a:srgbClr val="000000"/>
                      </a:solidFill>
                      <a:prstDash val="solid"/>
                    </a:lnR>
                    <a:lnB w="12700">
                      <a:solidFill>
                        <a:srgbClr val="4472C4"/>
                      </a:solidFill>
                      <a:prstDash val="solid"/>
                    </a:lnB>
                  </a:tcPr>
                </a:tc>
                <a:tc rowSpan="3" gridSpan="3">
                  <a:txBody>
                    <a:bodyPr/>
                    <a:lstStyle/>
                    <a:p>
                      <a:pPr>
                        <a:lnSpc>
                          <a:spcPct val="100000"/>
                        </a:lnSpc>
                      </a:pPr>
                      <a:endParaRPr sz="25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rowSpan="3" hMerge="1">
                  <a:txBody>
                    <a:bodyPr/>
                    <a:lstStyle/>
                    <a:p>
                      <a:endParaRPr/>
                    </a:p>
                  </a:txBody>
                  <a:tcPr marL="0" marR="0" marT="0" marB="0"/>
                </a:tc>
                <a:tc rowSpan="3" hMerge="1">
                  <a:txBody>
                    <a:bodyPr/>
                    <a:lstStyle/>
                    <a:p>
                      <a:endParaRPr/>
                    </a:p>
                  </a:txBody>
                  <a:tcPr marL="0" marR="0" marT="0" marB="0"/>
                </a:tc>
                <a:tc rowSpan="3" gridSpan="2">
                  <a:txBody>
                    <a:bodyPr/>
                    <a:lstStyle/>
                    <a:p>
                      <a:pPr marR="76200">
                        <a:lnSpc>
                          <a:spcPct val="100000"/>
                        </a:lnSpc>
                      </a:pPr>
                      <a:endParaRPr sz="25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rowSpan="3" hMerge="1">
                  <a:txBody>
                    <a:bodyPr/>
                    <a:lstStyle/>
                    <a:p>
                      <a:endParaRPr/>
                    </a:p>
                  </a:txBody>
                  <a:tcPr marL="0" marR="0" marT="0" marB="0"/>
                </a:tc>
                <a:tc>
                  <a:txBody>
                    <a:bodyPr/>
                    <a:lstStyle/>
                    <a:p>
                      <a:pPr>
                        <a:lnSpc>
                          <a:spcPct val="100000"/>
                        </a:lnSpc>
                      </a:pPr>
                      <a:endParaRPr sz="2500">
                        <a:latin typeface="Times New Roman"/>
                        <a:cs typeface="Times New Roman"/>
                      </a:endParaRPr>
                    </a:p>
                  </a:txBody>
                  <a:tcPr marL="0" marR="0" marT="0" marB="0">
                    <a:lnL w="19050">
                      <a:solidFill>
                        <a:srgbClr val="000000"/>
                      </a:solidFill>
                      <a:prstDash val="solid"/>
                    </a:lnL>
                    <a:lnR w="12700">
                      <a:solidFill>
                        <a:srgbClr val="4472C4"/>
                      </a:solidFill>
                      <a:prstDash val="solid"/>
                    </a:lnR>
                    <a:lnB w="12700">
                      <a:solidFill>
                        <a:srgbClr val="4472C4"/>
                      </a:solidFill>
                      <a:prstDash val="solid"/>
                    </a:lnB>
                  </a:tcPr>
                </a:tc>
                <a:tc vMerge="1">
                  <a:txBody>
                    <a:bodyPr/>
                    <a:lstStyle/>
                    <a:p>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1"/>
                  </a:ext>
                </a:extLst>
              </a:tr>
              <a:tr h="722947">
                <a:tc>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9050">
                      <a:solidFill>
                        <a:srgbClr val="000000"/>
                      </a:solidFill>
                      <a:prstDash val="solid"/>
                    </a:lnR>
                    <a:lnT w="12700">
                      <a:solidFill>
                        <a:srgbClr val="4472C4"/>
                      </a:solidFill>
                      <a:prstDash val="solid"/>
                    </a:lnT>
                    <a:lnB w="12700">
                      <a:solidFill>
                        <a:srgbClr val="4472C4"/>
                      </a:solidFill>
                      <a:prstDash val="solid"/>
                    </a:lnB>
                  </a:tcPr>
                </a:tc>
                <a:tc gridSpan="3"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hMerge="1" vMerge="1">
                  <a:txBody>
                    <a:bodyPr/>
                    <a:lstStyle/>
                    <a:p>
                      <a:endParaRPr/>
                    </a:p>
                  </a:txBody>
                  <a:tcPr marL="0" marR="0" marT="0" marB="0"/>
                </a:tc>
                <a:tc gridSpan="2"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a:txBody>
                    <a:bodyPr/>
                    <a:lstStyle/>
                    <a:p>
                      <a:pPr>
                        <a:lnSpc>
                          <a:spcPct val="100000"/>
                        </a:lnSpc>
                      </a:pPr>
                      <a:endParaRPr sz="2500">
                        <a:latin typeface="Times New Roman"/>
                        <a:cs typeface="Times New Roman"/>
                      </a:endParaRPr>
                    </a:p>
                  </a:txBody>
                  <a:tcPr marL="0" marR="0" marT="0" marB="0">
                    <a:lnL w="19050">
                      <a:solidFill>
                        <a:srgbClr val="000000"/>
                      </a:solidFill>
                      <a:prstDash val="solid"/>
                    </a:lnL>
                    <a:lnR w="12700">
                      <a:solidFill>
                        <a:srgbClr val="4472C4"/>
                      </a:solidFill>
                      <a:prstDash val="solid"/>
                    </a:lnR>
                    <a:lnT w="12700">
                      <a:solidFill>
                        <a:srgbClr val="4472C4"/>
                      </a:solidFill>
                      <a:prstDash val="solid"/>
                    </a:lnT>
                    <a:lnB w="12700">
                      <a:solidFill>
                        <a:srgbClr val="4472C4"/>
                      </a:solidFill>
                      <a:prstDash val="solid"/>
                    </a:lnB>
                  </a:tcPr>
                </a:tc>
                <a:tc>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2"/>
                  </a:ext>
                </a:extLst>
              </a:tr>
              <a:tr h="248761">
                <a:tc rowSpan="2">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9050">
                      <a:solidFill>
                        <a:srgbClr val="000000"/>
                      </a:solidFill>
                      <a:prstDash val="solid"/>
                    </a:lnR>
                    <a:lnT w="12700">
                      <a:solidFill>
                        <a:srgbClr val="4472C4"/>
                      </a:solidFill>
                      <a:prstDash val="solid"/>
                    </a:lnT>
                    <a:lnB w="12700">
                      <a:solidFill>
                        <a:srgbClr val="4472C4"/>
                      </a:solidFill>
                      <a:prstDash val="solid"/>
                    </a:lnB>
                  </a:tcPr>
                </a:tc>
                <a:tc gridSpan="3"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hMerge="1" vMerge="1">
                  <a:txBody>
                    <a:bodyPr/>
                    <a:lstStyle/>
                    <a:p>
                      <a:endParaRPr/>
                    </a:p>
                  </a:txBody>
                  <a:tcPr marL="0" marR="0" marT="0" marB="0"/>
                </a:tc>
                <a:tc gridSpan="2"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rowSpan="2">
                  <a:txBody>
                    <a:bodyPr/>
                    <a:lstStyle/>
                    <a:p>
                      <a:pPr>
                        <a:lnSpc>
                          <a:spcPct val="100000"/>
                        </a:lnSpc>
                      </a:pPr>
                      <a:endParaRPr sz="2500">
                        <a:latin typeface="Times New Roman"/>
                        <a:cs typeface="Times New Roman"/>
                      </a:endParaRPr>
                    </a:p>
                  </a:txBody>
                  <a:tcPr marL="0" marR="0" marT="0" marB="0">
                    <a:lnL w="19050">
                      <a:solidFill>
                        <a:srgbClr val="000000"/>
                      </a:solidFill>
                      <a:prstDash val="solid"/>
                    </a:lnL>
                    <a:lnR w="12700">
                      <a:solidFill>
                        <a:srgbClr val="4472C4"/>
                      </a:solidFill>
                      <a:prstDash val="solid"/>
                    </a:lnR>
                    <a:lnT w="12700">
                      <a:solidFill>
                        <a:srgbClr val="4472C4"/>
                      </a:solidFill>
                      <a:prstDash val="solid"/>
                    </a:lnT>
                    <a:lnB w="12700">
                      <a:solidFill>
                        <a:srgbClr val="4472C4"/>
                      </a:solidFill>
                      <a:prstDash val="solid"/>
                    </a:lnB>
                  </a:tcPr>
                </a:tc>
                <a:tc rowSpan="2">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3"/>
                  </a:ext>
                </a:extLst>
              </a:tr>
              <a:tr h="474185">
                <a:tc vMerge="1">
                  <a:txBody>
                    <a:bodyPr/>
                    <a:lstStyle/>
                    <a:p>
                      <a:endParaRPr/>
                    </a:p>
                  </a:txBody>
                  <a:tcPr marL="0" marR="0" marT="0" marB="0">
                    <a:lnL w="12700">
                      <a:solidFill>
                        <a:srgbClr val="4472C4"/>
                      </a:solidFill>
                      <a:prstDash val="solid"/>
                    </a:lnL>
                    <a:lnR w="19050">
                      <a:solidFill>
                        <a:srgbClr val="000000"/>
                      </a:solidFill>
                      <a:prstDash val="solid"/>
                    </a:lnR>
                    <a:lnT w="12700">
                      <a:solidFill>
                        <a:srgbClr val="4472C4"/>
                      </a:solidFill>
                      <a:prstDash val="solid"/>
                    </a:lnT>
                    <a:lnB w="12700">
                      <a:solidFill>
                        <a:srgbClr val="4472C4"/>
                      </a:solidFill>
                      <a:prstDash val="solid"/>
                    </a:lnB>
                  </a:tcPr>
                </a:tc>
                <a:tc rowSpan="3" gridSpan="3">
                  <a:txBody>
                    <a:bodyPr/>
                    <a:lstStyle/>
                    <a:p>
                      <a:pPr>
                        <a:lnSpc>
                          <a:spcPct val="100000"/>
                        </a:lnSpc>
                      </a:pPr>
                      <a:endParaRPr sz="3400">
                        <a:latin typeface="Times New Roman"/>
                        <a:cs typeface="Times New Roman"/>
                      </a:endParaRPr>
                    </a:p>
                    <a:p>
                      <a:pPr>
                        <a:lnSpc>
                          <a:spcPct val="100000"/>
                        </a:lnSpc>
                        <a:spcBef>
                          <a:spcPts val="30"/>
                        </a:spcBef>
                      </a:pPr>
                      <a:endParaRPr sz="2950">
                        <a:latin typeface="Times New Roman"/>
                        <a:cs typeface="Times New Roman"/>
                      </a:endParaRPr>
                    </a:p>
                    <a:p>
                      <a:pPr marL="530860">
                        <a:lnSpc>
                          <a:spcPct val="100000"/>
                        </a:lnSpc>
                      </a:pPr>
                      <a:r>
                        <a:rPr sz="2800" b="1" spc="-5" dirty="0">
                          <a:solidFill>
                            <a:srgbClr val="44546A"/>
                          </a:solidFill>
                          <a:latin typeface="Calibri"/>
                          <a:cs typeface="Calibri"/>
                        </a:rPr>
                        <a:t>ori</a:t>
                      </a:r>
                      <a:endParaRPr sz="28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rowSpan="3" hMerge="1">
                  <a:txBody>
                    <a:bodyPr/>
                    <a:lstStyle/>
                    <a:p>
                      <a:endParaRPr/>
                    </a:p>
                  </a:txBody>
                  <a:tcPr marL="0" marR="0" marT="0" marB="0"/>
                </a:tc>
                <a:tc rowSpan="3" hMerge="1">
                  <a:txBody>
                    <a:bodyPr/>
                    <a:lstStyle/>
                    <a:p>
                      <a:endParaRPr/>
                    </a:p>
                  </a:txBody>
                  <a:tcPr marL="0" marR="0" marT="0" marB="0"/>
                </a:tc>
                <a:tc rowSpan="3" gridSpan="2">
                  <a:txBody>
                    <a:bodyPr/>
                    <a:lstStyle/>
                    <a:p>
                      <a:pPr marR="76200">
                        <a:lnSpc>
                          <a:spcPct val="100000"/>
                        </a:lnSpc>
                      </a:pPr>
                      <a:endParaRPr sz="3400">
                        <a:latin typeface="Times New Roman"/>
                        <a:cs typeface="Times New Roman"/>
                      </a:endParaRPr>
                    </a:p>
                    <a:p>
                      <a:pPr marR="76200">
                        <a:lnSpc>
                          <a:spcPct val="100000"/>
                        </a:lnSpc>
                        <a:spcBef>
                          <a:spcPts val="30"/>
                        </a:spcBef>
                      </a:pPr>
                      <a:endParaRPr sz="2950">
                        <a:latin typeface="Times New Roman"/>
                        <a:cs typeface="Times New Roman"/>
                      </a:endParaRPr>
                    </a:p>
                    <a:p>
                      <a:pPr>
                        <a:lnSpc>
                          <a:spcPct val="100000"/>
                        </a:lnSpc>
                      </a:pPr>
                      <a:r>
                        <a:rPr sz="2800" b="1" spc="-5" dirty="0">
                          <a:solidFill>
                            <a:srgbClr val="44546A"/>
                          </a:solidFill>
                          <a:latin typeface="Calibri"/>
                          <a:cs typeface="Calibri"/>
                        </a:rPr>
                        <a:t>ginal</a:t>
                      </a:r>
                      <a:r>
                        <a:rPr sz="2800" b="1" spc="-75" dirty="0">
                          <a:solidFill>
                            <a:srgbClr val="44546A"/>
                          </a:solidFill>
                          <a:latin typeface="Calibri"/>
                          <a:cs typeface="Calibri"/>
                        </a:rPr>
                        <a:t> </a:t>
                      </a:r>
                      <a:r>
                        <a:rPr sz="2800" b="1" spc="-50" dirty="0">
                          <a:solidFill>
                            <a:srgbClr val="44546A"/>
                          </a:solidFill>
                          <a:latin typeface="Calibri"/>
                          <a:cs typeface="Calibri"/>
                        </a:rPr>
                        <a:t>Ro</a:t>
                      </a:r>
                      <a:endParaRPr sz="2800">
                        <a:latin typeface="Calibri"/>
                        <a:cs typeface="Calibri"/>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rowSpan="3" hMerge="1">
                  <a:txBody>
                    <a:bodyPr/>
                    <a:lstStyle/>
                    <a:p>
                      <a:endParaRPr/>
                    </a:p>
                  </a:txBody>
                  <a:tcPr marL="0" marR="0" marT="0" marB="0"/>
                </a:tc>
                <a:tc vMerge="1">
                  <a:txBody>
                    <a:bodyPr/>
                    <a:lstStyle/>
                    <a:p>
                      <a:endParaRPr/>
                    </a:p>
                  </a:txBody>
                  <a:tcPr marL="0" marR="0" marT="0" marB="0">
                    <a:lnL w="19050">
                      <a:solidFill>
                        <a:srgbClr val="000000"/>
                      </a:solidFill>
                      <a:prstDash val="solid"/>
                    </a:lnL>
                    <a:lnR w="12700">
                      <a:solidFill>
                        <a:srgbClr val="4472C4"/>
                      </a:solidFill>
                      <a:prstDash val="solid"/>
                    </a:lnR>
                    <a:lnT w="12700">
                      <a:solidFill>
                        <a:srgbClr val="4472C4"/>
                      </a:solidFill>
                      <a:prstDash val="solid"/>
                    </a:lnT>
                    <a:lnB w="12700">
                      <a:solidFill>
                        <a:srgbClr val="4472C4"/>
                      </a:solidFill>
                      <a:prstDash val="solid"/>
                    </a:lnB>
                  </a:tcPr>
                </a:tc>
                <a:tc vMerge="1">
                  <a:txBody>
                    <a:bodyPr/>
                    <a:lstStyle/>
                    <a:p>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4"/>
                  </a:ext>
                </a:extLst>
              </a:tr>
              <a:tr h="722947">
                <a:tc>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9050">
                      <a:solidFill>
                        <a:srgbClr val="000000"/>
                      </a:solidFill>
                      <a:prstDash val="solid"/>
                    </a:lnR>
                    <a:lnT w="12700">
                      <a:solidFill>
                        <a:srgbClr val="4472C4"/>
                      </a:solidFill>
                      <a:prstDash val="solid"/>
                    </a:lnT>
                    <a:lnB w="12700">
                      <a:solidFill>
                        <a:srgbClr val="4472C4"/>
                      </a:solidFill>
                      <a:prstDash val="solid"/>
                    </a:lnB>
                  </a:tcPr>
                </a:tc>
                <a:tc gridSpan="3"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hMerge="1" vMerge="1">
                  <a:txBody>
                    <a:bodyPr/>
                    <a:lstStyle/>
                    <a:p>
                      <a:endParaRPr/>
                    </a:p>
                  </a:txBody>
                  <a:tcPr marL="0" marR="0" marT="0" marB="0"/>
                </a:tc>
                <a:tc gridSpan="2"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a:txBody>
                    <a:bodyPr/>
                    <a:lstStyle/>
                    <a:p>
                      <a:pPr>
                        <a:lnSpc>
                          <a:spcPct val="100000"/>
                        </a:lnSpc>
                        <a:spcBef>
                          <a:spcPts val="35"/>
                        </a:spcBef>
                      </a:pPr>
                      <a:endParaRPr sz="3100">
                        <a:latin typeface="Times New Roman"/>
                        <a:cs typeface="Times New Roman"/>
                      </a:endParaRPr>
                    </a:p>
                    <a:p>
                      <a:pPr marL="81915">
                        <a:lnSpc>
                          <a:spcPts val="1995"/>
                        </a:lnSpc>
                      </a:pPr>
                      <a:r>
                        <a:rPr sz="2800" b="1" dirty="0">
                          <a:solidFill>
                            <a:srgbClr val="44546A"/>
                          </a:solidFill>
                          <a:latin typeface="Calibri"/>
                          <a:cs typeface="Calibri"/>
                        </a:rPr>
                        <a:t>I</a:t>
                      </a:r>
                      <a:endParaRPr sz="2800">
                        <a:latin typeface="Calibri"/>
                        <a:cs typeface="Calibri"/>
                      </a:endParaRPr>
                    </a:p>
                  </a:txBody>
                  <a:tcPr marL="0" marR="0" marT="4445" marB="0">
                    <a:lnL w="19050">
                      <a:solidFill>
                        <a:srgbClr val="000000"/>
                      </a:solidFill>
                      <a:prstDash val="solid"/>
                    </a:lnL>
                    <a:lnR w="12700">
                      <a:solidFill>
                        <a:srgbClr val="4472C4"/>
                      </a:solidFill>
                      <a:prstDash val="solid"/>
                    </a:lnR>
                    <a:lnT w="12700">
                      <a:solidFill>
                        <a:srgbClr val="4472C4"/>
                      </a:solidFill>
                      <a:prstDash val="solid"/>
                    </a:lnT>
                    <a:lnB w="12700">
                      <a:solidFill>
                        <a:srgbClr val="4472C4"/>
                      </a:solidFill>
                      <a:prstDash val="solid"/>
                    </a:lnB>
                  </a:tcPr>
                </a:tc>
                <a:tc>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5"/>
                  </a:ext>
                </a:extLst>
              </a:tr>
              <a:tr h="227648">
                <a:tc>
                  <a:txBody>
                    <a:bodyPr/>
                    <a:lstStyle/>
                    <a:p>
                      <a:pPr>
                        <a:lnSpc>
                          <a:spcPct val="100000"/>
                        </a:lnSpc>
                      </a:pPr>
                      <a:endParaRPr sz="1300">
                        <a:latin typeface="Times New Roman"/>
                        <a:cs typeface="Times New Roman"/>
                      </a:endParaRPr>
                    </a:p>
                  </a:txBody>
                  <a:tcPr marL="0" marR="0" marT="0" marB="0">
                    <a:lnL w="12700">
                      <a:solidFill>
                        <a:srgbClr val="4472C4"/>
                      </a:solidFill>
                      <a:prstDash val="solid"/>
                    </a:lnL>
                    <a:lnR w="19050">
                      <a:solidFill>
                        <a:srgbClr val="000000"/>
                      </a:solidFill>
                      <a:prstDash val="solid"/>
                    </a:lnR>
                    <a:lnT w="12700">
                      <a:solidFill>
                        <a:srgbClr val="4472C4"/>
                      </a:solidFill>
                      <a:prstDash val="solid"/>
                    </a:lnT>
                  </a:tcPr>
                </a:tc>
                <a:tc gridSpan="3"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hMerge="1" vMerge="1">
                  <a:txBody>
                    <a:bodyPr/>
                    <a:lstStyle/>
                    <a:p>
                      <a:endParaRPr/>
                    </a:p>
                  </a:txBody>
                  <a:tcPr marL="0" marR="0" marT="0" marB="0"/>
                </a:tc>
                <a:tc gridSpan="2"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D7D31">
                        <a:alpha val="54899"/>
                      </a:srgbClr>
                    </a:solidFill>
                  </a:tcPr>
                </a:tc>
                <a:tc hMerge="1" vMerge="1">
                  <a:txBody>
                    <a:bodyPr/>
                    <a:lstStyle/>
                    <a:p>
                      <a:endParaRPr/>
                    </a:p>
                  </a:txBody>
                  <a:tcPr marL="0" marR="0" marT="0" marB="0"/>
                </a:tc>
                <a:tc>
                  <a:txBody>
                    <a:bodyPr/>
                    <a:lstStyle/>
                    <a:p>
                      <a:pPr>
                        <a:lnSpc>
                          <a:spcPct val="100000"/>
                        </a:lnSpc>
                      </a:pPr>
                      <a:endParaRPr sz="1300">
                        <a:latin typeface="Times New Roman"/>
                        <a:cs typeface="Times New Roman"/>
                      </a:endParaRPr>
                    </a:p>
                  </a:txBody>
                  <a:tcPr marL="0" marR="0" marT="0" marB="0">
                    <a:lnL w="19050">
                      <a:solidFill>
                        <a:srgbClr val="000000"/>
                      </a:solidFill>
                      <a:prstDash val="solid"/>
                    </a:lnL>
                    <a:lnR w="12700">
                      <a:solidFill>
                        <a:srgbClr val="4472C4"/>
                      </a:solidFill>
                      <a:prstDash val="solid"/>
                    </a:lnR>
                    <a:lnT w="12700">
                      <a:solidFill>
                        <a:srgbClr val="4472C4"/>
                      </a:solidFill>
                      <a:prstDash val="solid"/>
                    </a:lnT>
                  </a:tcPr>
                </a:tc>
                <a:tc rowSpan="2">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6"/>
                  </a:ext>
                </a:extLst>
              </a:tr>
              <a:tr h="495298">
                <a:tc gridSpan="2">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B w="12700">
                      <a:solidFill>
                        <a:srgbClr val="4472C4"/>
                      </a:solidFill>
                      <a:prstDash val="solid"/>
                    </a:lnB>
                  </a:tcPr>
                </a:tc>
                <a:tc hMerge="1">
                  <a:txBody>
                    <a:bodyPr/>
                    <a:lstStyle/>
                    <a:p>
                      <a:endParaRPr/>
                    </a:p>
                  </a:txBody>
                  <a:tcPr marL="0" marR="0" marT="0" marB="0"/>
                </a:tc>
                <a:tc>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T w="19050">
                      <a:solidFill>
                        <a:srgbClr val="000000"/>
                      </a:solidFill>
                      <a:prstDash val="solid"/>
                    </a:lnT>
                    <a:lnB w="12700">
                      <a:solidFill>
                        <a:srgbClr val="4472C4"/>
                      </a:solidFill>
                      <a:prstDash val="solid"/>
                    </a:lnB>
                  </a:tcPr>
                </a:tc>
                <a:tc gridSpan="2">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T w="19050">
                      <a:solidFill>
                        <a:srgbClr val="000000"/>
                      </a:solidFill>
                      <a:prstDash val="solid"/>
                    </a:lnT>
                    <a:lnB w="12700">
                      <a:solidFill>
                        <a:srgbClr val="4472C4"/>
                      </a:solidFill>
                      <a:prstDash val="solid"/>
                    </a:lnB>
                  </a:tcPr>
                </a:tc>
                <a:tc hMerge="1">
                  <a:txBody>
                    <a:bodyPr/>
                    <a:lstStyle/>
                    <a:p>
                      <a:endParaRPr/>
                    </a:p>
                  </a:txBody>
                  <a:tcPr marL="0" marR="0" marT="0" marB="0"/>
                </a:tc>
                <a:tc gridSpan="2">
                  <a:txBody>
                    <a:bodyPr/>
                    <a:lstStyle/>
                    <a:p>
                      <a:pPr>
                        <a:lnSpc>
                          <a:spcPct val="100000"/>
                        </a:lnSpc>
                      </a:pPr>
                      <a:endParaRPr sz="2500">
                        <a:latin typeface="Times New Roman"/>
                        <a:cs typeface="Times New Roman"/>
                      </a:endParaRPr>
                    </a:p>
                  </a:txBody>
                  <a:tcPr marL="0" marR="0" marT="0" marB="0">
                    <a:lnL w="12700">
                      <a:solidFill>
                        <a:srgbClr val="4472C4"/>
                      </a:solidFill>
                      <a:prstDash val="solid"/>
                    </a:lnL>
                    <a:lnR w="12700">
                      <a:solidFill>
                        <a:srgbClr val="4472C4"/>
                      </a:solidFill>
                      <a:prstDash val="solid"/>
                    </a:lnR>
                    <a:lnB w="12700">
                      <a:solidFill>
                        <a:srgbClr val="4472C4"/>
                      </a:solidFill>
                      <a:prstDash val="solid"/>
                    </a:lnB>
                  </a:tcPr>
                </a:tc>
                <a:tc hMerge="1">
                  <a:txBody>
                    <a:bodyPr/>
                    <a:lstStyle/>
                    <a:p>
                      <a:endParaRPr/>
                    </a:p>
                  </a:txBody>
                  <a:tcPr marL="0" marR="0" marT="0" marB="0"/>
                </a:tc>
                <a:tc vMerge="1">
                  <a:txBody>
                    <a:bodyPr/>
                    <a:lstStyle/>
                    <a:p>
                      <a:endParaRPr/>
                    </a:p>
                  </a:txBody>
                  <a:tcPr marL="0" marR="0" marT="0" marB="0">
                    <a:lnL w="12700">
                      <a:solidFill>
                        <a:srgbClr val="4472C4"/>
                      </a:solidFill>
                      <a:prstDash val="solid"/>
                    </a:lnL>
                    <a:lnR w="12700">
                      <a:solidFill>
                        <a:srgbClr val="4472C4"/>
                      </a:solidFill>
                      <a:prstDash val="solid"/>
                    </a:lnR>
                    <a:lnT w="12700">
                      <a:solidFill>
                        <a:srgbClr val="4472C4"/>
                      </a:solidFill>
                      <a:prstDash val="solid"/>
                    </a:lnT>
                    <a:lnB w="12700">
                      <a:solidFill>
                        <a:srgbClr val="4472C4"/>
                      </a:solidFill>
                      <a:prstDash val="solid"/>
                    </a:lnB>
                  </a:tcPr>
                </a:tc>
                <a:extLst>
                  <a:ext uri="{0D108BD9-81ED-4DB2-BD59-A6C34878D82A}">
                    <a16:rowId xmlns:a16="http://schemas.microsoft.com/office/drawing/2014/main" val="10007"/>
                  </a:ext>
                </a:extLst>
              </a:tr>
            </a:tbl>
          </a:graphicData>
        </a:graphic>
      </p:graphicFrame>
      <p:sp>
        <p:nvSpPr>
          <p:cNvPr id="56" name="object 56"/>
          <p:cNvSpPr txBox="1"/>
          <p:nvPr/>
        </p:nvSpPr>
        <p:spPr>
          <a:xfrm>
            <a:off x="9913401" y="1760952"/>
            <a:ext cx="482600" cy="5740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600" b="0" i="0" u="none" strike="noStrike" kern="1200" cap="none" spc="3500" normalizeH="0" baseline="0" noProof="0" dirty="0">
                <a:ln>
                  <a:noFill/>
                </a:ln>
                <a:solidFill>
                  <a:prstClr val="black"/>
                </a:solidFill>
                <a:effectLst/>
                <a:uLnTx/>
                <a:uFillTx/>
                <a:latin typeface="Calibri"/>
                <a:ea typeface="+mn-ea"/>
                <a:cs typeface="Calibri"/>
              </a:rPr>
              <a:t>😖</a:t>
            </a:r>
            <a:endParaRPr kumimoji="0" sz="3600" b="0" i="0" u="none" strike="noStrike" kern="1200" cap="none" spc="0" normalizeH="0" baseline="0" noProof="0">
              <a:ln>
                <a:noFill/>
              </a:ln>
              <a:solidFill>
                <a:prstClr val="black"/>
              </a:solidFill>
              <a:effectLst/>
              <a:uLnTx/>
              <a:uFillTx/>
              <a:latin typeface="Calibri"/>
              <a:ea typeface="+mn-ea"/>
              <a:cs typeface="Calibri"/>
            </a:endParaRPr>
          </a:p>
        </p:txBody>
      </p:sp>
      <p:sp>
        <p:nvSpPr>
          <p:cNvPr id="57" name="object 57"/>
          <p:cNvSpPr txBox="1"/>
          <p:nvPr/>
        </p:nvSpPr>
        <p:spPr>
          <a:xfrm>
            <a:off x="7998738" y="4196080"/>
            <a:ext cx="1440815" cy="1445895"/>
          </a:xfrm>
          <a:prstGeom prst="rect">
            <a:avLst/>
          </a:prstGeom>
          <a:ln w="12700">
            <a:solidFill>
              <a:srgbClr val="000000"/>
            </a:solidFill>
          </a:ln>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400" b="0" i="0" u="none" strike="noStrike" kern="1200" cap="none" spc="0" normalizeH="0" baseline="0" noProof="0">
              <a:ln>
                <a:noFill/>
              </a:ln>
              <a:solidFill>
                <a:prstClr val="black"/>
              </a:solidFill>
              <a:effectLst/>
              <a:uLnTx/>
              <a:uFillTx/>
              <a:latin typeface="Times New Roman"/>
              <a:ea typeface="+mn-ea"/>
              <a:cs typeface="Times New Roman"/>
            </a:endParaRPr>
          </a:p>
          <a:p>
            <a:pPr marL="546100" marR="0" lvl="0" indent="0" algn="l" defTabSz="914400" rtl="0" eaLnBrk="1" fontAlgn="auto" latinLnBrk="0" hangingPunct="1">
              <a:lnSpc>
                <a:spcPct val="100000"/>
              </a:lnSpc>
              <a:spcBef>
                <a:spcPts val="3035"/>
              </a:spcBef>
              <a:spcAft>
                <a:spcPts val="0"/>
              </a:spcAft>
              <a:buClrTx/>
              <a:buSzTx/>
              <a:buFontTx/>
              <a:buNone/>
              <a:tabLst/>
              <a:defRPr/>
            </a:pPr>
            <a:r>
              <a:rPr kumimoji="0" sz="2800" b="1" i="0" u="none" strike="noStrike" kern="1200" cap="none" spc="-10" normalizeH="0" baseline="0" noProof="0" dirty="0">
                <a:ln>
                  <a:noFill/>
                </a:ln>
                <a:solidFill>
                  <a:srgbClr val="44546A"/>
                </a:solidFill>
                <a:effectLst/>
                <a:uLnTx/>
                <a:uFillTx/>
                <a:latin typeface="Calibri"/>
                <a:ea typeface="+mn-ea"/>
                <a:cs typeface="Calibri"/>
              </a:rPr>
              <a:t>quant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8" name="object 58"/>
          <p:cNvSpPr txBox="1"/>
          <p:nvPr/>
        </p:nvSpPr>
        <p:spPr>
          <a:xfrm>
            <a:off x="9400721" y="5065396"/>
            <a:ext cx="1481455" cy="4521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800" b="1" i="0" u="none" strike="noStrike" kern="1200" cap="none" spc="-15" normalizeH="0" baseline="0" noProof="0" dirty="0">
                <a:ln>
                  <a:noFill/>
                </a:ln>
                <a:solidFill>
                  <a:srgbClr val="44546A"/>
                </a:solidFill>
                <a:effectLst/>
                <a:uLnTx/>
                <a:uFillTx/>
                <a:latin typeface="Calibri"/>
                <a:ea typeface="+mn-ea"/>
                <a:cs typeface="Calibri"/>
              </a:rPr>
              <a:t>ized</a:t>
            </a:r>
            <a:r>
              <a:rPr kumimoji="0" sz="2800" b="1" i="0" u="none" strike="noStrike" kern="1200" cap="none" spc="-25" normalizeH="0" baseline="0" noProof="0" dirty="0">
                <a:ln>
                  <a:noFill/>
                </a:ln>
                <a:solidFill>
                  <a:srgbClr val="44546A"/>
                </a:solidFill>
                <a:effectLst/>
                <a:uLnTx/>
                <a:uFillTx/>
                <a:latin typeface="Calibri"/>
                <a:ea typeface="+mn-ea"/>
                <a:cs typeface="Calibri"/>
              </a:rPr>
              <a:t> </a:t>
            </a:r>
            <a:r>
              <a:rPr kumimoji="0" sz="2800" b="1" i="0" u="none" strike="noStrike" kern="1200" cap="none" spc="-20" normalizeH="0" baseline="0" noProof="0" dirty="0">
                <a:ln>
                  <a:noFill/>
                </a:ln>
                <a:solidFill>
                  <a:srgbClr val="44546A"/>
                </a:solidFill>
                <a:effectLst/>
                <a:uLnTx/>
                <a:uFillTx/>
                <a:latin typeface="Calibri"/>
                <a:ea typeface="+mn-ea"/>
                <a:cs typeface="Calibri"/>
              </a:rPr>
              <a:t>RoI</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9" name="object 59"/>
          <p:cNvSpPr txBox="1"/>
          <p:nvPr/>
        </p:nvSpPr>
        <p:spPr>
          <a:xfrm>
            <a:off x="4625404" y="20319"/>
            <a:ext cx="748792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srgbClr val="7F7F7F"/>
                </a:solidFill>
                <a:effectLst/>
                <a:uLnTx/>
                <a:uFillTx/>
                <a:latin typeface="Calibri"/>
                <a:ea typeface="+mn-ea"/>
                <a:cs typeface="Calibri"/>
              </a:rPr>
              <a:t>see also “What is </a:t>
            </a:r>
            <a:r>
              <a:rPr kumimoji="0" sz="1800" b="0" i="0" u="none" strike="noStrike" kern="1200" cap="none" spc="-10" normalizeH="0" baseline="0" noProof="0" dirty="0">
                <a:ln>
                  <a:noFill/>
                </a:ln>
                <a:solidFill>
                  <a:srgbClr val="7F7F7F"/>
                </a:solidFill>
                <a:effectLst/>
                <a:uLnTx/>
                <a:uFillTx/>
                <a:latin typeface="Calibri"/>
                <a:ea typeface="+mn-ea"/>
                <a:cs typeface="Calibri"/>
              </a:rPr>
              <a:t>wrong </a:t>
            </a:r>
            <a:r>
              <a:rPr kumimoji="0" sz="1800" b="0" i="0" u="none" strike="noStrike" kern="1200" cap="none" spc="-5" normalizeH="0" baseline="0" noProof="0" dirty="0">
                <a:ln>
                  <a:noFill/>
                </a:ln>
                <a:solidFill>
                  <a:srgbClr val="7F7F7F"/>
                </a:solidFill>
                <a:effectLst/>
                <a:uLnTx/>
                <a:uFillTx/>
                <a:latin typeface="Calibri"/>
                <a:ea typeface="+mn-ea"/>
                <a:cs typeface="Calibri"/>
              </a:rPr>
              <a:t>with </a:t>
            </a:r>
            <a:r>
              <a:rPr kumimoji="0" sz="1800" b="0" i="0" u="none" strike="noStrike" kern="1200" cap="none" spc="-10" normalizeH="0" baseline="0" noProof="0" dirty="0">
                <a:ln>
                  <a:noFill/>
                </a:ln>
                <a:solidFill>
                  <a:srgbClr val="7F7F7F"/>
                </a:solidFill>
                <a:effectLst/>
                <a:uLnTx/>
                <a:uFillTx/>
                <a:latin typeface="Calibri"/>
                <a:ea typeface="+mn-ea"/>
                <a:cs typeface="Calibri"/>
              </a:rPr>
              <a:t>convolutional </a:t>
            </a:r>
            <a:r>
              <a:rPr kumimoji="0" sz="1800" b="0" i="0" u="none" strike="noStrike" kern="1200" cap="none" spc="-5" normalizeH="0" baseline="0" noProof="0" dirty="0">
                <a:ln>
                  <a:noFill/>
                </a:ln>
                <a:solidFill>
                  <a:srgbClr val="7F7F7F"/>
                </a:solidFill>
                <a:effectLst/>
                <a:uLnTx/>
                <a:uFillTx/>
                <a:latin typeface="Calibri"/>
                <a:ea typeface="+mn-ea"/>
                <a:cs typeface="Calibri"/>
              </a:rPr>
              <a:t>neural </a:t>
            </a:r>
            <a:r>
              <a:rPr kumimoji="0" sz="1800" b="0" i="0" u="none" strike="noStrike" kern="1200" cap="none" spc="-25" normalizeH="0" baseline="0" noProof="0" dirty="0">
                <a:ln>
                  <a:noFill/>
                </a:ln>
                <a:solidFill>
                  <a:srgbClr val="7F7F7F"/>
                </a:solidFill>
                <a:effectLst/>
                <a:uLnTx/>
                <a:uFillTx/>
                <a:latin typeface="Calibri"/>
                <a:ea typeface="+mn-ea"/>
                <a:cs typeface="Calibri"/>
              </a:rPr>
              <a:t>nets?”, </a:t>
            </a:r>
            <a:r>
              <a:rPr kumimoji="0" sz="1800" b="0" i="0" u="none" strike="noStrike" kern="1200" cap="none" spc="-10" normalizeH="0" baseline="0" noProof="0" dirty="0">
                <a:ln>
                  <a:noFill/>
                </a:ln>
                <a:solidFill>
                  <a:srgbClr val="7F7F7F"/>
                </a:solidFill>
                <a:effectLst/>
                <a:uLnTx/>
                <a:uFillTx/>
                <a:latin typeface="Calibri"/>
                <a:ea typeface="+mn-ea"/>
                <a:cs typeface="Calibri"/>
              </a:rPr>
              <a:t>Geoffrey Hinton,</a:t>
            </a:r>
            <a:r>
              <a:rPr kumimoji="0" sz="1800" b="0" i="0" u="none" strike="noStrike" kern="1200" cap="none" spc="195" normalizeH="0" baseline="0" noProof="0" dirty="0">
                <a:ln>
                  <a:noFill/>
                </a:ln>
                <a:solidFill>
                  <a:srgbClr val="7F7F7F"/>
                </a:solidFill>
                <a:effectLst/>
                <a:uLnTx/>
                <a:uFillTx/>
                <a:latin typeface="Calibri"/>
                <a:ea typeface="+mn-ea"/>
                <a:cs typeface="Calibri"/>
              </a:rPr>
              <a:t> </a:t>
            </a:r>
            <a:r>
              <a:rPr kumimoji="0" sz="1800" b="0" i="0" u="none" strike="noStrike" kern="1200" cap="none" spc="0" normalizeH="0" baseline="0" noProof="0" dirty="0">
                <a:ln>
                  <a:noFill/>
                </a:ln>
                <a:solidFill>
                  <a:srgbClr val="7F7F7F"/>
                </a:solidFill>
                <a:effectLst/>
                <a:uLnTx/>
                <a:uFillTx/>
                <a:latin typeface="Calibri"/>
                <a:ea typeface="+mn-ea"/>
                <a:cs typeface="Calibri"/>
              </a:rPr>
              <a:t>2017</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48368458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736143" y="1452944"/>
            <a:ext cx="6670748" cy="3398528"/>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a:spLocks noGrp="1"/>
          </p:cNvSpPr>
          <p:nvPr>
            <p:ph type="title"/>
          </p:nvPr>
        </p:nvSpPr>
        <p:spPr>
          <a:xfrm>
            <a:off x="916939" y="611854"/>
            <a:ext cx="6354445" cy="695960"/>
          </a:xfrm>
          <a:prstGeom prst="rect">
            <a:avLst/>
          </a:prstGeom>
        </p:spPr>
        <p:txBody>
          <a:bodyPr vert="horz" wrap="square" lIns="0" tIns="12700" rIns="0" bIns="0" rtlCol="0">
            <a:spAutoFit/>
          </a:bodyPr>
          <a:lstStyle/>
          <a:p>
            <a:pPr marL="12700">
              <a:lnSpc>
                <a:spcPct val="100000"/>
              </a:lnSpc>
              <a:spcBef>
                <a:spcPts val="100"/>
              </a:spcBef>
            </a:pPr>
            <a:r>
              <a:rPr sz="4400" spc="-15" dirty="0"/>
              <a:t>Equivariance </a:t>
            </a:r>
            <a:r>
              <a:rPr sz="4400" dirty="0"/>
              <a:t>in </a:t>
            </a:r>
            <a:r>
              <a:rPr sz="4400" spc="-5" dirty="0"/>
              <a:t>Mask R-CNN</a:t>
            </a:r>
            <a:endParaRPr sz="4400"/>
          </a:p>
        </p:txBody>
      </p:sp>
      <p:sp>
        <p:nvSpPr>
          <p:cNvPr id="4" name="object 4"/>
          <p:cNvSpPr/>
          <p:nvPr/>
        </p:nvSpPr>
        <p:spPr>
          <a:xfrm>
            <a:off x="4570912" y="4851472"/>
            <a:ext cx="879475" cy="257175"/>
          </a:xfrm>
          <a:custGeom>
            <a:avLst/>
            <a:gdLst/>
            <a:ahLst/>
            <a:cxnLst/>
            <a:rect l="l" t="t" r="r" b="b"/>
            <a:pathLst>
              <a:path w="879475" h="257175">
                <a:moveTo>
                  <a:pt x="878909" y="0"/>
                </a:moveTo>
                <a:lnTo>
                  <a:pt x="869859" y="40587"/>
                </a:lnTo>
                <a:lnTo>
                  <a:pt x="844660" y="75837"/>
                </a:lnTo>
                <a:lnTo>
                  <a:pt x="806235" y="103635"/>
                </a:lnTo>
                <a:lnTo>
                  <a:pt x="757507" y="121864"/>
                </a:lnTo>
                <a:lnTo>
                  <a:pt x="701401" y="128411"/>
                </a:lnTo>
                <a:lnTo>
                  <a:pt x="616961" y="128411"/>
                </a:lnTo>
                <a:lnTo>
                  <a:pt x="560855" y="134957"/>
                </a:lnTo>
                <a:lnTo>
                  <a:pt x="512128" y="153186"/>
                </a:lnTo>
                <a:lnTo>
                  <a:pt x="473703" y="180984"/>
                </a:lnTo>
                <a:lnTo>
                  <a:pt x="448503" y="216234"/>
                </a:lnTo>
                <a:lnTo>
                  <a:pt x="439454" y="256822"/>
                </a:lnTo>
                <a:lnTo>
                  <a:pt x="430405" y="216234"/>
                </a:lnTo>
                <a:lnTo>
                  <a:pt x="405205" y="180984"/>
                </a:lnTo>
                <a:lnTo>
                  <a:pt x="366780" y="153186"/>
                </a:lnTo>
                <a:lnTo>
                  <a:pt x="318053" y="134957"/>
                </a:lnTo>
                <a:lnTo>
                  <a:pt x="261947" y="128411"/>
                </a:lnTo>
                <a:lnTo>
                  <a:pt x="177507" y="128411"/>
                </a:lnTo>
                <a:lnTo>
                  <a:pt x="121401" y="121864"/>
                </a:lnTo>
                <a:lnTo>
                  <a:pt x="72673" y="103635"/>
                </a:lnTo>
                <a:lnTo>
                  <a:pt x="34248" y="75837"/>
                </a:lnTo>
                <a:lnTo>
                  <a:pt x="9049" y="40587"/>
                </a:lnTo>
                <a:lnTo>
                  <a:pt x="0" y="0"/>
                </a:lnTo>
              </a:path>
            </a:pathLst>
          </a:custGeom>
          <a:ln w="28575">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p:nvPr/>
        </p:nvSpPr>
        <p:spPr>
          <a:xfrm>
            <a:off x="4559202" y="5248186"/>
            <a:ext cx="6377940" cy="7600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srgbClr val="C00000"/>
                </a:solidFill>
                <a:effectLst/>
                <a:uLnTx/>
                <a:uFillTx/>
                <a:latin typeface="Calibri"/>
                <a:ea typeface="+mn-ea"/>
                <a:cs typeface="Calibri"/>
              </a:rPr>
              <a:t>3.</a:t>
            </a:r>
            <a:r>
              <a:rPr kumimoji="0" sz="2400" b="0" i="0" u="none" strike="noStrike" kern="1200" cap="none" spc="-20" normalizeH="0" baseline="0" noProof="0" dirty="0">
                <a:ln>
                  <a:noFill/>
                </a:ln>
                <a:solidFill>
                  <a:srgbClr val="C00000"/>
                </a:solidFill>
                <a:effectLst/>
                <a:uLnTx/>
                <a:uFillTx/>
                <a:latin typeface="Calibri"/>
                <a:ea typeface="+mn-ea"/>
                <a:cs typeface="Calibri"/>
              </a:rPr>
              <a:t> </a:t>
            </a:r>
            <a:r>
              <a:rPr kumimoji="0" sz="2400" b="0" i="0" u="none" strike="noStrike" kern="1200" cap="none" spc="-10" normalizeH="0" baseline="0" noProof="0" dirty="0">
                <a:ln>
                  <a:noFill/>
                </a:ln>
                <a:solidFill>
                  <a:srgbClr val="C00000"/>
                </a:solidFill>
                <a:effectLst/>
                <a:uLnTx/>
                <a:uFillTx/>
                <a:latin typeface="Calibri"/>
                <a:ea typeface="+mn-ea"/>
                <a:cs typeface="Calibri"/>
              </a:rPr>
              <a:t>RoIAlign</a:t>
            </a:r>
            <a:r>
              <a:rPr kumimoji="0" sz="2400" b="0" i="0" u="none" strike="noStrike" kern="1200" cap="none" spc="-1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0"/>
              </a:spcBef>
              <a:spcAft>
                <a:spcPts val="0"/>
              </a:spcAft>
              <a:buClrTx/>
              <a:buSzTx/>
              <a:buFontTx/>
              <a:buNone/>
              <a:tabLst/>
              <a:defRPr/>
            </a:pPr>
            <a:r>
              <a:rPr kumimoji="0" sz="2400" b="1" i="0" u="none" strike="noStrike" kern="1200" cap="none" spc="-5" normalizeH="0" baseline="0" noProof="0" dirty="0">
                <a:ln>
                  <a:noFill/>
                </a:ln>
                <a:solidFill>
                  <a:srgbClr val="4472C4"/>
                </a:solidFill>
                <a:effectLst/>
                <a:uLnTx/>
                <a:uFillTx/>
                <a:latin typeface="Calibri"/>
                <a:ea typeface="+mn-ea"/>
                <a:cs typeface="Calibri"/>
              </a:rPr>
              <a:t>3b. </a:t>
            </a:r>
            <a:r>
              <a:rPr kumimoji="0" sz="2400" b="0" i="0" u="none" strike="noStrike" kern="1200" cap="none" spc="-5" normalizeH="0" baseline="0" noProof="0" dirty="0">
                <a:ln>
                  <a:noFill/>
                </a:ln>
                <a:solidFill>
                  <a:prstClr val="black"/>
                </a:solidFill>
                <a:effectLst/>
                <a:uLnTx/>
                <a:uFillTx/>
                <a:latin typeface="Calibri"/>
                <a:ea typeface="+mn-ea"/>
                <a:cs typeface="Calibri"/>
              </a:rPr>
              <a:t>Scale-equivariant (and</a:t>
            </a:r>
            <a:r>
              <a:rPr kumimoji="0" sz="2400" b="0" i="0" u="none" strike="noStrike" kern="1200" cap="none" spc="-7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aspect-ratio-equivariant)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30875777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6303010" cy="695960"/>
          </a:xfrm>
          <a:prstGeom prst="rect">
            <a:avLst/>
          </a:prstGeom>
        </p:spPr>
        <p:txBody>
          <a:bodyPr vert="horz" wrap="square" lIns="0" tIns="12700" rIns="0" bIns="0" rtlCol="0">
            <a:spAutoFit/>
          </a:bodyPr>
          <a:lstStyle/>
          <a:p>
            <a:pPr marL="12700">
              <a:lnSpc>
                <a:spcPct val="100000"/>
              </a:lnSpc>
              <a:spcBef>
                <a:spcPts val="100"/>
              </a:spcBef>
            </a:pPr>
            <a:r>
              <a:rPr sz="4400" spc="-15" dirty="0"/>
              <a:t>RoIAlign:</a:t>
            </a:r>
            <a:r>
              <a:rPr sz="4400" spc="10" dirty="0"/>
              <a:t> </a:t>
            </a:r>
            <a:r>
              <a:rPr sz="4400" spc="-15" dirty="0"/>
              <a:t>Scale-Equivariance</a:t>
            </a:r>
            <a:endParaRPr sz="4400"/>
          </a:p>
        </p:txBody>
      </p:sp>
      <p:sp>
        <p:nvSpPr>
          <p:cNvPr id="3" name="object 3"/>
          <p:cNvSpPr/>
          <p:nvPr/>
        </p:nvSpPr>
        <p:spPr>
          <a:xfrm>
            <a:off x="1416482" y="2422845"/>
            <a:ext cx="868298" cy="1064609"/>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1273837" y="2378356"/>
            <a:ext cx="1169035" cy="1169035"/>
          </a:xfrm>
          <a:custGeom>
            <a:avLst/>
            <a:gdLst/>
            <a:ahLst/>
            <a:cxnLst/>
            <a:rect l="l" t="t" r="r" b="b"/>
            <a:pathLst>
              <a:path w="1169035" h="1169035">
                <a:moveTo>
                  <a:pt x="0" y="0"/>
                </a:moveTo>
                <a:lnTo>
                  <a:pt x="1168689" y="0"/>
                </a:lnTo>
                <a:lnTo>
                  <a:pt x="1168689" y="1168689"/>
                </a:lnTo>
                <a:lnTo>
                  <a:pt x="0" y="1168689"/>
                </a:lnTo>
                <a:lnTo>
                  <a:pt x="0" y="0"/>
                </a:lnTo>
                <a:close/>
              </a:path>
            </a:pathLst>
          </a:custGeom>
          <a:ln w="28575">
            <a:solidFill>
              <a:srgbClr val="C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2304305" y="4048259"/>
            <a:ext cx="551051" cy="67563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2208558" y="4014804"/>
            <a:ext cx="752475" cy="752475"/>
          </a:xfrm>
          <a:custGeom>
            <a:avLst/>
            <a:gdLst/>
            <a:ahLst/>
            <a:cxnLst/>
            <a:rect l="l" t="t" r="r" b="b"/>
            <a:pathLst>
              <a:path w="752475" h="752475">
                <a:moveTo>
                  <a:pt x="0" y="0"/>
                </a:moveTo>
                <a:lnTo>
                  <a:pt x="752129" y="0"/>
                </a:lnTo>
                <a:lnTo>
                  <a:pt x="752129" y="752129"/>
                </a:lnTo>
                <a:lnTo>
                  <a:pt x="0" y="752129"/>
                </a:lnTo>
                <a:lnTo>
                  <a:pt x="0" y="0"/>
                </a:lnTo>
                <a:close/>
              </a:path>
            </a:pathLst>
          </a:custGeom>
          <a:ln w="2857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3277946" y="3190148"/>
            <a:ext cx="910020" cy="67563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3129134" y="3156694"/>
            <a:ext cx="1223645" cy="752475"/>
          </a:xfrm>
          <a:custGeom>
            <a:avLst/>
            <a:gdLst/>
            <a:ahLst/>
            <a:cxnLst/>
            <a:rect l="l" t="t" r="r" b="b"/>
            <a:pathLst>
              <a:path w="1223645" h="752475">
                <a:moveTo>
                  <a:pt x="0" y="0"/>
                </a:moveTo>
                <a:lnTo>
                  <a:pt x="1223472" y="0"/>
                </a:lnTo>
                <a:lnTo>
                  <a:pt x="1223472" y="752129"/>
                </a:lnTo>
                <a:lnTo>
                  <a:pt x="0" y="752129"/>
                </a:lnTo>
                <a:lnTo>
                  <a:pt x="0" y="0"/>
                </a:lnTo>
                <a:close/>
              </a:path>
            </a:pathLst>
          </a:custGeom>
          <a:ln w="28575">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709006" y="2102877"/>
            <a:ext cx="3975100" cy="3171190"/>
          </a:xfrm>
          <a:prstGeom prst="rect">
            <a:avLst/>
          </a:prstGeom>
          <a:ln w="12700">
            <a:solidFill>
              <a:srgbClr val="000000"/>
            </a:solidFill>
          </a:ln>
        </p:spPr>
        <p:txBody>
          <a:bodyPr vert="horz" wrap="square" lIns="0" tIns="0" rIns="0" bIns="0" rtlCol="0">
            <a:spAutoFit/>
          </a:bodyPr>
          <a:lstStyle/>
          <a:p>
            <a:pPr marL="220345" marR="0" lvl="0" indent="0" algn="l" defTabSz="914400" rtl="0" eaLnBrk="1" fontAlgn="auto" latinLnBrk="0" hangingPunct="1">
              <a:lnSpc>
                <a:spcPts val="2105"/>
              </a:lnSpc>
              <a:spcBef>
                <a:spcPts val="0"/>
              </a:spcBef>
              <a:spcAft>
                <a:spcPts val="0"/>
              </a:spcAft>
              <a:buClrTx/>
              <a:buSzTx/>
              <a:buFontTx/>
              <a:buNone/>
              <a:tabLst/>
              <a:defRPr/>
            </a:pPr>
            <a:r>
              <a:rPr kumimoji="0" sz="1800" b="0" i="0" u="none" strike="noStrike" kern="1200" cap="none" spc="-15" normalizeH="0" baseline="0" noProof="0" dirty="0">
                <a:ln>
                  <a:noFill/>
                </a:ln>
                <a:solidFill>
                  <a:srgbClr val="C00000"/>
                </a:solidFill>
                <a:effectLst/>
                <a:uLnTx/>
                <a:uFillTx/>
                <a:latin typeface="Calibri"/>
                <a:ea typeface="+mn-ea"/>
                <a:cs typeface="Calibri"/>
              </a:rPr>
              <a:t>RoI</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40"/>
              </a:spcBef>
              <a:spcAft>
                <a:spcPts val="0"/>
              </a:spcAft>
              <a:buClrTx/>
              <a:buSzTx/>
              <a:buFontTx/>
              <a:buNone/>
              <a:tabLst/>
              <a:defRPr/>
            </a:pPr>
            <a:endParaRPr kumimoji="0" sz="2550" b="0" i="0" u="none" strike="noStrike" kern="1200" cap="none" spc="0" normalizeH="0" baseline="0" noProof="0">
              <a:ln>
                <a:noFill/>
              </a:ln>
              <a:solidFill>
                <a:prstClr val="black"/>
              </a:solidFill>
              <a:effectLst/>
              <a:uLnTx/>
              <a:uFillTx/>
              <a:latin typeface="Calibri"/>
              <a:ea typeface="+mn-ea"/>
              <a:cs typeface="Calibri"/>
            </a:endParaRPr>
          </a:p>
          <a:p>
            <a:pPr marL="980440" marR="0" lvl="0" indent="0" algn="ctr"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15" normalizeH="0" baseline="0" noProof="0" dirty="0">
                <a:ln>
                  <a:noFill/>
                </a:ln>
                <a:solidFill>
                  <a:srgbClr val="00B050"/>
                </a:solidFill>
                <a:effectLst/>
                <a:uLnTx/>
                <a:uFillTx/>
                <a:latin typeface="Calibri"/>
                <a:ea typeface="+mn-ea"/>
                <a:cs typeface="Calibri"/>
              </a:rPr>
              <a:t>RoI</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3150" b="0" i="0" u="none" strike="noStrike" kern="1200" cap="none" spc="0" normalizeH="0" baseline="0" noProof="0">
              <a:ln>
                <a:noFill/>
              </a:ln>
              <a:solidFill>
                <a:prstClr val="black"/>
              </a:solidFill>
              <a:effectLst/>
              <a:uLnTx/>
              <a:uFillTx/>
              <a:latin typeface="Calibri"/>
              <a:ea typeface="+mn-ea"/>
              <a:cs typeface="Calibri"/>
            </a:endParaRPr>
          </a:p>
          <a:p>
            <a:pPr marL="1017269"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15" normalizeH="0" baseline="0" noProof="0" dirty="0">
                <a:ln>
                  <a:noFill/>
                </a:ln>
                <a:solidFill>
                  <a:srgbClr val="FFC000"/>
                </a:solidFill>
                <a:effectLst/>
                <a:uLnTx/>
                <a:uFillTx/>
                <a:latin typeface="Calibri"/>
                <a:ea typeface="+mn-ea"/>
                <a:cs typeface="Calibri"/>
              </a:rPr>
              <a:t>RoI</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2850" b="0" i="0" u="none" strike="noStrike" kern="1200" cap="none" spc="0" normalizeH="0" baseline="0" noProof="0">
              <a:ln>
                <a:noFill/>
              </a:ln>
              <a:solidFill>
                <a:prstClr val="black"/>
              </a:solidFill>
              <a:effectLst/>
              <a:uLnTx/>
              <a:uFillTx/>
              <a:latin typeface="Calibri"/>
              <a:ea typeface="+mn-ea"/>
              <a:cs typeface="Calibri"/>
            </a:endParaRPr>
          </a:p>
          <a:p>
            <a:pPr marL="99060"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5" normalizeH="0" baseline="0" noProof="0" dirty="0">
                <a:ln>
                  <a:noFill/>
                </a:ln>
                <a:solidFill>
                  <a:srgbClr val="7F7F7F"/>
                </a:solidFill>
                <a:effectLst/>
                <a:uLnTx/>
                <a:uFillTx/>
                <a:latin typeface="Calibri"/>
                <a:ea typeface="+mn-ea"/>
                <a:cs typeface="Calibri"/>
              </a:rPr>
              <a:t>image</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p:nvPr/>
        </p:nvSpPr>
        <p:spPr>
          <a:xfrm>
            <a:off x="8217246" y="2392643"/>
            <a:ext cx="1140114" cy="114011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object 11"/>
          <p:cNvSpPr/>
          <p:nvPr/>
        </p:nvSpPr>
        <p:spPr>
          <a:xfrm>
            <a:off x="8202958" y="2378356"/>
            <a:ext cx="1169035" cy="1169035"/>
          </a:xfrm>
          <a:custGeom>
            <a:avLst/>
            <a:gdLst/>
            <a:ahLst/>
            <a:cxnLst/>
            <a:rect l="l" t="t" r="r" b="b"/>
            <a:pathLst>
              <a:path w="1169034" h="1169035">
                <a:moveTo>
                  <a:pt x="0" y="0"/>
                </a:moveTo>
                <a:lnTo>
                  <a:pt x="1168689" y="0"/>
                </a:lnTo>
                <a:lnTo>
                  <a:pt x="1168689" y="1168689"/>
                </a:lnTo>
                <a:lnTo>
                  <a:pt x="0" y="1168689"/>
                </a:lnTo>
                <a:lnTo>
                  <a:pt x="0" y="0"/>
                </a:lnTo>
                <a:close/>
              </a:path>
            </a:pathLst>
          </a:custGeom>
          <a:ln w="28575">
            <a:solidFill>
              <a:srgbClr val="C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7638125" y="2102877"/>
            <a:ext cx="3975100" cy="3171190"/>
          </a:xfrm>
          <a:custGeom>
            <a:avLst/>
            <a:gdLst/>
            <a:ahLst/>
            <a:cxnLst/>
            <a:rect l="l" t="t" r="r" b="b"/>
            <a:pathLst>
              <a:path w="3975100" h="3171190">
                <a:moveTo>
                  <a:pt x="0" y="0"/>
                </a:moveTo>
                <a:lnTo>
                  <a:pt x="3974754" y="0"/>
                </a:lnTo>
                <a:lnTo>
                  <a:pt x="3974754" y="3170963"/>
                </a:lnTo>
                <a:lnTo>
                  <a:pt x="0" y="3170963"/>
                </a:lnTo>
                <a:lnTo>
                  <a:pt x="0" y="0"/>
                </a:lnTo>
                <a:close/>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9151966" y="4029092"/>
            <a:ext cx="723554" cy="723554"/>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9137679" y="4014804"/>
            <a:ext cx="752475" cy="752475"/>
          </a:xfrm>
          <a:custGeom>
            <a:avLst/>
            <a:gdLst/>
            <a:ahLst/>
            <a:cxnLst/>
            <a:rect l="l" t="t" r="r" b="b"/>
            <a:pathLst>
              <a:path w="752475" h="752475">
                <a:moveTo>
                  <a:pt x="0" y="0"/>
                </a:moveTo>
                <a:lnTo>
                  <a:pt x="752129" y="0"/>
                </a:lnTo>
                <a:lnTo>
                  <a:pt x="752129" y="752129"/>
                </a:lnTo>
                <a:lnTo>
                  <a:pt x="0" y="752129"/>
                </a:lnTo>
                <a:lnTo>
                  <a:pt x="0" y="0"/>
                </a:lnTo>
                <a:close/>
              </a:path>
            </a:pathLst>
          </a:custGeom>
          <a:ln w="2857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10072541" y="3170980"/>
            <a:ext cx="1194896" cy="723554"/>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10058254" y="3156694"/>
            <a:ext cx="1223645" cy="752475"/>
          </a:xfrm>
          <a:custGeom>
            <a:avLst/>
            <a:gdLst/>
            <a:ahLst/>
            <a:cxnLst/>
            <a:rect l="l" t="t" r="r" b="b"/>
            <a:pathLst>
              <a:path w="1223645" h="752475">
                <a:moveTo>
                  <a:pt x="0" y="0"/>
                </a:moveTo>
                <a:lnTo>
                  <a:pt x="1223472" y="0"/>
                </a:lnTo>
                <a:lnTo>
                  <a:pt x="1223472" y="752129"/>
                </a:lnTo>
                <a:lnTo>
                  <a:pt x="0" y="752129"/>
                </a:lnTo>
                <a:lnTo>
                  <a:pt x="0" y="0"/>
                </a:lnTo>
                <a:close/>
              </a:path>
            </a:pathLst>
          </a:custGeom>
          <a:ln w="28575">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6790392" y="3470701"/>
            <a:ext cx="384810" cy="481965"/>
          </a:xfrm>
          <a:custGeom>
            <a:avLst/>
            <a:gdLst/>
            <a:ahLst/>
            <a:cxnLst/>
            <a:rect l="l" t="t" r="r" b="b"/>
            <a:pathLst>
              <a:path w="384809" h="481964">
                <a:moveTo>
                  <a:pt x="155768" y="0"/>
                </a:moveTo>
                <a:lnTo>
                  <a:pt x="155768" y="120374"/>
                </a:lnTo>
                <a:lnTo>
                  <a:pt x="0" y="120374"/>
                </a:lnTo>
                <a:lnTo>
                  <a:pt x="0" y="361124"/>
                </a:lnTo>
                <a:lnTo>
                  <a:pt x="155768" y="361124"/>
                </a:lnTo>
                <a:lnTo>
                  <a:pt x="155768" y="481498"/>
                </a:lnTo>
                <a:lnTo>
                  <a:pt x="384689" y="240748"/>
                </a:lnTo>
                <a:lnTo>
                  <a:pt x="155768" y="0"/>
                </a:lnTo>
                <a:close/>
              </a:path>
            </a:pathLst>
          </a:custGeom>
          <a:solidFill>
            <a:srgbClr val="DEEBF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6790392" y="3470701"/>
            <a:ext cx="384810" cy="481965"/>
          </a:xfrm>
          <a:custGeom>
            <a:avLst/>
            <a:gdLst/>
            <a:ahLst/>
            <a:cxnLst/>
            <a:rect l="l" t="t" r="r" b="b"/>
            <a:pathLst>
              <a:path w="384809"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41719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object 19"/>
          <p:cNvSpPr txBox="1"/>
          <p:nvPr/>
        </p:nvSpPr>
        <p:spPr>
          <a:xfrm>
            <a:off x="6642810" y="3075851"/>
            <a:ext cx="66103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output</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20" name="object 20"/>
          <p:cNvSpPr/>
          <p:nvPr/>
        </p:nvSpPr>
        <p:spPr>
          <a:xfrm>
            <a:off x="5854423" y="2409581"/>
            <a:ext cx="486952" cy="59704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5768152" y="2378356"/>
            <a:ext cx="668020" cy="668020"/>
          </a:xfrm>
          <a:custGeom>
            <a:avLst/>
            <a:gdLst/>
            <a:ahLst/>
            <a:cxnLst/>
            <a:rect l="l" t="t" r="r" b="b"/>
            <a:pathLst>
              <a:path w="668020" h="668019">
                <a:moveTo>
                  <a:pt x="0" y="0"/>
                </a:moveTo>
                <a:lnTo>
                  <a:pt x="667965" y="0"/>
                </a:lnTo>
                <a:lnTo>
                  <a:pt x="667965" y="667965"/>
                </a:lnTo>
                <a:lnTo>
                  <a:pt x="0" y="667965"/>
                </a:lnTo>
                <a:lnTo>
                  <a:pt x="0" y="0"/>
                </a:lnTo>
                <a:close/>
              </a:path>
            </a:pathLst>
          </a:custGeom>
          <a:ln w="28575">
            <a:solidFill>
              <a:srgbClr val="C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bject 22"/>
          <p:cNvSpPr/>
          <p:nvPr/>
        </p:nvSpPr>
        <p:spPr>
          <a:xfrm>
            <a:off x="5854423" y="3408695"/>
            <a:ext cx="486952" cy="59704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object 23"/>
          <p:cNvSpPr/>
          <p:nvPr/>
        </p:nvSpPr>
        <p:spPr>
          <a:xfrm>
            <a:off x="5768152" y="3377469"/>
            <a:ext cx="668020" cy="668020"/>
          </a:xfrm>
          <a:custGeom>
            <a:avLst/>
            <a:gdLst/>
            <a:ahLst/>
            <a:cxnLst/>
            <a:rect l="l" t="t" r="r" b="b"/>
            <a:pathLst>
              <a:path w="668020" h="668020">
                <a:moveTo>
                  <a:pt x="0" y="0"/>
                </a:moveTo>
                <a:lnTo>
                  <a:pt x="667965" y="0"/>
                </a:lnTo>
                <a:lnTo>
                  <a:pt x="667965" y="667965"/>
                </a:lnTo>
                <a:lnTo>
                  <a:pt x="0" y="667965"/>
                </a:lnTo>
                <a:lnTo>
                  <a:pt x="0" y="0"/>
                </a:lnTo>
                <a:close/>
              </a:path>
            </a:pathLst>
          </a:custGeom>
          <a:ln w="28575">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5854423" y="4407806"/>
            <a:ext cx="486952" cy="59704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object 25"/>
          <p:cNvSpPr/>
          <p:nvPr/>
        </p:nvSpPr>
        <p:spPr>
          <a:xfrm>
            <a:off x="5768152" y="4376581"/>
            <a:ext cx="668020" cy="668020"/>
          </a:xfrm>
          <a:custGeom>
            <a:avLst/>
            <a:gdLst/>
            <a:ahLst/>
            <a:cxnLst/>
            <a:rect l="l" t="t" r="r" b="b"/>
            <a:pathLst>
              <a:path w="668020" h="668020">
                <a:moveTo>
                  <a:pt x="0" y="0"/>
                </a:moveTo>
                <a:lnTo>
                  <a:pt x="667965" y="0"/>
                </a:lnTo>
                <a:lnTo>
                  <a:pt x="667965" y="667965"/>
                </a:lnTo>
                <a:lnTo>
                  <a:pt x="0" y="667965"/>
                </a:lnTo>
                <a:lnTo>
                  <a:pt x="0" y="0"/>
                </a:lnTo>
                <a:close/>
              </a:path>
            </a:pathLst>
          </a:custGeom>
          <a:ln w="28575">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object 26"/>
          <p:cNvSpPr/>
          <p:nvPr/>
        </p:nvSpPr>
        <p:spPr>
          <a:xfrm>
            <a:off x="5029188" y="3470701"/>
            <a:ext cx="384810" cy="481965"/>
          </a:xfrm>
          <a:custGeom>
            <a:avLst/>
            <a:gdLst/>
            <a:ahLst/>
            <a:cxnLst/>
            <a:rect l="l" t="t" r="r" b="b"/>
            <a:pathLst>
              <a:path w="384810" h="481964">
                <a:moveTo>
                  <a:pt x="155769" y="0"/>
                </a:moveTo>
                <a:lnTo>
                  <a:pt x="155769" y="120374"/>
                </a:lnTo>
                <a:lnTo>
                  <a:pt x="0" y="120374"/>
                </a:lnTo>
                <a:lnTo>
                  <a:pt x="0" y="361124"/>
                </a:lnTo>
                <a:lnTo>
                  <a:pt x="155769" y="361124"/>
                </a:lnTo>
                <a:lnTo>
                  <a:pt x="155769" y="481498"/>
                </a:lnTo>
                <a:lnTo>
                  <a:pt x="384690" y="240748"/>
                </a:lnTo>
                <a:lnTo>
                  <a:pt x="155769" y="0"/>
                </a:lnTo>
                <a:close/>
              </a:path>
            </a:pathLst>
          </a:custGeom>
          <a:solidFill>
            <a:srgbClr val="DEEBF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5029188" y="3470701"/>
            <a:ext cx="384810" cy="481965"/>
          </a:xfrm>
          <a:custGeom>
            <a:avLst/>
            <a:gdLst/>
            <a:ahLst/>
            <a:cxnLst/>
            <a:rect l="l" t="t" r="r" b="b"/>
            <a:pathLst>
              <a:path w="384810" h="481964">
                <a:moveTo>
                  <a:pt x="0" y="120374"/>
                </a:moveTo>
                <a:lnTo>
                  <a:pt x="155768" y="120374"/>
                </a:lnTo>
                <a:lnTo>
                  <a:pt x="155768" y="0"/>
                </a:lnTo>
                <a:lnTo>
                  <a:pt x="384690" y="240749"/>
                </a:lnTo>
                <a:lnTo>
                  <a:pt x="155768" y="481498"/>
                </a:lnTo>
                <a:lnTo>
                  <a:pt x="155768" y="361123"/>
                </a:lnTo>
                <a:lnTo>
                  <a:pt x="0" y="361123"/>
                </a:lnTo>
                <a:lnTo>
                  <a:pt x="0" y="120374"/>
                </a:lnTo>
                <a:close/>
              </a:path>
            </a:pathLst>
          </a:custGeom>
          <a:ln w="12700">
            <a:solidFill>
              <a:srgbClr val="41719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object 28"/>
          <p:cNvSpPr txBox="1"/>
          <p:nvPr/>
        </p:nvSpPr>
        <p:spPr>
          <a:xfrm>
            <a:off x="4766125" y="3075851"/>
            <a:ext cx="78803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Calibri"/>
                <a:ea typeface="+mn-ea"/>
                <a:cs typeface="Calibri"/>
              </a:rPr>
              <a:t>RoIAlign</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29" name="object 29"/>
          <p:cNvSpPr txBox="1"/>
          <p:nvPr/>
        </p:nvSpPr>
        <p:spPr>
          <a:xfrm>
            <a:off x="5099794" y="1578439"/>
            <a:ext cx="2122170"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normalized </a:t>
            </a:r>
            <a:r>
              <a:rPr kumimoji="0" sz="2000" b="0" i="0" u="none" strike="noStrike" kern="1200" cap="none" spc="-80" normalizeH="0" baseline="0" noProof="0" dirty="0">
                <a:ln>
                  <a:noFill/>
                </a:ln>
                <a:solidFill>
                  <a:prstClr val="black"/>
                </a:solidFill>
                <a:effectLst/>
                <a:uLnTx/>
                <a:uFillTx/>
                <a:latin typeface="Calibri"/>
                <a:ea typeface="+mn-ea"/>
                <a:cs typeface="Calibri"/>
              </a:rPr>
              <a:t>w.r.t</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RoI,</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30" name="object 30"/>
          <p:cNvSpPr txBox="1"/>
          <p:nvPr/>
        </p:nvSpPr>
        <p:spPr>
          <a:xfrm>
            <a:off x="4845794" y="1883239"/>
            <a:ext cx="2629535" cy="33020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0" i="1" u="none" strike="noStrike" kern="1200" cap="none" spc="-10" normalizeH="0" baseline="0" noProof="0" dirty="0">
                <a:ln>
                  <a:noFill/>
                </a:ln>
                <a:solidFill>
                  <a:srgbClr val="4472C4"/>
                </a:solidFill>
                <a:effectLst/>
                <a:uLnTx/>
                <a:uFillTx/>
                <a:latin typeface="Calibri"/>
                <a:ea typeface="+mn-ea"/>
                <a:cs typeface="Calibri"/>
              </a:rPr>
              <a:t>invariant</a:t>
            </a:r>
            <a:r>
              <a:rPr kumimoji="0" sz="2000" b="0" i="1" u="none" strike="noStrike" kern="1200" cap="none" spc="-40" normalizeH="0" baseline="0" noProof="0" dirty="0">
                <a:ln>
                  <a:noFill/>
                </a:ln>
                <a:solidFill>
                  <a:srgbClr val="4472C4"/>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representations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31" name="object 31"/>
          <p:cNvSpPr txBox="1"/>
          <p:nvPr/>
        </p:nvSpPr>
        <p:spPr>
          <a:xfrm>
            <a:off x="2534112" y="5401855"/>
            <a:ext cx="7738109" cy="760095"/>
          </a:xfrm>
          <a:prstGeom prst="rect">
            <a:avLst/>
          </a:prstGeom>
        </p:spPr>
        <p:txBody>
          <a:bodyPr vert="horz" wrap="square" lIns="0" tIns="12700" rIns="0" bIns="0" rtlCol="0">
            <a:spAutoFit/>
          </a:bodyPr>
          <a:lstStyle/>
          <a:p>
            <a:pPr marL="298450" marR="0" lvl="0" indent="-285750" algn="l" defTabSz="914400" rtl="0" eaLnBrk="1" fontAlgn="auto" latinLnBrk="0" hangingPunct="1">
              <a:lnSpc>
                <a:spcPct val="100000"/>
              </a:lnSpc>
              <a:spcBef>
                <a:spcPts val="100"/>
              </a:spcBef>
              <a:spcAft>
                <a:spcPts val="0"/>
              </a:spcAft>
              <a:buClrTx/>
              <a:buSzTx/>
              <a:buFont typeface="Arial"/>
              <a:buChar char="•"/>
              <a:tabLst>
                <a:tab pos="297815" algn="l"/>
                <a:tab pos="29845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RoIAlign </a:t>
            </a:r>
            <a:r>
              <a:rPr kumimoji="0" sz="2400" b="0" i="0" u="none" strike="noStrike" kern="1200" cap="none" spc="-15" normalizeH="0" baseline="0" noProof="0" dirty="0">
                <a:ln>
                  <a:noFill/>
                </a:ln>
                <a:solidFill>
                  <a:prstClr val="black"/>
                </a:solidFill>
                <a:effectLst/>
                <a:uLnTx/>
                <a:uFillTx/>
                <a:latin typeface="Calibri"/>
                <a:ea typeface="+mn-ea"/>
                <a:cs typeface="Calibri"/>
              </a:rPr>
              <a:t>creates </a:t>
            </a:r>
            <a:r>
              <a:rPr kumimoji="0" sz="2400" b="0" i="1" u="none" strike="noStrike" kern="1200" cap="none" spc="-10" normalizeH="0" baseline="0" noProof="0" dirty="0">
                <a:ln>
                  <a:noFill/>
                </a:ln>
                <a:solidFill>
                  <a:prstClr val="black"/>
                </a:solidFill>
                <a:effectLst/>
                <a:uLnTx/>
                <a:uFillTx/>
                <a:latin typeface="Calibri"/>
                <a:ea typeface="+mn-ea"/>
                <a:cs typeface="Calibri"/>
              </a:rPr>
              <a:t>scale-</a:t>
            </a:r>
            <a:r>
              <a:rPr kumimoji="0" sz="2400" b="0" i="1" u="none" strike="noStrike" kern="1200" cap="none" spc="-10" normalizeH="0" baseline="0" noProof="0" dirty="0">
                <a:ln>
                  <a:noFill/>
                </a:ln>
                <a:solidFill>
                  <a:srgbClr val="4472C4"/>
                </a:solidFill>
                <a:effectLst/>
                <a:uLnTx/>
                <a:uFillTx/>
                <a:latin typeface="Calibri"/>
                <a:ea typeface="+mn-ea"/>
                <a:cs typeface="Calibri"/>
              </a:rPr>
              <a:t>invariant</a:t>
            </a:r>
            <a:r>
              <a:rPr kumimoji="0" sz="2400" b="0" i="1" u="none" strike="noStrike" kern="1200" cap="none" spc="10" normalizeH="0" baseline="0" noProof="0" dirty="0">
                <a:ln>
                  <a:noFill/>
                </a:ln>
                <a:solidFill>
                  <a:srgbClr val="4472C4"/>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representations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298450" marR="0" lvl="0" indent="-285750" algn="l" defTabSz="914400" rtl="0" eaLnBrk="1" fontAlgn="auto" latinLnBrk="0" hangingPunct="1">
              <a:lnSpc>
                <a:spcPct val="100000"/>
              </a:lnSpc>
              <a:spcBef>
                <a:spcPts val="20"/>
              </a:spcBef>
              <a:spcAft>
                <a:spcPts val="0"/>
              </a:spcAft>
              <a:buClrTx/>
              <a:buSzTx/>
              <a:buFont typeface="Arial"/>
              <a:buChar char="•"/>
              <a:tabLst>
                <a:tab pos="297815" algn="l"/>
                <a:tab pos="29845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RoIAlign </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“output </a:t>
            </a:r>
            <a:r>
              <a:rPr kumimoji="0" sz="2400" b="0" i="0" u="none" strike="noStrike" kern="1200" cap="none" spc="-10" normalizeH="0" baseline="0" noProof="0" dirty="0">
                <a:ln>
                  <a:noFill/>
                </a:ln>
                <a:solidFill>
                  <a:prstClr val="black"/>
                </a:solidFill>
                <a:effectLst/>
                <a:uLnTx/>
                <a:uFillTx/>
                <a:latin typeface="Calibri"/>
                <a:ea typeface="+mn-ea"/>
                <a:cs typeface="Calibri"/>
              </a:rPr>
              <a:t>pasted </a:t>
            </a:r>
            <a:r>
              <a:rPr kumimoji="0" sz="2400" b="0" i="0" u="none" strike="noStrike" kern="1200" cap="none" spc="-5" normalizeH="0" baseline="0" noProof="0" dirty="0">
                <a:ln>
                  <a:noFill/>
                </a:ln>
                <a:solidFill>
                  <a:prstClr val="black"/>
                </a:solidFill>
                <a:effectLst/>
                <a:uLnTx/>
                <a:uFillTx/>
                <a:latin typeface="Calibri"/>
                <a:ea typeface="+mn-ea"/>
                <a:cs typeface="Calibri"/>
              </a:rPr>
              <a:t>back” </a:t>
            </a:r>
            <a:r>
              <a:rPr kumimoji="0" sz="2400" b="0" i="0" u="none" strike="noStrike" kern="1200" cap="none" spc="-10" normalizeH="0" baseline="0" noProof="0" dirty="0">
                <a:ln>
                  <a:noFill/>
                </a:ln>
                <a:solidFill>
                  <a:prstClr val="black"/>
                </a:solidFill>
                <a:effectLst/>
                <a:uLnTx/>
                <a:uFillTx/>
                <a:latin typeface="Calibri"/>
                <a:ea typeface="+mn-ea"/>
                <a:cs typeface="Calibri"/>
              </a:rPr>
              <a:t>provides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1" u="none" strike="noStrike" kern="1200" cap="none" spc="-5" normalizeH="0" baseline="0" noProof="0" dirty="0">
                <a:ln>
                  <a:noFill/>
                </a:ln>
                <a:solidFill>
                  <a:prstClr val="black"/>
                </a:solidFill>
                <a:effectLst/>
                <a:uLnTx/>
                <a:uFillTx/>
                <a:latin typeface="Calibri"/>
                <a:ea typeface="+mn-ea"/>
                <a:cs typeface="Calibri"/>
              </a:rPr>
              <a:t>scale-</a:t>
            </a:r>
            <a:r>
              <a:rPr kumimoji="0" sz="2400" b="0" i="1" u="none" strike="noStrike" kern="1200" cap="none" spc="-5" normalizeH="0" baseline="0" noProof="0" dirty="0">
                <a:ln>
                  <a:noFill/>
                </a:ln>
                <a:solidFill>
                  <a:srgbClr val="4472C4"/>
                </a:solidFill>
                <a:effectLst/>
                <a:uLnTx/>
                <a:uFillTx/>
                <a:latin typeface="Calibri"/>
                <a:ea typeface="+mn-ea"/>
                <a:cs typeface="Calibri"/>
              </a:rPr>
              <a:t>equivariance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82652680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8172450" cy="695960"/>
          </a:xfrm>
          <a:prstGeom prst="rect">
            <a:avLst/>
          </a:prstGeom>
        </p:spPr>
        <p:txBody>
          <a:bodyPr vert="horz" wrap="square" lIns="0" tIns="12700" rIns="0" bIns="0" rtlCol="0">
            <a:spAutoFit/>
          </a:bodyPr>
          <a:lstStyle/>
          <a:p>
            <a:pPr marL="12700">
              <a:lnSpc>
                <a:spcPct val="100000"/>
              </a:lnSpc>
              <a:spcBef>
                <a:spcPts val="100"/>
              </a:spcBef>
            </a:pPr>
            <a:r>
              <a:rPr sz="4400" spc="-20" dirty="0"/>
              <a:t>More </a:t>
            </a:r>
            <a:r>
              <a:rPr sz="4400" dirty="0"/>
              <a:t>about </a:t>
            </a:r>
            <a:r>
              <a:rPr sz="4400" spc="-10" dirty="0"/>
              <a:t>Scale-Equivariance:</a:t>
            </a:r>
            <a:r>
              <a:rPr sz="4400" spc="-45" dirty="0"/>
              <a:t> </a:t>
            </a:r>
            <a:r>
              <a:rPr sz="4400" dirty="0"/>
              <a:t>FPN</a:t>
            </a:r>
            <a:endParaRPr sz="4400"/>
          </a:p>
        </p:txBody>
      </p:sp>
      <p:sp>
        <p:nvSpPr>
          <p:cNvPr id="3" name="object 3"/>
          <p:cNvSpPr txBox="1"/>
          <p:nvPr/>
        </p:nvSpPr>
        <p:spPr>
          <a:xfrm>
            <a:off x="916939" y="1759852"/>
            <a:ext cx="5996305" cy="2797175"/>
          </a:xfrm>
          <a:prstGeom prst="rect">
            <a:avLst/>
          </a:prstGeom>
        </p:spPr>
        <p:txBody>
          <a:bodyPr vert="horz" wrap="square" lIns="0" tIns="56515" rIns="0" bIns="0" rtlCol="0">
            <a:spAutoFit/>
          </a:bodyPr>
          <a:lstStyle/>
          <a:p>
            <a:pPr marL="241300" marR="0" lvl="0" indent="-228600" algn="l" defTabSz="914400" rtl="0" eaLnBrk="1" fontAlgn="auto" latinLnBrk="0" hangingPunct="1">
              <a:lnSpc>
                <a:spcPct val="100000"/>
              </a:lnSpc>
              <a:spcBef>
                <a:spcPts val="445"/>
              </a:spcBef>
              <a:spcAft>
                <a:spcPts val="0"/>
              </a:spcAft>
              <a:buClrTx/>
              <a:buSzTx/>
              <a:buFont typeface="Arial"/>
              <a:buChar char="•"/>
              <a:tabLst>
                <a:tab pos="241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RoIAlign </a:t>
            </a:r>
            <a:r>
              <a:rPr kumimoji="0" sz="2400" b="0" i="0" u="none" strike="noStrike" kern="1200" cap="none" spc="-5" normalizeH="0" baseline="0" noProof="0" dirty="0">
                <a:ln>
                  <a:noFill/>
                </a:ln>
                <a:solidFill>
                  <a:prstClr val="black"/>
                </a:solidFill>
                <a:effectLst/>
                <a:uLnTx/>
                <a:uFillTx/>
                <a:latin typeface="Calibri"/>
                <a:ea typeface="+mn-ea"/>
                <a:cs typeface="Calibri"/>
              </a:rPr>
              <a:t>is </a:t>
            </a:r>
            <a:r>
              <a:rPr kumimoji="0" sz="2400" b="0" i="0" u="none" strike="noStrike" kern="1200" cap="none" spc="-10" normalizeH="0" baseline="0" noProof="0" dirty="0">
                <a:ln>
                  <a:noFill/>
                </a:ln>
                <a:solidFill>
                  <a:prstClr val="black"/>
                </a:solidFill>
                <a:effectLst/>
                <a:uLnTx/>
                <a:uFillTx/>
                <a:latin typeface="Calibri"/>
                <a:ea typeface="+mn-ea"/>
                <a:cs typeface="Calibri"/>
              </a:rPr>
              <a:t>scale-invariant </a:t>
            </a:r>
            <a:r>
              <a:rPr kumimoji="0" sz="2400" b="0" i="0" u="none" strike="noStrike" kern="1200" cap="none" spc="-5" normalizeH="0" baseline="0" noProof="0" dirty="0">
                <a:ln>
                  <a:noFill/>
                </a:ln>
                <a:solidFill>
                  <a:prstClr val="black"/>
                </a:solidFill>
                <a:effectLst/>
                <a:uLnTx/>
                <a:uFillTx/>
                <a:latin typeface="Calibri"/>
                <a:ea typeface="+mn-ea"/>
                <a:cs typeface="Calibri"/>
              </a:rPr>
              <a:t>if </a:t>
            </a:r>
            <a:r>
              <a:rPr kumimoji="0" sz="2400" b="0" i="0" u="none" strike="noStrike" kern="1200" cap="none" spc="-5" normalizeH="0" baseline="0" noProof="0" dirty="0">
                <a:ln>
                  <a:noFill/>
                </a:ln>
                <a:solidFill>
                  <a:srgbClr val="4472C4"/>
                </a:solidFill>
                <a:effectLst/>
                <a:uLnTx/>
                <a:uFillTx/>
                <a:latin typeface="Calibri"/>
                <a:ea typeface="+mn-ea"/>
                <a:cs typeface="Calibri"/>
              </a:rPr>
              <a:t>on </a:t>
            </a:r>
            <a:r>
              <a:rPr kumimoji="0" sz="2400" b="0" i="0" u="none" strike="noStrike" kern="1200" cap="none" spc="-25" normalizeH="0" baseline="0" noProof="0" dirty="0">
                <a:ln>
                  <a:noFill/>
                </a:ln>
                <a:solidFill>
                  <a:srgbClr val="4472C4"/>
                </a:solidFill>
                <a:effectLst/>
                <a:uLnTx/>
                <a:uFillTx/>
                <a:latin typeface="Calibri"/>
                <a:ea typeface="+mn-ea"/>
                <a:cs typeface="Calibri"/>
              </a:rPr>
              <a:t>raw</a:t>
            </a:r>
            <a:r>
              <a:rPr kumimoji="0" sz="2400" b="0" i="0" u="none" strike="noStrike" kern="1200" cap="none" spc="-20" normalizeH="0" baseline="0" noProof="0" dirty="0">
                <a:ln>
                  <a:noFill/>
                </a:ln>
                <a:solidFill>
                  <a:srgbClr val="4472C4"/>
                </a:solidFill>
                <a:effectLst/>
                <a:uLnTx/>
                <a:uFillTx/>
                <a:latin typeface="Calibri"/>
                <a:ea typeface="+mn-ea"/>
                <a:cs typeface="Calibri"/>
              </a:rPr>
              <a:t> </a:t>
            </a:r>
            <a:r>
              <a:rPr kumimoji="0" sz="2400" b="0" i="0" u="none" strike="noStrike" kern="1200" cap="none" spc="-15" normalizeH="0" baseline="0" noProof="0" dirty="0">
                <a:ln>
                  <a:noFill/>
                </a:ln>
                <a:solidFill>
                  <a:srgbClr val="4472C4"/>
                </a:solidFill>
                <a:effectLst/>
                <a:uLnTx/>
                <a:uFillTx/>
                <a:latin typeface="Calibri"/>
                <a:ea typeface="+mn-ea"/>
                <a:cs typeface="Calibri"/>
              </a:rPr>
              <a:t>pixels</a:t>
            </a:r>
            <a:r>
              <a:rPr kumimoji="0" sz="2400" b="0" i="0" u="none" strike="noStrike" kern="1200" cap="none" spc="-1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0" algn="l" defTabSz="914400" rtl="0" eaLnBrk="1" fontAlgn="auto" latinLnBrk="0" hangingPunct="1">
              <a:lnSpc>
                <a:spcPct val="100000"/>
              </a:lnSpc>
              <a:spcBef>
                <a:spcPts val="285"/>
              </a:spcBef>
              <a:spcAft>
                <a:spcPts val="0"/>
              </a:spcAft>
              <a:buClrTx/>
              <a:buSzTx/>
              <a:buFontTx/>
              <a:buNone/>
              <a:tabLst>
                <a:tab pos="697865" algn="l"/>
              </a:tabLst>
              <a:defRPr/>
            </a:pPr>
            <a:r>
              <a:rPr kumimoji="0" sz="2000" b="0" i="0" u="none" strike="noStrike" kern="1200" cap="none" spc="0" normalizeH="0" baseline="0" noProof="0" dirty="0">
                <a:ln>
                  <a:noFill/>
                </a:ln>
                <a:solidFill>
                  <a:prstClr val="black"/>
                </a:solidFill>
                <a:effectLst/>
                <a:uLnTx/>
                <a:uFillTx/>
                <a:latin typeface="Arial"/>
                <a:ea typeface="+mn-ea"/>
                <a:cs typeface="Arial"/>
              </a:rPr>
              <a:t>•	</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(slow) R-CNN: </a:t>
            </a:r>
            <a:r>
              <a:rPr kumimoji="0" sz="2000" b="0" i="0" u="none" strike="noStrike" kern="1200" cap="none" spc="-10" normalizeH="0" baseline="0" noProof="0" dirty="0">
                <a:ln>
                  <a:noFill/>
                </a:ln>
                <a:solidFill>
                  <a:prstClr val="black"/>
                </a:solidFill>
                <a:effectLst/>
                <a:uLnTx/>
                <a:uFillTx/>
                <a:latin typeface="Calibri"/>
                <a:ea typeface="+mn-ea"/>
                <a:cs typeface="Calibri"/>
              </a:rPr>
              <a:t>crops </a:t>
            </a:r>
            <a:r>
              <a:rPr kumimoji="0" sz="2000" b="0" i="0" u="none" strike="noStrike" kern="1200" cap="none" spc="-5" normalizeH="0" baseline="0" noProof="0" dirty="0">
                <a:ln>
                  <a:noFill/>
                </a:ln>
                <a:solidFill>
                  <a:prstClr val="black"/>
                </a:solidFill>
                <a:effectLst/>
                <a:uLnTx/>
                <a:uFillTx/>
                <a:latin typeface="Calibri"/>
                <a:ea typeface="+mn-ea"/>
                <a:cs typeface="Calibri"/>
              </a:rPr>
              <a:t>and </a:t>
            </a:r>
            <a:r>
              <a:rPr kumimoji="0" sz="2000" b="0" i="0" u="none" strike="noStrike" kern="1200" cap="none" spc="-10" normalizeH="0" baseline="0" noProof="0" dirty="0">
                <a:ln>
                  <a:noFill/>
                </a:ln>
                <a:solidFill>
                  <a:prstClr val="black"/>
                </a:solidFill>
                <a:effectLst/>
                <a:uLnTx/>
                <a:uFillTx/>
                <a:latin typeface="Calibri"/>
                <a:ea typeface="+mn-ea"/>
                <a:cs typeface="Calibri"/>
              </a:rPr>
              <a:t>warps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RoIs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241300" marR="128905" lvl="0" indent="-228600" algn="l" defTabSz="914400" rtl="0" eaLnBrk="1" fontAlgn="auto" latinLnBrk="0" hangingPunct="1">
              <a:lnSpc>
                <a:spcPts val="2600"/>
              </a:lnSpc>
              <a:spcBef>
                <a:spcPts val="985"/>
              </a:spcBef>
              <a:spcAft>
                <a:spcPts val="0"/>
              </a:spcAft>
              <a:buClrTx/>
              <a:buSzTx/>
              <a:buFont typeface="Arial"/>
              <a:buChar char="•"/>
              <a:tabLst>
                <a:tab pos="241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RoIAlign </a:t>
            </a:r>
            <a:r>
              <a:rPr kumimoji="0" sz="2400" b="0" i="0" u="none" strike="noStrike" kern="1200" cap="none" spc="-5" normalizeH="0" baseline="0" noProof="0" dirty="0">
                <a:ln>
                  <a:noFill/>
                </a:ln>
                <a:solidFill>
                  <a:prstClr val="black"/>
                </a:solidFill>
                <a:effectLst/>
                <a:uLnTx/>
                <a:uFillTx/>
                <a:latin typeface="Calibri"/>
                <a:ea typeface="+mn-ea"/>
                <a:cs typeface="Calibri"/>
              </a:rPr>
              <a:t>is </a:t>
            </a:r>
            <a:r>
              <a:rPr kumimoji="0" sz="2400" b="0" i="0" u="none" strike="noStrike" kern="1200" cap="none" spc="-10" normalizeH="0" baseline="0" noProof="0" dirty="0">
                <a:ln>
                  <a:noFill/>
                </a:ln>
                <a:solidFill>
                  <a:prstClr val="black"/>
                </a:solidFill>
                <a:effectLst/>
                <a:uLnTx/>
                <a:uFillTx/>
                <a:latin typeface="Calibri"/>
                <a:ea typeface="+mn-ea"/>
                <a:cs typeface="Calibri"/>
              </a:rPr>
              <a:t>scale-invariant </a:t>
            </a:r>
            <a:r>
              <a:rPr kumimoji="0" sz="2400" b="0" i="0" u="none" strike="noStrike" kern="1200" cap="none" spc="-5" normalizeH="0" baseline="0" noProof="0" dirty="0">
                <a:ln>
                  <a:noFill/>
                </a:ln>
                <a:solidFill>
                  <a:prstClr val="black"/>
                </a:solidFill>
                <a:effectLst/>
                <a:uLnTx/>
                <a:uFillTx/>
                <a:latin typeface="Calibri"/>
                <a:ea typeface="+mn-ea"/>
                <a:cs typeface="Calibri"/>
              </a:rPr>
              <a:t>if on </a:t>
            </a:r>
            <a:r>
              <a:rPr kumimoji="0" sz="2400" b="0" i="0" u="none" strike="noStrike" kern="1200" cap="none" spc="-10" normalizeH="0" baseline="0" noProof="0" dirty="0">
                <a:ln>
                  <a:noFill/>
                </a:ln>
                <a:solidFill>
                  <a:srgbClr val="4472C4"/>
                </a:solidFill>
                <a:effectLst/>
                <a:uLnTx/>
                <a:uFillTx/>
                <a:latin typeface="Calibri"/>
                <a:ea typeface="+mn-ea"/>
                <a:cs typeface="Calibri"/>
              </a:rPr>
              <a:t>scale-invariant  </a:t>
            </a:r>
            <a:r>
              <a:rPr kumimoji="0" sz="2400" b="0" i="0" u="none" strike="noStrike" kern="1200" cap="none" spc="-20" normalizeH="0" baseline="0" noProof="0" dirty="0">
                <a:ln>
                  <a:noFill/>
                </a:ln>
                <a:solidFill>
                  <a:srgbClr val="4472C4"/>
                </a:solidFill>
                <a:effectLst/>
                <a:uLnTx/>
                <a:uFillTx/>
                <a:latin typeface="Calibri"/>
                <a:ea typeface="+mn-ea"/>
                <a:cs typeface="Calibri"/>
              </a:rPr>
              <a:t>feature</a:t>
            </a:r>
            <a:r>
              <a:rPr kumimoji="0" sz="2400" b="0" i="0" u="none" strike="noStrike" kern="1200" cap="none" spc="-5" normalizeH="0" baseline="0" noProof="0" dirty="0">
                <a:ln>
                  <a:noFill/>
                </a:ln>
                <a:solidFill>
                  <a:srgbClr val="4472C4"/>
                </a:solidFill>
                <a:effectLst/>
                <a:uLnTx/>
                <a:uFillTx/>
                <a:latin typeface="Calibri"/>
                <a:ea typeface="+mn-ea"/>
                <a:cs typeface="Calibri"/>
              </a:rPr>
              <a:t> maps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0"/>
              </a:spcBef>
              <a:spcAft>
                <a:spcPts val="0"/>
              </a:spcAft>
              <a:buClrTx/>
              <a:buSzTx/>
              <a:buFont typeface="Arial"/>
              <a:buChar char="•"/>
              <a:tabLst/>
              <a:defRPr/>
            </a:pPr>
            <a:endParaRPr kumimoji="0" sz="3500" b="0" i="0" u="none" strike="noStrike" kern="1200" cap="none" spc="0" normalizeH="0" baseline="0" noProof="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ts val="2725"/>
              </a:lnSpc>
              <a:spcBef>
                <a:spcPts val="0"/>
              </a:spcBef>
              <a:spcAft>
                <a:spcPts val="0"/>
              </a:spcAft>
              <a:buClrTx/>
              <a:buSzTx/>
              <a:buFont typeface="Arial"/>
              <a:buChar char="•"/>
              <a:tabLst>
                <a:tab pos="24130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Feature </a:t>
            </a:r>
            <a:r>
              <a:rPr kumimoji="0" sz="2400" b="0" i="0" u="none" strike="noStrike" kern="1200" cap="none" spc="-10" normalizeH="0" baseline="0" noProof="0" dirty="0">
                <a:ln>
                  <a:noFill/>
                </a:ln>
                <a:solidFill>
                  <a:prstClr val="black"/>
                </a:solidFill>
                <a:effectLst/>
                <a:uLnTx/>
                <a:uFillTx/>
                <a:latin typeface="Calibri"/>
                <a:ea typeface="+mn-ea"/>
                <a:cs typeface="Calibri"/>
              </a:rPr>
              <a:t>Pyramid Network </a:t>
            </a:r>
            <a:r>
              <a:rPr kumimoji="0" sz="2400" b="0" i="0" u="none" strike="noStrike" kern="1200" cap="none" spc="-5" normalizeH="0" baseline="0" noProof="0" dirty="0">
                <a:ln>
                  <a:noFill/>
                </a:ln>
                <a:solidFill>
                  <a:prstClr val="black"/>
                </a:solidFill>
                <a:effectLst/>
                <a:uLnTx/>
                <a:uFillTx/>
                <a:latin typeface="Calibri"/>
                <a:ea typeface="+mn-ea"/>
                <a:cs typeface="Calibri"/>
              </a:rPr>
              <a:t>(FPN) </a:t>
            </a:r>
            <a:r>
              <a:rPr kumimoji="0" sz="1800" b="0" i="0" u="none" strike="noStrike" kern="1200" cap="none" spc="-5" normalizeH="0" baseline="0" noProof="0" dirty="0">
                <a:ln>
                  <a:noFill/>
                </a:ln>
                <a:solidFill>
                  <a:srgbClr val="7F7F7F"/>
                </a:solidFill>
                <a:effectLst/>
                <a:uLnTx/>
                <a:uFillTx/>
                <a:latin typeface="Calibri"/>
                <a:ea typeface="+mn-ea"/>
                <a:cs typeface="Calibri"/>
              </a:rPr>
              <a:t>[Lin et al.</a:t>
            </a:r>
            <a:r>
              <a:rPr kumimoji="0" sz="1800" b="0" i="0" u="none" strike="noStrike" kern="1200" cap="none" spc="45" normalizeH="0" baseline="0" noProof="0" dirty="0">
                <a:ln>
                  <a:noFill/>
                </a:ln>
                <a:solidFill>
                  <a:srgbClr val="7F7F7F"/>
                </a:solidFill>
                <a:effectLst/>
                <a:uLnTx/>
                <a:uFillTx/>
                <a:latin typeface="Calibri"/>
                <a:ea typeface="+mn-ea"/>
                <a:cs typeface="Calibri"/>
              </a:rPr>
              <a:t> </a:t>
            </a:r>
            <a:r>
              <a:rPr kumimoji="0" sz="1800" b="0" i="0" u="none" strike="noStrike" kern="1200" cap="none" spc="-5" normalizeH="0" baseline="0" noProof="0" dirty="0">
                <a:ln>
                  <a:noFill/>
                </a:ln>
                <a:solidFill>
                  <a:srgbClr val="7F7F7F"/>
                </a:solidFill>
                <a:effectLst/>
                <a:uLnTx/>
                <a:uFillTx/>
                <a:latin typeface="Calibri"/>
                <a:ea typeface="+mn-ea"/>
                <a:cs typeface="Calibri"/>
              </a:rPr>
              <a:t>CVPR’17]</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41300" marR="0" lvl="0" indent="0" algn="l" defTabSz="914400" rtl="0" eaLnBrk="1" fontAlgn="auto" latinLnBrk="0" hangingPunct="1">
              <a:lnSpc>
                <a:spcPts val="2725"/>
              </a:lnSpc>
              <a:spcBef>
                <a:spcPts val="0"/>
              </a:spcBef>
              <a:spcAft>
                <a:spcPts val="0"/>
              </a:spcAft>
              <a:buClrTx/>
              <a:buSzTx/>
              <a:buFontTx/>
              <a:buNone/>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creates approx. </a:t>
            </a:r>
            <a:r>
              <a:rPr kumimoji="0" sz="2400" b="0" i="0" u="none" strike="noStrike" kern="1200" cap="none" spc="-10" normalizeH="0" baseline="0" noProof="0" dirty="0">
                <a:ln>
                  <a:noFill/>
                </a:ln>
                <a:solidFill>
                  <a:prstClr val="black"/>
                </a:solidFill>
                <a:effectLst/>
                <a:uLnTx/>
                <a:uFillTx/>
                <a:latin typeface="Calibri"/>
                <a:ea typeface="+mn-ea"/>
                <a:cs typeface="Calibri"/>
              </a:rPr>
              <a:t>scale-invariant</a:t>
            </a:r>
            <a:r>
              <a:rPr kumimoji="0" sz="2400" b="0" i="0" u="none" strike="noStrike" kern="1200" cap="none" spc="-15" normalizeH="0" baseline="0" noProof="0" dirty="0">
                <a:ln>
                  <a:noFill/>
                </a:ln>
                <a:solidFill>
                  <a:prstClr val="black"/>
                </a:solidFill>
                <a:effectLst/>
                <a:uLnTx/>
                <a:uFillTx/>
                <a:latin typeface="Calibri"/>
                <a:ea typeface="+mn-ea"/>
                <a:cs typeface="Calibri"/>
              </a:rPr>
              <a:t> features</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7400329" y="1690688"/>
            <a:ext cx="4393182" cy="1671581"/>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8243179" y="4316207"/>
            <a:ext cx="3106667" cy="201403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8091120" y="4048565"/>
            <a:ext cx="3467735" cy="2508885"/>
          </a:xfrm>
          <a:custGeom>
            <a:avLst/>
            <a:gdLst/>
            <a:ahLst/>
            <a:cxnLst/>
            <a:rect l="l" t="t" r="r" b="b"/>
            <a:pathLst>
              <a:path w="3467734" h="2508884">
                <a:moveTo>
                  <a:pt x="0" y="0"/>
                </a:moveTo>
                <a:lnTo>
                  <a:pt x="3467109" y="0"/>
                </a:lnTo>
                <a:lnTo>
                  <a:pt x="3467109" y="2508772"/>
                </a:lnTo>
                <a:lnTo>
                  <a:pt x="0" y="2508772"/>
                </a:lnTo>
                <a:lnTo>
                  <a:pt x="0" y="0"/>
                </a:lnTo>
                <a:close/>
              </a:path>
            </a:pathLst>
          </a:custGeom>
          <a:ln w="12700">
            <a:solidFill>
              <a:srgbClr val="2F528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8091120" y="3016251"/>
            <a:ext cx="3168650" cy="1032510"/>
          </a:xfrm>
          <a:custGeom>
            <a:avLst/>
            <a:gdLst/>
            <a:ahLst/>
            <a:cxnLst/>
            <a:rect l="l" t="t" r="r" b="b"/>
            <a:pathLst>
              <a:path w="3168650" h="1032510">
                <a:moveTo>
                  <a:pt x="0" y="1032314"/>
                </a:moveTo>
                <a:lnTo>
                  <a:pt x="3168192" y="0"/>
                </a:lnTo>
              </a:path>
            </a:pathLst>
          </a:custGeom>
          <a:ln w="6350">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1558229" y="3016251"/>
            <a:ext cx="235585" cy="1032510"/>
          </a:xfrm>
          <a:custGeom>
            <a:avLst/>
            <a:gdLst/>
            <a:ahLst/>
            <a:cxnLst/>
            <a:rect l="l" t="t" r="r" b="b"/>
            <a:pathLst>
              <a:path w="235584" h="1032510">
                <a:moveTo>
                  <a:pt x="235283" y="0"/>
                </a:moveTo>
                <a:lnTo>
                  <a:pt x="0" y="1032315"/>
                </a:lnTo>
              </a:path>
            </a:pathLst>
          </a:custGeom>
          <a:ln w="6350">
            <a:solidFill>
              <a:srgbClr val="7F7F7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9753956" y="1476612"/>
            <a:ext cx="39560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F</a:t>
            </a:r>
            <a:r>
              <a:rPr kumimoji="0" sz="1800" b="0" i="0" u="none" strike="noStrike" kern="1200" cap="none" spc="-10" normalizeH="0" baseline="0" noProof="0" dirty="0">
                <a:ln>
                  <a:noFill/>
                </a:ln>
                <a:solidFill>
                  <a:prstClr val="black"/>
                </a:solidFill>
                <a:effectLst/>
                <a:uLnTx/>
                <a:uFillTx/>
                <a:latin typeface="Calibri"/>
                <a:ea typeface="+mn-ea"/>
                <a:cs typeface="Calibri"/>
              </a:rPr>
              <a:t>P</a:t>
            </a:r>
            <a:r>
              <a:rPr kumimoji="0" sz="1800" b="0" i="0" u="none" strike="noStrike" kern="1200" cap="none" spc="0" normalizeH="0" baseline="0" noProof="0" dirty="0">
                <a:ln>
                  <a:noFill/>
                </a:ln>
                <a:solidFill>
                  <a:prstClr val="black"/>
                </a:solidFill>
                <a:effectLst/>
                <a:uLnTx/>
                <a:uFillTx/>
                <a:latin typeface="Calibri"/>
                <a:ea typeface="+mn-ea"/>
                <a:cs typeface="Calibri"/>
              </a:rPr>
              <a:t>N</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8415220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11854"/>
            <a:ext cx="8758555" cy="695960"/>
          </a:xfrm>
          <a:prstGeom prst="rect">
            <a:avLst/>
          </a:prstGeom>
        </p:spPr>
        <p:txBody>
          <a:bodyPr vert="horz" wrap="square" lIns="0" tIns="12700" rIns="0" bIns="0" rtlCol="0">
            <a:spAutoFit/>
          </a:bodyPr>
          <a:lstStyle/>
          <a:p>
            <a:pPr marL="12700">
              <a:lnSpc>
                <a:spcPct val="100000"/>
              </a:lnSpc>
              <a:spcBef>
                <a:spcPts val="100"/>
              </a:spcBef>
            </a:pPr>
            <a:r>
              <a:rPr sz="4400" spc="-15" dirty="0"/>
              <a:t>Equivariance </a:t>
            </a:r>
            <a:r>
              <a:rPr sz="4400" dirty="0"/>
              <a:t>in </a:t>
            </a:r>
            <a:r>
              <a:rPr sz="4400" spc="-5" dirty="0"/>
              <a:t>Mask R-CNN:</a:t>
            </a:r>
            <a:r>
              <a:rPr sz="4400" spc="25" dirty="0"/>
              <a:t> </a:t>
            </a:r>
            <a:r>
              <a:rPr sz="4400" spc="-5" dirty="0"/>
              <a:t>Summary</a:t>
            </a:r>
            <a:endParaRPr sz="4400"/>
          </a:p>
        </p:txBody>
      </p:sp>
      <p:sp>
        <p:nvSpPr>
          <p:cNvPr id="3" name="object 3"/>
          <p:cNvSpPr txBox="1"/>
          <p:nvPr/>
        </p:nvSpPr>
        <p:spPr>
          <a:xfrm>
            <a:off x="916939" y="1764573"/>
            <a:ext cx="8074659" cy="3470275"/>
          </a:xfrm>
          <a:prstGeom prst="rect">
            <a:avLst/>
          </a:prstGeom>
        </p:spPr>
        <p:txBody>
          <a:bodyPr vert="horz" wrap="square" lIns="0" tIns="43180" rIns="0" bIns="0" rtlCol="0">
            <a:spAutoFit/>
          </a:bodyPr>
          <a:lstStyle/>
          <a:p>
            <a:pPr marL="241300" marR="0" lvl="0" indent="-228600" algn="l" defTabSz="914400" rtl="0" eaLnBrk="1" fontAlgn="auto" latinLnBrk="0" hangingPunct="1">
              <a:lnSpc>
                <a:spcPct val="100000"/>
              </a:lnSpc>
              <a:spcBef>
                <a:spcPts val="340"/>
              </a:spcBef>
              <a:spcAft>
                <a:spcPts val="0"/>
              </a:spcAft>
              <a:buClrTx/>
              <a:buSzTx/>
              <a:buFont typeface="Arial"/>
              <a:buChar char="•"/>
              <a:tabLst>
                <a:tab pos="241300" algn="l"/>
              </a:tabLst>
              <a:defRPr/>
            </a:pPr>
            <a:r>
              <a:rPr kumimoji="0" sz="2800" b="0" i="0" u="none" strike="noStrike" kern="1200" cap="none" spc="-20" normalizeH="0" baseline="0" noProof="0" dirty="0">
                <a:ln>
                  <a:noFill/>
                </a:ln>
                <a:solidFill>
                  <a:prstClr val="black"/>
                </a:solidFill>
                <a:effectLst/>
                <a:uLnTx/>
                <a:uFillTx/>
                <a:latin typeface="Calibri"/>
                <a:ea typeface="+mn-ea"/>
                <a:cs typeface="Calibri"/>
              </a:rPr>
              <a:t>Translation-equivariant</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04"/>
              </a:spcBef>
              <a:spcAft>
                <a:spcPts val="0"/>
              </a:spcAft>
              <a:buClrTx/>
              <a:buSzTx/>
              <a:buFont typeface="Arial"/>
              <a:buChar char="•"/>
              <a:tabLst>
                <a:tab pos="6985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FCN </a:t>
            </a:r>
            <a:r>
              <a:rPr kumimoji="0" sz="2400" b="0" i="0" u="none" strike="noStrike" kern="1200" cap="none" spc="-15" normalizeH="0" baseline="0" noProof="0" dirty="0">
                <a:ln>
                  <a:noFill/>
                </a:ln>
                <a:solidFill>
                  <a:prstClr val="black"/>
                </a:solidFill>
                <a:effectLst/>
                <a:uLnTx/>
                <a:uFillTx/>
                <a:latin typeface="Calibri"/>
                <a:ea typeface="+mn-ea"/>
                <a:cs typeface="Calibri"/>
              </a:rPr>
              <a:t>features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20"/>
              </a:spcBef>
              <a:spcAft>
                <a:spcPts val="0"/>
              </a:spcAft>
              <a:buClrTx/>
              <a:buSzTx/>
              <a:buFont typeface="Arial"/>
              <a:buChar char="•"/>
              <a:tabLst>
                <a:tab pos="6985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FCN </a:t>
            </a:r>
            <a:r>
              <a:rPr kumimoji="0" sz="2400" b="0" i="0" u="none" strike="noStrike" kern="1200" cap="none" spc="-5" normalizeH="0" baseline="0" noProof="0" dirty="0">
                <a:ln>
                  <a:noFill/>
                </a:ln>
                <a:solidFill>
                  <a:prstClr val="black"/>
                </a:solidFill>
                <a:effectLst/>
                <a:uLnTx/>
                <a:uFillTx/>
                <a:latin typeface="Calibri"/>
                <a:ea typeface="+mn-ea"/>
                <a:cs typeface="Calibri"/>
              </a:rPr>
              <a:t>mask</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head</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20"/>
              </a:spcBef>
              <a:spcAft>
                <a:spcPts val="0"/>
              </a:spcAft>
              <a:buClrTx/>
              <a:buSzTx/>
              <a:buFont typeface="Arial"/>
              <a:buChar char="•"/>
              <a:tabLst>
                <a:tab pos="6985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RoIAlign </a:t>
            </a:r>
            <a:r>
              <a:rPr kumimoji="0" sz="2400" b="0" i="0" u="none" strike="noStrike" kern="1200" cap="none" spc="-15" normalizeH="0" baseline="0" noProof="0" dirty="0">
                <a:ln>
                  <a:noFill/>
                </a:ln>
                <a:solidFill>
                  <a:prstClr val="black"/>
                </a:solidFill>
                <a:effectLst/>
                <a:uLnTx/>
                <a:uFillTx/>
                <a:latin typeface="Calibri"/>
                <a:ea typeface="+mn-ea"/>
                <a:cs typeface="Calibri"/>
              </a:rPr>
              <a:t>(pixel-to-pixel</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behavior)</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57200" marR="0" lvl="1" indent="0" algn="l" defTabSz="914400" rtl="0" eaLnBrk="1" fontAlgn="auto" latinLnBrk="0" hangingPunct="1">
              <a:lnSpc>
                <a:spcPct val="100000"/>
              </a:lnSpc>
              <a:spcBef>
                <a:spcPts val="15"/>
              </a:spcBef>
              <a:spcAft>
                <a:spcPts val="0"/>
              </a:spcAft>
              <a:buClrTx/>
              <a:buSzTx/>
              <a:buFont typeface="Arial"/>
              <a:buChar char="•"/>
              <a:tabLst/>
              <a:defRPr/>
            </a:pPr>
            <a:endParaRPr kumimoji="0" sz="3800" b="0" i="0" u="none" strike="noStrike" kern="1200" cap="none" spc="0" normalizeH="0" baseline="0" noProof="0">
              <a:ln>
                <a:noFill/>
              </a:ln>
              <a:solidFill>
                <a:prstClr val="black"/>
              </a:solidFill>
              <a:effectLst/>
              <a:uLnTx/>
              <a:uFillTx/>
              <a:latin typeface="Calibri"/>
              <a:ea typeface="+mn-ea"/>
              <a:cs typeface="Calibri"/>
            </a:endParaRPr>
          </a:p>
          <a:p>
            <a:pPr marL="241300" marR="0" lvl="0" indent="-228600" algn="l" defTabSz="914400" rtl="0" eaLnBrk="1" fontAlgn="auto" latinLnBrk="0" hangingPunct="1">
              <a:lnSpc>
                <a:spcPct val="100000"/>
              </a:lnSpc>
              <a:spcBef>
                <a:spcPts val="0"/>
              </a:spcBef>
              <a:spcAft>
                <a:spcPts val="0"/>
              </a:spcAft>
              <a:buClrTx/>
              <a:buSzTx/>
              <a:buFont typeface="Arial"/>
              <a:buChar char="•"/>
              <a:tabLst>
                <a:tab pos="241300" algn="l"/>
                <a:tab pos="288607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Scale-equivariant	</a:t>
            </a:r>
            <a:r>
              <a:rPr kumimoji="0" sz="2800" b="0" i="0" u="none" strike="noStrike" kern="1200" cap="none" spc="-5" normalizeH="0" baseline="0" noProof="0" dirty="0">
                <a:ln>
                  <a:noFill/>
                </a:ln>
                <a:solidFill>
                  <a:prstClr val="black"/>
                </a:solidFill>
                <a:effectLst/>
                <a:uLnTx/>
                <a:uFillTx/>
                <a:latin typeface="Calibri"/>
                <a:ea typeface="+mn-ea"/>
                <a:cs typeface="Calibri"/>
              </a:rPr>
              <a:t>(and</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aspect-ratio-equivariant)</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40"/>
              </a:spcBef>
              <a:spcAft>
                <a:spcPts val="0"/>
              </a:spcAft>
              <a:buClrTx/>
              <a:buSzTx/>
              <a:buFont typeface="Arial"/>
              <a:buChar char="•"/>
              <a:tabLst>
                <a:tab pos="6985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RoIAlign </a:t>
            </a:r>
            <a:r>
              <a:rPr kumimoji="0" sz="2400" b="0" i="0" u="none" strike="noStrike" kern="1200" cap="none" spc="-5" normalizeH="0" baseline="0" noProof="0" dirty="0">
                <a:ln>
                  <a:noFill/>
                </a:ln>
                <a:solidFill>
                  <a:prstClr val="black"/>
                </a:solidFill>
                <a:effectLst/>
                <a:uLnTx/>
                <a:uFillTx/>
                <a:latin typeface="Calibri"/>
                <a:ea typeface="+mn-ea"/>
                <a:cs typeface="Calibri"/>
              </a:rPr>
              <a:t>(warping </a:t>
            </a:r>
            <a:r>
              <a:rPr kumimoji="0" sz="2400" b="0" i="0" u="none" strike="noStrike" kern="1200" cap="none" spc="0" normalizeH="0" baseline="0" noProof="0" dirty="0">
                <a:ln>
                  <a:noFill/>
                </a:ln>
                <a:solidFill>
                  <a:prstClr val="black"/>
                </a:solidFill>
                <a:effectLst/>
                <a:uLnTx/>
                <a:uFillTx/>
                <a:latin typeface="Calibri"/>
                <a:ea typeface="+mn-ea"/>
                <a:cs typeface="Calibri"/>
              </a:rPr>
              <a:t>and </a:t>
            </a:r>
            <a:r>
              <a:rPr kumimoji="0" sz="2400" b="0" i="0" u="none" strike="noStrike" kern="1200" cap="none" spc="-10" normalizeH="0" baseline="0" noProof="0" dirty="0">
                <a:ln>
                  <a:noFill/>
                </a:ln>
                <a:solidFill>
                  <a:prstClr val="black"/>
                </a:solidFill>
                <a:effectLst/>
                <a:uLnTx/>
                <a:uFillTx/>
                <a:latin typeface="Calibri"/>
                <a:ea typeface="+mn-ea"/>
                <a:cs typeface="Calibri"/>
              </a:rPr>
              <a:t>normalization </a:t>
            </a:r>
            <a:r>
              <a:rPr kumimoji="0" sz="2400" b="0" i="0" u="none" strike="noStrike" kern="1200" cap="none" spc="-5" normalizeH="0" baseline="0" noProof="0" dirty="0">
                <a:ln>
                  <a:noFill/>
                </a:ln>
                <a:solidFill>
                  <a:prstClr val="black"/>
                </a:solidFill>
                <a:effectLst/>
                <a:uLnTx/>
                <a:uFillTx/>
                <a:latin typeface="Calibri"/>
                <a:ea typeface="+mn-ea"/>
                <a:cs typeface="Calibri"/>
              </a:rPr>
              <a:t>behavior)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paste-back</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20"/>
              </a:spcBef>
              <a:spcAft>
                <a:spcPts val="0"/>
              </a:spcAft>
              <a:buClrTx/>
              <a:buSzTx/>
              <a:buFont typeface="Arial"/>
              <a:buChar char="•"/>
              <a:tabLst>
                <a:tab pos="6985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FPN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features</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8108823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647731"/>
            <a:ext cx="10036175" cy="635000"/>
          </a:xfrm>
          <a:prstGeom prst="rect">
            <a:avLst/>
          </a:prstGeom>
        </p:spPr>
        <p:txBody>
          <a:bodyPr vert="horz" wrap="square" lIns="0" tIns="12700" rIns="0" bIns="0" rtlCol="0">
            <a:spAutoFit/>
          </a:bodyPr>
          <a:lstStyle/>
          <a:p>
            <a:pPr marL="12700">
              <a:lnSpc>
                <a:spcPct val="100000"/>
              </a:lnSpc>
              <a:spcBef>
                <a:spcPts val="100"/>
              </a:spcBef>
            </a:pPr>
            <a:r>
              <a:rPr sz="4000" spc="-20" dirty="0"/>
              <a:t>Instance </a:t>
            </a:r>
            <a:r>
              <a:rPr sz="4000" spc="-5" dirty="0"/>
              <a:t>Seg: When </a:t>
            </a:r>
            <a:r>
              <a:rPr sz="4000" spc="-20" dirty="0"/>
              <a:t>we </a:t>
            </a:r>
            <a:r>
              <a:rPr sz="4000" spc="-5" dirty="0"/>
              <a:t>don’t </a:t>
            </a:r>
            <a:r>
              <a:rPr sz="4000" spc="-25" dirty="0"/>
              <a:t>want</a:t>
            </a:r>
            <a:r>
              <a:rPr sz="4000" spc="30" dirty="0"/>
              <a:t> </a:t>
            </a:r>
            <a:r>
              <a:rPr sz="4000" spc="-10" dirty="0"/>
              <a:t>equivariance?</a:t>
            </a:r>
            <a:endParaRPr sz="4000"/>
          </a:p>
        </p:txBody>
      </p:sp>
      <p:sp>
        <p:nvSpPr>
          <p:cNvPr id="3" name="object 3"/>
          <p:cNvSpPr txBox="1"/>
          <p:nvPr/>
        </p:nvSpPr>
        <p:spPr>
          <a:xfrm>
            <a:off x="916939" y="1795145"/>
            <a:ext cx="6369050" cy="2236470"/>
          </a:xfrm>
          <a:prstGeom prst="rect">
            <a:avLst/>
          </a:prstGeom>
        </p:spPr>
        <p:txBody>
          <a:bodyPr vert="horz" wrap="square" lIns="0" tIns="63500" rIns="0" bIns="0" rtlCol="0">
            <a:spAutoFit/>
          </a:bodyPr>
          <a:lstStyle/>
          <a:p>
            <a:pPr marL="241300" marR="147955" lvl="0" indent="-228600" algn="l" defTabSz="914400" rtl="0" eaLnBrk="1" fontAlgn="auto" latinLnBrk="0" hangingPunct="1">
              <a:lnSpc>
                <a:spcPts val="3000"/>
              </a:lnSpc>
              <a:spcBef>
                <a:spcPts val="500"/>
              </a:spcBef>
              <a:spcAft>
                <a:spcPts val="0"/>
              </a:spcAft>
              <a:buClrTx/>
              <a:buSzTx/>
              <a:buFont typeface="Arial"/>
              <a:buChar char="•"/>
              <a:tabLst>
                <a:tab pos="241300" algn="l"/>
              </a:tabLst>
              <a:defRPr/>
            </a:pPr>
            <a:r>
              <a:rPr kumimoji="0" sz="2800" b="0" i="0" u="none" strike="noStrike" kern="1200" cap="none" spc="0" normalizeH="0" baseline="0" noProof="0" dirty="0">
                <a:ln>
                  <a:noFill/>
                </a:ln>
                <a:solidFill>
                  <a:prstClr val="black"/>
                </a:solidFill>
                <a:effectLst/>
                <a:uLnTx/>
                <a:uFillTx/>
                <a:latin typeface="Calibri"/>
                <a:ea typeface="+mn-ea"/>
                <a:cs typeface="Calibri"/>
              </a:rPr>
              <a:t>A </a:t>
            </a:r>
            <a:r>
              <a:rPr kumimoji="0" sz="2800" b="0" i="0" u="none" strike="noStrike" kern="1200" cap="none" spc="-20" normalizeH="0" baseline="0" noProof="0" dirty="0">
                <a:ln>
                  <a:noFill/>
                </a:ln>
                <a:solidFill>
                  <a:prstClr val="black"/>
                </a:solidFill>
                <a:effectLst/>
                <a:uLnTx/>
                <a:uFillTx/>
                <a:latin typeface="Calibri"/>
                <a:ea typeface="+mn-ea"/>
                <a:cs typeface="Calibri"/>
              </a:rPr>
              <a:t>pixel </a:t>
            </a:r>
            <a:r>
              <a:rPr kumimoji="0" sz="2800" b="0" i="1" u="none" strike="noStrike" kern="1200" cap="none" spc="0" normalizeH="0" baseline="0" noProof="0" dirty="0">
                <a:ln>
                  <a:noFill/>
                </a:ln>
                <a:solidFill>
                  <a:prstClr val="black"/>
                </a:solidFill>
                <a:effectLst/>
                <a:uLnTx/>
                <a:uFillTx/>
                <a:latin typeface="Times New Roman"/>
                <a:ea typeface="+mn-ea"/>
                <a:cs typeface="Times New Roman"/>
              </a:rPr>
              <a:t>x </a:t>
            </a:r>
            <a:r>
              <a:rPr kumimoji="0" sz="2800" b="0" i="0" u="none" strike="noStrike" kern="1200" cap="none" spc="-5" normalizeH="0" baseline="0" noProof="0" dirty="0">
                <a:ln>
                  <a:noFill/>
                </a:ln>
                <a:solidFill>
                  <a:prstClr val="black"/>
                </a:solidFill>
                <a:effectLst/>
                <a:uLnTx/>
                <a:uFillTx/>
                <a:latin typeface="Calibri"/>
                <a:ea typeface="+mn-ea"/>
                <a:cs typeface="Calibri"/>
              </a:rPr>
              <a:t>could </a:t>
            </a:r>
            <a:r>
              <a:rPr kumimoji="0" sz="2800" b="0" i="0" u="none" strike="noStrike" kern="1200" cap="none" spc="-20" normalizeH="0" baseline="0" noProof="0" dirty="0">
                <a:ln>
                  <a:noFill/>
                </a:ln>
                <a:solidFill>
                  <a:prstClr val="black"/>
                </a:solidFill>
                <a:effectLst/>
                <a:uLnTx/>
                <a:uFillTx/>
                <a:latin typeface="Calibri"/>
                <a:ea typeface="+mn-ea"/>
                <a:cs typeface="Calibri"/>
              </a:rPr>
              <a:t>have </a:t>
            </a:r>
            <a:r>
              <a:rPr kumimoji="0" sz="2800" b="0" i="0" u="none" strike="noStrike" kern="1200" cap="none" spc="0" normalizeH="0" baseline="0" noProof="0" dirty="0">
                <a:ln>
                  <a:noFill/>
                </a:ln>
                <a:solidFill>
                  <a:prstClr val="black"/>
                </a:solidFill>
                <a:effectLst/>
                <a:uLnTx/>
                <a:uFillTx/>
                <a:latin typeface="Calibri"/>
                <a:ea typeface="+mn-ea"/>
                <a:cs typeface="Calibri"/>
              </a:rPr>
              <a:t>a </a:t>
            </a:r>
            <a:r>
              <a:rPr kumimoji="0" sz="2800" b="0" i="0" u="none" strike="noStrike" kern="1200" cap="none" spc="-25" normalizeH="0" baseline="0" noProof="0" dirty="0">
                <a:ln>
                  <a:noFill/>
                </a:ln>
                <a:solidFill>
                  <a:prstClr val="black"/>
                </a:solidFill>
                <a:effectLst/>
                <a:uLnTx/>
                <a:uFillTx/>
                <a:latin typeface="Calibri"/>
                <a:ea typeface="+mn-ea"/>
                <a:cs typeface="Calibri"/>
              </a:rPr>
              <a:t>different </a:t>
            </a:r>
            <a:r>
              <a:rPr kumimoji="0" sz="2800" b="0" i="0" u="none" strike="noStrike" kern="1200" cap="none" spc="-5" normalizeH="0" baseline="0" noProof="0" dirty="0">
                <a:ln>
                  <a:noFill/>
                </a:ln>
                <a:solidFill>
                  <a:prstClr val="black"/>
                </a:solidFill>
                <a:effectLst/>
                <a:uLnTx/>
                <a:uFillTx/>
                <a:latin typeface="Calibri"/>
                <a:ea typeface="+mn-ea"/>
                <a:cs typeface="Calibri"/>
              </a:rPr>
              <a:t>label </a:t>
            </a:r>
            <a:r>
              <a:rPr kumimoji="0" sz="2800" b="0" i="0" u="none" strike="noStrike" kern="1200" cap="none" spc="-90" normalizeH="0" baseline="0" noProof="0" dirty="0">
                <a:ln>
                  <a:noFill/>
                </a:ln>
                <a:solidFill>
                  <a:prstClr val="black"/>
                </a:solidFill>
                <a:effectLst/>
                <a:uLnTx/>
                <a:uFillTx/>
                <a:latin typeface="Calibri"/>
                <a:ea typeface="+mn-ea"/>
                <a:cs typeface="Calibri"/>
              </a:rPr>
              <a:t>w.r.t.  </a:t>
            </a:r>
            <a:r>
              <a:rPr kumimoji="0" sz="2800" b="0" i="0" u="none" strike="noStrike" kern="1200" cap="none" spc="-25" normalizeH="0" baseline="0" noProof="0" dirty="0">
                <a:ln>
                  <a:noFill/>
                </a:ln>
                <a:solidFill>
                  <a:prstClr val="black"/>
                </a:solidFill>
                <a:effectLst/>
                <a:uLnTx/>
                <a:uFillTx/>
                <a:latin typeface="Calibri"/>
                <a:ea typeface="+mn-ea"/>
                <a:cs typeface="Calibri"/>
              </a:rPr>
              <a:t>different</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RoIs</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29"/>
              </a:spcBef>
              <a:spcAft>
                <a:spcPts val="0"/>
              </a:spcAft>
              <a:buClrTx/>
              <a:buSzTx/>
              <a:buFont typeface="Arial"/>
              <a:buChar char="•"/>
              <a:tabLst>
                <a:tab pos="697865" algn="l"/>
                <a:tab pos="698500" algn="l"/>
              </a:tabLst>
              <a:defRPr/>
            </a:pPr>
            <a:r>
              <a:rPr kumimoji="0" sz="2200" b="0" i="0" u="none" strike="noStrike" kern="1200" cap="none" spc="-15" normalizeH="0" baseline="0" noProof="0" dirty="0">
                <a:ln>
                  <a:noFill/>
                </a:ln>
                <a:solidFill>
                  <a:prstClr val="black"/>
                </a:solidFill>
                <a:effectLst/>
                <a:uLnTx/>
                <a:uFillTx/>
                <a:latin typeface="Calibri"/>
                <a:ea typeface="+mn-ea"/>
                <a:cs typeface="Calibri"/>
              </a:rPr>
              <a:t>zero-padding </a:t>
            </a:r>
            <a:r>
              <a:rPr kumimoji="0" sz="2200" b="0" i="0" u="none" strike="noStrike" kern="1200" cap="none" spc="-5" normalizeH="0" baseline="0" noProof="0" dirty="0">
                <a:ln>
                  <a:noFill/>
                </a:ln>
                <a:solidFill>
                  <a:prstClr val="black"/>
                </a:solidFill>
                <a:effectLst/>
                <a:uLnTx/>
                <a:uFillTx/>
                <a:latin typeface="Calibri"/>
                <a:ea typeface="+mn-ea"/>
                <a:cs typeface="Calibri"/>
              </a:rPr>
              <a:t>in </a:t>
            </a:r>
            <a:r>
              <a:rPr kumimoji="0" sz="2200" b="0" i="0" u="none" strike="noStrike" kern="1200" cap="none" spc="-15" normalizeH="0" baseline="0" noProof="0" dirty="0">
                <a:ln>
                  <a:noFill/>
                </a:ln>
                <a:solidFill>
                  <a:prstClr val="black"/>
                </a:solidFill>
                <a:effectLst/>
                <a:uLnTx/>
                <a:uFillTx/>
                <a:latin typeface="Calibri"/>
                <a:ea typeface="+mn-ea"/>
                <a:cs typeface="Calibri"/>
              </a:rPr>
              <a:t>RoI </a:t>
            </a:r>
            <a:r>
              <a:rPr kumimoji="0" sz="2200" b="0" i="0" u="none" strike="noStrike" kern="1200" cap="none" spc="-10" normalizeH="0" baseline="0" noProof="0" dirty="0">
                <a:ln>
                  <a:noFill/>
                </a:ln>
                <a:solidFill>
                  <a:prstClr val="black"/>
                </a:solidFill>
                <a:effectLst/>
                <a:uLnTx/>
                <a:uFillTx/>
                <a:latin typeface="Calibri"/>
                <a:ea typeface="+mn-ea"/>
                <a:cs typeface="Calibri"/>
              </a:rPr>
              <a:t>boundary </a:t>
            </a:r>
            <a:r>
              <a:rPr kumimoji="0" sz="2200" b="0" i="0" u="none" strike="noStrike" kern="1200" cap="none" spc="-15" normalizeH="0" baseline="0" noProof="0" dirty="0">
                <a:ln>
                  <a:noFill/>
                </a:ln>
                <a:solidFill>
                  <a:prstClr val="black"/>
                </a:solidFill>
                <a:effectLst/>
                <a:uLnTx/>
                <a:uFillTx/>
                <a:latin typeface="Calibri"/>
                <a:ea typeface="+mn-ea"/>
                <a:cs typeface="Calibri"/>
              </a:rPr>
              <a:t>breaks</a:t>
            </a:r>
            <a:r>
              <a:rPr kumimoji="0" sz="2200" b="0" i="0" u="none" strike="noStrike" kern="1200" cap="none" spc="6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equivariance</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698500" marR="0" lvl="1" indent="-228600" algn="l" defTabSz="914400" rtl="0" eaLnBrk="1" fontAlgn="auto" latinLnBrk="0" hangingPunct="1">
              <a:lnSpc>
                <a:spcPct val="100000"/>
              </a:lnSpc>
              <a:spcBef>
                <a:spcPts val="260"/>
              </a:spcBef>
              <a:spcAft>
                <a:spcPts val="0"/>
              </a:spcAft>
              <a:buClrTx/>
              <a:buSzTx/>
              <a:buFont typeface="Arial"/>
              <a:buChar char="•"/>
              <a:tabLst>
                <a:tab pos="697865" algn="l"/>
                <a:tab pos="698500" algn="l"/>
              </a:tabLst>
              <a:defRPr/>
            </a:pPr>
            <a:r>
              <a:rPr kumimoji="0" sz="2200" b="0" i="0" u="none" strike="noStrike" kern="1200" cap="none" spc="-5" normalizeH="0" baseline="0" noProof="0" dirty="0">
                <a:ln>
                  <a:noFill/>
                </a:ln>
                <a:solidFill>
                  <a:prstClr val="black"/>
                </a:solidFill>
                <a:effectLst/>
                <a:uLnTx/>
                <a:uFillTx/>
                <a:latin typeface="Calibri"/>
                <a:ea typeface="+mn-ea"/>
                <a:cs typeface="Calibri"/>
              </a:rPr>
              <a:t>outside objects </a:t>
            </a:r>
            <a:r>
              <a:rPr kumimoji="0" sz="2200" b="0" i="0" u="none" strike="noStrike" kern="1200" cap="none" spc="-15" normalizeH="0" baseline="0" noProof="0" dirty="0">
                <a:ln>
                  <a:noFill/>
                </a:ln>
                <a:solidFill>
                  <a:prstClr val="black"/>
                </a:solidFill>
                <a:effectLst/>
                <a:uLnTx/>
                <a:uFillTx/>
                <a:latin typeface="Calibri"/>
                <a:ea typeface="+mn-ea"/>
                <a:cs typeface="Calibri"/>
              </a:rPr>
              <a:t>are</a:t>
            </a:r>
            <a:r>
              <a:rPr kumimoji="0" sz="2200" b="0" i="0" u="none" strike="noStrike" kern="1200" cap="none" spc="20" normalizeH="0" baseline="0" noProof="0" dirty="0">
                <a:ln>
                  <a:noFill/>
                </a:ln>
                <a:solidFill>
                  <a:prstClr val="black"/>
                </a:solidFill>
                <a:effectLst/>
                <a:uLnTx/>
                <a:uFillTx/>
                <a:latin typeface="Calibri"/>
                <a:ea typeface="+mn-ea"/>
                <a:cs typeface="Calibri"/>
              </a:rPr>
              <a:t> </a:t>
            </a:r>
            <a:r>
              <a:rPr kumimoji="0" sz="2200" b="0" i="0" u="none" strike="noStrike" kern="1200" cap="none" spc="-10" normalizeH="0" baseline="0" noProof="0" dirty="0">
                <a:ln>
                  <a:noFill/>
                </a:ln>
                <a:solidFill>
                  <a:prstClr val="black"/>
                </a:solidFill>
                <a:effectLst/>
                <a:uLnTx/>
                <a:uFillTx/>
                <a:latin typeface="Calibri"/>
                <a:ea typeface="+mn-ea"/>
                <a:cs typeface="Calibri"/>
              </a:rPr>
              <a:t>suppressed</a:t>
            </a:r>
            <a:endParaRPr kumimoji="0" sz="2200" b="0" i="0" u="none" strike="noStrike" kern="1200" cap="none" spc="0" normalizeH="0" baseline="0" noProof="0">
              <a:ln>
                <a:noFill/>
              </a:ln>
              <a:solidFill>
                <a:prstClr val="black"/>
              </a:solidFill>
              <a:effectLst/>
              <a:uLnTx/>
              <a:uFillTx/>
              <a:latin typeface="Calibri"/>
              <a:ea typeface="+mn-ea"/>
              <a:cs typeface="Calibri"/>
            </a:endParaRPr>
          </a:p>
          <a:p>
            <a:pPr marL="698500" marR="1054735" lvl="1" indent="-228600" algn="l" defTabSz="914400" rtl="0" eaLnBrk="1" fontAlgn="auto" latinLnBrk="0" hangingPunct="1">
              <a:lnSpc>
                <a:spcPts val="2370"/>
              </a:lnSpc>
              <a:spcBef>
                <a:spcPts val="530"/>
              </a:spcBef>
              <a:spcAft>
                <a:spcPts val="0"/>
              </a:spcAft>
              <a:buClrTx/>
              <a:buSzTx/>
              <a:buFont typeface="Arial"/>
              <a:buChar char="•"/>
              <a:tabLst>
                <a:tab pos="697865" algn="l"/>
                <a:tab pos="698500" algn="l"/>
              </a:tabLst>
              <a:defRPr/>
            </a:pPr>
            <a:r>
              <a:rPr kumimoji="0" sz="2200" b="0" i="0" u="none" strike="noStrike" kern="1200" cap="none" spc="-5" normalizeH="0" baseline="0" noProof="0" dirty="0">
                <a:ln>
                  <a:noFill/>
                </a:ln>
                <a:solidFill>
                  <a:prstClr val="black"/>
                </a:solidFill>
                <a:effectLst/>
                <a:uLnTx/>
                <a:uFillTx/>
                <a:latin typeface="Calibri"/>
                <a:ea typeface="+mn-ea"/>
                <a:cs typeface="Calibri"/>
              </a:rPr>
              <a:t>only </a:t>
            </a:r>
            <a:r>
              <a:rPr kumimoji="0" sz="2200" b="0" i="0" u="none" strike="noStrike" kern="1200" cap="none" spc="-15" normalizeH="0" baseline="0" noProof="0" dirty="0">
                <a:ln>
                  <a:noFill/>
                </a:ln>
                <a:solidFill>
                  <a:srgbClr val="4472C4"/>
                </a:solidFill>
                <a:effectLst/>
                <a:uLnTx/>
                <a:uFillTx/>
                <a:latin typeface="Calibri"/>
                <a:ea typeface="+mn-ea"/>
                <a:cs typeface="Calibri"/>
              </a:rPr>
              <a:t>equivariant </a:t>
            </a:r>
            <a:r>
              <a:rPr kumimoji="0" sz="2200" b="0" i="0" u="none" strike="noStrike" kern="1200" cap="none" spc="-10" normalizeH="0" baseline="0" noProof="0" dirty="0">
                <a:ln>
                  <a:noFill/>
                </a:ln>
                <a:solidFill>
                  <a:srgbClr val="4472C4"/>
                </a:solidFill>
                <a:effectLst/>
                <a:uLnTx/>
                <a:uFillTx/>
                <a:latin typeface="Calibri"/>
                <a:ea typeface="+mn-ea"/>
                <a:cs typeface="Calibri"/>
              </a:rPr>
              <a:t>to </a:t>
            </a:r>
            <a:r>
              <a:rPr kumimoji="0" sz="2200" b="0" i="0" u="none" strike="noStrike" kern="1200" cap="none" spc="-5" normalizeH="0" baseline="0" noProof="0" dirty="0">
                <a:ln>
                  <a:noFill/>
                </a:ln>
                <a:solidFill>
                  <a:srgbClr val="4472C4"/>
                </a:solidFill>
                <a:effectLst/>
                <a:uLnTx/>
                <a:uFillTx/>
                <a:latin typeface="Calibri"/>
                <a:ea typeface="+mn-ea"/>
                <a:cs typeface="Calibri"/>
              </a:rPr>
              <a:t>small changes </a:t>
            </a:r>
            <a:r>
              <a:rPr kumimoji="0" sz="2200" b="0" i="0" u="none" strike="noStrike" kern="1200" cap="none" spc="0" normalizeH="0" baseline="0" noProof="0" dirty="0">
                <a:ln>
                  <a:noFill/>
                </a:ln>
                <a:solidFill>
                  <a:prstClr val="black"/>
                </a:solidFill>
                <a:effectLst/>
                <a:uLnTx/>
                <a:uFillTx/>
                <a:latin typeface="Calibri"/>
                <a:ea typeface="+mn-ea"/>
                <a:cs typeface="Calibri"/>
              </a:rPr>
              <a:t>of </a:t>
            </a:r>
            <a:r>
              <a:rPr kumimoji="0" sz="2200" b="0" i="0" u="none" strike="noStrike" kern="1200" cap="none" spc="-15" normalizeH="0" baseline="0" noProof="0" dirty="0">
                <a:ln>
                  <a:noFill/>
                </a:ln>
                <a:solidFill>
                  <a:prstClr val="black"/>
                </a:solidFill>
                <a:effectLst/>
                <a:uLnTx/>
                <a:uFillTx/>
                <a:latin typeface="Calibri"/>
                <a:ea typeface="+mn-ea"/>
                <a:cs typeface="Calibri"/>
              </a:rPr>
              <a:t>RoIs  </a:t>
            </a:r>
            <a:r>
              <a:rPr kumimoji="0" sz="2200" b="0" i="0" u="none" strike="noStrike" kern="1200" cap="none" spc="-5" normalizeH="0" baseline="0" noProof="0" dirty="0">
                <a:ln>
                  <a:noFill/>
                </a:ln>
                <a:solidFill>
                  <a:prstClr val="black"/>
                </a:solidFill>
                <a:effectLst/>
                <a:uLnTx/>
                <a:uFillTx/>
                <a:latin typeface="Calibri"/>
                <a:ea typeface="+mn-ea"/>
                <a:cs typeface="Calibri"/>
              </a:rPr>
              <a:t>(which is </a:t>
            </a:r>
            <a:r>
              <a:rPr kumimoji="0" sz="2200" b="0" i="0" u="none" strike="noStrike" kern="1200" cap="none" spc="-10" normalizeH="0" baseline="0" noProof="0" dirty="0">
                <a:ln>
                  <a:noFill/>
                </a:ln>
                <a:solidFill>
                  <a:prstClr val="black"/>
                </a:solidFill>
                <a:effectLst/>
                <a:uLnTx/>
                <a:uFillTx/>
                <a:latin typeface="Calibri"/>
                <a:ea typeface="+mn-ea"/>
                <a:cs typeface="Calibri"/>
              </a:rPr>
              <a:t>desired)</a:t>
            </a:r>
            <a:endParaRPr kumimoji="0" sz="22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7998162" y="1690687"/>
            <a:ext cx="3693323" cy="2191745"/>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9545380" y="1882451"/>
            <a:ext cx="802640" cy="2018664"/>
          </a:xfrm>
          <a:custGeom>
            <a:avLst/>
            <a:gdLst/>
            <a:ahLst/>
            <a:cxnLst/>
            <a:rect l="l" t="t" r="r" b="b"/>
            <a:pathLst>
              <a:path w="802640" h="2018664">
                <a:moveTo>
                  <a:pt x="0" y="0"/>
                </a:moveTo>
                <a:lnTo>
                  <a:pt x="802063" y="0"/>
                </a:lnTo>
                <a:lnTo>
                  <a:pt x="802063" y="2018404"/>
                </a:lnTo>
                <a:lnTo>
                  <a:pt x="0" y="2018404"/>
                </a:lnTo>
                <a:lnTo>
                  <a:pt x="0" y="0"/>
                </a:lnTo>
                <a:close/>
              </a:path>
            </a:pathLst>
          </a:custGeom>
          <a:ln w="41275">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7998162" y="4170816"/>
            <a:ext cx="3693323" cy="2191745"/>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10097615" y="4351036"/>
            <a:ext cx="773430" cy="2030095"/>
          </a:xfrm>
          <a:custGeom>
            <a:avLst/>
            <a:gdLst/>
            <a:ahLst/>
            <a:cxnLst/>
            <a:rect l="l" t="t" r="r" b="b"/>
            <a:pathLst>
              <a:path w="773429" h="2030095">
                <a:moveTo>
                  <a:pt x="0" y="0"/>
                </a:moveTo>
                <a:lnTo>
                  <a:pt x="772887" y="0"/>
                </a:lnTo>
                <a:lnTo>
                  <a:pt x="772887" y="2029947"/>
                </a:lnTo>
                <a:lnTo>
                  <a:pt x="0" y="2029947"/>
                </a:lnTo>
                <a:lnTo>
                  <a:pt x="0" y="0"/>
                </a:lnTo>
                <a:close/>
              </a:path>
            </a:pathLst>
          </a:custGeom>
          <a:ln w="41275">
            <a:solidFill>
              <a:srgbClr val="FFFF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10137655" y="5283917"/>
            <a:ext cx="164183" cy="164183"/>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p:nvPr/>
        </p:nvSpPr>
        <p:spPr>
          <a:xfrm>
            <a:off x="10137655" y="2803787"/>
            <a:ext cx="164183" cy="164183"/>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71129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044192" y="533557"/>
            <a:ext cx="8103616" cy="5371816"/>
          </a:xfrm>
          <a:prstGeom prst="rect">
            <a:avLst/>
          </a:prstGeom>
          <a:blipFill>
            <a:blip r:embed="rId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4273962" y="5917248"/>
            <a:ext cx="3644900"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Mask R-CNN </a:t>
            </a:r>
            <a:r>
              <a:rPr kumimoji="0" sz="2400" b="0" i="0" u="none" strike="noStrike" kern="1200" cap="none" spc="-10" normalizeH="0" baseline="0" noProof="0" dirty="0">
                <a:ln>
                  <a:noFill/>
                </a:ln>
                <a:solidFill>
                  <a:prstClr val="black"/>
                </a:solidFill>
                <a:effectLst/>
                <a:uLnTx/>
                <a:uFillTx/>
                <a:latin typeface="Calibri"/>
                <a:ea typeface="+mn-ea"/>
                <a:cs typeface="Calibri"/>
              </a:rPr>
              <a:t>results </a:t>
            </a:r>
            <a:r>
              <a:rPr kumimoji="0" sz="2400" b="0" i="0" u="none" strike="noStrike" kern="1200" cap="none" spc="-5" normalizeH="0" baseline="0" noProof="0" dirty="0">
                <a:ln>
                  <a:noFill/>
                </a:ln>
                <a:solidFill>
                  <a:prstClr val="black"/>
                </a:solidFill>
                <a:effectLst/>
                <a:uLnTx/>
                <a:uFillTx/>
                <a:latin typeface="Calibri"/>
                <a:ea typeface="+mn-ea"/>
                <a:cs typeface="Calibri"/>
              </a:rPr>
              <a:t>on</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COCO</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p:nvPr/>
        </p:nvSpPr>
        <p:spPr>
          <a:xfrm>
            <a:off x="1745253" y="2852957"/>
            <a:ext cx="4032250" cy="1006475"/>
          </a:xfrm>
          <a:custGeom>
            <a:avLst/>
            <a:gdLst/>
            <a:ahLst/>
            <a:cxnLst/>
            <a:rect l="l" t="t" r="r" b="b"/>
            <a:pathLst>
              <a:path w="4032250" h="1006475">
                <a:moveTo>
                  <a:pt x="26707" y="0"/>
                </a:moveTo>
                <a:lnTo>
                  <a:pt x="0" y="33862"/>
                </a:lnTo>
                <a:lnTo>
                  <a:pt x="3981" y="44068"/>
                </a:lnTo>
                <a:lnTo>
                  <a:pt x="11499" y="52035"/>
                </a:lnTo>
                <a:lnTo>
                  <a:pt x="21858" y="56667"/>
                </a:lnTo>
                <a:lnTo>
                  <a:pt x="3836246" y="914575"/>
                </a:lnTo>
                <a:lnTo>
                  <a:pt x="3721954" y="1006025"/>
                </a:lnTo>
                <a:lnTo>
                  <a:pt x="4032090" y="929335"/>
                </a:lnTo>
                <a:lnTo>
                  <a:pt x="3945754" y="858818"/>
                </a:lnTo>
                <a:lnTo>
                  <a:pt x="3848788" y="858818"/>
                </a:lnTo>
                <a:lnTo>
                  <a:pt x="30549" y="44"/>
                </a:lnTo>
                <a:lnTo>
                  <a:pt x="26707" y="0"/>
                </a:lnTo>
                <a:close/>
              </a:path>
              <a:path w="4032250" h="1006475">
                <a:moveTo>
                  <a:pt x="3784656" y="727238"/>
                </a:moveTo>
                <a:lnTo>
                  <a:pt x="3848788" y="858818"/>
                </a:lnTo>
                <a:lnTo>
                  <a:pt x="3945754" y="858818"/>
                </a:lnTo>
                <a:lnTo>
                  <a:pt x="3784656" y="727238"/>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txBox="1">
            <a:spLocks noGrp="1"/>
          </p:cNvSpPr>
          <p:nvPr>
            <p:ph type="title"/>
          </p:nvPr>
        </p:nvSpPr>
        <p:spPr>
          <a:xfrm>
            <a:off x="171027" y="1647125"/>
            <a:ext cx="1847214" cy="1492250"/>
          </a:xfrm>
          <a:prstGeom prst="rect">
            <a:avLst/>
          </a:prstGeom>
        </p:spPr>
        <p:txBody>
          <a:bodyPr vert="horz" wrap="square" lIns="0" tIns="11430" rIns="0" bIns="0" rtlCol="0">
            <a:spAutoFit/>
          </a:bodyPr>
          <a:lstStyle/>
          <a:p>
            <a:pPr marL="12065" marR="5080" algn="ctr">
              <a:lnSpc>
                <a:spcPct val="100299"/>
              </a:lnSpc>
              <a:spcBef>
                <a:spcPts val="90"/>
              </a:spcBef>
            </a:pPr>
            <a:r>
              <a:rPr sz="2400" b="0" spc="-5" dirty="0">
                <a:latin typeface="Calibri"/>
                <a:cs typeface="Calibri"/>
              </a:rPr>
              <a:t>object  surrounded</a:t>
            </a:r>
            <a:r>
              <a:rPr sz="2400" b="0" spc="-90" dirty="0">
                <a:latin typeface="Calibri"/>
                <a:cs typeface="Calibri"/>
              </a:rPr>
              <a:t> </a:t>
            </a:r>
            <a:r>
              <a:rPr sz="2400" b="0" spc="-5" dirty="0">
                <a:latin typeface="Calibri"/>
                <a:cs typeface="Calibri"/>
              </a:rPr>
              <a:t>by  s</a:t>
            </a:r>
            <a:r>
              <a:rPr sz="2400" b="0" dirty="0">
                <a:latin typeface="Calibri"/>
                <a:cs typeface="Calibri"/>
              </a:rPr>
              <a:t>a</a:t>
            </a:r>
            <a:r>
              <a:rPr sz="2400" b="0" spc="-10" dirty="0">
                <a:latin typeface="Calibri"/>
                <a:cs typeface="Calibri"/>
              </a:rPr>
              <a:t>m</a:t>
            </a:r>
            <a:r>
              <a:rPr sz="2400" b="0" spc="5" dirty="0">
                <a:latin typeface="Calibri"/>
                <a:cs typeface="Calibri"/>
              </a:rPr>
              <a:t>e</a:t>
            </a:r>
            <a:r>
              <a:rPr sz="2400" b="0" dirty="0">
                <a:latin typeface="Calibri"/>
                <a:cs typeface="Calibri"/>
              </a:rPr>
              <a:t>-</a:t>
            </a:r>
            <a:r>
              <a:rPr sz="2400" b="0" spc="-25" dirty="0">
                <a:latin typeface="Calibri"/>
                <a:cs typeface="Calibri"/>
              </a:rPr>
              <a:t>ca</a:t>
            </a:r>
            <a:r>
              <a:rPr sz="2400" b="0" spc="-30" dirty="0">
                <a:latin typeface="Calibri"/>
                <a:cs typeface="Calibri"/>
              </a:rPr>
              <a:t>t</a:t>
            </a:r>
            <a:r>
              <a:rPr sz="2400" b="0" spc="5" dirty="0">
                <a:latin typeface="Calibri"/>
                <a:cs typeface="Calibri"/>
              </a:rPr>
              <a:t>e</a:t>
            </a:r>
            <a:r>
              <a:rPr sz="2400" b="0" spc="-20" dirty="0">
                <a:latin typeface="Calibri"/>
                <a:cs typeface="Calibri"/>
              </a:rPr>
              <a:t>g</a:t>
            </a:r>
            <a:r>
              <a:rPr sz="2400" b="0" spc="-5" dirty="0">
                <a:latin typeface="Calibri"/>
                <a:cs typeface="Calibri"/>
              </a:rPr>
              <a:t>o</a:t>
            </a:r>
            <a:r>
              <a:rPr sz="2400" b="0" spc="10" dirty="0">
                <a:latin typeface="Calibri"/>
                <a:cs typeface="Calibri"/>
              </a:rPr>
              <a:t>r</a:t>
            </a:r>
            <a:r>
              <a:rPr sz="2400" b="0" dirty="0">
                <a:latin typeface="Calibri"/>
                <a:cs typeface="Calibri"/>
              </a:rPr>
              <a:t>y  </a:t>
            </a:r>
            <a:r>
              <a:rPr sz="2400" b="0" spc="-5" dirty="0">
                <a:latin typeface="Calibri"/>
                <a:cs typeface="Calibri"/>
              </a:rPr>
              <a:t>objects</a:t>
            </a:r>
            <a:endParaRPr sz="2400">
              <a:latin typeface="Calibri"/>
              <a:cs typeface="Calibri"/>
            </a:endParaRPr>
          </a:p>
        </p:txBody>
      </p:sp>
    </p:spTree>
    <p:extLst>
      <p:ext uri="{BB962C8B-B14F-4D97-AF65-F5344CB8AC3E}">
        <p14:creationId xmlns:p14="http://schemas.microsoft.com/office/powerpoint/2010/main" val="4307256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3970">
              <a:lnSpc>
                <a:spcPct val="100000"/>
              </a:lnSpc>
              <a:spcBef>
                <a:spcPts val="100"/>
              </a:spcBef>
            </a:pPr>
            <a:r>
              <a:rPr spc="-25" dirty="0"/>
              <a:t>Result</a:t>
            </a:r>
            <a:r>
              <a:rPr spc="-70" dirty="0"/>
              <a:t> </a:t>
            </a:r>
            <a:r>
              <a:rPr spc="-10" dirty="0"/>
              <a:t>Analysis</a:t>
            </a:r>
          </a:p>
        </p:txBody>
      </p:sp>
    </p:spTree>
    <p:extLst>
      <p:ext uri="{BB962C8B-B14F-4D97-AF65-F5344CB8AC3E}">
        <p14:creationId xmlns:p14="http://schemas.microsoft.com/office/powerpoint/2010/main" val="3674830347"/>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25400" dist="12700" dir="5400000" rotWithShape="0">
              <a:srgbClr val="000000">
                <a:alpha val="50000"/>
              </a:srgbClr>
            </a:outerShdw>
          </a:effectLst>
        </a:effectStyle>
        <a:effectStyle>
          <a:effectLst>
            <a:outerShdw blurRad="25400" rotWithShape="0">
              <a:srgbClr val="000000">
                <a:alpha val="50000"/>
              </a:srgbClr>
            </a:outerShdw>
          </a:effectLst>
        </a:effectStyle>
        <a:effectStyle>
          <a:effectLst>
            <a:outerShdw blurRad="254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25400" dist="12700" dir="5400000" rotWithShape="0">
            <a:srgbClr val="000000">
              <a:alpha val="50000"/>
            </a:srgbClr>
          </a:outerShdw>
        </a:effectLst>
        <a:sp3d/>
      </a:spPr>
      <a:bodyPr rot="0" spcFirstLastPara="1" vertOverflow="overflow" horzOverflow="overflow" vert="horz" wrap="square" lIns="53578" tIns="53578" rIns="53578" bIns="53578"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53578" tIns="53578" rIns="53578" bIns="53578"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4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TotalTime>
  <Words>3478</Words>
  <Application>Microsoft Office PowerPoint</Application>
  <PresentationFormat>Widescreen</PresentationFormat>
  <Paragraphs>572</Paragraphs>
  <Slides>119</Slides>
  <Notes>45</Notes>
  <HiddenSlides>32</HiddenSlides>
  <MMClips>5</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119</vt:i4>
      </vt:variant>
    </vt:vector>
  </HeadingPairs>
  <TitlesOfParts>
    <vt:vector size="135" baseType="lpstr">
      <vt:lpstr>MS Mincho</vt:lpstr>
      <vt:lpstr>Arial</vt:lpstr>
      <vt:lpstr>Calibri</vt:lpstr>
      <vt:lpstr>Calibri Light</vt:lpstr>
      <vt:lpstr>Gill Sans</vt:lpstr>
      <vt:lpstr>Helvetica</vt:lpstr>
      <vt:lpstr>Helvetica Light</vt:lpstr>
      <vt:lpstr>Helvetica Neue</vt:lpstr>
      <vt:lpstr>Helvetica Neue Light</vt:lpstr>
      <vt:lpstr>Times New Roman</vt:lpstr>
      <vt:lpstr>Utopia Std Subhead</vt:lpstr>
      <vt:lpstr>Wingdings</vt:lpstr>
      <vt:lpstr>simple-light</vt:lpstr>
      <vt:lpstr>Office Theme</vt:lpstr>
      <vt:lpstr>White</vt:lpstr>
      <vt:lpstr>1_Office Theme</vt:lpstr>
      <vt:lpstr>PowerPoint Presentation</vt:lpstr>
      <vt:lpstr>PowerPoint Presentation</vt:lpstr>
      <vt:lpstr>PowerPoint Presentation</vt:lpstr>
      <vt:lpstr>PowerPoint Presentation</vt:lpstr>
      <vt:lpstr>Structured Predictions with Deep Learning</vt:lpstr>
      <vt:lpstr>Outline – More complex outputs from deep networks</vt:lpstr>
      <vt:lpstr>end-to-end, pixels-to-pixels network</vt:lpstr>
      <vt:lpstr>What if we want other types of outputs?</vt:lpstr>
      <vt:lpstr>What if we want other types of outputs?</vt:lpstr>
      <vt:lpstr>What if we want other types of outputs?</vt:lpstr>
      <vt:lpstr>The Seminal R-CNN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Realtime Multi-Person Pose Estimation using Part Affinity Fields</vt:lpstr>
      <vt:lpstr>Human Pose Estimation</vt:lpstr>
      <vt:lpstr>Human Pose Estimation</vt:lpstr>
      <vt:lpstr>Single-Person Pose Estimation</vt:lpstr>
      <vt:lpstr>Single-Person Pose Estimation</vt:lpstr>
      <vt:lpstr>Multi-Person Pose Estimation</vt:lpstr>
      <vt:lpstr>Multi-Person Pose Estimation</vt:lpstr>
      <vt:lpstr>Major Challenge: Part-to-Person Association</vt:lpstr>
      <vt:lpstr>Major Challenge: Part-to-Person Association</vt:lpstr>
      <vt:lpstr>Major Challenge: Part-to-Person Association</vt:lpstr>
      <vt:lpstr>Unexpected Conclusion</vt:lpstr>
      <vt:lpstr>PowerPoint Presentation</vt:lpstr>
      <vt:lpstr>PowerPoint Presentation</vt:lpstr>
      <vt:lpstr>PowerPoint Presentation</vt:lpstr>
      <vt:lpstr>Part-to-Part Association</vt:lpstr>
      <vt:lpstr>Part-to-Part Association</vt:lpstr>
      <vt:lpstr>Part-to-Part Association</vt:lpstr>
      <vt:lpstr>Part-to-Part Association</vt:lpstr>
      <vt:lpstr>Midpoint Representation for Part-to-Part Association</vt:lpstr>
      <vt:lpstr>Spatial Ambiguity of the Midpoint Representation</vt:lpstr>
      <vt:lpstr>Spatial Ambiguity of the Midpoint Representation</vt:lpstr>
      <vt:lpstr>Part Affinity Fields for Part-to-Part Association</vt:lpstr>
      <vt:lpstr>Part Affinity Fields for Part-to-Part Association</vt:lpstr>
      <vt:lpstr>Part Affinity Fields for Part-to-Part Association</vt:lpstr>
      <vt:lpstr>Part Affinity Fields for Part-to-Part Association</vt:lpstr>
      <vt:lpstr>Part Affinity Fields for Part-to-Part Association</vt:lpstr>
      <vt:lpstr>Part Association for Full-body Pose</vt:lpstr>
      <vt:lpstr>Part Association for Full-body Pose</vt:lpstr>
      <vt:lpstr>Part Association for Full-body Pose</vt:lpstr>
      <vt:lpstr>Part Association for Full-body Pose</vt:lpstr>
      <vt:lpstr>Part Association for Full-body Pose</vt:lpstr>
      <vt:lpstr>Part Association for Full-body Pose</vt:lpstr>
      <vt:lpstr>Greedy Algorithm for Body Parts Association</vt:lpstr>
      <vt:lpstr>Greedy Algorithm for Body Parts Association</vt:lpstr>
      <vt:lpstr>Greedy Algorithm for Body Parts Association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Intermission</vt:lpstr>
      <vt:lpstr>Mask R-CNN</vt:lpstr>
      <vt:lpstr>Visual Perception Problems</vt:lpstr>
      <vt:lpstr>A Challenging Problem...</vt:lpstr>
      <vt:lpstr>Object Detection</vt:lpstr>
      <vt:lpstr>Semantic Segmentation</vt:lpstr>
      <vt:lpstr>Instance Segmentation</vt:lpstr>
      <vt:lpstr>Instance Segmentation Methods R-CNN driven FCN driven</vt:lpstr>
      <vt:lpstr>Instance Segmentation Methods</vt:lpstr>
      <vt:lpstr>Mask R-CNN</vt:lpstr>
      <vt:lpstr>Parallel Heads</vt:lpstr>
      <vt:lpstr>A Perspective on Equivariance</vt:lpstr>
      <vt:lpstr>How can we draw the Apple logo?</vt:lpstr>
      <vt:lpstr>How can we draw the Apple logo?</vt:lpstr>
      <vt:lpstr>How can we draw the Apple logo?</vt:lpstr>
      <vt:lpstr>What is given?</vt:lpstr>
      <vt:lpstr>Invariance vs. Equivariance</vt:lpstr>
      <vt:lpstr>Invariance vs. Equivariance</vt:lpstr>
      <vt:lpstr>Invariance vs. Equivariance</vt:lpstr>
      <vt:lpstr>Equivariance in Mask R-CNN</vt:lpstr>
      <vt:lpstr>Equivariance in Mask R-CNN</vt:lpstr>
      <vt:lpstr>Fully-Conv on RoI</vt:lpstr>
      <vt:lpstr>Equivariance in Mask R-CNN</vt:lpstr>
      <vt:lpstr>FAQs: how to sample grid points within a cell?</vt:lpstr>
      <vt:lpstr>RoIAlign vs. RoIPool</vt:lpstr>
      <vt:lpstr>Equivariance in Mask R-CNN</vt:lpstr>
      <vt:lpstr>RoIAlign: Scale-Equivariance</vt:lpstr>
      <vt:lpstr>More about Scale-Equivariance: FPN</vt:lpstr>
      <vt:lpstr>Equivariance in Mask R-CNN: Summary</vt:lpstr>
      <vt:lpstr>Instance Seg: When we don’t want equivariance?</vt:lpstr>
      <vt:lpstr>object  surrounded by  same-category  objects</vt:lpstr>
      <vt:lpstr>Result Analysis</vt:lpstr>
      <vt:lpstr>Ablation: RoIPool vs. RoIAlign</vt:lpstr>
      <vt:lpstr>Ablation: RoIPool vs. RoIAlign</vt:lpstr>
      <vt:lpstr>Ablation: Multinomial vs. Binary Masks</vt:lpstr>
      <vt:lpstr>Ablation: MLP vs. FCN mask</vt:lpstr>
      <vt:lpstr>Instance Segmentation Results on COCO</vt:lpstr>
      <vt:lpstr>Instance Segmentation Results on COCO</vt:lpstr>
      <vt:lpstr>PowerPoint Presentation</vt:lpstr>
      <vt:lpstr>Object Detection Results on COCO</vt:lpstr>
      <vt:lpstr>Object Detection Results on COCO</vt:lpstr>
      <vt:lpstr>disconnected  object</vt:lpstr>
      <vt:lpstr>small  objects</vt:lpstr>
      <vt:lpstr>PowerPoint Presentation</vt:lpstr>
      <vt:lpstr>Failure case: detection/segmentation</vt:lpstr>
      <vt:lpstr>PowerPoint Presentation</vt:lpstr>
      <vt:lpstr>28x28 soft prediction from Mask R-CNN (enlarged)</vt:lpstr>
      <vt:lpstr>28x28 soft prediction</vt:lpstr>
      <vt:lpstr>Mask R-CNN: for Human Keypoint Detection</vt:lpstr>
      <vt:lpstr>PowerPoint Presentation</vt:lpstr>
      <vt:lpstr>Conclusion</vt:lpstr>
      <vt:lpstr>Summary – More complex outputs from deep networks</vt:lpstr>
    </vt:vector>
  </TitlesOfParts>
  <Company>Brown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dc:creator>
  <cp:lastModifiedBy>Hays, James H</cp:lastModifiedBy>
  <cp:revision>35</cp:revision>
  <dcterms:created xsi:type="dcterms:W3CDTF">2016-11-21T15:21:26Z</dcterms:created>
  <dcterms:modified xsi:type="dcterms:W3CDTF">2026-04-06T17:51:21Z</dcterms:modified>
</cp:coreProperties>
</file>