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 id="2147483709" r:id="rId2"/>
    <p:sldMasterId id="2147483722" r:id="rId3"/>
    <p:sldMasterId id="2147483735" r:id="rId4"/>
  </p:sldMasterIdLst>
  <p:notesMasterIdLst>
    <p:notesMasterId r:id="rId95"/>
  </p:notesMasterIdLst>
  <p:sldIdLst>
    <p:sldId id="257" r:id="rId5"/>
    <p:sldId id="519" r:id="rId6"/>
    <p:sldId id="551" r:id="rId7"/>
    <p:sldId id="552" r:id="rId8"/>
    <p:sldId id="369" r:id="rId9"/>
    <p:sldId id="477" r:id="rId10"/>
    <p:sldId id="476" r:id="rId11"/>
    <p:sldId id="478" r:id="rId12"/>
    <p:sldId id="479" r:id="rId13"/>
    <p:sldId id="481" r:id="rId14"/>
    <p:sldId id="482" r:id="rId15"/>
    <p:sldId id="483" r:id="rId16"/>
    <p:sldId id="485" r:id="rId17"/>
    <p:sldId id="553" r:id="rId18"/>
    <p:sldId id="486" r:id="rId19"/>
    <p:sldId id="487" r:id="rId20"/>
    <p:sldId id="488" r:id="rId21"/>
    <p:sldId id="493" r:id="rId22"/>
    <p:sldId id="490" r:id="rId23"/>
    <p:sldId id="491" r:id="rId24"/>
    <p:sldId id="492" r:id="rId25"/>
    <p:sldId id="494" r:id="rId26"/>
    <p:sldId id="495" r:id="rId27"/>
    <p:sldId id="516" r:id="rId28"/>
    <p:sldId id="496" r:id="rId29"/>
    <p:sldId id="497" r:id="rId30"/>
    <p:sldId id="498" r:id="rId31"/>
    <p:sldId id="499" r:id="rId32"/>
    <p:sldId id="500" r:id="rId33"/>
    <p:sldId id="501" r:id="rId34"/>
    <p:sldId id="506" r:id="rId35"/>
    <p:sldId id="1596" r:id="rId36"/>
    <p:sldId id="1574" r:id="rId37"/>
    <p:sldId id="1605" r:id="rId38"/>
    <p:sldId id="1607" r:id="rId39"/>
    <p:sldId id="1606" r:id="rId40"/>
    <p:sldId id="1608" r:id="rId41"/>
    <p:sldId id="1609" r:id="rId42"/>
    <p:sldId id="1610" r:id="rId43"/>
    <p:sldId id="1612" r:id="rId44"/>
    <p:sldId id="1613" r:id="rId45"/>
    <p:sldId id="1614" r:id="rId46"/>
    <p:sldId id="1615" r:id="rId47"/>
    <p:sldId id="1616" r:id="rId48"/>
    <p:sldId id="1617" r:id="rId49"/>
    <p:sldId id="507" r:id="rId50"/>
    <p:sldId id="508" r:id="rId51"/>
    <p:sldId id="512" r:id="rId52"/>
    <p:sldId id="514" r:id="rId53"/>
    <p:sldId id="509" r:id="rId54"/>
    <p:sldId id="510" r:id="rId55"/>
    <p:sldId id="513" r:id="rId56"/>
    <p:sldId id="515" r:id="rId57"/>
    <p:sldId id="520" r:id="rId58"/>
    <p:sldId id="542" r:id="rId59"/>
    <p:sldId id="521" r:id="rId60"/>
    <p:sldId id="1618" r:id="rId61"/>
    <p:sldId id="1619" r:id="rId62"/>
    <p:sldId id="522" r:id="rId63"/>
    <p:sldId id="523" r:id="rId64"/>
    <p:sldId id="524" r:id="rId65"/>
    <p:sldId id="541" r:id="rId66"/>
    <p:sldId id="525" r:id="rId67"/>
    <p:sldId id="503" r:id="rId68"/>
    <p:sldId id="540" r:id="rId69"/>
    <p:sldId id="539" r:id="rId70"/>
    <p:sldId id="547" r:id="rId71"/>
    <p:sldId id="548" r:id="rId72"/>
    <p:sldId id="549" r:id="rId73"/>
    <p:sldId id="550" r:id="rId74"/>
    <p:sldId id="554" r:id="rId75"/>
    <p:sldId id="527" r:id="rId76"/>
    <p:sldId id="528" r:id="rId77"/>
    <p:sldId id="532" r:id="rId78"/>
    <p:sldId id="529" r:id="rId79"/>
    <p:sldId id="530" r:id="rId80"/>
    <p:sldId id="531" r:id="rId81"/>
    <p:sldId id="555" r:id="rId82"/>
    <p:sldId id="533" r:id="rId83"/>
    <p:sldId id="526" r:id="rId84"/>
    <p:sldId id="536" r:id="rId85"/>
    <p:sldId id="537" r:id="rId86"/>
    <p:sldId id="538" r:id="rId87"/>
    <p:sldId id="534" r:id="rId88"/>
    <p:sldId id="535" r:id="rId89"/>
    <p:sldId id="543" r:id="rId90"/>
    <p:sldId id="544" r:id="rId91"/>
    <p:sldId id="545" r:id="rId92"/>
    <p:sldId id="546" r:id="rId93"/>
    <p:sldId id="376" r:id="rId9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A2A2E"/>
    <a:srgbClr val="29292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209" autoAdjust="0"/>
    <p:restoredTop sz="88082" autoAdjust="0"/>
  </p:normalViewPr>
  <p:slideViewPr>
    <p:cSldViewPr snapToGrid="0">
      <p:cViewPr>
        <p:scale>
          <a:sx n="79" d="100"/>
          <a:sy n="79" d="100"/>
        </p:scale>
        <p:origin x="69" y="174"/>
      </p:cViewPr>
      <p:guideLst/>
    </p:cSldViewPr>
  </p:slideViewPr>
  <p:outlineViewPr>
    <p:cViewPr>
      <p:scale>
        <a:sx n="33" d="100"/>
        <a:sy n="33" d="100"/>
      </p:scale>
      <p:origin x="0" y="-13011"/>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notesMaster" Target="notesMasters/notesMaster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0" Type="http://schemas.openxmlformats.org/officeDocument/2006/relationships/slide" Target="slides/slide76.xml"/><Relationship Id="rId85" Type="http://schemas.openxmlformats.org/officeDocument/2006/relationships/slide" Target="slides/slide81.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viewProps" Target="viewProp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slideMaster" Target="slideMasters/slideMaster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1BFFCC5-0DFC-46FF-BF8F-EDB8AA771449}" type="datetimeFigureOut">
              <a:rPr lang="en-US" smtClean="0"/>
              <a:t>4/8/2026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397DC40-2310-4B09-B67D-CDB2E483AE99}" type="slidenum">
              <a:rPr lang="en-US" smtClean="0"/>
              <a:t>‹#›</a:t>
            </a:fld>
            <a:endParaRPr lang="en-US"/>
          </a:p>
        </p:txBody>
      </p:sp>
    </p:spTree>
    <p:extLst>
      <p:ext uri="{BB962C8B-B14F-4D97-AF65-F5344CB8AC3E}">
        <p14:creationId xmlns:p14="http://schemas.microsoft.com/office/powerpoint/2010/main" val="6628946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Left – ground truth</a:t>
            </a:r>
          </a:p>
          <a:p>
            <a:r>
              <a:rPr lang="en-US" dirty="0"/>
              <a:t>Right</a:t>
            </a:r>
            <a:r>
              <a:rPr lang="en-US" baseline="0" dirty="0"/>
              <a:t> – result from </a:t>
            </a:r>
            <a:r>
              <a:rPr lang="en-US" baseline="0" dirty="0" err="1"/>
              <a:t>mseg</a:t>
            </a:r>
            <a:r>
              <a:rPr lang="en-US" baseline="0" dirty="0"/>
              <a:t> http://vladlen.info/publications/mseg-composite-dataset-multi-domain-semantic-segmentation/</a:t>
            </a:r>
            <a:endParaRPr lang="en-US" dirty="0"/>
          </a:p>
        </p:txBody>
      </p:sp>
      <p:sp>
        <p:nvSpPr>
          <p:cNvPr id="4" name="Slide Number Placeholder 3"/>
          <p:cNvSpPr>
            <a:spLocks noGrp="1"/>
          </p:cNvSpPr>
          <p:nvPr>
            <p:ph type="sldNum" sz="quarter" idx="10"/>
          </p:nvPr>
        </p:nvSpPr>
        <p:spPr/>
        <p:txBody>
          <a:bodyPr/>
          <a:lstStyle/>
          <a:p>
            <a:fld id="{1397DC40-2310-4B09-B67D-CDB2E483AE99}" type="slidenum">
              <a:rPr lang="en-US" smtClean="0"/>
              <a:t>7</a:t>
            </a:fld>
            <a:endParaRPr lang="en-US"/>
          </a:p>
        </p:txBody>
      </p:sp>
    </p:spTree>
    <p:extLst>
      <p:ext uri="{BB962C8B-B14F-4D97-AF65-F5344CB8AC3E}">
        <p14:creationId xmlns:p14="http://schemas.microsoft.com/office/powerpoint/2010/main" val="18616091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692008-13C0-C5CC-91B7-20632CA935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A0B59E-D31A-A3B6-0614-972FBFCE048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01462D-6169-0CFD-EA9F-6D4E20EC1FE2}"/>
              </a:ext>
            </a:extLst>
          </p:cNvPr>
          <p:cNvSpPr>
            <a:spLocks noGrp="1"/>
          </p:cNvSpPr>
          <p:nvPr>
            <p:ph type="body" idx="1"/>
          </p:nvPr>
        </p:nvSpPr>
        <p:spPr/>
        <p:txBody>
          <a:bodyPr/>
          <a:lstStyle/>
          <a:p>
            <a:r>
              <a:rPr lang="en-US" dirty="0"/>
              <a:t>3500 citations as of April 2022. Called</a:t>
            </a:r>
            <a:r>
              <a:rPr lang="en-US" baseline="0" dirty="0"/>
              <a:t> “</a:t>
            </a:r>
            <a:r>
              <a:rPr lang="en-US" baseline="0" dirty="0" err="1"/>
              <a:t>ViT</a:t>
            </a:r>
            <a:r>
              <a:rPr lang="en-US" baseline="0" dirty="0"/>
              <a:t>” commonly.</a:t>
            </a:r>
            <a:endParaRPr lang="en-US" dirty="0"/>
          </a:p>
        </p:txBody>
      </p:sp>
      <p:sp>
        <p:nvSpPr>
          <p:cNvPr id="4" name="Slide Number Placeholder 3">
            <a:extLst>
              <a:ext uri="{FF2B5EF4-FFF2-40B4-BE49-F238E27FC236}">
                <a16:creationId xmlns:a16="http://schemas.microsoft.com/office/drawing/2014/main" id="{2577C5EC-A7CE-B528-F085-F1E0AC350DEA}"/>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97DC40-2310-4B09-B67D-CDB2E483AE9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967879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44AA5E-833F-82F3-F3A7-4CC204E563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0C1D80-095B-4955-676E-CB495EBE53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A633F4-4C49-FDEB-62F4-F6035E744EE0}"/>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Model overview. We split an image into fixed-size patches, linearly embed each of them, add position embeddings, and feed the resulting sequence of vectors to a standard Transformer encoder. In order to perform classification, we use the standard approach of adding an extra learnable “classification token” to the sequence. The illustration of the Transformer encoder was inspired by </a:t>
            </a:r>
            <a:r>
              <a:rPr lang="en-US" sz="1200" kern="1200" dirty="0" err="1">
                <a:solidFill>
                  <a:schemeClr val="tx1"/>
                </a:solidFill>
                <a:effectLst/>
                <a:latin typeface="+mn-lt"/>
                <a:ea typeface="+mn-ea"/>
                <a:cs typeface="+mn-cs"/>
              </a:rPr>
              <a:t>Vaswani</a:t>
            </a:r>
            <a:r>
              <a:rPr lang="en-US" sz="1200" kern="1200" dirty="0">
                <a:solidFill>
                  <a:schemeClr val="tx1"/>
                </a:solidFill>
                <a:effectLst/>
                <a:latin typeface="+mn-lt"/>
                <a:ea typeface="+mn-ea"/>
                <a:cs typeface="+mn-cs"/>
              </a:rPr>
              <a:t> et al. (2017)</a:t>
            </a:r>
            <a:endParaRPr lang="en-US" dirty="0"/>
          </a:p>
        </p:txBody>
      </p:sp>
      <p:sp>
        <p:nvSpPr>
          <p:cNvPr id="4" name="Slide Number Placeholder 3">
            <a:extLst>
              <a:ext uri="{FF2B5EF4-FFF2-40B4-BE49-F238E27FC236}">
                <a16:creationId xmlns:a16="http://schemas.microsoft.com/office/drawing/2014/main" id="{5E3B9DF2-29AB-91CD-41FD-06E8B152BBAE}"/>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97DC40-2310-4B09-B67D-CDB2E483AE9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4812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7D4603-7F3D-0867-0269-2ED7C34C7F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B17A0B-82F0-A8E5-BFC9-C089CE5783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B50D34-C514-AEA6-3581-CD6328BF99DE}"/>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Model overview. We split an image into fixed-size patches, linearly embed each of them, add position embeddings, and feed the resulting sequence of vectors to a standard Transformer encoder. In order to perform classification, we use the standard approach of adding an extra learnable “classification token” to the sequence. The illustration of the Transformer encoder was inspired by </a:t>
            </a:r>
            <a:r>
              <a:rPr lang="en-US" sz="1200" kern="1200" dirty="0" err="1">
                <a:solidFill>
                  <a:schemeClr val="tx1"/>
                </a:solidFill>
                <a:effectLst/>
                <a:latin typeface="+mn-lt"/>
                <a:ea typeface="+mn-ea"/>
                <a:cs typeface="+mn-cs"/>
              </a:rPr>
              <a:t>Vaswani</a:t>
            </a:r>
            <a:r>
              <a:rPr lang="en-US" sz="1200" kern="1200" dirty="0">
                <a:solidFill>
                  <a:schemeClr val="tx1"/>
                </a:solidFill>
                <a:effectLst/>
                <a:latin typeface="+mn-lt"/>
                <a:ea typeface="+mn-ea"/>
                <a:cs typeface="+mn-cs"/>
              </a:rPr>
              <a:t> et al. (2017)</a:t>
            </a:r>
            <a:endParaRPr lang="en-US" dirty="0"/>
          </a:p>
        </p:txBody>
      </p:sp>
      <p:sp>
        <p:nvSpPr>
          <p:cNvPr id="4" name="Slide Number Placeholder 3">
            <a:extLst>
              <a:ext uri="{FF2B5EF4-FFF2-40B4-BE49-F238E27FC236}">
                <a16:creationId xmlns:a16="http://schemas.microsoft.com/office/drawing/2014/main" id="{733658F5-C175-63A3-4AC4-3166C378D23A}"/>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97DC40-2310-4B09-B67D-CDB2E483AE9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5611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198028-5031-3F39-6D87-A127C136DB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A1222F-42E6-C8E8-EF87-FF3333077F0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506CCB-C154-060A-7382-A525E3884E86}"/>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Model overview. We split an image into fixed-size patches, linearly embed each of them, add position embeddings, and feed the resulting sequence of vectors to a standard Transformer encoder. In order to perform classification, we use the standard approach of adding an extra learnable “classification token” to the sequence. The illustration of the Transformer encoder was inspired by </a:t>
            </a:r>
            <a:r>
              <a:rPr lang="en-US" sz="1200" kern="1200" dirty="0" err="1">
                <a:solidFill>
                  <a:schemeClr val="tx1"/>
                </a:solidFill>
                <a:effectLst/>
                <a:latin typeface="+mn-lt"/>
                <a:ea typeface="+mn-ea"/>
                <a:cs typeface="+mn-cs"/>
              </a:rPr>
              <a:t>Vaswani</a:t>
            </a:r>
            <a:r>
              <a:rPr lang="en-US" sz="1200" kern="1200" dirty="0">
                <a:solidFill>
                  <a:schemeClr val="tx1"/>
                </a:solidFill>
                <a:effectLst/>
                <a:latin typeface="+mn-lt"/>
                <a:ea typeface="+mn-ea"/>
                <a:cs typeface="+mn-cs"/>
              </a:rPr>
              <a:t> et al. (2017)</a:t>
            </a:r>
            <a:endParaRPr lang="en-US" dirty="0"/>
          </a:p>
        </p:txBody>
      </p:sp>
      <p:sp>
        <p:nvSpPr>
          <p:cNvPr id="4" name="Slide Number Placeholder 3">
            <a:extLst>
              <a:ext uri="{FF2B5EF4-FFF2-40B4-BE49-F238E27FC236}">
                <a16:creationId xmlns:a16="http://schemas.microsoft.com/office/drawing/2014/main" id="{18F7EC13-0525-9993-5EC7-BDA9BF306F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97DC40-2310-4B09-B67D-CDB2E483AE9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722372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31911D-6B8C-2E3C-9498-FAE7906628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BA4A94-22A5-8D5D-C285-63FEDAB0D4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2A9069-7E79-58CA-6FDF-A2655AD4F97A}"/>
              </a:ext>
            </a:extLst>
          </p:cNvPr>
          <p:cNvSpPr>
            <a:spLocks noGrp="1"/>
          </p:cNvSpPr>
          <p:nvPr>
            <p:ph type="body" idx="1"/>
          </p:nvPr>
        </p:nvSpPr>
        <p:spPr/>
        <p:txBody>
          <a:bodyPr/>
          <a:lstStyle/>
          <a:p>
            <a:r>
              <a:rPr lang="en-US" dirty="0"/>
              <a:t>Comparison with state of the art on popular image classification benchmarks. We re-</a:t>
            </a:r>
          </a:p>
          <a:p>
            <a:r>
              <a:rPr lang="en-US" dirty="0"/>
              <a:t>port mean and standard deviation of the accuracies, averaged over three fine-tuning runs. Vision</a:t>
            </a:r>
          </a:p>
          <a:p>
            <a:r>
              <a:rPr lang="en-US" dirty="0"/>
              <a:t>Transformer models pre-trained on the JFT-300M dataset outperform </a:t>
            </a:r>
            <a:r>
              <a:rPr lang="en-US" dirty="0" err="1"/>
              <a:t>ResNet</a:t>
            </a:r>
            <a:r>
              <a:rPr lang="en-US" dirty="0"/>
              <a:t>-based baselines on all</a:t>
            </a:r>
          </a:p>
          <a:p>
            <a:r>
              <a:rPr lang="en-US" dirty="0"/>
              <a:t>datasets, while taking substantially less computational resources to pre-train. </a:t>
            </a:r>
            <a:r>
              <a:rPr lang="en-US" dirty="0" err="1"/>
              <a:t>ViT</a:t>
            </a:r>
            <a:r>
              <a:rPr lang="en-US" dirty="0"/>
              <a:t> pre-trained on the</a:t>
            </a:r>
          </a:p>
          <a:p>
            <a:r>
              <a:rPr lang="en-US" dirty="0"/>
              <a:t>smaller public ImageNet-21k dataset performs well too. ∗Slightly improved 88.5% result reported</a:t>
            </a:r>
          </a:p>
          <a:p>
            <a:r>
              <a:rPr lang="en-US" dirty="0"/>
              <a:t>in </a:t>
            </a:r>
            <a:r>
              <a:rPr lang="en-US" dirty="0" err="1"/>
              <a:t>Touvron</a:t>
            </a:r>
            <a:r>
              <a:rPr lang="en-US" dirty="0"/>
              <a:t> et al. (2020).</a:t>
            </a:r>
          </a:p>
        </p:txBody>
      </p:sp>
      <p:sp>
        <p:nvSpPr>
          <p:cNvPr id="4" name="Slide Number Placeholder 3">
            <a:extLst>
              <a:ext uri="{FF2B5EF4-FFF2-40B4-BE49-F238E27FC236}">
                <a16:creationId xmlns:a16="http://schemas.microsoft.com/office/drawing/2014/main" id="{894812AD-E19C-8509-499A-2EEA5E9DF84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97DC40-2310-4B09-B67D-CDB2E483AE9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915142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D9857-B2AA-BDEF-F812-70B3B5782C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639B28-253A-CB27-3637-854185B278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E0F0C8-1CAE-A709-2527-2ABFF098AABB}"/>
              </a:ext>
            </a:extLst>
          </p:cNvPr>
          <p:cNvSpPr>
            <a:spLocks noGrp="1"/>
          </p:cNvSpPr>
          <p:nvPr>
            <p:ph type="body" idx="1"/>
          </p:nvPr>
        </p:nvSpPr>
        <p:spPr/>
        <p:txBody>
          <a:bodyPr/>
          <a:lstStyle/>
          <a:p>
            <a:r>
              <a:rPr lang="en-US" dirty="0"/>
              <a:t>August 2021, 1163 citations</a:t>
            </a:r>
            <a:r>
              <a:rPr lang="en-US" baseline="0" dirty="0"/>
              <a:t> </a:t>
            </a:r>
            <a:endParaRPr lang="en-US" dirty="0"/>
          </a:p>
        </p:txBody>
      </p:sp>
      <p:sp>
        <p:nvSpPr>
          <p:cNvPr id="4" name="Slide Number Placeholder 3">
            <a:extLst>
              <a:ext uri="{FF2B5EF4-FFF2-40B4-BE49-F238E27FC236}">
                <a16:creationId xmlns:a16="http://schemas.microsoft.com/office/drawing/2014/main" id="{C4513EE4-CD47-4D9C-EA47-1F10DDAB43C2}"/>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97DC40-2310-4B09-B67D-CDB2E483AE9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932708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Zero-shot CLIP is competitive with a fully super-</a:t>
            </a:r>
          </a:p>
          <a:p>
            <a:r>
              <a:rPr lang="en-US" dirty="0"/>
              <a:t>vised baseline. Across a 27 dataset </a:t>
            </a:r>
            <a:r>
              <a:rPr lang="en-US" dirty="0" err="1"/>
              <a:t>eval</a:t>
            </a:r>
            <a:r>
              <a:rPr lang="en-US" dirty="0"/>
              <a:t> suite, a zero-shot CLIP</a:t>
            </a:r>
          </a:p>
          <a:p>
            <a:r>
              <a:rPr lang="en-US" dirty="0"/>
              <a:t>classifier outperforms a fully supervised linear classifier fitted on</a:t>
            </a:r>
          </a:p>
          <a:p>
            <a:r>
              <a:rPr lang="en-US" dirty="0"/>
              <a:t>ResNet-50 features on 16 datasets, including ImageNet.</a:t>
            </a:r>
          </a:p>
        </p:txBody>
      </p:sp>
      <p:sp>
        <p:nvSpPr>
          <p:cNvPr id="4" name="Slide Number Placeholder 3"/>
          <p:cNvSpPr>
            <a:spLocks noGrp="1"/>
          </p:cNvSpPr>
          <p:nvPr>
            <p:ph type="sldNum" sz="quarter" idx="10"/>
          </p:nvPr>
        </p:nvSpPr>
        <p:spPr/>
        <p:txBody>
          <a:bodyPr/>
          <a:lstStyle/>
          <a:p>
            <a:fld id="{1397DC40-2310-4B09-B67D-CDB2E483AE99}" type="slidenum">
              <a:rPr lang="en-US" smtClean="0"/>
              <a:t>75</a:t>
            </a:fld>
            <a:endParaRPr lang="en-US"/>
          </a:p>
        </p:txBody>
      </p:sp>
    </p:spTree>
    <p:extLst>
      <p:ext uri="{BB962C8B-B14F-4D97-AF65-F5344CB8AC3E}">
        <p14:creationId xmlns:p14="http://schemas.microsoft.com/office/powerpoint/2010/main" val="7616516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CLIP’s features are more robust to task shift when compared to models pre-trained on ImageNet. For both dataset</a:t>
            </a:r>
          </a:p>
          <a:p>
            <a:r>
              <a:rPr lang="en-US" dirty="0"/>
              <a:t>splits, the transfer scores of linear probes trained on the representations of CLIP models are higher than other models with similar</a:t>
            </a:r>
          </a:p>
          <a:p>
            <a:r>
              <a:rPr lang="en-US" dirty="0"/>
              <a:t>ImageNet performance. This suggests that the representations of models trained on ImageNet are somewhat </a:t>
            </a:r>
            <a:r>
              <a:rPr lang="en-US" dirty="0" err="1"/>
              <a:t>overfit</a:t>
            </a:r>
            <a:r>
              <a:rPr lang="en-US" dirty="0"/>
              <a:t> to their task.</a:t>
            </a:r>
          </a:p>
        </p:txBody>
      </p:sp>
      <p:sp>
        <p:nvSpPr>
          <p:cNvPr id="4" name="Slide Number Placeholder 3"/>
          <p:cNvSpPr>
            <a:spLocks noGrp="1"/>
          </p:cNvSpPr>
          <p:nvPr>
            <p:ph type="sldNum" sz="quarter" idx="10"/>
          </p:nvPr>
        </p:nvSpPr>
        <p:spPr/>
        <p:txBody>
          <a:bodyPr/>
          <a:lstStyle/>
          <a:p>
            <a:fld id="{1397DC40-2310-4B09-B67D-CDB2E483AE99}" type="slidenum">
              <a:rPr lang="en-US" smtClean="0"/>
              <a:t>77</a:t>
            </a:fld>
            <a:endParaRPr lang="en-US"/>
          </a:p>
        </p:txBody>
      </p:sp>
    </p:spTree>
    <p:extLst>
      <p:ext uri="{BB962C8B-B14F-4D97-AF65-F5344CB8AC3E}">
        <p14:creationId xmlns:p14="http://schemas.microsoft.com/office/powerpoint/2010/main" val="42732633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Table 4: Linear evaluation on ImageNet-1k of frozen pretrained features. We report Top-1 accuracy</a:t>
            </a:r>
          </a:p>
          <a:p>
            <a:r>
              <a:rPr lang="en-US" dirty="0"/>
              <a:t>on the validation set for publicly available models trained on public or private data, and with or without</a:t>
            </a:r>
          </a:p>
          <a:p>
            <a:r>
              <a:rPr lang="en-US" dirty="0"/>
              <a:t>text supervision (text sup.). For reference, we also report the </a:t>
            </a:r>
            <a:r>
              <a:rPr lang="en-US" dirty="0" err="1"/>
              <a:t>kNN</a:t>
            </a:r>
            <a:r>
              <a:rPr lang="en-US" dirty="0"/>
              <a:t> performance on the validation set. We</a:t>
            </a:r>
          </a:p>
          <a:p>
            <a:r>
              <a:rPr lang="en-US" dirty="0"/>
              <a:t>compare across any possible architectures (Arch.), at resolution 224 × 224 unless stated otherwise. The</a:t>
            </a:r>
          </a:p>
          <a:p>
            <a:r>
              <a:rPr lang="en-US" dirty="0"/>
              <a:t>dataset used for training EVA-CLIP is a custom mixture, see paper for details (Fang et al., 2023).</a:t>
            </a:r>
          </a:p>
        </p:txBody>
      </p:sp>
      <p:sp>
        <p:nvSpPr>
          <p:cNvPr id="4" name="Slide Number Placeholder 3"/>
          <p:cNvSpPr>
            <a:spLocks noGrp="1"/>
          </p:cNvSpPr>
          <p:nvPr>
            <p:ph type="sldNum" sz="quarter" idx="10"/>
          </p:nvPr>
        </p:nvSpPr>
        <p:spPr/>
        <p:txBody>
          <a:bodyPr/>
          <a:lstStyle/>
          <a:p>
            <a:fld id="{1397DC40-2310-4B09-B67D-CDB2E483AE99}" type="slidenum">
              <a:rPr lang="en-US" smtClean="0"/>
              <a:t>82</a:t>
            </a:fld>
            <a:endParaRPr lang="en-US"/>
          </a:p>
        </p:txBody>
      </p:sp>
    </p:spTree>
    <p:extLst>
      <p:ext uri="{BB962C8B-B14F-4D97-AF65-F5344CB8AC3E}">
        <p14:creationId xmlns:p14="http://schemas.microsoft.com/office/powerpoint/2010/main" val="16382683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Semantic segmentation on ADE20K, </a:t>
            </a:r>
            <a:r>
              <a:rPr lang="en-US" dirty="0" err="1"/>
              <a:t>CityScapes</a:t>
            </a:r>
            <a:r>
              <a:rPr lang="en-US" dirty="0"/>
              <a:t> and Pascal VOC with frozen features</a:t>
            </a:r>
          </a:p>
          <a:p>
            <a:r>
              <a:rPr lang="en-US" dirty="0"/>
              <a:t>and a linear classifier (lin.) and with multiscale (+</a:t>
            </a:r>
            <a:r>
              <a:rPr lang="en-US" dirty="0" err="1"/>
              <a:t>ms</a:t>
            </a:r>
            <a:r>
              <a:rPr lang="en-US" dirty="0"/>
              <a:t>). The absolute state of the art – from Wang et al.</a:t>
            </a:r>
          </a:p>
          <a:p>
            <a:r>
              <a:rPr lang="en-US" dirty="0"/>
              <a:t>(2022), Liu et al. (2021) and Chen et al. (2018) respectively – are mentioned at the top of the Table. For</a:t>
            </a:r>
          </a:p>
          <a:p>
            <a:r>
              <a:rPr lang="en-US" dirty="0"/>
              <a:t>reference, using the Mask2Former pipeline (Steiner et al., 2021) with a </a:t>
            </a:r>
            <a:r>
              <a:rPr lang="en-US" dirty="0" err="1"/>
              <a:t>ViT</a:t>
            </a:r>
            <a:r>
              <a:rPr lang="en-US" dirty="0"/>
              <a:t>-Adapter (Chen et al., 2023b) on</a:t>
            </a:r>
          </a:p>
          <a:p>
            <a:r>
              <a:rPr lang="en-US" dirty="0"/>
              <a:t>top of our frozen </a:t>
            </a:r>
            <a:r>
              <a:rPr lang="en-US" dirty="0" err="1"/>
              <a:t>ViT</a:t>
            </a:r>
            <a:r>
              <a:rPr lang="en-US" dirty="0"/>
              <a:t>-g/14 backbone gives 60.2 </a:t>
            </a:r>
            <a:r>
              <a:rPr lang="en-US" dirty="0" err="1"/>
              <a:t>mIoU</a:t>
            </a:r>
            <a:r>
              <a:rPr lang="en-US" dirty="0"/>
              <a:t> on ADE-20k.</a:t>
            </a:r>
          </a:p>
        </p:txBody>
      </p:sp>
      <p:sp>
        <p:nvSpPr>
          <p:cNvPr id="4" name="Slide Number Placeholder 3"/>
          <p:cNvSpPr>
            <a:spLocks noGrp="1"/>
          </p:cNvSpPr>
          <p:nvPr>
            <p:ph type="sldNum" sz="quarter" idx="10"/>
          </p:nvPr>
        </p:nvSpPr>
        <p:spPr/>
        <p:txBody>
          <a:bodyPr/>
          <a:lstStyle/>
          <a:p>
            <a:fld id="{1397DC40-2310-4B09-B67D-CDB2E483AE99}" type="slidenum">
              <a:rPr lang="en-US" smtClean="0"/>
              <a:t>83</a:t>
            </a:fld>
            <a:endParaRPr lang="en-US"/>
          </a:p>
        </p:txBody>
      </p:sp>
    </p:spTree>
    <p:extLst>
      <p:ext uri="{BB962C8B-B14F-4D97-AF65-F5344CB8AC3E}">
        <p14:creationId xmlns:p14="http://schemas.microsoft.com/office/powerpoint/2010/main" val="24096913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*Bert*, GPT, </a:t>
            </a:r>
            <a:r>
              <a:rPr lang="en-US" dirty="0" err="1"/>
              <a:t>etc</a:t>
            </a:r>
            <a:r>
              <a:rPr lang="en-US" dirty="0"/>
              <a:t> build on this. Introduced “transformer”, as well</a:t>
            </a:r>
          </a:p>
          <a:p>
            <a:r>
              <a:rPr lang="en-US" dirty="0"/>
              <a:t>40 thousand</a:t>
            </a:r>
            <a:r>
              <a:rPr lang="en-US" baseline="0" dirty="0"/>
              <a:t> citations in April 2022</a:t>
            </a:r>
            <a:endParaRPr lang="en-US" dirty="0"/>
          </a:p>
        </p:txBody>
      </p:sp>
      <p:sp>
        <p:nvSpPr>
          <p:cNvPr id="4" name="Slide Number Placeholder 3"/>
          <p:cNvSpPr>
            <a:spLocks noGrp="1"/>
          </p:cNvSpPr>
          <p:nvPr>
            <p:ph type="sldNum" sz="quarter" idx="10"/>
          </p:nvPr>
        </p:nvSpPr>
        <p:spPr/>
        <p:txBody>
          <a:bodyPr/>
          <a:lstStyle/>
          <a:p>
            <a:fld id="{1397DC40-2310-4B09-B67D-CDB2E483AE99}" type="slidenum">
              <a:rPr lang="en-US" smtClean="0"/>
              <a:t>23</a:t>
            </a:fld>
            <a:endParaRPr lang="en-US"/>
          </a:p>
        </p:txBody>
      </p:sp>
    </p:spTree>
    <p:extLst>
      <p:ext uri="{BB962C8B-B14F-4D97-AF65-F5344CB8AC3E}">
        <p14:creationId xmlns:p14="http://schemas.microsoft.com/office/powerpoint/2010/main" val="36343574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397DC40-2310-4B09-B67D-CDB2E483AE99}" type="slidenum">
              <a:rPr lang="en-US" smtClean="0"/>
              <a:t>88</a:t>
            </a:fld>
            <a:endParaRPr lang="en-US"/>
          </a:p>
        </p:txBody>
      </p:sp>
    </p:spTree>
    <p:extLst>
      <p:ext uri="{BB962C8B-B14F-4D97-AF65-F5344CB8AC3E}">
        <p14:creationId xmlns:p14="http://schemas.microsoft.com/office/powerpoint/2010/main" val="14082779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Table 1: Maximum path lengths, per-layer complexity and minimum number of sequential operations for different layer types. N is the sequence length, d is the representation dimension, k is the kernel size of convolutions and r the size of the neighborhood in restricted self-attention.</a:t>
            </a:r>
            <a:endParaRPr lang="en-US" dirty="0"/>
          </a:p>
        </p:txBody>
      </p:sp>
      <p:sp>
        <p:nvSpPr>
          <p:cNvPr id="4" name="Slide Number Placeholder 3"/>
          <p:cNvSpPr>
            <a:spLocks noGrp="1"/>
          </p:cNvSpPr>
          <p:nvPr>
            <p:ph type="sldNum" sz="quarter" idx="10"/>
          </p:nvPr>
        </p:nvSpPr>
        <p:spPr/>
        <p:txBody>
          <a:bodyPr/>
          <a:lstStyle/>
          <a:p>
            <a:fld id="{1397DC40-2310-4B09-B67D-CDB2E483AE99}" type="slidenum">
              <a:rPr lang="en-US" smtClean="0"/>
              <a:t>28</a:t>
            </a:fld>
            <a:endParaRPr lang="en-US"/>
          </a:p>
        </p:txBody>
      </p:sp>
    </p:spTree>
    <p:extLst>
      <p:ext uri="{BB962C8B-B14F-4D97-AF65-F5344CB8AC3E}">
        <p14:creationId xmlns:p14="http://schemas.microsoft.com/office/powerpoint/2010/main" val="37222840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GPT and Bert build on these ideas</a:t>
            </a:r>
          </a:p>
        </p:txBody>
      </p:sp>
      <p:sp>
        <p:nvSpPr>
          <p:cNvPr id="4" name="Slide Number Placeholder 3"/>
          <p:cNvSpPr>
            <a:spLocks noGrp="1"/>
          </p:cNvSpPr>
          <p:nvPr>
            <p:ph type="sldNum" sz="quarter" idx="10"/>
          </p:nvPr>
        </p:nvSpPr>
        <p:spPr/>
        <p:txBody>
          <a:bodyPr/>
          <a:lstStyle/>
          <a:p>
            <a:fld id="{1397DC40-2310-4B09-B67D-CDB2E483AE99}" type="slidenum">
              <a:rPr lang="en-US" smtClean="0"/>
              <a:t>30</a:t>
            </a:fld>
            <a:endParaRPr lang="en-US"/>
          </a:p>
        </p:txBody>
      </p:sp>
    </p:spTree>
    <p:extLst>
      <p:ext uri="{BB962C8B-B14F-4D97-AF65-F5344CB8AC3E}">
        <p14:creationId xmlns:p14="http://schemas.microsoft.com/office/powerpoint/2010/main" val="23206693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\begin{align*}</a:t>
            </a:r>
          </a:p>
          <a:p>
            <a:r>
              <a:rPr lang="en-US" dirty="0"/>
              <a:t>w_{1,5} = \</a:t>
            </a:r>
            <a:r>
              <a:rPr lang="en-US" dirty="0" err="1"/>
              <a:t>mathbf</a:t>
            </a:r>
            <a:r>
              <a:rPr lang="en-US" dirty="0"/>
              <a:t>{Q}_1 \</a:t>
            </a:r>
            <a:r>
              <a:rPr lang="en-US" dirty="0" err="1"/>
              <a:t>cdot</a:t>
            </a:r>
            <a:r>
              <a:rPr lang="en-US" dirty="0"/>
              <a:t> \</a:t>
            </a:r>
            <a:r>
              <a:rPr lang="en-US" dirty="0" err="1"/>
              <a:t>mathbf</a:t>
            </a:r>
            <a:r>
              <a:rPr lang="en-US" dirty="0"/>
              <a:t>{K}_5 = </a:t>
            </a:r>
          </a:p>
          <a:p>
            <a:r>
              <a:rPr lang="en-US" dirty="0"/>
              <a:t>\end{align*}</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8A4206-02EB-4F55-B83C-8E908C558B6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97245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\begin{align*}</a:t>
            </a:r>
          </a:p>
          <a:p>
            <a:r>
              <a:rPr lang="en-US" dirty="0"/>
              <a:t> = \sum_{</a:t>
            </a:r>
            <a:r>
              <a:rPr lang="en-US" dirty="0" err="1"/>
              <a:t>i</a:t>
            </a:r>
            <a:r>
              <a:rPr lang="en-US" dirty="0"/>
              <a:t>=1}^{n} \</a:t>
            </a:r>
            <a:r>
              <a:rPr lang="en-US" dirty="0" err="1"/>
              <a:t>mathrm</a:t>
            </a:r>
            <a:r>
              <a:rPr lang="en-US" dirty="0"/>
              <a:t>{</a:t>
            </a:r>
            <a:r>
              <a:rPr lang="en-US" dirty="0" err="1"/>
              <a:t>softmax</a:t>
            </a:r>
            <a:r>
              <a:rPr lang="en-US" dirty="0"/>
              <a:t>}\left(\frac{\</a:t>
            </a:r>
            <a:r>
              <a:rPr lang="en-US" dirty="0" err="1"/>
              <a:t>mathbf</a:t>
            </a:r>
            <a:r>
              <a:rPr lang="en-US" dirty="0"/>
              <a:t>{Q}_1 \</a:t>
            </a:r>
            <a:r>
              <a:rPr lang="en-US" dirty="0" err="1"/>
              <a:t>cdot</a:t>
            </a:r>
            <a:r>
              <a:rPr lang="en-US" dirty="0"/>
              <a:t> \</a:t>
            </a:r>
            <a:r>
              <a:rPr lang="en-US" dirty="0" err="1"/>
              <a:t>mathbf</a:t>
            </a:r>
            <a:r>
              <a:rPr lang="en-US" dirty="0"/>
              <a:t>{K}_</a:t>
            </a:r>
            <a:r>
              <a:rPr lang="en-US" dirty="0" err="1"/>
              <a:t>i</a:t>
            </a:r>
            <a:r>
              <a:rPr lang="en-US" dirty="0"/>
              <a:t>}{D}\right) \</a:t>
            </a:r>
            <a:r>
              <a:rPr lang="en-US" dirty="0" err="1"/>
              <a:t>mathbf</a:t>
            </a:r>
            <a:r>
              <a:rPr lang="en-US" dirty="0"/>
              <a:t>{V}_</a:t>
            </a:r>
            <a:r>
              <a:rPr lang="en-US" dirty="0" err="1"/>
              <a:t>i</a:t>
            </a:r>
            <a:r>
              <a:rPr lang="en-US" dirty="0"/>
              <a:t> </a:t>
            </a:r>
          </a:p>
          <a:p>
            <a:r>
              <a:rPr lang="en-US" dirty="0"/>
              <a:t>\end{align*}</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8A4206-02EB-4F55-B83C-8E908C558B6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295022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8A4206-02EB-4F55-B83C-8E908C558B6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216626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8A4206-02EB-4F55-B83C-8E908C558B6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164465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\begin{align*}</a:t>
            </a:r>
          </a:p>
          <a:p>
            <a:r>
              <a:rPr lang="en-US" dirty="0"/>
              <a:t> \</a:t>
            </a:r>
            <a:r>
              <a:rPr lang="en-US" dirty="0" err="1"/>
              <a:t>mathbf</a:t>
            </a:r>
            <a:r>
              <a:rPr lang="en-US" dirty="0"/>
              <a:t>{Q}_</a:t>
            </a:r>
            <a:r>
              <a:rPr lang="en-US" dirty="0" err="1"/>
              <a:t>i</a:t>
            </a:r>
            <a:r>
              <a:rPr lang="en-US" dirty="0"/>
              <a:t> = \</a:t>
            </a:r>
            <a:r>
              <a:rPr lang="en-US" dirty="0" err="1"/>
              <a:t>mathbf</a:t>
            </a:r>
            <a:r>
              <a:rPr lang="en-US" dirty="0"/>
              <a:t>{</a:t>
            </a:r>
            <a:r>
              <a:rPr lang="en-US" dirty="0" err="1"/>
              <a:t>W_q</a:t>
            </a:r>
            <a:r>
              <a:rPr lang="en-US" dirty="0"/>
              <a:t>}\</a:t>
            </a:r>
            <a:r>
              <a:rPr lang="en-US" dirty="0" err="1"/>
              <a:t>mathbf</a:t>
            </a:r>
            <a:r>
              <a:rPr lang="en-US" dirty="0"/>
              <a:t>{x}_</a:t>
            </a:r>
            <a:r>
              <a:rPr lang="en-US" dirty="0" err="1"/>
              <a:t>i</a:t>
            </a:r>
            <a:r>
              <a:rPr lang="en-US" dirty="0"/>
              <a:t>,</a:t>
            </a:r>
          </a:p>
          <a:p>
            <a:r>
              <a:rPr lang="en-US" dirty="0"/>
              <a:t> \</a:t>
            </a:r>
            <a:r>
              <a:rPr lang="en-US" dirty="0" err="1"/>
              <a:t>mathbf</a:t>
            </a:r>
            <a:r>
              <a:rPr lang="en-US" dirty="0"/>
              <a:t>{K}_</a:t>
            </a:r>
            <a:r>
              <a:rPr lang="en-US" dirty="0" err="1"/>
              <a:t>i</a:t>
            </a:r>
            <a:r>
              <a:rPr lang="en-US" dirty="0"/>
              <a:t> = \</a:t>
            </a:r>
            <a:r>
              <a:rPr lang="en-US" dirty="0" err="1"/>
              <a:t>mathbf</a:t>
            </a:r>
            <a:r>
              <a:rPr lang="en-US" dirty="0"/>
              <a:t>{</a:t>
            </a:r>
            <a:r>
              <a:rPr lang="en-US" dirty="0" err="1"/>
              <a:t>W_k</a:t>
            </a:r>
            <a:r>
              <a:rPr lang="en-US" dirty="0"/>
              <a:t>}\</a:t>
            </a:r>
            <a:r>
              <a:rPr lang="en-US" dirty="0" err="1"/>
              <a:t>mathbf</a:t>
            </a:r>
            <a:r>
              <a:rPr lang="en-US" dirty="0"/>
              <a:t>{x}_</a:t>
            </a:r>
            <a:r>
              <a:rPr lang="en-US" dirty="0" err="1"/>
              <a:t>i</a:t>
            </a:r>
            <a:r>
              <a:rPr lang="en-US" dirty="0"/>
              <a:t>, </a:t>
            </a:r>
          </a:p>
          <a:p>
            <a:r>
              <a:rPr lang="en-US" dirty="0"/>
              <a:t> \</a:t>
            </a:r>
            <a:r>
              <a:rPr lang="en-US" dirty="0" err="1"/>
              <a:t>mathbf</a:t>
            </a:r>
            <a:r>
              <a:rPr lang="en-US" dirty="0"/>
              <a:t>{V}_</a:t>
            </a:r>
            <a:r>
              <a:rPr lang="en-US" dirty="0" err="1"/>
              <a:t>i</a:t>
            </a:r>
            <a:r>
              <a:rPr lang="en-US" dirty="0"/>
              <a:t> = \</a:t>
            </a:r>
            <a:r>
              <a:rPr lang="en-US" dirty="0" err="1"/>
              <a:t>mathbf</a:t>
            </a:r>
            <a:r>
              <a:rPr lang="en-US" dirty="0"/>
              <a:t>{</a:t>
            </a:r>
            <a:r>
              <a:rPr lang="en-US" dirty="0" err="1"/>
              <a:t>W_v</a:t>
            </a:r>
            <a:r>
              <a:rPr lang="en-US" dirty="0"/>
              <a:t>}\</a:t>
            </a:r>
            <a:r>
              <a:rPr lang="en-US" dirty="0" err="1"/>
              <a:t>mathbf</a:t>
            </a:r>
            <a:r>
              <a:rPr lang="en-US" dirty="0"/>
              <a:t>{x}_</a:t>
            </a:r>
            <a:r>
              <a:rPr lang="en-US" dirty="0" err="1"/>
              <a:t>i</a:t>
            </a:r>
            <a:endParaRPr lang="en-US" dirty="0"/>
          </a:p>
          <a:p>
            <a:r>
              <a:rPr lang="en-US" dirty="0"/>
              <a:t>\end{align*}</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8A4206-02EB-4F55-B83C-8E908C558B6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729937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2442BBD-A154-45BF-9CD8-22BBDF91D1F9}" type="datetimeFigureOut">
              <a:rPr lang="en-US" smtClean="0"/>
              <a:t>4/8/2026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E3BC40-AC62-4FD8-9228-CB5DD509B0B2}" type="slidenum">
              <a:rPr lang="en-US" smtClean="0"/>
              <a:t>‹#›</a:t>
            </a:fld>
            <a:endParaRPr lang="en-US"/>
          </a:p>
        </p:txBody>
      </p:sp>
    </p:spTree>
    <p:extLst>
      <p:ext uri="{BB962C8B-B14F-4D97-AF65-F5344CB8AC3E}">
        <p14:creationId xmlns:p14="http://schemas.microsoft.com/office/powerpoint/2010/main" val="28551510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2442BBD-A154-45BF-9CD8-22BBDF91D1F9}" type="datetimeFigureOut">
              <a:rPr lang="en-US" smtClean="0"/>
              <a:t>4/8/2026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E3BC40-AC62-4FD8-9228-CB5DD509B0B2}" type="slidenum">
              <a:rPr lang="en-US" smtClean="0"/>
              <a:t>‹#›</a:t>
            </a:fld>
            <a:endParaRPr lang="en-US"/>
          </a:p>
        </p:txBody>
      </p:sp>
    </p:spTree>
    <p:extLst>
      <p:ext uri="{BB962C8B-B14F-4D97-AF65-F5344CB8AC3E}">
        <p14:creationId xmlns:p14="http://schemas.microsoft.com/office/powerpoint/2010/main" val="8461651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2442BBD-A154-45BF-9CD8-22BBDF91D1F9}" type="datetimeFigureOut">
              <a:rPr lang="en-US" smtClean="0"/>
              <a:t>4/8/2026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E3BC40-AC62-4FD8-9228-CB5DD509B0B2}" type="slidenum">
              <a:rPr lang="en-US" smtClean="0"/>
              <a:t>‹#›</a:t>
            </a:fld>
            <a:endParaRPr lang="en-US"/>
          </a:p>
        </p:txBody>
      </p:sp>
    </p:spTree>
    <p:extLst>
      <p:ext uri="{BB962C8B-B14F-4D97-AF65-F5344CB8AC3E}">
        <p14:creationId xmlns:p14="http://schemas.microsoft.com/office/powerpoint/2010/main" val="15751139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6836746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69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1219170">
              <a:buClr>
                <a:srgbClr val="000000"/>
              </a:buClr>
            </a:pPr>
            <a:fld id="{00000000-1234-1234-1234-123412341234}" type="slidenum">
              <a:rPr lang="en" kern="0" smtClean="0">
                <a:solidFill>
                  <a:srgbClr val="595959"/>
                </a:solidFill>
                <a:cs typeface="Arial"/>
                <a:sym typeface="Arial"/>
              </a:rPr>
              <a:pPr defTabSz="1219170">
                <a:buClr>
                  <a:srgbClr val="000000"/>
                </a:buClr>
              </a:pPr>
              <a:t>‹#›</a:t>
            </a:fld>
            <a:endParaRPr lang="en" kern="0">
              <a:solidFill>
                <a:srgbClr val="595959"/>
              </a:solidFill>
              <a:cs typeface="Arial"/>
              <a:sym typeface="Arial"/>
            </a:endParaRPr>
          </a:p>
        </p:txBody>
      </p:sp>
    </p:spTree>
    <p:extLst>
      <p:ext uri="{BB962C8B-B14F-4D97-AF65-F5344CB8AC3E}">
        <p14:creationId xmlns:p14="http://schemas.microsoft.com/office/powerpoint/2010/main" val="202050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1219170">
              <a:buClr>
                <a:srgbClr val="000000"/>
              </a:buClr>
            </a:pPr>
            <a:fld id="{00000000-1234-1234-1234-123412341234}" type="slidenum">
              <a:rPr lang="en" kern="0" smtClean="0">
                <a:solidFill>
                  <a:srgbClr val="595959"/>
                </a:solidFill>
                <a:cs typeface="Arial"/>
                <a:sym typeface="Arial"/>
              </a:rPr>
              <a:pPr defTabSz="1219170">
                <a:buClr>
                  <a:srgbClr val="000000"/>
                </a:buClr>
              </a:pPr>
              <a:t>‹#›</a:t>
            </a:fld>
            <a:endParaRPr lang="en" kern="0">
              <a:solidFill>
                <a:srgbClr val="595959"/>
              </a:solidFill>
              <a:cs typeface="Arial"/>
              <a:sym typeface="Arial"/>
            </a:endParaRPr>
          </a:p>
        </p:txBody>
      </p:sp>
    </p:spTree>
    <p:extLst>
      <p:ext uri="{BB962C8B-B14F-4D97-AF65-F5344CB8AC3E}">
        <p14:creationId xmlns:p14="http://schemas.microsoft.com/office/powerpoint/2010/main" val="12452916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1219170">
              <a:buClr>
                <a:srgbClr val="000000"/>
              </a:buClr>
            </a:pPr>
            <a:fld id="{00000000-1234-1234-1234-123412341234}" type="slidenum">
              <a:rPr lang="en" kern="0" smtClean="0">
                <a:solidFill>
                  <a:srgbClr val="595959"/>
                </a:solidFill>
                <a:cs typeface="Arial"/>
                <a:sym typeface="Arial"/>
              </a:rPr>
              <a:pPr defTabSz="1219170">
                <a:buClr>
                  <a:srgbClr val="000000"/>
                </a:buClr>
              </a:pPr>
              <a:t>‹#›</a:t>
            </a:fld>
            <a:endParaRPr lang="en" kern="0">
              <a:solidFill>
                <a:srgbClr val="595959"/>
              </a:solidFill>
              <a:cs typeface="Arial"/>
              <a:sym typeface="Arial"/>
            </a:endParaRPr>
          </a:p>
        </p:txBody>
      </p:sp>
    </p:spTree>
    <p:extLst>
      <p:ext uri="{BB962C8B-B14F-4D97-AF65-F5344CB8AC3E}">
        <p14:creationId xmlns:p14="http://schemas.microsoft.com/office/powerpoint/2010/main" val="2900657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3" name="Google Shape;23;p5"/>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4" name="Google Shape;24;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1219170">
              <a:buClr>
                <a:srgbClr val="000000"/>
              </a:buClr>
            </a:pPr>
            <a:fld id="{00000000-1234-1234-1234-123412341234}" type="slidenum">
              <a:rPr lang="en" kern="0" smtClean="0">
                <a:solidFill>
                  <a:srgbClr val="595959"/>
                </a:solidFill>
                <a:cs typeface="Arial"/>
                <a:sym typeface="Arial"/>
              </a:rPr>
              <a:pPr defTabSz="1219170">
                <a:buClr>
                  <a:srgbClr val="000000"/>
                </a:buClr>
              </a:pPr>
              <a:t>‹#›</a:t>
            </a:fld>
            <a:endParaRPr lang="en" kern="0">
              <a:solidFill>
                <a:srgbClr val="595959"/>
              </a:solidFill>
              <a:cs typeface="Arial"/>
              <a:sym typeface="Arial"/>
            </a:endParaRPr>
          </a:p>
        </p:txBody>
      </p:sp>
    </p:spTree>
    <p:extLst>
      <p:ext uri="{BB962C8B-B14F-4D97-AF65-F5344CB8AC3E}">
        <p14:creationId xmlns:p14="http://schemas.microsoft.com/office/powerpoint/2010/main" val="36527595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1219170">
              <a:buClr>
                <a:srgbClr val="000000"/>
              </a:buClr>
            </a:pPr>
            <a:fld id="{00000000-1234-1234-1234-123412341234}" type="slidenum">
              <a:rPr lang="en" kern="0" smtClean="0">
                <a:solidFill>
                  <a:srgbClr val="595959"/>
                </a:solidFill>
                <a:cs typeface="Arial"/>
                <a:sym typeface="Arial"/>
              </a:rPr>
              <a:pPr defTabSz="1219170">
                <a:buClr>
                  <a:srgbClr val="000000"/>
                </a:buClr>
              </a:pPr>
              <a:t>‹#›</a:t>
            </a:fld>
            <a:endParaRPr lang="en" kern="0">
              <a:solidFill>
                <a:srgbClr val="595959"/>
              </a:solidFill>
              <a:cs typeface="Arial"/>
              <a:sym typeface="Arial"/>
            </a:endParaRPr>
          </a:p>
        </p:txBody>
      </p:sp>
    </p:spTree>
    <p:extLst>
      <p:ext uri="{BB962C8B-B14F-4D97-AF65-F5344CB8AC3E}">
        <p14:creationId xmlns:p14="http://schemas.microsoft.com/office/powerpoint/2010/main" val="25933759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30" name="Google Shape;30;p7"/>
          <p:cNvSpPr txBox="1">
            <a:spLocks noGrp="1"/>
          </p:cNvSpPr>
          <p:nvPr>
            <p:ph type="body" idx="1"/>
          </p:nvPr>
        </p:nvSpPr>
        <p:spPr>
          <a:xfrm>
            <a:off x="415600" y="1852800"/>
            <a:ext cx="3744000" cy="4239200"/>
          </a:xfrm>
          <a:prstGeom prst="rect">
            <a:avLst/>
          </a:prstGeom>
        </p:spPr>
        <p:txBody>
          <a:bodyPr spcFirstLastPara="1" wrap="square" lIns="91425" tIns="91425" rIns="91425" bIns="91425" anchor="t" anchorCtr="0">
            <a:noAutofit/>
          </a:bodyPr>
          <a:lstStyle>
            <a:lvl1pPr marL="609585" lvl="0" indent="-406390">
              <a:spcBef>
                <a:spcPts val="0"/>
              </a:spcBef>
              <a:spcAft>
                <a:spcPts val="0"/>
              </a:spcAft>
              <a:buSzPts val="1200"/>
              <a:buChar char="●"/>
              <a:defRPr sz="1600"/>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31" name="Google Shape;31;p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1219170">
              <a:buClr>
                <a:srgbClr val="000000"/>
              </a:buClr>
            </a:pPr>
            <a:fld id="{00000000-1234-1234-1234-123412341234}" type="slidenum">
              <a:rPr lang="en" kern="0" smtClean="0">
                <a:solidFill>
                  <a:srgbClr val="595959"/>
                </a:solidFill>
                <a:cs typeface="Arial"/>
                <a:sym typeface="Arial"/>
              </a:rPr>
              <a:pPr defTabSz="1219170">
                <a:buClr>
                  <a:srgbClr val="000000"/>
                </a:buClr>
              </a:pPr>
              <a:t>‹#›</a:t>
            </a:fld>
            <a:endParaRPr lang="en" kern="0">
              <a:solidFill>
                <a:srgbClr val="595959"/>
              </a:solidFill>
              <a:cs typeface="Arial"/>
              <a:sym typeface="Arial"/>
            </a:endParaRPr>
          </a:p>
        </p:txBody>
      </p:sp>
    </p:spTree>
    <p:extLst>
      <p:ext uri="{BB962C8B-B14F-4D97-AF65-F5344CB8AC3E}">
        <p14:creationId xmlns:p14="http://schemas.microsoft.com/office/powerpoint/2010/main" val="21556865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34" name="Google Shape;34;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1219170">
              <a:buClr>
                <a:srgbClr val="000000"/>
              </a:buClr>
            </a:pPr>
            <a:fld id="{00000000-1234-1234-1234-123412341234}" type="slidenum">
              <a:rPr lang="en" kern="0" smtClean="0">
                <a:solidFill>
                  <a:srgbClr val="595959"/>
                </a:solidFill>
                <a:cs typeface="Arial"/>
                <a:sym typeface="Arial"/>
              </a:rPr>
              <a:pPr defTabSz="1219170">
                <a:buClr>
                  <a:srgbClr val="000000"/>
                </a:buClr>
              </a:pPr>
              <a:t>‹#›</a:t>
            </a:fld>
            <a:endParaRPr lang="en" kern="0">
              <a:solidFill>
                <a:srgbClr val="595959"/>
              </a:solidFill>
              <a:cs typeface="Arial"/>
              <a:sym typeface="Arial"/>
            </a:endParaRPr>
          </a:p>
        </p:txBody>
      </p:sp>
    </p:spTree>
    <p:extLst>
      <p:ext uri="{BB962C8B-B14F-4D97-AF65-F5344CB8AC3E}">
        <p14:creationId xmlns:p14="http://schemas.microsoft.com/office/powerpoint/2010/main" val="14801952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2442BBD-A154-45BF-9CD8-22BBDF91D1F9}" type="datetimeFigureOut">
              <a:rPr lang="en-US" smtClean="0"/>
              <a:t>4/8/2026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E3BC40-AC62-4FD8-9228-CB5DD509B0B2}" type="slidenum">
              <a:rPr lang="en-US" smtClean="0"/>
              <a:t>‹#›</a:t>
            </a:fld>
            <a:endParaRPr lang="en-US"/>
          </a:p>
        </p:txBody>
      </p:sp>
    </p:spTree>
    <p:extLst>
      <p:ext uri="{BB962C8B-B14F-4D97-AF65-F5344CB8AC3E}">
        <p14:creationId xmlns:p14="http://schemas.microsoft.com/office/powerpoint/2010/main" val="30974956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7" name="Google Shape;37;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38" name="Google Shape;38;p9"/>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39" name="Google Shape;39;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40" name="Google Shape;40;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1219170">
              <a:buClr>
                <a:srgbClr val="000000"/>
              </a:buClr>
            </a:pPr>
            <a:fld id="{00000000-1234-1234-1234-123412341234}" type="slidenum">
              <a:rPr lang="en" kern="0" smtClean="0">
                <a:solidFill>
                  <a:srgbClr val="595959"/>
                </a:solidFill>
                <a:cs typeface="Arial"/>
                <a:sym typeface="Arial"/>
              </a:rPr>
              <a:pPr defTabSz="1219170">
                <a:buClr>
                  <a:srgbClr val="000000"/>
                </a:buClr>
              </a:pPr>
              <a:t>‹#›</a:t>
            </a:fld>
            <a:endParaRPr lang="en" kern="0">
              <a:solidFill>
                <a:srgbClr val="595959"/>
              </a:solidFill>
              <a:cs typeface="Arial"/>
              <a:sym typeface="Arial"/>
            </a:endParaRPr>
          </a:p>
        </p:txBody>
      </p:sp>
    </p:spTree>
    <p:extLst>
      <p:ext uri="{BB962C8B-B14F-4D97-AF65-F5344CB8AC3E}">
        <p14:creationId xmlns:p14="http://schemas.microsoft.com/office/powerpoint/2010/main" val="7369998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415600" y="5640767"/>
            <a:ext cx="7998400" cy="806800"/>
          </a:xfrm>
          <a:prstGeom prst="rect">
            <a:avLst/>
          </a:prstGeom>
        </p:spPr>
        <p:txBody>
          <a:bodyPr spcFirstLastPara="1" wrap="square" lIns="91425" tIns="91425" rIns="91425" bIns="91425" anchor="ctr" anchorCtr="0">
            <a:noAutofit/>
          </a:bodyPr>
          <a:lstStyle>
            <a:lvl1pPr marL="609585" lvl="0" indent="-304792">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1219170">
              <a:buClr>
                <a:srgbClr val="000000"/>
              </a:buClr>
            </a:pPr>
            <a:fld id="{00000000-1234-1234-1234-123412341234}" type="slidenum">
              <a:rPr lang="en" kern="0" smtClean="0">
                <a:solidFill>
                  <a:srgbClr val="595959"/>
                </a:solidFill>
                <a:cs typeface="Arial"/>
                <a:sym typeface="Arial"/>
              </a:rPr>
              <a:pPr defTabSz="1219170">
                <a:buClr>
                  <a:srgbClr val="000000"/>
                </a:buClr>
              </a:pPr>
              <a:t>‹#›</a:t>
            </a:fld>
            <a:endParaRPr lang="en" kern="0">
              <a:solidFill>
                <a:srgbClr val="595959"/>
              </a:solidFill>
              <a:cs typeface="Arial"/>
              <a:sym typeface="Arial"/>
            </a:endParaRPr>
          </a:p>
        </p:txBody>
      </p:sp>
    </p:spTree>
    <p:extLst>
      <p:ext uri="{BB962C8B-B14F-4D97-AF65-F5344CB8AC3E}">
        <p14:creationId xmlns:p14="http://schemas.microsoft.com/office/powerpoint/2010/main" val="361527692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46" name="Google Shape;46;p11"/>
          <p:cNvSpPr txBox="1">
            <a:spLocks noGrp="1"/>
          </p:cNvSpPr>
          <p:nvPr>
            <p:ph type="body" idx="1"/>
          </p:nvPr>
        </p:nvSpPr>
        <p:spPr>
          <a:xfrm>
            <a:off x="415600" y="4202967"/>
            <a:ext cx="11360800" cy="1734400"/>
          </a:xfrm>
          <a:prstGeom prst="rect">
            <a:avLst/>
          </a:prstGeom>
        </p:spPr>
        <p:txBody>
          <a:bodyPr spcFirstLastPara="1" wrap="square" lIns="91425" tIns="91425" rIns="91425" bIns="91425" anchor="t" anchorCtr="0">
            <a:noAutofit/>
          </a:bodyPr>
          <a:lstStyle>
            <a:lvl1pPr marL="609585" lvl="0" indent="-457189" algn="ctr">
              <a:spcBef>
                <a:spcPts val="0"/>
              </a:spcBef>
              <a:spcAft>
                <a:spcPts val="0"/>
              </a:spcAft>
              <a:buSzPts val="1800"/>
              <a:buChar char="●"/>
              <a:defRPr/>
            </a:lvl1pPr>
            <a:lvl2pPr marL="1219170" lvl="1" indent="-423323" algn="ctr">
              <a:spcBef>
                <a:spcPts val="2133"/>
              </a:spcBef>
              <a:spcAft>
                <a:spcPts val="0"/>
              </a:spcAft>
              <a:buSzPts val="1400"/>
              <a:buChar char="○"/>
              <a:defRPr/>
            </a:lvl2pPr>
            <a:lvl3pPr marL="1828754" lvl="2" indent="-423323" algn="ctr">
              <a:spcBef>
                <a:spcPts val="2133"/>
              </a:spcBef>
              <a:spcAft>
                <a:spcPts val="0"/>
              </a:spcAft>
              <a:buSzPts val="1400"/>
              <a:buChar char="■"/>
              <a:defRPr/>
            </a:lvl3pPr>
            <a:lvl4pPr marL="2438339" lvl="3" indent="-423323" algn="ctr">
              <a:spcBef>
                <a:spcPts val="2133"/>
              </a:spcBef>
              <a:spcAft>
                <a:spcPts val="0"/>
              </a:spcAft>
              <a:buSzPts val="1400"/>
              <a:buChar char="●"/>
              <a:defRPr/>
            </a:lvl4pPr>
            <a:lvl5pPr marL="3047924" lvl="4" indent="-423323" algn="ctr">
              <a:spcBef>
                <a:spcPts val="2133"/>
              </a:spcBef>
              <a:spcAft>
                <a:spcPts val="0"/>
              </a:spcAft>
              <a:buSzPts val="1400"/>
              <a:buChar char="○"/>
              <a:defRPr/>
            </a:lvl5pPr>
            <a:lvl6pPr marL="3657509" lvl="5" indent="-423323" algn="ctr">
              <a:spcBef>
                <a:spcPts val="2133"/>
              </a:spcBef>
              <a:spcAft>
                <a:spcPts val="0"/>
              </a:spcAft>
              <a:buSzPts val="1400"/>
              <a:buChar char="■"/>
              <a:defRPr/>
            </a:lvl6pPr>
            <a:lvl7pPr marL="4267093" lvl="6" indent="-423323" algn="ctr">
              <a:spcBef>
                <a:spcPts val="2133"/>
              </a:spcBef>
              <a:spcAft>
                <a:spcPts val="0"/>
              </a:spcAft>
              <a:buSzPts val="1400"/>
              <a:buChar char="●"/>
              <a:defRPr/>
            </a:lvl7pPr>
            <a:lvl8pPr marL="4876678" lvl="7" indent="-423323" algn="ctr">
              <a:spcBef>
                <a:spcPts val="2133"/>
              </a:spcBef>
              <a:spcAft>
                <a:spcPts val="0"/>
              </a:spcAft>
              <a:buSzPts val="1400"/>
              <a:buChar char="○"/>
              <a:defRPr/>
            </a:lvl8pPr>
            <a:lvl9pPr marL="5486263" lvl="8" indent="-423323" algn="ctr">
              <a:spcBef>
                <a:spcPts val="2133"/>
              </a:spcBef>
              <a:spcAft>
                <a:spcPts val="2133"/>
              </a:spcAft>
              <a:buSzPts val="1400"/>
              <a:buChar char="■"/>
              <a:defRPr/>
            </a:lvl9pPr>
          </a:lstStyle>
          <a:p>
            <a:endParaRPr/>
          </a:p>
        </p:txBody>
      </p:sp>
      <p:sp>
        <p:nvSpPr>
          <p:cNvPr id="47" name="Google Shape;47;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1219170">
              <a:buClr>
                <a:srgbClr val="000000"/>
              </a:buClr>
            </a:pPr>
            <a:fld id="{00000000-1234-1234-1234-123412341234}" type="slidenum">
              <a:rPr lang="en" kern="0" smtClean="0">
                <a:solidFill>
                  <a:srgbClr val="595959"/>
                </a:solidFill>
                <a:cs typeface="Arial"/>
                <a:sym typeface="Arial"/>
              </a:rPr>
              <a:pPr defTabSz="1219170">
                <a:buClr>
                  <a:srgbClr val="000000"/>
                </a:buClr>
              </a:pPr>
              <a:t>‹#›</a:t>
            </a:fld>
            <a:endParaRPr lang="en" kern="0">
              <a:solidFill>
                <a:srgbClr val="595959"/>
              </a:solidFill>
              <a:cs typeface="Arial"/>
              <a:sym typeface="Arial"/>
            </a:endParaRPr>
          </a:p>
        </p:txBody>
      </p:sp>
    </p:spTree>
    <p:extLst>
      <p:ext uri="{BB962C8B-B14F-4D97-AF65-F5344CB8AC3E}">
        <p14:creationId xmlns:p14="http://schemas.microsoft.com/office/powerpoint/2010/main" val="230509076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1219170">
              <a:buClr>
                <a:srgbClr val="000000"/>
              </a:buClr>
            </a:pPr>
            <a:fld id="{00000000-1234-1234-1234-123412341234}" type="slidenum">
              <a:rPr lang="en" kern="0" smtClean="0">
                <a:solidFill>
                  <a:srgbClr val="595959"/>
                </a:solidFill>
                <a:cs typeface="Arial"/>
                <a:sym typeface="Arial"/>
              </a:rPr>
              <a:pPr defTabSz="1219170">
                <a:buClr>
                  <a:srgbClr val="000000"/>
                </a:buClr>
              </a:pPr>
              <a:t>‹#›</a:t>
            </a:fld>
            <a:endParaRPr lang="en" kern="0">
              <a:solidFill>
                <a:srgbClr val="595959"/>
              </a:solidFill>
              <a:cs typeface="Arial"/>
              <a:sym typeface="Arial"/>
            </a:endParaRPr>
          </a:p>
        </p:txBody>
      </p:sp>
    </p:spTree>
    <p:extLst>
      <p:ext uri="{BB962C8B-B14F-4D97-AF65-F5344CB8AC3E}">
        <p14:creationId xmlns:p14="http://schemas.microsoft.com/office/powerpoint/2010/main" val="271674890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D850C6-A18F-7540-84BD-BFCAD77975B1}"/>
              </a:ext>
            </a:extLst>
          </p:cNvPr>
          <p:cNvSpPr>
            <a:spLocks noGrp="1"/>
          </p:cNvSpPr>
          <p:nvPr>
            <p:ph type="title"/>
          </p:nvPr>
        </p:nvSpPr>
        <p:spPr>
          <a:xfrm>
            <a:off x="838200" y="0"/>
            <a:ext cx="11353800" cy="985837"/>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0E421A1F-BA28-5D4F-A752-86016B9B699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94F35DE-1413-4241-A8CE-6176C417B055}"/>
              </a:ext>
            </a:extLst>
          </p:cNvPr>
          <p:cNvSpPr>
            <a:spLocks noGrp="1"/>
          </p:cNvSpPr>
          <p:nvPr>
            <p:ph type="dt" sz="half" idx="10"/>
          </p:nvPr>
        </p:nvSpPr>
        <p:spPr/>
        <p:txBody>
          <a:bodyPr/>
          <a:lstStyle/>
          <a:p>
            <a:pPr defTabSz="1219170">
              <a:buClr>
                <a:srgbClr val="000000"/>
              </a:buClr>
            </a:pPr>
            <a:endParaRPr lang="en-US" sz="1867" kern="0">
              <a:solidFill>
                <a:srgbClr val="000000"/>
              </a:solidFill>
              <a:cs typeface="Arial"/>
              <a:sym typeface="Arial"/>
            </a:endParaRPr>
          </a:p>
        </p:txBody>
      </p:sp>
      <p:sp>
        <p:nvSpPr>
          <p:cNvPr id="5" name="Footer Placeholder 4">
            <a:extLst>
              <a:ext uri="{FF2B5EF4-FFF2-40B4-BE49-F238E27FC236}">
                <a16:creationId xmlns:a16="http://schemas.microsoft.com/office/drawing/2014/main" id="{3D58A29E-0A24-604D-905A-D3BE81A1FFFD}"/>
              </a:ext>
            </a:extLst>
          </p:cNvPr>
          <p:cNvSpPr>
            <a:spLocks noGrp="1"/>
          </p:cNvSpPr>
          <p:nvPr>
            <p:ph type="ftr" sz="quarter" idx="11"/>
          </p:nvPr>
        </p:nvSpPr>
        <p:spPr/>
        <p:txBody>
          <a:bodyPr/>
          <a:lstStyle/>
          <a:p>
            <a:pPr defTabSz="1219170">
              <a:buClr>
                <a:srgbClr val="000000"/>
              </a:buClr>
            </a:pPr>
            <a:endParaRPr lang="en-US" sz="1867" kern="0">
              <a:solidFill>
                <a:srgbClr val="000000"/>
              </a:solidFill>
              <a:cs typeface="Arial"/>
              <a:sym typeface="Arial"/>
            </a:endParaRPr>
          </a:p>
        </p:txBody>
      </p:sp>
      <p:sp>
        <p:nvSpPr>
          <p:cNvPr id="6" name="Slide Number Placeholder 5">
            <a:extLst>
              <a:ext uri="{FF2B5EF4-FFF2-40B4-BE49-F238E27FC236}">
                <a16:creationId xmlns:a16="http://schemas.microsoft.com/office/drawing/2014/main" id="{142B6E3F-EBF6-FF41-9562-0632E4DC5D74}"/>
              </a:ext>
            </a:extLst>
          </p:cNvPr>
          <p:cNvSpPr>
            <a:spLocks noGrp="1"/>
          </p:cNvSpPr>
          <p:nvPr>
            <p:ph type="sldNum" sz="quarter" idx="12"/>
          </p:nvPr>
        </p:nvSpPr>
        <p:spPr/>
        <p:txBody>
          <a:bodyPr/>
          <a:lstStyle/>
          <a:p>
            <a:pPr defTabSz="1219170">
              <a:buClr>
                <a:srgbClr val="000000"/>
              </a:buClr>
            </a:pPr>
            <a:fld id="{39D31D67-FE60-B94B-A10E-7764A23DC55C}" type="slidenum">
              <a:rPr lang="en-US" kern="0" smtClean="0">
                <a:solidFill>
                  <a:srgbClr val="595959"/>
                </a:solidFill>
                <a:cs typeface="Arial"/>
                <a:sym typeface="Arial"/>
              </a:rPr>
              <a:pPr defTabSz="1219170">
                <a:buClr>
                  <a:srgbClr val="000000"/>
                </a:buClr>
              </a:pPr>
              <a:t>‹#›</a:t>
            </a:fld>
            <a:endParaRPr lang="en-US" kern="0">
              <a:solidFill>
                <a:srgbClr val="595959"/>
              </a:solidFill>
              <a:cs typeface="Arial"/>
              <a:sym typeface="Arial"/>
            </a:endParaRPr>
          </a:p>
        </p:txBody>
      </p:sp>
      <p:sp>
        <p:nvSpPr>
          <p:cNvPr id="11" name="Content Placeholder 10">
            <a:extLst>
              <a:ext uri="{FF2B5EF4-FFF2-40B4-BE49-F238E27FC236}">
                <a16:creationId xmlns:a16="http://schemas.microsoft.com/office/drawing/2014/main" id="{DFDA3AC8-3B8F-514C-ACBD-2851658CE60A}"/>
              </a:ext>
            </a:extLst>
          </p:cNvPr>
          <p:cNvSpPr>
            <a:spLocks noGrp="1"/>
          </p:cNvSpPr>
          <p:nvPr>
            <p:ph sz="quarter" idx="13"/>
          </p:nvPr>
        </p:nvSpPr>
        <p:spPr>
          <a:xfrm>
            <a:off x="838200" y="6356351"/>
            <a:ext cx="10515600" cy="365125"/>
          </a:xfrm>
        </p:spPr>
        <p:txBody>
          <a:bodyPr>
            <a:normAutofit/>
          </a:bodyPr>
          <a:lstStyle>
            <a:lvl1pPr marL="0" indent="0">
              <a:buNone/>
              <a:defRPr sz="1600" i="1">
                <a:solidFill>
                  <a:schemeClr val="tx1"/>
                </a:solidFill>
              </a:defRPr>
            </a:lvl1pPr>
          </a:lstStyle>
          <a:p>
            <a:pPr lvl="0"/>
            <a:endParaRPr lang="en-US" dirty="0"/>
          </a:p>
        </p:txBody>
      </p:sp>
    </p:spTree>
    <p:extLst>
      <p:ext uri="{BB962C8B-B14F-4D97-AF65-F5344CB8AC3E}">
        <p14:creationId xmlns:p14="http://schemas.microsoft.com/office/powerpoint/2010/main" val="238415576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69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1219170">
              <a:buClr>
                <a:srgbClr val="000000"/>
              </a:buClr>
            </a:pPr>
            <a:fld id="{00000000-1234-1234-1234-123412341234}" type="slidenum">
              <a:rPr lang="en" kern="0" smtClean="0">
                <a:solidFill>
                  <a:srgbClr val="595959"/>
                </a:solidFill>
                <a:cs typeface="Arial"/>
                <a:sym typeface="Arial"/>
              </a:rPr>
              <a:pPr defTabSz="1219170">
                <a:buClr>
                  <a:srgbClr val="000000"/>
                </a:buClr>
              </a:pPr>
              <a:t>‹#›</a:t>
            </a:fld>
            <a:endParaRPr lang="en" kern="0">
              <a:solidFill>
                <a:srgbClr val="595959"/>
              </a:solidFill>
              <a:cs typeface="Arial"/>
              <a:sym typeface="Arial"/>
            </a:endParaRPr>
          </a:p>
        </p:txBody>
      </p:sp>
    </p:spTree>
    <p:extLst>
      <p:ext uri="{BB962C8B-B14F-4D97-AF65-F5344CB8AC3E}">
        <p14:creationId xmlns:p14="http://schemas.microsoft.com/office/powerpoint/2010/main" val="145308312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1219170">
              <a:buClr>
                <a:srgbClr val="000000"/>
              </a:buClr>
            </a:pPr>
            <a:fld id="{00000000-1234-1234-1234-123412341234}" type="slidenum">
              <a:rPr lang="en" kern="0" smtClean="0">
                <a:solidFill>
                  <a:srgbClr val="595959"/>
                </a:solidFill>
                <a:cs typeface="Arial"/>
                <a:sym typeface="Arial"/>
              </a:rPr>
              <a:pPr defTabSz="1219170">
                <a:buClr>
                  <a:srgbClr val="000000"/>
                </a:buClr>
              </a:pPr>
              <a:t>‹#›</a:t>
            </a:fld>
            <a:endParaRPr lang="en" kern="0">
              <a:solidFill>
                <a:srgbClr val="595959"/>
              </a:solidFill>
              <a:cs typeface="Arial"/>
              <a:sym typeface="Arial"/>
            </a:endParaRPr>
          </a:p>
        </p:txBody>
      </p:sp>
    </p:spTree>
    <p:extLst>
      <p:ext uri="{BB962C8B-B14F-4D97-AF65-F5344CB8AC3E}">
        <p14:creationId xmlns:p14="http://schemas.microsoft.com/office/powerpoint/2010/main" val="237271262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1219170">
              <a:buClr>
                <a:srgbClr val="000000"/>
              </a:buClr>
            </a:pPr>
            <a:fld id="{00000000-1234-1234-1234-123412341234}" type="slidenum">
              <a:rPr lang="en" kern="0" smtClean="0">
                <a:solidFill>
                  <a:srgbClr val="595959"/>
                </a:solidFill>
                <a:cs typeface="Arial"/>
                <a:sym typeface="Arial"/>
              </a:rPr>
              <a:pPr defTabSz="1219170">
                <a:buClr>
                  <a:srgbClr val="000000"/>
                </a:buClr>
              </a:pPr>
              <a:t>‹#›</a:t>
            </a:fld>
            <a:endParaRPr lang="en" kern="0">
              <a:solidFill>
                <a:srgbClr val="595959"/>
              </a:solidFill>
              <a:cs typeface="Arial"/>
              <a:sym typeface="Arial"/>
            </a:endParaRPr>
          </a:p>
        </p:txBody>
      </p:sp>
    </p:spTree>
    <p:extLst>
      <p:ext uri="{BB962C8B-B14F-4D97-AF65-F5344CB8AC3E}">
        <p14:creationId xmlns:p14="http://schemas.microsoft.com/office/powerpoint/2010/main" val="403802162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3" name="Google Shape;23;p5"/>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4" name="Google Shape;24;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1219170">
              <a:buClr>
                <a:srgbClr val="000000"/>
              </a:buClr>
            </a:pPr>
            <a:fld id="{00000000-1234-1234-1234-123412341234}" type="slidenum">
              <a:rPr lang="en" kern="0" smtClean="0">
                <a:solidFill>
                  <a:srgbClr val="595959"/>
                </a:solidFill>
                <a:cs typeface="Arial"/>
                <a:sym typeface="Arial"/>
              </a:rPr>
              <a:pPr defTabSz="1219170">
                <a:buClr>
                  <a:srgbClr val="000000"/>
                </a:buClr>
              </a:pPr>
              <a:t>‹#›</a:t>
            </a:fld>
            <a:endParaRPr lang="en" kern="0">
              <a:solidFill>
                <a:srgbClr val="595959"/>
              </a:solidFill>
              <a:cs typeface="Arial"/>
              <a:sym typeface="Arial"/>
            </a:endParaRPr>
          </a:p>
        </p:txBody>
      </p:sp>
    </p:spTree>
    <p:extLst>
      <p:ext uri="{BB962C8B-B14F-4D97-AF65-F5344CB8AC3E}">
        <p14:creationId xmlns:p14="http://schemas.microsoft.com/office/powerpoint/2010/main" val="33043410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1219170">
              <a:buClr>
                <a:srgbClr val="000000"/>
              </a:buClr>
            </a:pPr>
            <a:fld id="{00000000-1234-1234-1234-123412341234}" type="slidenum">
              <a:rPr lang="en" kern="0" smtClean="0">
                <a:solidFill>
                  <a:srgbClr val="595959"/>
                </a:solidFill>
                <a:cs typeface="Arial"/>
                <a:sym typeface="Arial"/>
              </a:rPr>
              <a:pPr defTabSz="1219170">
                <a:buClr>
                  <a:srgbClr val="000000"/>
                </a:buClr>
              </a:pPr>
              <a:t>‹#›</a:t>
            </a:fld>
            <a:endParaRPr lang="en" kern="0">
              <a:solidFill>
                <a:srgbClr val="595959"/>
              </a:solidFill>
              <a:cs typeface="Arial"/>
              <a:sym typeface="Arial"/>
            </a:endParaRPr>
          </a:p>
        </p:txBody>
      </p:sp>
    </p:spTree>
    <p:extLst>
      <p:ext uri="{BB962C8B-B14F-4D97-AF65-F5344CB8AC3E}">
        <p14:creationId xmlns:p14="http://schemas.microsoft.com/office/powerpoint/2010/main" val="29277847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2442BBD-A154-45BF-9CD8-22BBDF91D1F9}" type="datetimeFigureOut">
              <a:rPr lang="en-US" smtClean="0"/>
              <a:t>4/8/2026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E3BC40-AC62-4FD8-9228-CB5DD509B0B2}" type="slidenum">
              <a:rPr lang="en-US" smtClean="0"/>
              <a:t>‹#›</a:t>
            </a:fld>
            <a:endParaRPr lang="en-US"/>
          </a:p>
        </p:txBody>
      </p:sp>
    </p:spTree>
    <p:extLst>
      <p:ext uri="{BB962C8B-B14F-4D97-AF65-F5344CB8AC3E}">
        <p14:creationId xmlns:p14="http://schemas.microsoft.com/office/powerpoint/2010/main" val="64388402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30" name="Google Shape;30;p7"/>
          <p:cNvSpPr txBox="1">
            <a:spLocks noGrp="1"/>
          </p:cNvSpPr>
          <p:nvPr>
            <p:ph type="body" idx="1"/>
          </p:nvPr>
        </p:nvSpPr>
        <p:spPr>
          <a:xfrm>
            <a:off x="415600" y="1852800"/>
            <a:ext cx="3744000" cy="4239200"/>
          </a:xfrm>
          <a:prstGeom prst="rect">
            <a:avLst/>
          </a:prstGeom>
        </p:spPr>
        <p:txBody>
          <a:bodyPr spcFirstLastPara="1" wrap="square" lIns="91425" tIns="91425" rIns="91425" bIns="91425" anchor="t" anchorCtr="0">
            <a:noAutofit/>
          </a:bodyPr>
          <a:lstStyle>
            <a:lvl1pPr marL="609585" lvl="0" indent="-406390">
              <a:spcBef>
                <a:spcPts val="0"/>
              </a:spcBef>
              <a:spcAft>
                <a:spcPts val="0"/>
              </a:spcAft>
              <a:buSzPts val="1200"/>
              <a:buChar char="●"/>
              <a:defRPr sz="1600"/>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31" name="Google Shape;31;p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1219170">
              <a:buClr>
                <a:srgbClr val="000000"/>
              </a:buClr>
            </a:pPr>
            <a:fld id="{00000000-1234-1234-1234-123412341234}" type="slidenum">
              <a:rPr lang="en" kern="0" smtClean="0">
                <a:solidFill>
                  <a:srgbClr val="595959"/>
                </a:solidFill>
                <a:cs typeface="Arial"/>
                <a:sym typeface="Arial"/>
              </a:rPr>
              <a:pPr defTabSz="1219170">
                <a:buClr>
                  <a:srgbClr val="000000"/>
                </a:buClr>
              </a:pPr>
              <a:t>‹#›</a:t>
            </a:fld>
            <a:endParaRPr lang="en" kern="0">
              <a:solidFill>
                <a:srgbClr val="595959"/>
              </a:solidFill>
              <a:cs typeface="Arial"/>
              <a:sym typeface="Arial"/>
            </a:endParaRPr>
          </a:p>
        </p:txBody>
      </p:sp>
    </p:spTree>
    <p:extLst>
      <p:ext uri="{BB962C8B-B14F-4D97-AF65-F5344CB8AC3E}">
        <p14:creationId xmlns:p14="http://schemas.microsoft.com/office/powerpoint/2010/main" val="24875994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34" name="Google Shape;34;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1219170">
              <a:buClr>
                <a:srgbClr val="000000"/>
              </a:buClr>
            </a:pPr>
            <a:fld id="{00000000-1234-1234-1234-123412341234}" type="slidenum">
              <a:rPr lang="en" kern="0" smtClean="0">
                <a:solidFill>
                  <a:srgbClr val="595959"/>
                </a:solidFill>
                <a:cs typeface="Arial"/>
                <a:sym typeface="Arial"/>
              </a:rPr>
              <a:pPr defTabSz="1219170">
                <a:buClr>
                  <a:srgbClr val="000000"/>
                </a:buClr>
              </a:pPr>
              <a:t>‹#›</a:t>
            </a:fld>
            <a:endParaRPr lang="en" kern="0">
              <a:solidFill>
                <a:srgbClr val="595959"/>
              </a:solidFill>
              <a:cs typeface="Arial"/>
              <a:sym typeface="Arial"/>
            </a:endParaRPr>
          </a:p>
        </p:txBody>
      </p:sp>
    </p:spTree>
    <p:extLst>
      <p:ext uri="{BB962C8B-B14F-4D97-AF65-F5344CB8AC3E}">
        <p14:creationId xmlns:p14="http://schemas.microsoft.com/office/powerpoint/2010/main" val="273354360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7" name="Google Shape;37;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38" name="Google Shape;38;p9"/>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39" name="Google Shape;39;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40" name="Google Shape;40;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1219170">
              <a:buClr>
                <a:srgbClr val="000000"/>
              </a:buClr>
            </a:pPr>
            <a:fld id="{00000000-1234-1234-1234-123412341234}" type="slidenum">
              <a:rPr lang="en" kern="0" smtClean="0">
                <a:solidFill>
                  <a:srgbClr val="595959"/>
                </a:solidFill>
                <a:cs typeface="Arial"/>
                <a:sym typeface="Arial"/>
              </a:rPr>
              <a:pPr defTabSz="1219170">
                <a:buClr>
                  <a:srgbClr val="000000"/>
                </a:buClr>
              </a:pPr>
              <a:t>‹#›</a:t>
            </a:fld>
            <a:endParaRPr lang="en" kern="0">
              <a:solidFill>
                <a:srgbClr val="595959"/>
              </a:solidFill>
              <a:cs typeface="Arial"/>
              <a:sym typeface="Arial"/>
            </a:endParaRPr>
          </a:p>
        </p:txBody>
      </p:sp>
    </p:spTree>
    <p:extLst>
      <p:ext uri="{BB962C8B-B14F-4D97-AF65-F5344CB8AC3E}">
        <p14:creationId xmlns:p14="http://schemas.microsoft.com/office/powerpoint/2010/main" val="223432904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415600" y="5640767"/>
            <a:ext cx="7998400" cy="806800"/>
          </a:xfrm>
          <a:prstGeom prst="rect">
            <a:avLst/>
          </a:prstGeom>
        </p:spPr>
        <p:txBody>
          <a:bodyPr spcFirstLastPara="1" wrap="square" lIns="91425" tIns="91425" rIns="91425" bIns="91425" anchor="ctr" anchorCtr="0">
            <a:noAutofit/>
          </a:bodyPr>
          <a:lstStyle>
            <a:lvl1pPr marL="609585" lvl="0" indent="-304792">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1219170">
              <a:buClr>
                <a:srgbClr val="000000"/>
              </a:buClr>
            </a:pPr>
            <a:fld id="{00000000-1234-1234-1234-123412341234}" type="slidenum">
              <a:rPr lang="en" kern="0" smtClean="0">
                <a:solidFill>
                  <a:srgbClr val="595959"/>
                </a:solidFill>
                <a:cs typeface="Arial"/>
                <a:sym typeface="Arial"/>
              </a:rPr>
              <a:pPr defTabSz="1219170">
                <a:buClr>
                  <a:srgbClr val="000000"/>
                </a:buClr>
              </a:pPr>
              <a:t>‹#›</a:t>
            </a:fld>
            <a:endParaRPr lang="en" kern="0">
              <a:solidFill>
                <a:srgbClr val="595959"/>
              </a:solidFill>
              <a:cs typeface="Arial"/>
              <a:sym typeface="Arial"/>
            </a:endParaRPr>
          </a:p>
        </p:txBody>
      </p:sp>
    </p:spTree>
    <p:extLst>
      <p:ext uri="{BB962C8B-B14F-4D97-AF65-F5344CB8AC3E}">
        <p14:creationId xmlns:p14="http://schemas.microsoft.com/office/powerpoint/2010/main" val="103806226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46" name="Google Shape;46;p11"/>
          <p:cNvSpPr txBox="1">
            <a:spLocks noGrp="1"/>
          </p:cNvSpPr>
          <p:nvPr>
            <p:ph type="body" idx="1"/>
          </p:nvPr>
        </p:nvSpPr>
        <p:spPr>
          <a:xfrm>
            <a:off x="415600" y="4202967"/>
            <a:ext cx="11360800" cy="1734400"/>
          </a:xfrm>
          <a:prstGeom prst="rect">
            <a:avLst/>
          </a:prstGeom>
        </p:spPr>
        <p:txBody>
          <a:bodyPr spcFirstLastPara="1" wrap="square" lIns="91425" tIns="91425" rIns="91425" bIns="91425" anchor="t" anchorCtr="0">
            <a:noAutofit/>
          </a:bodyPr>
          <a:lstStyle>
            <a:lvl1pPr marL="609585" lvl="0" indent="-457189" algn="ctr">
              <a:spcBef>
                <a:spcPts val="0"/>
              </a:spcBef>
              <a:spcAft>
                <a:spcPts val="0"/>
              </a:spcAft>
              <a:buSzPts val="1800"/>
              <a:buChar char="●"/>
              <a:defRPr/>
            </a:lvl1pPr>
            <a:lvl2pPr marL="1219170" lvl="1" indent="-423323" algn="ctr">
              <a:spcBef>
                <a:spcPts val="2133"/>
              </a:spcBef>
              <a:spcAft>
                <a:spcPts val="0"/>
              </a:spcAft>
              <a:buSzPts val="1400"/>
              <a:buChar char="○"/>
              <a:defRPr/>
            </a:lvl2pPr>
            <a:lvl3pPr marL="1828754" lvl="2" indent="-423323" algn="ctr">
              <a:spcBef>
                <a:spcPts val="2133"/>
              </a:spcBef>
              <a:spcAft>
                <a:spcPts val="0"/>
              </a:spcAft>
              <a:buSzPts val="1400"/>
              <a:buChar char="■"/>
              <a:defRPr/>
            </a:lvl3pPr>
            <a:lvl4pPr marL="2438339" lvl="3" indent="-423323" algn="ctr">
              <a:spcBef>
                <a:spcPts val="2133"/>
              </a:spcBef>
              <a:spcAft>
                <a:spcPts val="0"/>
              </a:spcAft>
              <a:buSzPts val="1400"/>
              <a:buChar char="●"/>
              <a:defRPr/>
            </a:lvl4pPr>
            <a:lvl5pPr marL="3047924" lvl="4" indent="-423323" algn="ctr">
              <a:spcBef>
                <a:spcPts val="2133"/>
              </a:spcBef>
              <a:spcAft>
                <a:spcPts val="0"/>
              </a:spcAft>
              <a:buSzPts val="1400"/>
              <a:buChar char="○"/>
              <a:defRPr/>
            </a:lvl5pPr>
            <a:lvl6pPr marL="3657509" lvl="5" indent="-423323" algn="ctr">
              <a:spcBef>
                <a:spcPts val="2133"/>
              </a:spcBef>
              <a:spcAft>
                <a:spcPts val="0"/>
              </a:spcAft>
              <a:buSzPts val="1400"/>
              <a:buChar char="■"/>
              <a:defRPr/>
            </a:lvl6pPr>
            <a:lvl7pPr marL="4267093" lvl="6" indent="-423323" algn="ctr">
              <a:spcBef>
                <a:spcPts val="2133"/>
              </a:spcBef>
              <a:spcAft>
                <a:spcPts val="0"/>
              </a:spcAft>
              <a:buSzPts val="1400"/>
              <a:buChar char="●"/>
              <a:defRPr/>
            </a:lvl7pPr>
            <a:lvl8pPr marL="4876678" lvl="7" indent="-423323" algn="ctr">
              <a:spcBef>
                <a:spcPts val="2133"/>
              </a:spcBef>
              <a:spcAft>
                <a:spcPts val="0"/>
              </a:spcAft>
              <a:buSzPts val="1400"/>
              <a:buChar char="○"/>
              <a:defRPr/>
            </a:lvl8pPr>
            <a:lvl9pPr marL="5486263" lvl="8" indent="-423323" algn="ctr">
              <a:spcBef>
                <a:spcPts val="2133"/>
              </a:spcBef>
              <a:spcAft>
                <a:spcPts val="2133"/>
              </a:spcAft>
              <a:buSzPts val="1400"/>
              <a:buChar char="■"/>
              <a:defRPr/>
            </a:lvl9pPr>
          </a:lstStyle>
          <a:p>
            <a:endParaRPr/>
          </a:p>
        </p:txBody>
      </p:sp>
      <p:sp>
        <p:nvSpPr>
          <p:cNvPr id="47" name="Google Shape;47;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1219170">
              <a:buClr>
                <a:srgbClr val="000000"/>
              </a:buClr>
            </a:pPr>
            <a:fld id="{00000000-1234-1234-1234-123412341234}" type="slidenum">
              <a:rPr lang="en" kern="0" smtClean="0">
                <a:solidFill>
                  <a:srgbClr val="595959"/>
                </a:solidFill>
                <a:cs typeface="Arial"/>
                <a:sym typeface="Arial"/>
              </a:rPr>
              <a:pPr defTabSz="1219170">
                <a:buClr>
                  <a:srgbClr val="000000"/>
                </a:buClr>
              </a:pPr>
              <a:t>‹#›</a:t>
            </a:fld>
            <a:endParaRPr lang="en" kern="0">
              <a:solidFill>
                <a:srgbClr val="595959"/>
              </a:solidFill>
              <a:cs typeface="Arial"/>
              <a:sym typeface="Arial"/>
            </a:endParaRPr>
          </a:p>
        </p:txBody>
      </p:sp>
    </p:spTree>
    <p:extLst>
      <p:ext uri="{BB962C8B-B14F-4D97-AF65-F5344CB8AC3E}">
        <p14:creationId xmlns:p14="http://schemas.microsoft.com/office/powerpoint/2010/main" val="140164680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1219170">
              <a:buClr>
                <a:srgbClr val="000000"/>
              </a:buClr>
            </a:pPr>
            <a:fld id="{00000000-1234-1234-1234-123412341234}" type="slidenum">
              <a:rPr lang="en" kern="0" smtClean="0">
                <a:solidFill>
                  <a:srgbClr val="595959"/>
                </a:solidFill>
                <a:cs typeface="Arial"/>
                <a:sym typeface="Arial"/>
              </a:rPr>
              <a:pPr defTabSz="1219170">
                <a:buClr>
                  <a:srgbClr val="000000"/>
                </a:buClr>
              </a:pPr>
              <a:t>‹#›</a:t>
            </a:fld>
            <a:endParaRPr lang="en" kern="0">
              <a:solidFill>
                <a:srgbClr val="595959"/>
              </a:solidFill>
              <a:cs typeface="Arial"/>
              <a:sym typeface="Arial"/>
            </a:endParaRPr>
          </a:p>
        </p:txBody>
      </p:sp>
    </p:spTree>
    <p:extLst>
      <p:ext uri="{BB962C8B-B14F-4D97-AF65-F5344CB8AC3E}">
        <p14:creationId xmlns:p14="http://schemas.microsoft.com/office/powerpoint/2010/main" val="225793951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D850C6-A18F-7540-84BD-BFCAD77975B1}"/>
              </a:ext>
            </a:extLst>
          </p:cNvPr>
          <p:cNvSpPr>
            <a:spLocks noGrp="1"/>
          </p:cNvSpPr>
          <p:nvPr>
            <p:ph type="title"/>
          </p:nvPr>
        </p:nvSpPr>
        <p:spPr>
          <a:xfrm>
            <a:off x="838200" y="0"/>
            <a:ext cx="11353800" cy="985837"/>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0E421A1F-BA28-5D4F-A752-86016B9B699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94F35DE-1413-4241-A8CE-6176C417B055}"/>
              </a:ext>
            </a:extLst>
          </p:cNvPr>
          <p:cNvSpPr>
            <a:spLocks noGrp="1"/>
          </p:cNvSpPr>
          <p:nvPr>
            <p:ph type="dt" sz="half" idx="10"/>
          </p:nvPr>
        </p:nvSpPr>
        <p:spPr/>
        <p:txBody>
          <a:bodyPr/>
          <a:lstStyle/>
          <a:p>
            <a:pPr defTabSz="1219170">
              <a:buClr>
                <a:srgbClr val="000000"/>
              </a:buClr>
            </a:pPr>
            <a:endParaRPr lang="en-US" sz="1867" kern="0">
              <a:solidFill>
                <a:srgbClr val="000000"/>
              </a:solidFill>
              <a:cs typeface="Arial"/>
              <a:sym typeface="Arial"/>
            </a:endParaRPr>
          </a:p>
        </p:txBody>
      </p:sp>
      <p:sp>
        <p:nvSpPr>
          <p:cNvPr id="5" name="Footer Placeholder 4">
            <a:extLst>
              <a:ext uri="{FF2B5EF4-FFF2-40B4-BE49-F238E27FC236}">
                <a16:creationId xmlns:a16="http://schemas.microsoft.com/office/drawing/2014/main" id="{3D58A29E-0A24-604D-905A-D3BE81A1FFFD}"/>
              </a:ext>
            </a:extLst>
          </p:cNvPr>
          <p:cNvSpPr>
            <a:spLocks noGrp="1"/>
          </p:cNvSpPr>
          <p:nvPr>
            <p:ph type="ftr" sz="quarter" idx="11"/>
          </p:nvPr>
        </p:nvSpPr>
        <p:spPr/>
        <p:txBody>
          <a:bodyPr/>
          <a:lstStyle/>
          <a:p>
            <a:pPr defTabSz="1219170">
              <a:buClr>
                <a:srgbClr val="000000"/>
              </a:buClr>
            </a:pPr>
            <a:endParaRPr lang="en-US" sz="1867" kern="0">
              <a:solidFill>
                <a:srgbClr val="000000"/>
              </a:solidFill>
              <a:cs typeface="Arial"/>
              <a:sym typeface="Arial"/>
            </a:endParaRPr>
          </a:p>
        </p:txBody>
      </p:sp>
      <p:sp>
        <p:nvSpPr>
          <p:cNvPr id="6" name="Slide Number Placeholder 5">
            <a:extLst>
              <a:ext uri="{FF2B5EF4-FFF2-40B4-BE49-F238E27FC236}">
                <a16:creationId xmlns:a16="http://schemas.microsoft.com/office/drawing/2014/main" id="{142B6E3F-EBF6-FF41-9562-0632E4DC5D74}"/>
              </a:ext>
            </a:extLst>
          </p:cNvPr>
          <p:cNvSpPr>
            <a:spLocks noGrp="1"/>
          </p:cNvSpPr>
          <p:nvPr>
            <p:ph type="sldNum" sz="quarter" idx="12"/>
          </p:nvPr>
        </p:nvSpPr>
        <p:spPr/>
        <p:txBody>
          <a:bodyPr/>
          <a:lstStyle/>
          <a:p>
            <a:pPr defTabSz="1219170">
              <a:buClr>
                <a:srgbClr val="000000"/>
              </a:buClr>
            </a:pPr>
            <a:fld id="{39D31D67-FE60-B94B-A10E-7764A23DC55C}" type="slidenum">
              <a:rPr lang="en-US" kern="0" smtClean="0">
                <a:solidFill>
                  <a:srgbClr val="595959"/>
                </a:solidFill>
                <a:cs typeface="Arial"/>
                <a:sym typeface="Arial"/>
              </a:rPr>
              <a:pPr defTabSz="1219170">
                <a:buClr>
                  <a:srgbClr val="000000"/>
                </a:buClr>
              </a:pPr>
              <a:t>‹#›</a:t>
            </a:fld>
            <a:endParaRPr lang="en-US" kern="0">
              <a:solidFill>
                <a:srgbClr val="595959"/>
              </a:solidFill>
              <a:cs typeface="Arial"/>
              <a:sym typeface="Arial"/>
            </a:endParaRPr>
          </a:p>
        </p:txBody>
      </p:sp>
      <p:sp>
        <p:nvSpPr>
          <p:cNvPr id="11" name="Content Placeholder 10">
            <a:extLst>
              <a:ext uri="{FF2B5EF4-FFF2-40B4-BE49-F238E27FC236}">
                <a16:creationId xmlns:a16="http://schemas.microsoft.com/office/drawing/2014/main" id="{DFDA3AC8-3B8F-514C-ACBD-2851658CE60A}"/>
              </a:ext>
            </a:extLst>
          </p:cNvPr>
          <p:cNvSpPr>
            <a:spLocks noGrp="1"/>
          </p:cNvSpPr>
          <p:nvPr>
            <p:ph sz="quarter" idx="13"/>
          </p:nvPr>
        </p:nvSpPr>
        <p:spPr>
          <a:xfrm>
            <a:off x="838200" y="6356351"/>
            <a:ext cx="10515600" cy="365125"/>
          </a:xfrm>
        </p:spPr>
        <p:txBody>
          <a:bodyPr>
            <a:normAutofit/>
          </a:bodyPr>
          <a:lstStyle>
            <a:lvl1pPr marL="0" indent="0">
              <a:buNone/>
              <a:defRPr sz="1600" i="1">
                <a:solidFill>
                  <a:schemeClr val="tx1"/>
                </a:solidFill>
              </a:defRPr>
            </a:lvl1pPr>
          </a:lstStyle>
          <a:p>
            <a:pPr lvl="0"/>
            <a:endParaRPr lang="en-US" dirty="0"/>
          </a:p>
        </p:txBody>
      </p:sp>
    </p:spTree>
    <p:extLst>
      <p:ext uri="{BB962C8B-B14F-4D97-AF65-F5344CB8AC3E}">
        <p14:creationId xmlns:p14="http://schemas.microsoft.com/office/powerpoint/2010/main" val="278837284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6535FC9-4C7C-4839-AD87-B5CD13220982}" type="datetimeFigureOut">
              <a:rPr lang="en-US" smtClean="0"/>
              <a:pPr/>
              <a:t>4/8/2026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41B2BE-37E8-49C8-A941-FB00A9E058CF}" type="slidenum">
              <a:rPr lang="en-US" smtClean="0"/>
              <a:pPr/>
              <a:t>‹#›</a:t>
            </a:fld>
            <a:endParaRPr lang="en-US"/>
          </a:p>
        </p:txBody>
      </p:sp>
    </p:spTree>
    <p:extLst>
      <p:ext uri="{BB962C8B-B14F-4D97-AF65-F5344CB8AC3E}">
        <p14:creationId xmlns:p14="http://schemas.microsoft.com/office/powerpoint/2010/main" val="399979201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b="1"/>
            </a:lvl1p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6535FC9-4C7C-4839-AD87-B5CD13220982}" type="datetimeFigureOut">
              <a:rPr lang="en-US" smtClean="0"/>
              <a:pPr/>
              <a:t>4/8/2026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41B2BE-37E8-49C8-A941-FB00A9E058CF}" type="slidenum">
              <a:rPr lang="en-US" smtClean="0"/>
              <a:pPr/>
              <a:t>‹#›</a:t>
            </a:fld>
            <a:endParaRPr lang="en-US"/>
          </a:p>
        </p:txBody>
      </p:sp>
    </p:spTree>
    <p:extLst>
      <p:ext uri="{BB962C8B-B14F-4D97-AF65-F5344CB8AC3E}">
        <p14:creationId xmlns:p14="http://schemas.microsoft.com/office/powerpoint/2010/main" val="428832096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6535FC9-4C7C-4839-AD87-B5CD13220982}" type="datetimeFigureOut">
              <a:rPr lang="en-US" smtClean="0"/>
              <a:pPr/>
              <a:t>4/8/2026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41B2BE-37E8-49C8-A941-FB00A9E058CF}" type="slidenum">
              <a:rPr lang="en-US" smtClean="0"/>
              <a:pPr/>
              <a:t>‹#›</a:t>
            </a:fld>
            <a:endParaRPr lang="en-US"/>
          </a:p>
        </p:txBody>
      </p:sp>
    </p:spTree>
    <p:extLst>
      <p:ext uri="{BB962C8B-B14F-4D97-AF65-F5344CB8AC3E}">
        <p14:creationId xmlns:p14="http://schemas.microsoft.com/office/powerpoint/2010/main" val="27091484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2442BBD-A154-45BF-9CD8-22BBDF91D1F9}" type="datetimeFigureOut">
              <a:rPr lang="en-US" smtClean="0"/>
              <a:t>4/8/2026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1E3BC40-AC62-4FD8-9228-CB5DD509B0B2}" type="slidenum">
              <a:rPr lang="en-US" smtClean="0"/>
              <a:t>‹#›</a:t>
            </a:fld>
            <a:endParaRPr lang="en-US"/>
          </a:p>
        </p:txBody>
      </p:sp>
    </p:spTree>
    <p:extLst>
      <p:ext uri="{BB962C8B-B14F-4D97-AF65-F5344CB8AC3E}">
        <p14:creationId xmlns:p14="http://schemas.microsoft.com/office/powerpoint/2010/main" val="361550547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b="1"/>
            </a:lvl1pPr>
          </a:lstStyle>
          <a:p>
            <a:r>
              <a:rPr lang="en-US" dirty="0"/>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6535FC9-4C7C-4839-AD87-B5CD13220982}" type="datetimeFigureOut">
              <a:rPr lang="en-US" smtClean="0"/>
              <a:pPr/>
              <a:t>4/8/2026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941B2BE-37E8-49C8-A941-FB00A9E058CF}" type="slidenum">
              <a:rPr lang="en-US" smtClean="0"/>
              <a:pPr/>
              <a:t>‹#›</a:t>
            </a:fld>
            <a:endParaRPr lang="en-US"/>
          </a:p>
        </p:txBody>
      </p:sp>
    </p:spTree>
    <p:extLst>
      <p:ext uri="{BB962C8B-B14F-4D97-AF65-F5344CB8AC3E}">
        <p14:creationId xmlns:p14="http://schemas.microsoft.com/office/powerpoint/2010/main" val="292636084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b="1"/>
            </a:lvl1pPr>
          </a:lstStyle>
          <a:p>
            <a:r>
              <a:rPr lang="en-US" dirty="0"/>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6535FC9-4C7C-4839-AD87-B5CD13220982}" type="datetimeFigureOut">
              <a:rPr lang="en-US" smtClean="0"/>
              <a:pPr/>
              <a:t>4/8/2026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941B2BE-37E8-49C8-A941-FB00A9E058CF}" type="slidenum">
              <a:rPr lang="en-US" smtClean="0"/>
              <a:pPr/>
              <a:t>‹#›</a:t>
            </a:fld>
            <a:endParaRPr lang="en-US"/>
          </a:p>
        </p:txBody>
      </p:sp>
    </p:spTree>
    <p:extLst>
      <p:ext uri="{BB962C8B-B14F-4D97-AF65-F5344CB8AC3E}">
        <p14:creationId xmlns:p14="http://schemas.microsoft.com/office/powerpoint/2010/main" val="332817744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b="1"/>
            </a:lvl1pPr>
          </a:lstStyle>
          <a:p>
            <a:r>
              <a:rPr lang="en-US" dirty="0"/>
              <a:t>Click to edit Master title style</a:t>
            </a:r>
          </a:p>
        </p:txBody>
      </p:sp>
      <p:sp>
        <p:nvSpPr>
          <p:cNvPr id="3" name="Date Placeholder 2"/>
          <p:cNvSpPr>
            <a:spLocks noGrp="1"/>
          </p:cNvSpPr>
          <p:nvPr>
            <p:ph type="dt" sz="half" idx="10"/>
          </p:nvPr>
        </p:nvSpPr>
        <p:spPr/>
        <p:txBody>
          <a:bodyPr/>
          <a:lstStyle/>
          <a:p>
            <a:fld id="{46535FC9-4C7C-4839-AD87-B5CD13220982}" type="datetimeFigureOut">
              <a:rPr lang="en-US" smtClean="0"/>
              <a:pPr/>
              <a:t>4/8/2026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941B2BE-37E8-49C8-A941-FB00A9E058CF}" type="slidenum">
              <a:rPr lang="en-US" smtClean="0"/>
              <a:pPr/>
              <a:t>‹#›</a:t>
            </a:fld>
            <a:endParaRPr lang="en-US"/>
          </a:p>
        </p:txBody>
      </p:sp>
    </p:spTree>
    <p:extLst>
      <p:ext uri="{BB962C8B-B14F-4D97-AF65-F5344CB8AC3E}">
        <p14:creationId xmlns:p14="http://schemas.microsoft.com/office/powerpoint/2010/main" val="17543027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6535FC9-4C7C-4839-AD87-B5CD13220982}" type="datetimeFigureOut">
              <a:rPr lang="en-US" smtClean="0"/>
              <a:pPr/>
              <a:t>4/8/2026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941B2BE-37E8-49C8-A941-FB00A9E058CF}" type="slidenum">
              <a:rPr lang="en-US" smtClean="0"/>
              <a:pPr/>
              <a:t>‹#›</a:t>
            </a:fld>
            <a:endParaRPr lang="en-US"/>
          </a:p>
        </p:txBody>
      </p:sp>
    </p:spTree>
    <p:extLst>
      <p:ext uri="{BB962C8B-B14F-4D97-AF65-F5344CB8AC3E}">
        <p14:creationId xmlns:p14="http://schemas.microsoft.com/office/powerpoint/2010/main" val="104500506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6535FC9-4C7C-4839-AD87-B5CD13220982}" type="datetimeFigureOut">
              <a:rPr lang="en-US" smtClean="0"/>
              <a:pPr/>
              <a:t>4/8/2026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941B2BE-37E8-49C8-A941-FB00A9E058CF}" type="slidenum">
              <a:rPr lang="en-US" smtClean="0"/>
              <a:pPr/>
              <a:t>‹#›</a:t>
            </a:fld>
            <a:endParaRPr lang="en-US"/>
          </a:p>
        </p:txBody>
      </p:sp>
    </p:spTree>
    <p:extLst>
      <p:ext uri="{BB962C8B-B14F-4D97-AF65-F5344CB8AC3E}">
        <p14:creationId xmlns:p14="http://schemas.microsoft.com/office/powerpoint/2010/main" val="81064683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6535FC9-4C7C-4839-AD87-B5CD13220982}" type="datetimeFigureOut">
              <a:rPr lang="en-US" smtClean="0"/>
              <a:pPr/>
              <a:t>4/8/2026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941B2BE-37E8-49C8-A941-FB00A9E058CF}" type="slidenum">
              <a:rPr lang="en-US" smtClean="0"/>
              <a:pPr/>
              <a:t>‹#›</a:t>
            </a:fld>
            <a:endParaRPr lang="en-US"/>
          </a:p>
        </p:txBody>
      </p:sp>
    </p:spTree>
    <p:extLst>
      <p:ext uri="{BB962C8B-B14F-4D97-AF65-F5344CB8AC3E}">
        <p14:creationId xmlns:p14="http://schemas.microsoft.com/office/powerpoint/2010/main" val="189851592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6535FC9-4C7C-4839-AD87-B5CD13220982}" type="datetimeFigureOut">
              <a:rPr lang="en-US" smtClean="0"/>
              <a:pPr/>
              <a:t>4/8/2026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41B2BE-37E8-49C8-A941-FB00A9E058CF}" type="slidenum">
              <a:rPr lang="en-US" smtClean="0"/>
              <a:pPr/>
              <a:t>‹#›</a:t>
            </a:fld>
            <a:endParaRPr lang="en-US"/>
          </a:p>
        </p:txBody>
      </p:sp>
    </p:spTree>
    <p:extLst>
      <p:ext uri="{BB962C8B-B14F-4D97-AF65-F5344CB8AC3E}">
        <p14:creationId xmlns:p14="http://schemas.microsoft.com/office/powerpoint/2010/main" val="42330122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6535FC9-4C7C-4839-AD87-B5CD13220982}" type="datetimeFigureOut">
              <a:rPr lang="en-US" smtClean="0"/>
              <a:pPr/>
              <a:t>4/8/2026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41B2BE-37E8-49C8-A941-FB00A9E058CF}" type="slidenum">
              <a:rPr lang="en-US" smtClean="0"/>
              <a:pPr/>
              <a:t>‹#›</a:t>
            </a:fld>
            <a:endParaRPr lang="en-US"/>
          </a:p>
        </p:txBody>
      </p:sp>
    </p:spTree>
    <p:extLst>
      <p:ext uri="{BB962C8B-B14F-4D97-AF65-F5344CB8AC3E}">
        <p14:creationId xmlns:p14="http://schemas.microsoft.com/office/powerpoint/2010/main" val="3692972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2442BBD-A154-45BF-9CD8-22BBDF91D1F9}" type="datetimeFigureOut">
              <a:rPr lang="en-US" smtClean="0"/>
              <a:t>4/8/2026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1E3BC40-AC62-4FD8-9228-CB5DD509B0B2}" type="slidenum">
              <a:rPr lang="en-US" smtClean="0"/>
              <a:t>‹#›</a:t>
            </a:fld>
            <a:endParaRPr lang="en-US"/>
          </a:p>
        </p:txBody>
      </p:sp>
    </p:spTree>
    <p:extLst>
      <p:ext uri="{BB962C8B-B14F-4D97-AF65-F5344CB8AC3E}">
        <p14:creationId xmlns:p14="http://schemas.microsoft.com/office/powerpoint/2010/main" val="4453368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2442BBD-A154-45BF-9CD8-22BBDF91D1F9}" type="datetimeFigureOut">
              <a:rPr lang="en-US" smtClean="0"/>
              <a:t>4/8/2026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1E3BC40-AC62-4FD8-9228-CB5DD509B0B2}" type="slidenum">
              <a:rPr lang="en-US" smtClean="0"/>
              <a:t>‹#›</a:t>
            </a:fld>
            <a:endParaRPr lang="en-US"/>
          </a:p>
        </p:txBody>
      </p:sp>
    </p:spTree>
    <p:extLst>
      <p:ext uri="{BB962C8B-B14F-4D97-AF65-F5344CB8AC3E}">
        <p14:creationId xmlns:p14="http://schemas.microsoft.com/office/powerpoint/2010/main" val="12323980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2442BBD-A154-45BF-9CD8-22BBDF91D1F9}" type="datetimeFigureOut">
              <a:rPr lang="en-US" smtClean="0"/>
              <a:t>4/8/2026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1E3BC40-AC62-4FD8-9228-CB5DD509B0B2}" type="slidenum">
              <a:rPr lang="en-US" smtClean="0"/>
              <a:t>‹#›</a:t>
            </a:fld>
            <a:endParaRPr lang="en-US"/>
          </a:p>
        </p:txBody>
      </p:sp>
    </p:spTree>
    <p:extLst>
      <p:ext uri="{BB962C8B-B14F-4D97-AF65-F5344CB8AC3E}">
        <p14:creationId xmlns:p14="http://schemas.microsoft.com/office/powerpoint/2010/main" val="17882515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2442BBD-A154-45BF-9CD8-22BBDF91D1F9}" type="datetimeFigureOut">
              <a:rPr lang="en-US" smtClean="0"/>
              <a:t>4/8/2026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1E3BC40-AC62-4FD8-9228-CB5DD509B0B2}" type="slidenum">
              <a:rPr lang="en-US" smtClean="0"/>
              <a:t>‹#›</a:t>
            </a:fld>
            <a:endParaRPr lang="en-US"/>
          </a:p>
        </p:txBody>
      </p:sp>
    </p:spTree>
    <p:extLst>
      <p:ext uri="{BB962C8B-B14F-4D97-AF65-F5344CB8AC3E}">
        <p14:creationId xmlns:p14="http://schemas.microsoft.com/office/powerpoint/2010/main" val="6267869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2442BBD-A154-45BF-9CD8-22BBDF91D1F9}" type="datetimeFigureOut">
              <a:rPr lang="en-US" smtClean="0"/>
              <a:t>4/8/2026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1E3BC40-AC62-4FD8-9228-CB5DD509B0B2}" type="slidenum">
              <a:rPr lang="en-US" smtClean="0"/>
              <a:t>‹#›</a:t>
            </a:fld>
            <a:endParaRPr lang="en-US"/>
          </a:p>
        </p:txBody>
      </p:sp>
    </p:spTree>
    <p:extLst>
      <p:ext uri="{BB962C8B-B14F-4D97-AF65-F5344CB8AC3E}">
        <p14:creationId xmlns:p14="http://schemas.microsoft.com/office/powerpoint/2010/main" val="29066433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4.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442BBD-A154-45BF-9CD8-22BBDF91D1F9}" type="datetimeFigureOut">
              <a:rPr lang="en-US" smtClean="0"/>
              <a:t>4/8/2026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1E3BC40-AC62-4FD8-9228-CB5DD509B0B2}" type="slidenum">
              <a:rPr lang="en-US" smtClean="0"/>
              <a:t>‹#›</a:t>
            </a:fld>
            <a:endParaRPr lang="en-US"/>
          </a:p>
        </p:txBody>
      </p:sp>
    </p:spTree>
    <p:extLst>
      <p:ext uri="{BB962C8B-B14F-4D97-AF65-F5344CB8AC3E}">
        <p14:creationId xmlns:p14="http://schemas.microsoft.com/office/powerpoint/2010/main" val="176064814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708"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pPr defTabSz="1219170">
              <a:buClr>
                <a:srgbClr val="000000"/>
              </a:buClr>
            </a:pPr>
            <a:fld id="{00000000-1234-1234-1234-123412341234}" type="slidenum">
              <a:rPr lang="en" kern="0" smtClean="0">
                <a:solidFill>
                  <a:srgbClr val="595959"/>
                </a:solidFill>
                <a:cs typeface="Arial"/>
                <a:sym typeface="Arial"/>
              </a:rPr>
              <a:pPr defTabSz="1219170">
                <a:buClr>
                  <a:srgbClr val="000000"/>
                </a:buClr>
              </a:pPr>
              <a:t>‹#›</a:t>
            </a:fld>
            <a:endParaRPr lang="en" kern="0">
              <a:solidFill>
                <a:srgbClr val="595959"/>
              </a:solidFill>
              <a:cs typeface="Arial"/>
              <a:sym typeface="Arial"/>
            </a:endParaRPr>
          </a:p>
        </p:txBody>
      </p:sp>
    </p:spTree>
    <p:extLst>
      <p:ext uri="{BB962C8B-B14F-4D97-AF65-F5344CB8AC3E}">
        <p14:creationId xmlns:p14="http://schemas.microsoft.com/office/powerpoint/2010/main" val="3430178302"/>
      </p:ext>
    </p:extLst>
  </p:cSld>
  <p:clrMap bg1="lt1" tx1="dk1" bg2="dk2" tx2="lt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pPr defTabSz="1219170">
              <a:buClr>
                <a:srgbClr val="000000"/>
              </a:buClr>
            </a:pPr>
            <a:fld id="{00000000-1234-1234-1234-123412341234}" type="slidenum">
              <a:rPr lang="en" kern="0" smtClean="0">
                <a:solidFill>
                  <a:srgbClr val="595959"/>
                </a:solidFill>
                <a:cs typeface="Arial"/>
                <a:sym typeface="Arial"/>
              </a:rPr>
              <a:pPr defTabSz="1219170">
                <a:buClr>
                  <a:srgbClr val="000000"/>
                </a:buClr>
              </a:pPr>
              <a:t>‹#›</a:t>
            </a:fld>
            <a:endParaRPr lang="en" kern="0">
              <a:solidFill>
                <a:srgbClr val="595959"/>
              </a:solidFill>
              <a:cs typeface="Arial"/>
              <a:sym typeface="Arial"/>
            </a:endParaRPr>
          </a:p>
        </p:txBody>
      </p:sp>
    </p:spTree>
    <p:extLst>
      <p:ext uri="{BB962C8B-B14F-4D97-AF65-F5344CB8AC3E}">
        <p14:creationId xmlns:p14="http://schemas.microsoft.com/office/powerpoint/2010/main" val="4204260675"/>
      </p:ext>
    </p:extLst>
  </p:cSld>
  <p:clrMap bg1="lt1" tx1="dk1" bg2="dk2" tx2="lt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 id="2147483734"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6535FC9-4C7C-4839-AD87-B5CD13220982}" type="datetimeFigureOut">
              <a:rPr lang="en-US" smtClean="0"/>
              <a:pPr/>
              <a:t>4/8/2026</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41B2BE-37E8-49C8-A941-FB00A9E058CF}" type="slidenum">
              <a:rPr lang="en-US" smtClean="0"/>
              <a:pPr/>
              <a:t>‹#›</a:t>
            </a:fld>
            <a:endParaRPr lang="en-US"/>
          </a:p>
        </p:txBody>
      </p:sp>
    </p:spTree>
    <p:extLst>
      <p:ext uri="{BB962C8B-B14F-4D97-AF65-F5344CB8AC3E}">
        <p14:creationId xmlns:p14="http://schemas.microsoft.com/office/powerpoint/2010/main" val="423706945"/>
      </p:ext>
    </p:extLst>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7.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g"/><Relationship Id="rId1" Type="http://schemas.openxmlformats.org/officeDocument/2006/relationships/slideLayout" Target="../slideLayouts/slideLayout27.xml"/><Relationship Id="rId4" Type="http://schemas.openxmlformats.org/officeDocument/2006/relationships/image" Target="../media/image18.jpg"/></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s://livebook.manning.com/book/grokking-deep-learning-for-computer-vision/chapter-5/v-3/" TargetMode="External"/><Relationship Id="rId2" Type="http://schemas.openxmlformats.org/officeDocument/2006/relationships/image" Target="../media/image29.png"/><Relationship Id="rId1" Type="http://schemas.openxmlformats.org/officeDocument/2006/relationships/slideLayout" Target="../slideLayouts/slideLayout3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34.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41.png"/><Relationship Id="rId3" Type="http://schemas.openxmlformats.org/officeDocument/2006/relationships/image" Target="../media/image31.png"/><Relationship Id="rId7" Type="http://schemas.openxmlformats.org/officeDocument/2006/relationships/image" Target="../media/image35.png"/><Relationship Id="rId12" Type="http://schemas.openxmlformats.org/officeDocument/2006/relationships/image" Target="../media/image40.png"/><Relationship Id="rId17" Type="http://schemas.openxmlformats.org/officeDocument/2006/relationships/image" Target="../media/image45.png"/><Relationship Id="rId2" Type="http://schemas.openxmlformats.org/officeDocument/2006/relationships/image" Target="../media/image30.png"/><Relationship Id="rId16" Type="http://schemas.openxmlformats.org/officeDocument/2006/relationships/image" Target="../media/image44.png"/><Relationship Id="rId1" Type="http://schemas.openxmlformats.org/officeDocument/2006/relationships/slideLayout" Target="../slideLayouts/slideLayout38.xml"/><Relationship Id="rId6" Type="http://schemas.openxmlformats.org/officeDocument/2006/relationships/image" Target="../media/image34.png"/><Relationship Id="rId11" Type="http://schemas.openxmlformats.org/officeDocument/2006/relationships/image" Target="../media/image39.png"/><Relationship Id="rId5" Type="http://schemas.openxmlformats.org/officeDocument/2006/relationships/image" Target="../media/image33.png"/><Relationship Id="rId15" Type="http://schemas.openxmlformats.org/officeDocument/2006/relationships/image" Target="../media/image43.png"/><Relationship Id="rId10" Type="http://schemas.openxmlformats.org/officeDocument/2006/relationships/image" Target="../media/image38.png"/><Relationship Id="rId4" Type="http://schemas.openxmlformats.org/officeDocument/2006/relationships/image" Target="../media/image32.png"/><Relationship Id="rId9" Type="http://schemas.openxmlformats.org/officeDocument/2006/relationships/image" Target="../media/image37.png"/><Relationship Id="rId14" Type="http://schemas.openxmlformats.org/officeDocument/2006/relationships/image" Target="../media/image42.png"/></Relationships>
</file>

<file path=ppt/slides/_rels/slide35.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41.png"/><Relationship Id="rId3" Type="http://schemas.openxmlformats.org/officeDocument/2006/relationships/image" Target="../media/image31.png"/><Relationship Id="rId7" Type="http://schemas.openxmlformats.org/officeDocument/2006/relationships/image" Target="../media/image35.png"/><Relationship Id="rId12" Type="http://schemas.openxmlformats.org/officeDocument/2006/relationships/image" Target="../media/image40.png"/><Relationship Id="rId17" Type="http://schemas.openxmlformats.org/officeDocument/2006/relationships/image" Target="../media/image45.png"/><Relationship Id="rId2" Type="http://schemas.openxmlformats.org/officeDocument/2006/relationships/image" Target="../media/image30.png"/><Relationship Id="rId16" Type="http://schemas.openxmlformats.org/officeDocument/2006/relationships/image" Target="../media/image44.png"/><Relationship Id="rId1" Type="http://schemas.openxmlformats.org/officeDocument/2006/relationships/slideLayout" Target="../slideLayouts/slideLayout38.xml"/><Relationship Id="rId6" Type="http://schemas.openxmlformats.org/officeDocument/2006/relationships/image" Target="../media/image34.png"/><Relationship Id="rId11" Type="http://schemas.openxmlformats.org/officeDocument/2006/relationships/image" Target="../media/image39.png"/><Relationship Id="rId5" Type="http://schemas.openxmlformats.org/officeDocument/2006/relationships/image" Target="../media/image33.png"/><Relationship Id="rId15" Type="http://schemas.openxmlformats.org/officeDocument/2006/relationships/image" Target="../media/image43.png"/><Relationship Id="rId10" Type="http://schemas.openxmlformats.org/officeDocument/2006/relationships/image" Target="../media/image38.png"/><Relationship Id="rId4" Type="http://schemas.openxmlformats.org/officeDocument/2006/relationships/image" Target="../media/image32.png"/><Relationship Id="rId9" Type="http://schemas.openxmlformats.org/officeDocument/2006/relationships/image" Target="../media/image37.png"/><Relationship Id="rId14" Type="http://schemas.openxmlformats.org/officeDocument/2006/relationships/image" Target="../media/image42.png"/></Relationships>
</file>

<file path=ppt/slides/_rels/slide36.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41.png"/><Relationship Id="rId3" Type="http://schemas.openxmlformats.org/officeDocument/2006/relationships/image" Target="../media/image31.png"/><Relationship Id="rId7" Type="http://schemas.openxmlformats.org/officeDocument/2006/relationships/image" Target="../media/image35.png"/><Relationship Id="rId12" Type="http://schemas.openxmlformats.org/officeDocument/2006/relationships/image" Target="../media/image40.png"/><Relationship Id="rId17" Type="http://schemas.openxmlformats.org/officeDocument/2006/relationships/image" Target="../media/image45.png"/><Relationship Id="rId2" Type="http://schemas.openxmlformats.org/officeDocument/2006/relationships/image" Target="../media/image30.png"/><Relationship Id="rId16" Type="http://schemas.openxmlformats.org/officeDocument/2006/relationships/image" Target="../media/image44.png"/><Relationship Id="rId1" Type="http://schemas.openxmlformats.org/officeDocument/2006/relationships/slideLayout" Target="../slideLayouts/slideLayout38.xml"/><Relationship Id="rId6" Type="http://schemas.openxmlformats.org/officeDocument/2006/relationships/image" Target="../media/image34.png"/><Relationship Id="rId11" Type="http://schemas.openxmlformats.org/officeDocument/2006/relationships/image" Target="../media/image39.png"/><Relationship Id="rId5" Type="http://schemas.openxmlformats.org/officeDocument/2006/relationships/image" Target="../media/image33.png"/><Relationship Id="rId15" Type="http://schemas.openxmlformats.org/officeDocument/2006/relationships/image" Target="../media/image43.png"/><Relationship Id="rId10" Type="http://schemas.openxmlformats.org/officeDocument/2006/relationships/image" Target="../media/image38.png"/><Relationship Id="rId4" Type="http://schemas.openxmlformats.org/officeDocument/2006/relationships/image" Target="../media/image32.png"/><Relationship Id="rId9" Type="http://schemas.openxmlformats.org/officeDocument/2006/relationships/image" Target="../media/image37.png"/><Relationship Id="rId14" Type="http://schemas.openxmlformats.org/officeDocument/2006/relationships/image" Target="../media/image42.png"/></Relationships>
</file>

<file path=ppt/slides/_rels/slide37.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41.png"/><Relationship Id="rId3" Type="http://schemas.openxmlformats.org/officeDocument/2006/relationships/image" Target="../media/image31.png"/><Relationship Id="rId7" Type="http://schemas.openxmlformats.org/officeDocument/2006/relationships/image" Target="../media/image35.png"/><Relationship Id="rId12" Type="http://schemas.openxmlformats.org/officeDocument/2006/relationships/image" Target="../media/image40.png"/><Relationship Id="rId17" Type="http://schemas.openxmlformats.org/officeDocument/2006/relationships/image" Target="../media/image45.png"/><Relationship Id="rId2" Type="http://schemas.openxmlformats.org/officeDocument/2006/relationships/image" Target="../media/image30.png"/><Relationship Id="rId16" Type="http://schemas.openxmlformats.org/officeDocument/2006/relationships/image" Target="../media/image44.png"/><Relationship Id="rId1" Type="http://schemas.openxmlformats.org/officeDocument/2006/relationships/slideLayout" Target="../slideLayouts/slideLayout38.xml"/><Relationship Id="rId6" Type="http://schemas.openxmlformats.org/officeDocument/2006/relationships/image" Target="../media/image34.png"/><Relationship Id="rId11" Type="http://schemas.openxmlformats.org/officeDocument/2006/relationships/image" Target="../media/image39.png"/><Relationship Id="rId5" Type="http://schemas.openxmlformats.org/officeDocument/2006/relationships/image" Target="../media/image33.png"/><Relationship Id="rId15" Type="http://schemas.openxmlformats.org/officeDocument/2006/relationships/image" Target="../media/image43.png"/><Relationship Id="rId10" Type="http://schemas.openxmlformats.org/officeDocument/2006/relationships/image" Target="../media/image38.png"/><Relationship Id="rId4" Type="http://schemas.openxmlformats.org/officeDocument/2006/relationships/image" Target="../media/image32.png"/><Relationship Id="rId9" Type="http://schemas.openxmlformats.org/officeDocument/2006/relationships/image" Target="../media/image37.png"/><Relationship Id="rId14" Type="http://schemas.openxmlformats.org/officeDocument/2006/relationships/image" Target="../media/image42.png"/></Relationships>
</file>

<file path=ppt/slides/_rels/slide38.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40.png"/><Relationship Id="rId18" Type="http://schemas.openxmlformats.org/officeDocument/2006/relationships/image" Target="../media/image45.png"/><Relationship Id="rId3" Type="http://schemas.openxmlformats.org/officeDocument/2006/relationships/image" Target="../media/image30.png"/><Relationship Id="rId7" Type="http://schemas.openxmlformats.org/officeDocument/2006/relationships/image" Target="../media/image34.png"/><Relationship Id="rId12" Type="http://schemas.openxmlformats.org/officeDocument/2006/relationships/image" Target="../media/image39.png"/><Relationship Id="rId17" Type="http://schemas.openxmlformats.org/officeDocument/2006/relationships/image" Target="../media/image44.png"/><Relationship Id="rId2" Type="http://schemas.openxmlformats.org/officeDocument/2006/relationships/notesSlide" Target="../notesSlides/notesSlide5.xml"/><Relationship Id="rId16" Type="http://schemas.openxmlformats.org/officeDocument/2006/relationships/image" Target="../media/image43.png"/><Relationship Id="rId1" Type="http://schemas.openxmlformats.org/officeDocument/2006/relationships/slideLayout" Target="../slideLayouts/slideLayout38.xml"/><Relationship Id="rId6" Type="http://schemas.openxmlformats.org/officeDocument/2006/relationships/image" Target="../media/image33.png"/><Relationship Id="rId11" Type="http://schemas.openxmlformats.org/officeDocument/2006/relationships/image" Target="../media/image38.png"/><Relationship Id="rId5" Type="http://schemas.openxmlformats.org/officeDocument/2006/relationships/image" Target="../media/image32.png"/><Relationship Id="rId15" Type="http://schemas.openxmlformats.org/officeDocument/2006/relationships/image" Target="../media/image42.png"/><Relationship Id="rId10" Type="http://schemas.openxmlformats.org/officeDocument/2006/relationships/image" Target="../media/image37.png"/><Relationship Id="rId19" Type="http://schemas.openxmlformats.org/officeDocument/2006/relationships/image" Target="../media/image46.png"/><Relationship Id="rId4" Type="http://schemas.openxmlformats.org/officeDocument/2006/relationships/image" Target="../media/image31.png"/><Relationship Id="rId9" Type="http://schemas.openxmlformats.org/officeDocument/2006/relationships/image" Target="../media/image36.png"/><Relationship Id="rId14" Type="http://schemas.openxmlformats.org/officeDocument/2006/relationships/image" Target="../media/image41.png"/></Relationships>
</file>

<file path=ppt/slides/_rels/slide39.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41.png"/><Relationship Id="rId3" Type="http://schemas.openxmlformats.org/officeDocument/2006/relationships/image" Target="../media/image31.png"/><Relationship Id="rId7" Type="http://schemas.openxmlformats.org/officeDocument/2006/relationships/image" Target="../media/image35.png"/><Relationship Id="rId12" Type="http://schemas.openxmlformats.org/officeDocument/2006/relationships/image" Target="../media/image40.png"/><Relationship Id="rId17" Type="http://schemas.openxmlformats.org/officeDocument/2006/relationships/image" Target="../media/image45.png"/><Relationship Id="rId2" Type="http://schemas.openxmlformats.org/officeDocument/2006/relationships/image" Target="../media/image30.png"/><Relationship Id="rId16" Type="http://schemas.openxmlformats.org/officeDocument/2006/relationships/image" Target="../media/image44.png"/><Relationship Id="rId1" Type="http://schemas.openxmlformats.org/officeDocument/2006/relationships/slideLayout" Target="../slideLayouts/slideLayout38.xml"/><Relationship Id="rId6" Type="http://schemas.openxmlformats.org/officeDocument/2006/relationships/image" Target="../media/image34.png"/><Relationship Id="rId11" Type="http://schemas.openxmlformats.org/officeDocument/2006/relationships/image" Target="../media/image39.png"/><Relationship Id="rId5" Type="http://schemas.openxmlformats.org/officeDocument/2006/relationships/image" Target="../media/image33.png"/><Relationship Id="rId15" Type="http://schemas.openxmlformats.org/officeDocument/2006/relationships/image" Target="../media/image43.png"/><Relationship Id="rId10" Type="http://schemas.openxmlformats.org/officeDocument/2006/relationships/image" Target="../media/image38.png"/><Relationship Id="rId4" Type="http://schemas.openxmlformats.org/officeDocument/2006/relationships/image" Target="../media/image32.png"/><Relationship Id="rId9" Type="http://schemas.openxmlformats.org/officeDocument/2006/relationships/image" Target="../media/image37.png"/><Relationship Id="rId14" Type="http://schemas.openxmlformats.org/officeDocument/2006/relationships/image" Target="../media/image42.png"/></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40.png"/><Relationship Id="rId18" Type="http://schemas.openxmlformats.org/officeDocument/2006/relationships/image" Target="../media/image45.png"/><Relationship Id="rId3" Type="http://schemas.openxmlformats.org/officeDocument/2006/relationships/image" Target="../media/image30.png"/><Relationship Id="rId7" Type="http://schemas.openxmlformats.org/officeDocument/2006/relationships/image" Target="../media/image34.png"/><Relationship Id="rId12" Type="http://schemas.openxmlformats.org/officeDocument/2006/relationships/image" Target="../media/image39.png"/><Relationship Id="rId17" Type="http://schemas.openxmlformats.org/officeDocument/2006/relationships/image" Target="../media/image44.png"/><Relationship Id="rId2" Type="http://schemas.openxmlformats.org/officeDocument/2006/relationships/notesSlide" Target="../notesSlides/notesSlide6.xml"/><Relationship Id="rId16" Type="http://schemas.openxmlformats.org/officeDocument/2006/relationships/image" Target="../media/image43.png"/><Relationship Id="rId1" Type="http://schemas.openxmlformats.org/officeDocument/2006/relationships/slideLayout" Target="../slideLayouts/slideLayout38.xml"/><Relationship Id="rId6" Type="http://schemas.openxmlformats.org/officeDocument/2006/relationships/image" Target="../media/image33.png"/><Relationship Id="rId11" Type="http://schemas.openxmlformats.org/officeDocument/2006/relationships/image" Target="../media/image38.png"/><Relationship Id="rId5" Type="http://schemas.openxmlformats.org/officeDocument/2006/relationships/image" Target="../media/image32.png"/><Relationship Id="rId15" Type="http://schemas.openxmlformats.org/officeDocument/2006/relationships/image" Target="../media/image42.png"/><Relationship Id="rId10" Type="http://schemas.openxmlformats.org/officeDocument/2006/relationships/image" Target="../media/image37.png"/><Relationship Id="rId19" Type="http://schemas.openxmlformats.org/officeDocument/2006/relationships/image" Target="../media/image47.png"/><Relationship Id="rId4" Type="http://schemas.openxmlformats.org/officeDocument/2006/relationships/image" Target="../media/image31.png"/><Relationship Id="rId9" Type="http://schemas.openxmlformats.org/officeDocument/2006/relationships/image" Target="../media/image36.png"/><Relationship Id="rId14" Type="http://schemas.openxmlformats.org/officeDocument/2006/relationships/image" Target="../media/image41.png"/></Relationships>
</file>

<file path=ppt/slides/_rels/slide41.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40.png"/><Relationship Id="rId18" Type="http://schemas.openxmlformats.org/officeDocument/2006/relationships/image" Target="../media/image45.png"/><Relationship Id="rId3" Type="http://schemas.openxmlformats.org/officeDocument/2006/relationships/image" Target="../media/image30.png"/><Relationship Id="rId7" Type="http://schemas.openxmlformats.org/officeDocument/2006/relationships/image" Target="../media/image34.png"/><Relationship Id="rId12" Type="http://schemas.openxmlformats.org/officeDocument/2006/relationships/image" Target="../media/image39.png"/><Relationship Id="rId17" Type="http://schemas.openxmlformats.org/officeDocument/2006/relationships/image" Target="../media/image44.png"/><Relationship Id="rId2" Type="http://schemas.openxmlformats.org/officeDocument/2006/relationships/notesSlide" Target="../notesSlides/notesSlide7.xml"/><Relationship Id="rId16" Type="http://schemas.openxmlformats.org/officeDocument/2006/relationships/image" Target="../media/image43.png"/><Relationship Id="rId1" Type="http://schemas.openxmlformats.org/officeDocument/2006/relationships/slideLayout" Target="../slideLayouts/slideLayout38.xml"/><Relationship Id="rId6" Type="http://schemas.openxmlformats.org/officeDocument/2006/relationships/image" Target="../media/image33.png"/><Relationship Id="rId11" Type="http://schemas.openxmlformats.org/officeDocument/2006/relationships/image" Target="../media/image38.png"/><Relationship Id="rId5" Type="http://schemas.openxmlformats.org/officeDocument/2006/relationships/image" Target="../media/image32.png"/><Relationship Id="rId15" Type="http://schemas.openxmlformats.org/officeDocument/2006/relationships/image" Target="../media/image42.png"/><Relationship Id="rId10" Type="http://schemas.openxmlformats.org/officeDocument/2006/relationships/image" Target="../media/image37.png"/><Relationship Id="rId4" Type="http://schemas.openxmlformats.org/officeDocument/2006/relationships/image" Target="../media/image31.png"/><Relationship Id="rId9" Type="http://schemas.openxmlformats.org/officeDocument/2006/relationships/image" Target="../media/image36.png"/><Relationship Id="rId14" Type="http://schemas.openxmlformats.org/officeDocument/2006/relationships/image" Target="../media/image41.png"/></Relationships>
</file>

<file path=ppt/slides/_rels/slide42.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40.png"/><Relationship Id="rId18" Type="http://schemas.openxmlformats.org/officeDocument/2006/relationships/image" Target="../media/image45.png"/><Relationship Id="rId3" Type="http://schemas.openxmlformats.org/officeDocument/2006/relationships/image" Target="../media/image30.png"/><Relationship Id="rId7" Type="http://schemas.openxmlformats.org/officeDocument/2006/relationships/image" Target="../media/image34.png"/><Relationship Id="rId12" Type="http://schemas.openxmlformats.org/officeDocument/2006/relationships/image" Target="../media/image39.png"/><Relationship Id="rId17" Type="http://schemas.openxmlformats.org/officeDocument/2006/relationships/image" Target="../media/image44.png"/><Relationship Id="rId2" Type="http://schemas.openxmlformats.org/officeDocument/2006/relationships/notesSlide" Target="../notesSlides/notesSlide8.xml"/><Relationship Id="rId16" Type="http://schemas.openxmlformats.org/officeDocument/2006/relationships/image" Target="../media/image43.png"/><Relationship Id="rId1" Type="http://schemas.openxmlformats.org/officeDocument/2006/relationships/slideLayout" Target="../slideLayouts/slideLayout38.xml"/><Relationship Id="rId6" Type="http://schemas.openxmlformats.org/officeDocument/2006/relationships/image" Target="../media/image33.png"/><Relationship Id="rId11" Type="http://schemas.openxmlformats.org/officeDocument/2006/relationships/image" Target="../media/image38.png"/><Relationship Id="rId5" Type="http://schemas.openxmlformats.org/officeDocument/2006/relationships/image" Target="../media/image32.png"/><Relationship Id="rId15" Type="http://schemas.openxmlformats.org/officeDocument/2006/relationships/image" Target="../media/image42.png"/><Relationship Id="rId10" Type="http://schemas.openxmlformats.org/officeDocument/2006/relationships/image" Target="../media/image37.png"/><Relationship Id="rId4" Type="http://schemas.openxmlformats.org/officeDocument/2006/relationships/image" Target="../media/image31.png"/><Relationship Id="rId9" Type="http://schemas.openxmlformats.org/officeDocument/2006/relationships/image" Target="../media/image36.png"/><Relationship Id="rId14" Type="http://schemas.openxmlformats.org/officeDocument/2006/relationships/image" Target="../media/image41.png"/></Relationships>
</file>

<file path=ppt/slides/_rels/slide43.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40.png"/><Relationship Id="rId18" Type="http://schemas.openxmlformats.org/officeDocument/2006/relationships/image" Target="../media/image45.png"/><Relationship Id="rId3" Type="http://schemas.openxmlformats.org/officeDocument/2006/relationships/image" Target="../media/image30.png"/><Relationship Id="rId7" Type="http://schemas.openxmlformats.org/officeDocument/2006/relationships/image" Target="../media/image34.png"/><Relationship Id="rId12" Type="http://schemas.openxmlformats.org/officeDocument/2006/relationships/image" Target="../media/image39.png"/><Relationship Id="rId17" Type="http://schemas.openxmlformats.org/officeDocument/2006/relationships/image" Target="../media/image44.png"/><Relationship Id="rId2" Type="http://schemas.openxmlformats.org/officeDocument/2006/relationships/notesSlide" Target="../notesSlides/notesSlide9.xml"/><Relationship Id="rId16" Type="http://schemas.openxmlformats.org/officeDocument/2006/relationships/image" Target="../media/image43.png"/><Relationship Id="rId1" Type="http://schemas.openxmlformats.org/officeDocument/2006/relationships/slideLayout" Target="../slideLayouts/slideLayout38.xml"/><Relationship Id="rId6" Type="http://schemas.openxmlformats.org/officeDocument/2006/relationships/image" Target="../media/image33.png"/><Relationship Id="rId11" Type="http://schemas.openxmlformats.org/officeDocument/2006/relationships/image" Target="../media/image38.png"/><Relationship Id="rId5" Type="http://schemas.openxmlformats.org/officeDocument/2006/relationships/image" Target="../media/image32.png"/><Relationship Id="rId15" Type="http://schemas.openxmlformats.org/officeDocument/2006/relationships/image" Target="../media/image42.png"/><Relationship Id="rId10" Type="http://schemas.openxmlformats.org/officeDocument/2006/relationships/image" Target="../media/image37.png"/><Relationship Id="rId19" Type="http://schemas.openxmlformats.org/officeDocument/2006/relationships/image" Target="../media/image48.png"/><Relationship Id="rId4" Type="http://schemas.openxmlformats.org/officeDocument/2006/relationships/image" Target="../media/image31.png"/><Relationship Id="rId9" Type="http://schemas.openxmlformats.org/officeDocument/2006/relationships/image" Target="../media/image36.png"/><Relationship Id="rId14" Type="http://schemas.openxmlformats.org/officeDocument/2006/relationships/image" Target="../media/image41.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4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4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hyperlink" Target="https://paperswithcode.com/sota/image-classification-on-imagenet" TargetMode="External"/><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70.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77.png"/></Relationships>
</file>

<file path=ppt/slides/_rels/slide76.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80.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75861" y="1122363"/>
            <a:ext cx="10721009" cy="2387600"/>
          </a:xfrm>
        </p:spPr>
        <p:txBody>
          <a:bodyPr>
            <a:normAutofit/>
          </a:bodyPr>
          <a:lstStyle/>
          <a:p>
            <a:r>
              <a:rPr lang="en-US" dirty="0"/>
              <a:t>“Attention” and “Transformer” Architectures</a:t>
            </a:r>
          </a:p>
        </p:txBody>
      </p:sp>
      <p:sp>
        <p:nvSpPr>
          <p:cNvPr id="3" name="Subtitle 2"/>
          <p:cNvSpPr>
            <a:spLocks noGrp="1"/>
          </p:cNvSpPr>
          <p:nvPr>
            <p:ph type="subTitle" idx="1"/>
          </p:nvPr>
        </p:nvSpPr>
        <p:spPr>
          <a:xfrm>
            <a:off x="3524250" y="3947293"/>
            <a:ext cx="5143500" cy="853309"/>
          </a:xfrm>
        </p:spPr>
        <p:txBody>
          <a:bodyPr>
            <a:normAutofit fontScale="92500" lnSpcReduction="10000"/>
          </a:bodyPr>
          <a:lstStyle/>
          <a:p>
            <a:r>
              <a:rPr lang="en-US" dirty="0"/>
              <a:t>James Hays</a:t>
            </a:r>
            <a:br>
              <a:rPr lang="en-US" dirty="0"/>
            </a:br>
            <a:br>
              <a:rPr lang="en-US" sz="1900" dirty="0"/>
            </a:br>
            <a:r>
              <a:rPr lang="en-US" sz="1900" dirty="0"/>
              <a:t>Some </a:t>
            </a:r>
            <a:r>
              <a:rPr lang="en-US" sz="1900" dirty="0" err="1"/>
              <a:t>ViT</a:t>
            </a:r>
            <a:r>
              <a:rPr lang="en-US" sz="1900" dirty="0"/>
              <a:t> slides from Noah Snavely.</a:t>
            </a:r>
            <a:endParaRPr lang="en-US" dirty="0"/>
          </a:p>
        </p:txBody>
      </p:sp>
    </p:spTree>
    <p:extLst>
      <p:ext uri="{BB962C8B-B14F-4D97-AF65-F5344CB8AC3E}">
        <p14:creationId xmlns:p14="http://schemas.microsoft.com/office/powerpoint/2010/main" val="14105551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endParaRPr lang="en-US"/>
          </a:p>
        </p:txBody>
      </p:sp>
      <p:pic>
        <p:nvPicPr>
          <p:cNvPr id="4" name="Picture 3"/>
          <p:cNvPicPr>
            <a:picLocks noChangeAspect="1"/>
          </p:cNvPicPr>
          <p:nvPr/>
        </p:nvPicPr>
        <p:blipFill>
          <a:blip r:embed="rId2"/>
          <a:stretch>
            <a:fillRect/>
          </a:stretch>
        </p:blipFill>
        <p:spPr>
          <a:xfrm>
            <a:off x="2388527" y="695841"/>
            <a:ext cx="7414946" cy="5554025"/>
          </a:xfrm>
          <a:prstGeom prst="rect">
            <a:avLst/>
          </a:prstGeom>
        </p:spPr>
      </p:pic>
    </p:spTree>
    <p:extLst>
      <p:ext uri="{BB962C8B-B14F-4D97-AF65-F5344CB8AC3E}">
        <p14:creationId xmlns:p14="http://schemas.microsoft.com/office/powerpoint/2010/main" val="8541802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Language understanding</a:t>
            </a:r>
          </a:p>
        </p:txBody>
      </p:sp>
      <p:sp>
        <p:nvSpPr>
          <p:cNvPr id="3" name="Text Placeholder 2"/>
          <p:cNvSpPr>
            <a:spLocks noGrp="1"/>
          </p:cNvSpPr>
          <p:nvPr>
            <p:ph type="body" idx="1"/>
          </p:nvPr>
        </p:nvSpPr>
        <p:spPr>
          <a:xfrm>
            <a:off x="415600" y="2545079"/>
            <a:ext cx="11360800" cy="3546753"/>
          </a:xfrm>
        </p:spPr>
        <p:txBody>
          <a:bodyPr/>
          <a:lstStyle/>
          <a:p>
            <a:pPr marL="152396" indent="0" algn="ctr">
              <a:buNone/>
            </a:pPr>
            <a:r>
              <a:rPr lang="en-US" dirty="0"/>
              <a:t>… </a:t>
            </a:r>
            <a:r>
              <a:rPr lang="en-US" dirty="0">
                <a:solidFill>
                  <a:schemeClr val="accent6">
                    <a:lumMod val="50000"/>
                  </a:schemeClr>
                </a:solidFill>
              </a:rPr>
              <a:t>serve</a:t>
            </a:r>
            <a:r>
              <a:rPr lang="en-US" dirty="0"/>
              <a:t> …</a:t>
            </a:r>
          </a:p>
        </p:txBody>
      </p:sp>
    </p:spTree>
    <p:extLst>
      <p:ext uri="{BB962C8B-B14F-4D97-AF65-F5344CB8AC3E}">
        <p14:creationId xmlns:p14="http://schemas.microsoft.com/office/powerpoint/2010/main" val="9988066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Language understanding</a:t>
            </a:r>
          </a:p>
        </p:txBody>
      </p:sp>
      <p:sp>
        <p:nvSpPr>
          <p:cNvPr id="3" name="Text Placeholder 2"/>
          <p:cNvSpPr>
            <a:spLocks noGrp="1"/>
          </p:cNvSpPr>
          <p:nvPr>
            <p:ph type="body" idx="1"/>
          </p:nvPr>
        </p:nvSpPr>
        <p:spPr>
          <a:xfrm>
            <a:off x="415600" y="2529839"/>
            <a:ext cx="11360800" cy="3546753"/>
          </a:xfrm>
        </p:spPr>
        <p:txBody>
          <a:bodyPr/>
          <a:lstStyle/>
          <a:p>
            <a:pPr marL="152396" indent="0" algn="ctr">
              <a:buNone/>
            </a:pPr>
            <a:r>
              <a:rPr lang="en-US" dirty="0"/>
              <a:t> … great </a:t>
            </a:r>
            <a:r>
              <a:rPr lang="en-US" dirty="0">
                <a:solidFill>
                  <a:schemeClr val="accent6">
                    <a:lumMod val="50000"/>
                  </a:schemeClr>
                </a:solidFill>
              </a:rPr>
              <a:t>serve</a:t>
            </a:r>
            <a:r>
              <a:rPr lang="en-US" dirty="0"/>
              <a:t> from Djokovic …</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43250" y="3341793"/>
            <a:ext cx="5905500" cy="3143250"/>
          </a:xfrm>
          <a:prstGeom prst="rect">
            <a:avLst/>
          </a:prstGeom>
        </p:spPr>
      </p:pic>
    </p:spTree>
    <p:extLst>
      <p:ext uri="{BB962C8B-B14F-4D97-AF65-F5344CB8AC3E}">
        <p14:creationId xmlns:p14="http://schemas.microsoft.com/office/powerpoint/2010/main" val="29667997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Language understanding</a:t>
            </a:r>
          </a:p>
        </p:txBody>
      </p:sp>
      <p:sp>
        <p:nvSpPr>
          <p:cNvPr id="3" name="Text Placeholder 2"/>
          <p:cNvSpPr>
            <a:spLocks noGrp="1"/>
          </p:cNvSpPr>
          <p:nvPr>
            <p:ph type="body" idx="1"/>
          </p:nvPr>
        </p:nvSpPr>
        <p:spPr>
          <a:xfrm>
            <a:off x="415600" y="2529839"/>
            <a:ext cx="11360800" cy="3546753"/>
          </a:xfrm>
        </p:spPr>
        <p:txBody>
          <a:bodyPr/>
          <a:lstStyle/>
          <a:p>
            <a:pPr marL="152396" indent="0" algn="ctr">
              <a:buNone/>
            </a:pPr>
            <a:r>
              <a:rPr lang="en-US" dirty="0"/>
              <a:t> … be right back after I </a:t>
            </a:r>
            <a:r>
              <a:rPr lang="en-US" dirty="0">
                <a:solidFill>
                  <a:schemeClr val="accent6">
                    <a:lumMod val="50000"/>
                  </a:schemeClr>
                </a:solidFill>
              </a:rPr>
              <a:t>serve</a:t>
            </a:r>
            <a:r>
              <a:rPr lang="en-US" dirty="0"/>
              <a:t> these salads …</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68955" y="3182388"/>
            <a:ext cx="6054090" cy="3302231"/>
          </a:xfrm>
          <a:prstGeom prst="rect">
            <a:avLst/>
          </a:prstGeom>
        </p:spPr>
      </p:pic>
    </p:spTree>
    <p:extLst>
      <p:ext uri="{BB962C8B-B14F-4D97-AF65-F5344CB8AC3E}">
        <p14:creationId xmlns:p14="http://schemas.microsoft.com/office/powerpoint/2010/main" val="9924738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FC8432-4EDF-F470-BF57-1C6D58C5F042}"/>
              </a:ext>
            </a:extLst>
          </p:cNvPr>
          <p:cNvSpPr>
            <a:spLocks noGrp="1"/>
          </p:cNvSpPr>
          <p:nvPr>
            <p:ph type="title"/>
          </p:nvPr>
        </p:nvSpPr>
        <p:spPr>
          <a:xfrm>
            <a:off x="4323720" y="384367"/>
            <a:ext cx="7555625" cy="763600"/>
          </a:xfrm>
        </p:spPr>
        <p:txBody>
          <a:bodyPr/>
          <a:lstStyle/>
          <a:p>
            <a:r>
              <a:rPr lang="en-US" dirty="0"/>
              <a:t>Longer Range Dependencies</a:t>
            </a:r>
          </a:p>
        </p:txBody>
      </p:sp>
      <p:sp>
        <p:nvSpPr>
          <p:cNvPr id="3" name="Text Placeholder 2">
            <a:extLst>
              <a:ext uri="{FF2B5EF4-FFF2-40B4-BE49-F238E27FC236}">
                <a16:creationId xmlns:a16="http://schemas.microsoft.com/office/drawing/2014/main" id="{4D580415-3287-438E-1FCE-23823B383D39}"/>
              </a:ext>
            </a:extLst>
          </p:cNvPr>
          <p:cNvSpPr>
            <a:spLocks noGrp="1"/>
          </p:cNvSpPr>
          <p:nvPr>
            <p:ph type="body" idx="1"/>
          </p:nvPr>
        </p:nvSpPr>
        <p:spPr>
          <a:xfrm>
            <a:off x="4220774" y="1536633"/>
            <a:ext cx="7555626" cy="4555200"/>
          </a:xfrm>
        </p:spPr>
        <p:txBody>
          <a:bodyPr/>
          <a:lstStyle/>
          <a:p>
            <a:pPr marL="152396" indent="0">
              <a:buNone/>
            </a:pPr>
            <a:r>
              <a:rPr lang="en-US" dirty="0"/>
              <a:t>The text of Dune + “Which characters possess the Atreides Ducal Signet?”</a:t>
            </a:r>
          </a:p>
          <a:p>
            <a:pPr marL="152396" indent="0">
              <a:buNone/>
            </a:pPr>
            <a:endParaRPr lang="en-US" dirty="0"/>
          </a:p>
          <a:p>
            <a:pPr marL="152396" indent="0">
              <a:buNone/>
            </a:pPr>
            <a:r>
              <a:rPr lang="en-US" sz="1600" b="1" dirty="0"/>
              <a:t>1. Duke Leto Atreides</a:t>
            </a:r>
          </a:p>
          <a:p>
            <a:pPr marL="152396" indent="0">
              <a:buNone/>
            </a:pPr>
            <a:r>
              <a:rPr lang="en-US" sz="1600" dirty="0"/>
              <a:t>As the head of House Atreides, Leto possesses the ring at the start of the series. During the Harkonnen/</a:t>
            </a:r>
            <a:r>
              <a:rPr lang="en-US" sz="1600" dirty="0" err="1"/>
              <a:t>Sardaukar</a:t>
            </a:r>
            <a:r>
              <a:rPr lang="en-US" sz="1600" dirty="0"/>
              <a:t> sneak attack on Arrakis, Leto is captured. Knowing he is going to his death, his primary concern is the succession. He manages to pass the ring to his loyal </a:t>
            </a:r>
            <a:r>
              <a:rPr lang="en-US" sz="1600" dirty="0" err="1"/>
              <a:t>Mentat</a:t>
            </a:r>
            <a:r>
              <a:rPr lang="en-US" sz="1600" dirty="0"/>
              <a:t>, </a:t>
            </a:r>
            <a:r>
              <a:rPr lang="en-US" sz="1600" dirty="0" err="1"/>
              <a:t>Thufir</a:t>
            </a:r>
            <a:r>
              <a:rPr lang="en-US" sz="1600" dirty="0"/>
              <a:t> Hawat, before being taken to the Baron.</a:t>
            </a:r>
          </a:p>
          <a:p>
            <a:pPr marL="152396" indent="0">
              <a:buNone/>
            </a:pPr>
            <a:r>
              <a:rPr lang="en-US" sz="1600" b="1" dirty="0"/>
              <a:t>2. </a:t>
            </a:r>
            <a:r>
              <a:rPr lang="en-US" sz="1600" b="1" dirty="0" err="1"/>
              <a:t>Thufir</a:t>
            </a:r>
            <a:r>
              <a:rPr lang="en-US" sz="1600" b="1" dirty="0"/>
              <a:t> Hawat</a:t>
            </a:r>
          </a:p>
          <a:p>
            <a:pPr marL="152396" indent="0">
              <a:buNone/>
            </a:pPr>
            <a:r>
              <a:rPr lang="en-US" sz="1600" dirty="0"/>
              <a:t>Hawat carries the ring briefly after the fall of House Atreides. Despite being captured by the </a:t>
            </a:r>
            <a:r>
              <a:rPr lang="en-US" sz="1600" dirty="0" err="1"/>
              <a:t>Harkonnens</a:t>
            </a:r>
            <a:r>
              <a:rPr lang="en-US" sz="1600" dirty="0"/>
              <a:t> and forced into their service (via "residual poison" coercion), he manages to keep the ring hidden or secured. His ultimate goal remains the preservation of the Atreides legacy.</a:t>
            </a:r>
          </a:p>
          <a:p>
            <a:pPr marL="152396" indent="0">
              <a:buNone/>
            </a:pPr>
            <a:r>
              <a:rPr lang="en-US" sz="1600" b="1" dirty="0"/>
              <a:t>3. Paul Atreides (</a:t>
            </a:r>
            <a:r>
              <a:rPr lang="en-US" sz="1600" b="1" dirty="0" err="1"/>
              <a:t>Muad'Dib</a:t>
            </a:r>
            <a:r>
              <a:rPr lang="en-US" sz="1600" b="1" dirty="0"/>
              <a:t>)</a:t>
            </a:r>
          </a:p>
          <a:p>
            <a:pPr marL="152396" indent="0">
              <a:buNone/>
            </a:pPr>
            <a:r>
              <a:rPr lang="en-US" sz="1600" dirty="0"/>
              <a:t>Paul receives the ring while living among the Fremen in the deep desert. In the novel, it is delivered to him via a message/courier from Hawat (who is being held by the </a:t>
            </a:r>
            <a:r>
              <a:rPr lang="en-US" sz="1600" dirty="0" err="1"/>
              <a:t>Harkonnens</a:t>
            </a:r>
            <a:r>
              <a:rPr lang="en-US" sz="1600" dirty="0"/>
              <a:t>). Taking the ring is a pivotal moment; it marks Paul's formal acceptance of the title </a:t>
            </a:r>
            <a:r>
              <a:rPr lang="en-US" sz="1600" b="1" dirty="0"/>
              <a:t>Duke of Arrakis</a:t>
            </a:r>
            <a:r>
              <a:rPr lang="en-US" sz="1600" dirty="0"/>
              <a:t> and signals his intent to challenge the Emperor and House Harkonnen. </a:t>
            </a:r>
          </a:p>
        </p:txBody>
      </p:sp>
      <p:pic>
        <p:nvPicPr>
          <p:cNvPr id="1026" name="Picture 2" descr="Amazon.com: Dune: 9780441172719: Herbert, Frank: Books">
            <a:extLst>
              <a:ext uri="{FF2B5EF4-FFF2-40B4-BE49-F238E27FC236}">
                <a16:creationId xmlns:a16="http://schemas.microsoft.com/office/drawing/2014/main" id="{C3FF2870-1A67-7825-8A61-A0261DA6234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8365" y="618991"/>
            <a:ext cx="3059471" cy="54728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69494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endParaRPr lang="en-US"/>
          </a:p>
        </p:txBody>
      </p:sp>
      <p:pic>
        <p:nvPicPr>
          <p:cNvPr id="4" name="Picture 3"/>
          <p:cNvPicPr>
            <a:picLocks noChangeAspect="1"/>
          </p:cNvPicPr>
          <p:nvPr/>
        </p:nvPicPr>
        <p:blipFill>
          <a:blip r:embed="rId2"/>
          <a:stretch>
            <a:fillRect/>
          </a:stretch>
        </p:blipFill>
        <p:spPr>
          <a:xfrm>
            <a:off x="2088523" y="0"/>
            <a:ext cx="8014954" cy="6862164"/>
          </a:xfrm>
          <a:prstGeom prst="rect">
            <a:avLst/>
          </a:prstGeom>
        </p:spPr>
      </p:pic>
    </p:spTree>
    <p:extLst>
      <p:ext uri="{BB962C8B-B14F-4D97-AF65-F5344CB8AC3E}">
        <p14:creationId xmlns:p14="http://schemas.microsoft.com/office/powerpoint/2010/main" val="10962513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endParaRPr lang="en-US"/>
          </a:p>
        </p:txBody>
      </p:sp>
      <p:pic>
        <p:nvPicPr>
          <p:cNvPr id="4" name="Picture 3"/>
          <p:cNvPicPr>
            <a:picLocks noChangeAspect="1"/>
          </p:cNvPicPr>
          <p:nvPr/>
        </p:nvPicPr>
        <p:blipFill>
          <a:blip r:embed="rId2"/>
          <a:stretch>
            <a:fillRect/>
          </a:stretch>
        </p:blipFill>
        <p:spPr>
          <a:xfrm>
            <a:off x="574736" y="0"/>
            <a:ext cx="5323144" cy="6854377"/>
          </a:xfrm>
          <a:prstGeom prst="rect">
            <a:avLst/>
          </a:prstGeom>
        </p:spPr>
      </p:pic>
      <p:pic>
        <p:nvPicPr>
          <p:cNvPr id="5" name="Picture 4"/>
          <p:cNvPicPr>
            <a:picLocks noChangeAspect="1"/>
          </p:cNvPicPr>
          <p:nvPr/>
        </p:nvPicPr>
        <p:blipFill>
          <a:blip r:embed="rId3"/>
          <a:stretch>
            <a:fillRect/>
          </a:stretch>
        </p:blipFill>
        <p:spPr>
          <a:xfrm>
            <a:off x="6652260" y="3622"/>
            <a:ext cx="4966042" cy="6854378"/>
          </a:xfrm>
          <a:prstGeom prst="rect">
            <a:avLst/>
          </a:prstGeom>
        </p:spPr>
      </p:pic>
    </p:spTree>
    <p:extLst>
      <p:ext uri="{BB962C8B-B14F-4D97-AF65-F5344CB8AC3E}">
        <p14:creationId xmlns:p14="http://schemas.microsoft.com/office/powerpoint/2010/main" val="4275750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 how do we fix these problems?</a:t>
            </a:r>
          </a:p>
        </p:txBody>
      </p:sp>
      <p:sp>
        <p:nvSpPr>
          <p:cNvPr id="3" name="Text Placeholder 2"/>
          <p:cNvSpPr>
            <a:spLocks noGrp="1"/>
          </p:cNvSpPr>
          <p:nvPr>
            <p:ph type="body" idx="1"/>
          </p:nvPr>
        </p:nvSpPr>
        <p:spPr/>
        <p:txBody>
          <a:bodyPr/>
          <a:lstStyle/>
          <a:p>
            <a:endParaRPr lang="en-US"/>
          </a:p>
        </p:txBody>
      </p:sp>
      <p:pic>
        <p:nvPicPr>
          <p:cNvPr id="4" name="Picture 3"/>
          <p:cNvPicPr>
            <a:picLocks noChangeAspect="1"/>
          </p:cNvPicPr>
          <p:nvPr/>
        </p:nvPicPr>
        <p:blipFill>
          <a:blip r:embed="rId2"/>
          <a:stretch>
            <a:fillRect/>
          </a:stretch>
        </p:blipFill>
        <p:spPr>
          <a:xfrm>
            <a:off x="1055778" y="2353627"/>
            <a:ext cx="4598261" cy="3444240"/>
          </a:xfrm>
          <a:prstGeom prst="rect">
            <a:avLst/>
          </a:prstGeom>
        </p:spPr>
      </p:pic>
      <p:pic>
        <p:nvPicPr>
          <p:cNvPr id="5" name="Picture 4"/>
          <p:cNvPicPr>
            <a:picLocks noChangeAspect="1"/>
          </p:cNvPicPr>
          <p:nvPr/>
        </p:nvPicPr>
        <p:blipFill>
          <a:blip r:embed="rId3"/>
          <a:stretch>
            <a:fillRect/>
          </a:stretch>
        </p:blipFill>
        <p:spPr>
          <a:xfrm>
            <a:off x="6557828" y="2353627"/>
            <a:ext cx="4601220" cy="3444240"/>
          </a:xfrm>
          <a:prstGeom prst="rect">
            <a:avLst/>
          </a:prstGeom>
        </p:spPr>
      </p:pic>
    </p:spTree>
    <p:extLst>
      <p:ext uri="{BB962C8B-B14F-4D97-AF65-F5344CB8AC3E}">
        <p14:creationId xmlns:p14="http://schemas.microsoft.com/office/powerpoint/2010/main" val="41391410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Receptive field could also be an issue in 3D</a:t>
            </a:r>
          </a:p>
        </p:txBody>
      </p:sp>
      <p:sp>
        <p:nvSpPr>
          <p:cNvPr id="3" name="Text Placeholder 2"/>
          <p:cNvSpPr>
            <a:spLocks noGrp="1"/>
          </p:cNvSpPr>
          <p:nvPr>
            <p:ph type="body" idx="1"/>
          </p:nvPr>
        </p:nvSpPr>
        <p:spPr/>
        <p:txBody>
          <a:bodyPr/>
          <a:lstStyle/>
          <a:p>
            <a:endParaRPr lang="en-US"/>
          </a:p>
        </p:txBody>
      </p:sp>
      <p:pic>
        <p:nvPicPr>
          <p:cNvPr id="4" name="Picture 3"/>
          <p:cNvPicPr>
            <a:picLocks noChangeAspect="1"/>
          </p:cNvPicPr>
          <p:nvPr/>
        </p:nvPicPr>
        <p:blipFill>
          <a:blip r:embed="rId2"/>
          <a:stretch>
            <a:fillRect/>
          </a:stretch>
        </p:blipFill>
        <p:spPr>
          <a:xfrm>
            <a:off x="382138" y="2307602"/>
            <a:ext cx="4864529" cy="3295703"/>
          </a:xfrm>
          <a:prstGeom prst="rect">
            <a:avLst/>
          </a:prstGeom>
        </p:spPr>
      </p:pic>
      <p:pic>
        <p:nvPicPr>
          <p:cNvPr id="5" name="Picture 4"/>
          <p:cNvPicPr>
            <a:picLocks noChangeAspect="1"/>
          </p:cNvPicPr>
          <p:nvPr/>
        </p:nvPicPr>
        <p:blipFill>
          <a:blip r:embed="rId3"/>
          <a:stretch>
            <a:fillRect/>
          </a:stretch>
        </p:blipFill>
        <p:spPr>
          <a:xfrm>
            <a:off x="5717183" y="2514675"/>
            <a:ext cx="6335857" cy="2677966"/>
          </a:xfrm>
          <a:prstGeom prst="rect">
            <a:avLst/>
          </a:prstGeom>
        </p:spPr>
      </p:pic>
    </p:spTree>
    <p:extLst>
      <p:ext uri="{BB962C8B-B14F-4D97-AF65-F5344CB8AC3E}">
        <p14:creationId xmlns:p14="http://schemas.microsoft.com/office/powerpoint/2010/main" val="18051650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6BAB226-435D-FC43-ABE5-902B5F971575}"/>
              </a:ext>
            </a:extLst>
          </p:cNvPr>
          <p:cNvPicPr>
            <a:picLocks noChangeAspect="1"/>
          </p:cNvPicPr>
          <p:nvPr/>
        </p:nvPicPr>
        <p:blipFill>
          <a:blip r:embed="rId2"/>
          <a:stretch>
            <a:fillRect/>
          </a:stretch>
        </p:blipFill>
        <p:spPr>
          <a:xfrm>
            <a:off x="1509532" y="0"/>
            <a:ext cx="9172937" cy="6858000"/>
          </a:xfrm>
          <a:prstGeom prst="rect">
            <a:avLst/>
          </a:prstGeom>
        </p:spPr>
      </p:pic>
      <p:sp>
        <p:nvSpPr>
          <p:cNvPr id="6" name="TextBox 5">
            <a:extLst>
              <a:ext uri="{FF2B5EF4-FFF2-40B4-BE49-F238E27FC236}">
                <a16:creationId xmlns:a16="http://schemas.microsoft.com/office/drawing/2014/main" id="{8E48D0FC-B0AB-A74B-86CC-3475A0762BDA}"/>
              </a:ext>
            </a:extLst>
          </p:cNvPr>
          <p:cNvSpPr txBox="1"/>
          <p:nvPr/>
        </p:nvSpPr>
        <p:spPr>
          <a:xfrm>
            <a:off x="147782" y="6336146"/>
            <a:ext cx="12358255" cy="297454"/>
          </a:xfrm>
          <a:prstGeom prst="rect">
            <a:avLst/>
          </a:prstGeom>
          <a:noFill/>
        </p:spPr>
        <p:txBody>
          <a:bodyPr wrap="square" rtlCol="0">
            <a:spAutoFit/>
          </a:bodyPr>
          <a:lstStyle/>
          <a:p>
            <a:pPr defTabSz="1219170">
              <a:buClr>
                <a:srgbClr val="000000"/>
              </a:buClr>
            </a:pPr>
            <a:r>
              <a:rPr lang="en-US" sz="1333" kern="0" dirty="0">
                <a:solidFill>
                  <a:srgbClr val="000000"/>
                </a:solidFill>
                <a:latin typeface="Arial"/>
                <a:cs typeface="Arial"/>
                <a:sym typeface="Arial"/>
              </a:rPr>
              <a:t>Slide Credit: Frank </a:t>
            </a:r>
            <a:r>
              <a:rPr lang="en-US" sz="1333" kern="0" dirty="0" err="1">
                <a:solidFill>
                  <a:srgbClr val="000000"/>
                </a:solidFill>
                <a:latin typeface="Arial"/>
                <a:cs typeface="Arial"/>
                <a:sym typeface="Arial"/>
              </a:rPr>
              <a:t>Dellaert</a:t>
            </a:r>
            <a:r>
              <a:rPr lang="en-US" sz="1333" kern="0" dirty="0">
                <a:solidFill>
                  <a:srgbClr val="000000"/>
                </a:solidFill>
                <a:latin typeface="Arial"/>
                <a:cs typeface="Arial"/>
                <a:sym typeface="Arial"/>
              </a:rPr>
              <a:t> https://</a:t>
            </a:r>
            <a:r>
              <a:rPr lang="en-US" sz="1333" kern="0" dirty="0" err="1">
                <a:solidFill>
                  <a:srgbClr val="000000"/>
                </a:solidFill>
                <a:latin typeface="Arial"/>
                <a:cs typeface="Arial"/>
                <a:sym typeface="Arial"/>
              </a:rPr>
              <a:t>dellaert.github.io</a:t>
            </a:r>
            <a:r>
              <a:rPr lang="en-US" sz="1333" kern="0" dirty="0">
                <a:solidFill>
                  <a:srgbClr val="000000"/>
                </a:solidFill>
                <a:latin typeface="Arial"/>
                <a:cs typeface="Arial"/>
                <a:sym typeface="Arial"/>
              </a:rPr>
              <a:t>/19F-4476/resources/</a:t>
            </a:r>
            <a:r>
              <a:rPr lang="en-US" sz="1333" kern="0" dirty="0" err="1">
                <a:solidFill>
                  <a:srgbClr val="000000"/>
                </a:solidFill>
                <a:latin typeface="Arial"/>
                <a:cs typeface="Arial"/>
                <a:sym typeface="Arial"/>
              </a:rPr>
              <a:t>receptiveField.pdf</a:t>
            </a:r>
            <a:endParaRPr lang="en-US" sz="1333" kern="0" dirty="0">
              <a:solidFill>
                <a:srgbClr val="000000"/>
              </a:solidFill>
              <a:latin typeface="Arial"/>
              <a:cs typeface="Arial"/>
              <a:sym typeface="Arial"/>
            </a:endParaRPr>
          </a:p>
        </p:txBody>
      </p:sp>
    </p:spTree>
    <p:extLst>
      <p:ext uri="{BB962C8B-B14F-4D97-AF65-F5344CB8AC3E}">
        <p14:creationId xmlns:p14="http://schemas.microsoft.com/office/powerpoint/2010/main" val="9449477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Recap – 3D point processing</a:t>
            </a:r>
          </a:p>
        </p:txBody>
      </p:sp>
      <p:sp>
        <p:nvSpPr>
          <p:cNvPr id="4" name="Content Placeholder 2"/>
          <p:cNvSpPr txBox="1">
            <a:spLocks/>
          </p:cNvSpPr>
          <p:nvPr/>
        </p:nvSpPr>
        <p:spPr>
          <a:xfrm>
            <a:off x="599662" y="1690688"/>
            <a:ext cx="6775174" cy="4723364"/>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Popular CNN backbones aren’t a direct fit for 3D point processing tasks.</a:t>
            </a:r>
          </a:p>
          <a:p>
            <a:r>
              <a:rPr lang="en-US" dirty="0"/>
              <a:t>It’s not clear how best to use deep learning on 3D data</a:t>
            </a:r>
          </a:p>
          <a:p>
            <a:pPr lvl="1"/>
            <a:r>
              <a:rPr lang="en-US" dirty="0"/>
              <a:t>Use a truly permutation invariant representation (</a:t>
            </a:r>
            <a:r>
              <a:rPr lang="en-US" dirty="0" err="1"/>
              <a:t>PointNet</a:t>
            </a:r>
            <a:r>
              <a:rPr lang="en-US" dirty="0"/>
              <a:t>)</a:t>
            </a:r>
          </a:p>
          <a:p>
            <a:pPr lvl="1"/>
            <a:r>
              <a:rPr lang="en-US" dirty="0"/>
              <a:t>Use a voxel representation (</a:t>
            </a:r>
            <a:r>
              <a:rPr lang="en-US" dirty="0" err="1"/>
              <a:t>VoxelNet</a:t>
            </a:r>
            <a:r>
              <a:rPr lang="en-US" dirty="0"/>
              <a:t>)</a:t>
            </a:r>
          </a:p>
          <a:p>
            <a:pPr lvl="1"/>
            <a:r>
              <a:rPr lang="en-US" dirty="0"/>
              <a:t>Use a bird’s a view representation (</a:t>
            </a:r>
            <a:r>
              <a:rPr lang="en-US" dirty="0" err="1"/>
              <a:t>PointPillars</a:t>
            </a:r>
            <a:r>
              <a:rPr lang="en-US" dirty="0"/>
              <a:t>)</a:t>
            </a:r>
          </a:p>
          <a:p>
            <a:pPr lvl="1"/>
            <a:r>
              <a:rPr lang="en-US" dirty="0"/>
              <a:t>Create a range image</a:t>
            </a:r>
          </a:p>
          <a:p>
            <a:r>
              <a:rPr lang="en-US" dirty="0"/>
              <a:t>With </a:t>
            </a:r>
            <a:r>
              <a:rPr lang="en-US" dirty="0" err="1"/>
              <a:t>lidar</a:t>
            </a:r>
            <a:r>
              <a:rPr lang="en-US" dirty="0"/>
              <a:t>, multi-modal approaches (adding images, radar) help surprisingly little compared to </a:t>
            </a:r>
            <a:r>
              <a:rPr lang="en-US" dirty="0" err="1"/>
              <a:t>lidar</a:t>
            </a:r>
            <a:r>
              <a:rPr lang="en-US" dirty="0"/>
              <a:t>-only approaches (~3 </a:t>
            </a:r>
            <a:r>
              <a:rPr lang="en-US" dirty="0" err="1"/>
              <a:t>mAP</a:t>
            </a:r>
            <a:r>
              <a:rPr lang="en-US" dirty="0"/>
              <a:t>).</a:t>
            </a:r>
          </a:p>
        </p:txBody>
      </p:sp>
      <p:sp>
        <p:nvSpPr>
          <p:cNvPr id="7" name="TextBox 6"/>
          <p:cNvSpPr txBox="1"/>
          <p:nvPr/>
        </p:nvSpPr>
        <p:spPr>
          <a:xfrm>
            <a:off x="7374836" y="4489910"/>
            <a:ext cx="4277614" cy="830997"/>
          </a:xfrm>
          <a:prstGeom prst="rect">
            <a:avLst/>
          </a:prstGeom>
          <a:noFill/>
        </p:spPr>
        <p:txBody>
          <a:bodyPr wrap="square" rtlCol="0">
            <a:spAutoFit/>
          </a:bodyPr>
          <a:lstStyle/>
          <a:p>
            <a:r>
              <a:rPr lang="en-US" sz="1200" dirty="0" err="1"/>
              <a:t>BEVFusion</a:t>
            </a:r>
            <a:r>
              <a:rPr lang="en-US" sz="1200" dirty="0"/>
              <a:t>: Multi-Task Multi-Sensor Fusion with Unified Bird’s-Eye View Representation.</a:t>
            </a:r>
          </a:p>
          <a:p>
            <a:r>
              <a:rPr lang="en-US" sz="1200" dirty="0" err="1"/>
              <a:t>Zhijian</a:t>
            </a:r>
            <a:r>
              <a:rPr lang="en-US" sz="1200" dirty="0"/>
              <a:t> Liu, </a:t>
            </a:r>
            <a:r>
              <a:rPr lang="en-US" sz="1200" dirty="0" err="1"/>
              <a:t>Haotian</a:t>
            </a:r>
            <a:r>
              <a:rPr lang="en-US" sz="1200" dirty="0"/>
              <a:t> Tang, Alexander </a:t>
            </a:r>
            <a:r>
              <a:rPr lang="en-US" sz="1200" dirty="0" err="1"/>
              <a:t>Amini</a:t>
            </a:r>
            <a:r>
              <a:rPr lang="en-US" sz="1200" dirty="0"/>
              <a:t>, </a:t>
            </a:r>
            <a:r>
              <a:rPr lang="en-US" sz="1200" dirty="0" err="1"/>
              <a:t>Xinyu</a:t>
            </a:r>
            <a:r>
              <a:rPr lang="en-US" sz="1200" dirty="0"/>
              <a:t> Yang, </a:t>
            </a:r>
            <a:r>
              <a:rPr lang="en-US" sz="1200" dirty="0" err="1"/>
              <a:t>Huizi</a:t>
            </a:r>
            <a:r>
              <a:rPr lang="en-US" sz="1200" dirty="0"/>
              <a:t> Mao, Daniela L. </a:t>
            </a:r>
            <a:r>
              <a:rPr lang="en-US" sz="1200" dirty="0" err="1"/>
              <a:t>Rus</a:t>
            </a:r>
            <a:r>
              <a:rPr lang="en-US" sz="1200" dirty="0"/>
              <a:t>, Song Han</a:t>
            </a:r>
          </a:p>
        </p:txBody>
      </p:sp>
      <p:pic>
        <p:nvPicPr>
          <p:cNvPr id="3" name="Picture 2"/>
          <p:cNvPicPr>
            <a:picLocks noChangeAspect="1"/>
          </p:cNvPicPr>
          <p:nvPr/>
        </p:nvPicPr>
        <p:blipFill>
          <a:blip r:embed="rId2"/>
          <a:stretch>
            <a:fillRect/>
          </a:stretch>
        </p:blipFill>
        <p:spPr>
          <a:xfrm>
            <a:off x="7184065" y="2735331"/>
            <a:ext cx="4872541" cy="1492433"/>
          </a:xfrm>
          <a:prstGeom prst="rect">
            <a:avLst/>
          </a:prstGeom>
        </p:spPr>
      </p:pic>
    </p:spTree>
    <p:extLst>
      <p:ext uri="{BB962C8B-B14F-4D97-AF65-F5344CB8AC3E}">
        <p14:creationId xmlns:p14="http://schemas.microsoft.com/office/powerpoint/2010/main" val="36308035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6676A4-1052-9145-BE43-AD7BD468DE5F}"/>
              </a:ext>
            </a:extLst>
          </p:cNvPr>
          <p:cNvSpPr>
            <a:spLocks noGrp="1"/>
          </p:cNvSpPr>
          <p:nvPr>
            <p:ph type="title"/>
          </p:nvPr>
        </p:nvSpPr>
        <p:spPr/>
        <p:txBody>
          <a:bodyPr/>
          <a:lstStyle/>
          <a:p>
            <a:r>
              <a:rPr lang="en-US" dirty="0"/>
              <a:t>Dilated Convolution</a:t>
            </a:r>
          </a:p>
        </p:txBody>
      </p:sp>
      <p:pic>
        <p:nvPicPr>
          <p:cNvPr id="5" name="Picture 4">
            <a:extLst>
              <a:ext uri="{FF2B5EF4-FFF2-40B4-BE49-F238E27FC236}">
                <a16:creationId xmlns:a16="http://schemas.microsoft.com/office/drawing/2014/main" id="{8C4D1E90-742D-BA47-8FA6-552754A21C9D}"/>
              </a:ext>
            </a:extLst>
          </p:cNvPr>
          <p:cNvPicPr>
            <a:picLocks noChangeAspect="1"/>
          </p:cNvPicPr>
          <p:nvPr/>
        </p:nvPicPr>
        <p:blipFill>
          <a:blip r:embed="rId2"/>
          <a:stretch>
            <a:fillRect/>
          </a:stretch>
        </p:blipFill>
        <p:spPr>
          <a:xfrm>
            <a:off x="8049922" y="2103060"/>
            <a:ext cx="4081117" cy="3099705"/>
          </a:xfrm>
          <a:prstGeom prst="rect">
            <a:avLst/>
          </a:prstGeom>
        </p:spPr>
      </p:pic>
      <p:pic>
        <p:nvPicPr>
          <p:cNvPr id="7" name="Picture 6">
            <a:extLst>
              <a:ext uri="{FF2B5EF4-FFF2-40B4-BE49-F238E27FC236}">
                <a16:creationId xmlns:a16="http://schemas.microsoft.com/office/drawing/2014/main" id="{7209AACC-ED0C-FD43-97B0-63501BCB5A7C}"/>
              </a:ext>
            </a:extLst>
          </p:cNvPr>
          <p:cNvPicPr>
            <a:picLocks noChangeAspect="1"/>
          </p:cNvPicPr>
          <p:nvPr/>
        </p:nvPicPr>
        <p:blipFill>
          <a:blip r:embed="rId3"/>
          <a:stretch>
            <a:fillRect/>
          </a:stretch>
        </p:blipFill>
        <p:spPr>
          <a:xfrm>
            <a:off x="4012054" y="2133601"/>
            <a:ext cx="4037868" cy="3069164"/>
          </a:xfrm>
          <a:prstGeom prst="rect">
            <a:avLst/>
          </a:prstGeom>
        </p:spPr>
      </p:pic>
      <p:pic>
        <p:nvPicPr>
          <p:cNvPr id="9" name="Picture 8">
            <a:extLst>
              <a:ext uri="{FF2B5EF4-FFF2-40B4-BE49-F238E27FC236}">
                <a16:creationId xmlns:a16="http://schemas.microsoft.com/office/drawing/2014/main" id="{B91B86F5-6970-EF4A-9765-D6C5D537455E}"/>
              </a:ext>
            </a:extLst>
          </p:cNvPr>
          <p:cNvPicPr>
            <a:picLocks noChangeAspect="1"/>
          </p:cNvPicPr>
          <p:nvPr/>
        </p:nvPicPr>
        <p:blipFill>
          <a:blip r:embed="rId4"/>
          <a:stretch>
            <a:fillRect/>
          </a:stretch>
        </p:blipFill>
        <p:spPr>
          <a:xfrm>
            <a:off x="0" y="2133600"/>
            <a:ext cx="4012053" cy="3052232"/>
          </a:xfrm>
          <a:prstGeom prst="rect">
            <a:avLst/>
          </a:prstGeom>
        </p:spPr>
      </p:pic>
      <p:sp>
        <p:nvSpPr>
          <p:cNvPr id="10" name="TextBox 9">
            <a:extLst>
              <a:ext uri="{FF2B5EF4-FFF2-40B4-BE49-F238E27FC236}">
                <a16:creationId xmlns:a16="http://schemas.microsoft.com/office/drawing/2014/main" id="{E774A410-3654-CE46-9543-771CFFFB5B62}"/>
              </a:ext>
            </a:extLst>
          </p:cNvPr>
          <p:cNvSpPr txBox="1"/>
          <p:nvPr/>
        </p:nvSpPr>
        <p:spPr>
          <a:xfrm>
            <a:off x="0" y="6339987"/>
            <a:ext cx="8310880" cy="379656"/>
          </a:xfrm>
          <a:prstGeom prst="rect">
            <a:avLst/>
          </a:prstGeom>
          <a:noFill/>
        </p:spPr>
        <p:txBody>
          <a:bodyPr wrap="square" rtlCol="0">
            <a:spAutoFit/>
          </a:bodyPr>
          <a:lstStyle/>
          <a:p>
            <a:pPr defTabSz="1219170">
              <a:buClr>
                <a:srgbClr val="000000"/>
              </a:buClr>
            </a:pPr>
            <a:r>
              <a:rPr lang="en-US" sz="1867" kern="0" dirty="0">
                <a:solidFill>
                  <a:srgbClr val="000000"/>
                </a:solidFill>
                <a:latin typeface="Arial"/>
                <a:cs typeface="Arial"/>
                <a:sym typeface="Arial"/>
              </a:rPr>
              <a:t>Figure source: https://</a:t>
            </a:r>
            <a:r>
              <a:rPr lang="en-US" sz="1867" kern="0" dirty="0" err="1">
                <a:solidFill>
                  <a:srgbClr val="000000"/>
                </a:solidFill>
                <a:latin typeface="Arial"/>
                <a:cs typeface="Arial"/>
                <a:sym typeface="Arial"/>
              </a:rPr>
              <a:t>github.com</a:t>
            </a:r>
            <a:r>
              <a:rPr lang="en-US" sz="1867" kern="0" dirty="0">
                <a:solidFill>
                  <a:srgbClr val="000000"/>
                </a:solidFill>
                <a:latin typeface="Arial"/>
                <a:cs typeface="Arial"/>
                <a:sym typeface="Arial"/>
              </a:rPr>
              <a:t>/</a:t>
            </a:r>
            <a:r>
              <a:rPr lang="en-US" sz="1867" kern="0" dirty="0" err="1">
                <a:solidFill>
                  <a:srgbClr val="000000"/>
                </a:solidFill>
                <a:latin typeface="Arial"/>
                <a:cs typeface="Arial"/>
                <a:sym typeface="Arial"/>
              </a:rPr>
              <a:t>vdumoulin</a:t>
            </a:r>
            <a:r>
              <a:rPr lang="en-US" sz="1867" kern="0" dirty="0">
                <a:solidFill>
                  <a:srgbClr val="000000"/>
                </a:solidFill>
                <a:latin typeface="Arial"/>
                <a:cs typeface="Arial"/>
                <a:sym typeface="Arial"/>
              </a:rPr>
              <a:t>/</a:t>
            </a:r>
            <a:r>
              <a:rPr lang="en-US" sz="1867" kern="0" dirty="0" err="1">
                <a:solidFill>
                  <a:srgbClr val="000000"/>
                </a:solidFill>
                <a:latin typeface="Arial"/>
                <a:cs typeface="Arial"/>
                <a:sym typeface="Arial"/>
              </a:rPr>
              <a:t>conv_arithmetic</a:t>
            </a:r>
            <a:endParaRPr lang="en-US" sz="1867" kern="0" dirty="0">
              <a:solidFill>
                <a:srgbClr val="000000"/>
              </a:solidFill>
              <a:latin typeface="Arial"/>
              <a:cs typeface="Arial"/>
              <a:sym typeface="Arial"/>
            </a:endParaRPr>
          </a:p>
        </p:txBody>
      </p:sp>
    </p:spTree>
    <p:extLst>
      <p:ext uri="{BB962C8B-B14F-4D97-AF65-F5344CB8AC3E}">
        <p14:creationId xmlns:p14="http://schemas.microsoft.com/office/powerpoint/2010/main" val="28880713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Sequence 2 Sequence models in language</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267984"/>
            <a:ext cx="12192000" cy="4322032"/>
          </a:xfrm>
          <a:prstGeom prst="rect">
            <a:avLst/>
          </a:prstGeom>
        </p:spPr>
      </p:pic>
      <p:sp>
        <p:nvSpPr>
          <p:cNvPr id="6" name="Rectangle 5"/>
          <p:cNvSpPr/>
          <p:nvPr/>
        </p:nvSpPr>
        <p:spPr>
          <a:xfrm>
            <a:off x="0" y="6581001"/>
            <a:ext cx="5440680" cy="276999"/>
          </a:xfrm>
          <a:prstGeom prst="rect">
            <a:avLst/>
          </a:prstGeom>
        </p:spPr>
        <p:txBody>
          <a:bodyPr wrap="square">
            <a:spAutoFit/>
          </a:bodyPr>
          <a:lstStyle/>
          <a:p>
            <a:r>
              <a:rPr lang="en-US" sz="1200" dirty="0"/>
              <a:t>Source: https://lilianweng.github.io/lil-log/2018/06/24/attention-attention.html</a:t>
            </a:r>
          </a:p>
        </p:txBody>
      </p:sp>
    </p:spTree>
    <p:extLst>
      <p:ext uri="{BB962C8B-B14F-4D97-AF65-F5344CB8AC3E}">
        <p14:creationId xmlns:p14="http://schemas.microsoft.com/office/powerpoint/2010/main" val="6234810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Outline</a:t>
            </a:r>
          </a:p>
        </p:txBody>
      </p:sp>
      <p:sp>
        <p:nvSpPr>
          <p:cNvPr id="3" name="Content Placeholder 2"/>
          <p:cNvSpPr>
            <a:spLocks noGrp="1"/>
          </p:cNvSpPr>
          <p:nvPr>
            <p:ph idx="1"/>
          </p:nvPr>
        </p:nvSpPr>
        <p:spPr/>
        <p:txBody>
          <a:bodyPr>
            <a:normAutofit/>
          </a:bodyPr>
          <a:lstStyle/>
          <a:p>
            <a:r>
              <a:rPr lang="en-US" dirty="0"/>
              <a:t>Context and Receptive Field</a:t>
            </a:r>
          </a:p>
          <a:p>
            <a:r>
              <a:rPr lang="en-US" dirty="0">
                <a:solidFill>
                  <a:schemeClr val="accent6">
                    <a:lumMod val="50000"/>
                  </a:schemeClr>
                </a:solidFill>
              </a:rPr>
              <a:t>Going Beyond Convolutions in…</a:t>
            </a:r>
          </a:p>
          <a:p>
            <a:pPr lvl="1"/>
            <a:r>
              <a:rPr lang="en-US" dirty="0">
                <a:solidFill>
                  <a:schemeClr val="accent6">
                    <a:lumMod val="50000"/>
                  </a:schemeClr>
                </a:solidFill>
              </a:rPr>
              <a:t>Text</a:t>
            </a:r>
          </a:p>
          <a:p>
            <a:pPr lvl="1"/>
            <a:r>
              <a:rPr lang="en-US" dirty="0"/>
              <a:t>Point Clouds</a:t>
            </a:r>
          </a:p>
          <a:p>
            <a:pPr lvl="1"/>
            <a:r>
              <a:rPr lang="en-US" dirty="0"/>
              <a:t>Images</a:t>
            </a:r>
          </a:p>
          <a:p>
            <a:r>
              <a:rPr lang="en-US" dirty="0"/>
              <a:t>Notable Transformer “Foundation” models</a:t>
            </a:r>
          </a:p>
          <a:p>
            <a:pPr lvl="1"/>
            <a:r>
              <a:rPr lang="en-US" dirty="0"/>
              <a:t>CLIP-like models</a:t>
            </a:r>
          </a:p>
          <a:p>
            <a:pPr lvl="1"/>
            <a:r>
              <a:rPr lang="en-US" dirty="0"/>
              <a:t>DINO models</a:t>
            </a:r>
          </a:p>
          <a:p>
            <a:endParaRPr lang="en-US" dirty="0"/>
          </a:p>
        </p:txBody>
      </p:sp>
    </p:spTree>
    <p:extLst>
      <p:ext uri="{BB962C8B-B14F-4D97-AF65-F5344CB8AC3E}">
        <p14:creationId xmlns:p14="http://schemas.microsoft.com/office/powerpoint/2010/main" val="28780023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2A2A2E"/>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3"/>
          <a:stretch>
            <a:fillRect/>
          </a:stretch>
        </p:blipFill>
        <p:spPr>
          <a:xfrm>
            <a:off x="1897428" y="627163"/>
            <a:ext cx="8397144" cy="5549800"/>
          </a:xfrm>
          <a:prstGeom prst="rect">
            <a:avLst/>
          </a:prstGeom>
        </p:spPr>
      </p:pic>
    </p:spTree>
    <p:extLst>
      <p:ext uri="{BB962C8B-B14F-4D97-AF65-F5344CB8AC3E}">
        <p14:creationId xmlns:p14="http://schemas.microsoft.com/office/powerpoint/2010/main" val="16601168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2228310" y="2799817"/>
            <a:ext cx="7735380" cy="1695687"/>
          </a:xfrm>
          <a:prstGeom prst="rect">
            <a:avLst/>
          </a:prstGeom>
        </p:spPr>
      </p:pic>
      <p:sp>
        <p:nvSpPr>
          <p:cNvPr id="6" name="TextBox 5">
            <a:extLst>
              <a:ext uri="{FF2B5EF4-FFF2-40B4-BE49-F238E27FC236}">
                <a16:creationId xmlns:a16="http://schemas.microsoft.com/office/drawing/2014/main" id="{4F5172AB-B1C9-2562-77B1-35CE6C092FFA}"/>
              </a:ext>
            </a:extLst>
          </p:cNvPr>
          <p:cNvSpPr txBox="1"/>
          <p:nvPr/>
        </p:nvSpPr>
        <p:spPr>
          <a:xfrm>
            <a:off x="723900" y="5111571"/>
            <a:ext cx="10896600" cy="1200329"/>
          </a:xfrm>
          <a:prstGeom prst="rect">
            <a:avLst/>
          </a:prstGeom>
          <a:noFill/>
        </p:spPr>
        <p:txBody>
          <a:bodyPr wrap="square">
            <a:spAutoFit/>
          </a:bodyPr>
          <a:lstStyle/>
          <a:p>
            <a:r>
              <a:rPr lang="en-US" sz="2400" b="0" i="0" u="none" strike="noStrike" dirty="0">
                <a:solidFill>
                  <a:srgbClr val="000000"/>
                </a:solidFill>
                <a:effectLst/>
                <a:latin typeface="Arial" panose="020B0604020202020204" pitchFamily="34" charset="0"/>
              </a:rPr>
              <a:t>“Many readers will skim over formulas on their first reading of your exposition. Therefore, your sentences should flow smoothly when all but the simplest formulas are replaced by “blah” or some other grunting noise.” - Donald Knuth</a:t>
            </a:r>
            <a:endParaRPr lang="en-US" sz="2400" dirty="0"/>
          </a:p>
        </p:txBody>
      </p:sp>
    </p:spTree>
    <p:extLst>
      <p:ext uri="{BB962C8B-B14F-4D97-AF65-F5344CB8AC3E}">
        <p14:creationId xmlns:p14="http://schemas.microsoft.com/office/powerpoint/2010/main" val="971909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89765" y="1478653"/>
            <a:ext cx="10212469" cy="4351338"/>
          </a:xfrm>
        </p:spPr>
      </p:pic>
      <p:sp>
        <p:nvSpPr>
          <p:cNvPr id="5" name="Rectangle 4"/>
          <p:cNvSpPr/>
          <p:nvPr/>
        </p:nvSpPr>
        <p:spPr>
          <a:xfrm>
            <a:off x="0" y="6581001"/>
            <a:ext cx="7401339" cy="276999"/>
          </a:xfrm>
          <a:prstGeom prst="rect">
            <a:avLst/>
          </a:prstGeom>
        </p:spPr>
        <p:txBody>
          <a:bodyPr wrap="square">
            <a:spAutoFit/>
          </a:bodyPr>
          <a:lstStyle/>
          <a:p>
            <a:r>
              <a:rPr lang="en-US" sz="1200" dirty="0"/>
              <a:t>From https://medium.com/lsc-psd/introduction-of-self-attention-layer-in-transformer-fc7bff63f3bc</a:t>
            </a:r>
          </a:p>
        </p:txBody>
      </p:sp>
    </p:spTree>
    <p:extLst>
      <p:ext uri="{BB962C8B-B14F-4D97-AF65-F5344CB8AC3E}">
        <p14:creationId xmlns:p14="http://schemas.microsoft.com/office/powerpoint/2010/main" val="4527368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64990" y="1527452"/>
            <a:ext cx="10062019" cy="4351338"/>
          </a:xfrm>
        </p:spPr>
      </p:pic>
      <p:sp>
        <p:nvSpPr>
          <p:cNvPr id="5" name="Rectangle 4"/>
          <p:cNvSpPr/>
          <p:nvPr/>
        </p:nvSpPr>
        <p:spPr>
          <a:xfrm>
            <a:off x="0" y="6581001"/>
            <a:ext cx="7401339" cy="276999"/>
          </a:xfrm>
          <a:prstGeom prst="rect">
            <a:avLst/>
          </a:prstGeom>
        </p:spPr>
        <p:txBody>
          <a:bodyPr wrap="square">
            <a:spAutoFit/>
          </a:bodyPr>
          <a:lstStyle/>
          <a:p>
            <a:r>
              <a:rPr lang="en-US" sz="1200" dirty="0"/>
              <a:t>From https://medium.com/lsc-psd/introduction-of-self-attention-layer-in-transformer-fc7bff63f3bc</a:t>
            </a:r>
          </a:p>
        </p:txBody>
      </p:sp>
    </p:spTree>
    <p:extLst>
      <p:ext uri="{BB962C8B-B14F-4D97-AF65-F5344CB8AC3E}">
        <p14:creationId xmlns:p14="http://schemas.microsoft.com/office/powerpoint/2010/main" val="21356689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89499" y="1571418"/>
            <a:ext cx="9613002" cy="4154441"/>
          </a:xfrm>
          <a:prstGeom prst="rect">
            <a:avLst/>
          </a:prstGeom>
        </p:spPr>
      </p:pic>
    </p:spTree>
    <p:extLst>
      <p:ext uri="{BB962C8B-B14F-4D97-AF65-F5344CB8AC3E}">
        <p14:creationId xmlns:p14="http://schemas.microsoft.com/office/powerpoint/2010/main" val="17018064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Complexity Comparison</a:t>
            </a:r>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3"/>
          <a:stretch>
            <a:fillRect/>
          </a:stretch>
        </p:blipFill>
        <p:spPr>
          <a:xfrm>
            <a:off x="1251861" y="1690688"/>
            <a:ext cx="9688277" cy="1590897"/>
          </a:xfrm>
          <a:prstGeom prst="rect">
            <a:avLst/>
          </a:prstGeom>
        </p:spPr>
      </p:pic>
    </p:spTree>
    <p:extLst>
      <p:ext uri="{BB962C8B-B14F-4D97-AF65-F5344CB8AC3E}">
        <p14:creationId xmlns:p14="http://schemas.microsoft.com/office/powerpoint/2010/main" val="123780757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4" name="Picture 3"/>
          <p:cNvPicPr>
            <a:picLocks noChangeAspect="1"/>
          </p:cNvPicPr>
          <p:nvPr/>
        </p:nvPicPr>
        <p:blipFill>
          <a:blip r:embed="rId2"/>
          <a:stretch>
            <a:fillRect/>
          </a:stretch>
        </p:blipFill>
        <p:spPr>
          <a:xfrm>
            <a:off x="2225152" y="1603512"/>
            <a:ext cx="7741696" cy="4024026"/>
          </a:xfrm>
          <a:prstGeom prst="rect">
            <a:avLst/>
          </a:prstGeom>
        </p:spPr>
      </p:pic>
    </p:spTree>
    <p:extLst>
      <p:ext uri="{BB962C8B-B14F-4D97-AF65-F5344CB8AC3E}">
        <p14:creationId xmlns:p14="http://schemas.microsoft.com/office/powerpoint/2010/main" val="42448723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B081D4-808D-2E6E-A42B-41E7B45CCC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6BBEB0-7B42-4FBD-6259-8504689EFD56}"/>
              </a:ext>
            </a:extLst>
          </p:cNvPr>
          <p:cNvSpPr>
            <a:spLocks noGrp="1"/>
          </p:cNvSpPr>
          <p:nvPr>
            <p:ph type="title"/>
          </p:nvPr>
        </p:nvSpPr>
        <p:spPr>
          <a:xfrm>
            <a:off x="838200" y="95747"/>
            <a:ext cx="10515600" cy="1325563"/>
          </a:xfrm>
        </p:spPr>
        <p:txBody>
          <a:bodyPr/>
          <a:lstStyle/>
          <a:p>
            <a:r>
              <a:rPr lang="en-US" dirty="0"/>
              <a:t>Recap – Object Detection</a:t>
            </a:r>
          </a:p>
        </p:txBody>
      </p:sp>
      <p:sp>
        <p:nvSpPr>
          <p:cNvPr id="4" name="Content Placeholder 2">
            <a:extLst>
              <a:ext uri="{FF2B5EF4-FFF2-40B4-BE49-F238E27FC236}">
                <a16:creationId xmlns:a16="http://schemas.microsoft.com/office/drawing/2014/main" id="{28E9FDBC-FEF9-59C7-659F-051867CBCB91}"/>
              </a:ext>
            </a:extLst>
          </p:cNvPr>
          <p:cNvSpPr txBox="1">
            <a:spLocks/>
          </p:cNvSpPr>
          <p:nvPr/>
        </p:nvSpPr>
        <p:spPr>
          <a:xfrm>
            <a:off x="611772" y="1505058"/>
            <a:ext cx="10318637" cy="1738312"/>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Break up complicated tasks into subtasks, e.g. propose objects and then classify objects</a:t>
            </a:r>
          </a:p>
          <a:p>
            <a:r>
              <a:rPr lang="en-US" dirty="0"/>
              <a:t>Many recent transformer architectures (e.g. DETR) perform object detection in one stage with no non-maximum suppression</a:t>
            </a:r>
          </a:p>
        </p:txBody>
      </p:sp>
      <p:sp>
        <p:nvSpPr>
          <p:cNvPr id="7" name="TextBox 6">
            <a:extLst>
              <a:ext uri="{FF2B5EF4-FFF2-40B4-BE49-F238E27FC236}">
                <a16:creationId xmlns:a16="http://schemas.microsoft.com/office/drawing/2014/main" id="{045EBF0C-630D-9EEA-F23B-2617796AD1B0}"/>
              </a:ext>
            </a:extLst>
          </p:cNvPr>
          <p:cNvSpPr txBox="1"/>
          <p:nvPr/>
        </p:nvSpPr>
        <p:spPr>
          <a:xfrm>
            <a:off x="2295084" y="6122662"/>
            <a:ext cx="7103251" cy="584775"/>
          </a:xfrm>
          <a:prstGeom prst="rect">
            <a:avLst/>
          </a:prstGeom>
          <a:noFill/>
        </p:spPr>
        <p:txBody>
          <a:bodyPr wrap="square" rtlCol="0">
            <a:spAutoFit/>
          </a:bodyPr>
          <a:lstStyle/>
          <a:p>
            <a:r>
              <a:rPr lang="en-US" sz="1600" dirty="0"/>
              <a:t>NMS Strikes Back.</a:t>
            </a:r>
            <a:br>
              <a:rPr lang="en-US" sz="1600" dirty="0"/>
            </a:br>
            <a:r>
              <a:rPr lang="en-US" sz="1600" dirty="0"/>
              <a:t>Jeffrey Ouyang-Zhang, Jang Hyun Cho, </a:t>
            </a:r>
            <a:r>
              <a:rPr lang="en-US" sz="1600" dirty="0" err="1"/>
              <a:t>Xingyi</a:t>
            </a:r>
            <a:r>
              <a:rPr lang="en-US" sz="1600" dirty="0"/>
              <a:t> Zhou, Philipp </a:t>
            </a:r>
            <a:r>
              <a:rPr lang="en-US" sz="1600" dirty="0" err="1"/>
              <a:t>Krähenbühl</a:t>
            </a:r>
            <a:r>
              <a:rPr lang="en-US" sz="1600" dirty="0"/>
              <a:t>. 2022</a:t>
            </a:r>
          </a:p>
        </p:txBody>
      </p:sp>
      <p:pic>
        <p:nvPicPr>
          <p:cNvPr id="6" name="Picture 5">
            <a:extLst>
              <a:ext uri="{FF2B5EF4-FFF2-40B4-BE49-F238E27FC236}">
                <a16:creationId xmlns:a16="http://schemas.microsoft.com/office/drawing/2014/main" id="{A2F521B6-917B-467B-7495-E9E6E3D82188}"/>
              </a:ext>
            </a:extLst>
          </p:cNvPr>
          <p:cNvPicPr>
            <a:picLocks noChangeAspect="1"/>
          </p:cNvPicPr>
          <p:nvPr/>
        </p:nvPicPr>
        <p:blipFill>
          <a:blip r:embed="rId2"/>
          <a:srcRect t="48492"/>
          <a:stretch>
            <a:fillRect/>
          </a:stretch>
        </p:blipFill>
        <p:spPr>
          <a:xfrm>
            <a:off x="0" y="3614631"/>
            <a:ext cx="12192000" cy="2326678"/>
          </a:xfrm>
          <a:prstGeom prst="rect">
            <a:avLst/>
          </a:prstGeom>
        </p:spPr>
      </p:pic>
    </p:spTree>
    <p:extLst>
      <p:ext uri="{BB962C8B-B14F-4D97-AF65-F5344CB8AC3E}">
        <p14:creationId xmlns:p14="http://schemas.microsoft.com/office/powerpoint/2010/main" val="125214843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Transformer Architecture</a:t>
            </a:r>
          </a:p>
        </p:txBody>
      </p:sp>
      <p:pic>
        <p:nvPicPr>
          <p:cNvPr id="4" name="Picture 3"/>
          <p:cNvPicPr>
            <a:picLocks noChangeAspect="1"/>
          </p:cNvPicPr>
          <p:nvPr/>
        </p:nvPicPr>
        <p:blipFill>
          <a:blip r:embed="rId3"/>
          <a:stretch>
            <a:fillRect/>
          </a:stretch>
        </p:blipFill>
        <p:spPr>
          <a:xfrm>
            <a:off x="7012371" y="795130"/>
            <a:ext cx="3908247" cy="5573336"/>
          </a:xfrm>
          <a:prstGeom prst="rect">
            <a:avLst/>
          </a:prstGeom>
        </p:spPr>
      </p:pic>
      <p:pic>
        <p:nvPicPr>
          <p:cNvPr id="5" name="Picture 4"/>
          <p:cNvPicPr>
            <a:picLocks noChangeAspect="1"/>
          </p:cNvPicPr>
          <p:nvPr/>
        </p:nvPicPr>
        <p:blipFill>
          <a:blip r:embed="rId4"/>
          <a:stretch>
            <a:fillRect/>
          </a:stretch>
        </p:blipFill>
        <p:spPr>
          <a:xfrm>
            <a:off x="503956" y="2643808"/>
            <a:ext cx="6331776" cy="2857808"/>
          </a:xfrm>
          <a:prstGeom prst="rect">
            <a:avLst/>
          </a:prstGeom>
        </p:spPr>
      </p:pic>
    </p:spTree>
    <p:extLst>
      <p:ext uri="{BB962C8B-B14F-4D97-AF65-F5344CB8AC3E}">
        <p14:creationId xmlns:p14="http://schemas.microsoft.com/office/powerpoint/2010/main" val="32553082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Outline</a:t>
            </a:r>
          </a:p>
        </p:txBody>
      </p:sp>
      <p:sp>
        <p:nvSpPr>
          <p:cNvPr id="3" name="Content Placeholder 2"/>
          <p:cNvSpPr>
            <a:spLocks noGrp="1"/>
          </p:cNvSpPr>
          <p:nvPr>
            <p:ph idx="1"/>
          </p:nvPr>
        </p:nvSpPr>
        <p:spPr/>
        <p:txBody>
          <a:bodyPr>
            <a:normAutofit/>
          </a:bodyPr>
          <a:lstStyle/>
          <a:p>
            <a:r>
              <a:rPr lang="en-US" dirty="0"/>
              <a:t>Context and Receptive Field</a:t>
            </a:r>
          </a:p>
          <a:p>
            <a:r>
              <a:rPr lang="en-US" dirty="0">
                <a:solidFill>
                  <a:schemeClr val="accent6">
                    <a:lumMod val="50000"/>
                  </a:schemeClr>
                </a:solidFill>
              </a:rPr>
              <a:t>Going Beyond Convolutions in…</a:t>
            </a:r>
          </a:p>
          <a:p>
            <a:pPr lvl="1"/>
            <a:r>
              <a:rPr lang="en-US" dirty="0"/>
              <a:t>Text</a:t>
            </a:r>
          </a:p>
          <a:p>
            <a:pPr lvl="1"/>
            <a:r>
              <a:rPr lang="en-US" dirty="0">
                <a:solidFill>
                  <a:schemeClr val="accent6">
                    <a:lumMod val="50000"/>
                  </a:schemeClr>
                </a:solidFill>
              </a:rPr>
              <a:t>Images</a:t>
            </a:r>
            <a:endParaRPr lang="en-US" dirty="0"/>
          </a:p>
          <a:p>
            <a:pPr lvl="1"/>
            <a:r>
              <a:rPr lang="en-US" dirty="0"/>
              <a:t>Point Clouds</a:t>
            </a:r>
          </a:p>
          <a:p>
            <a:r>
              <a:rPr lang="en-US" dirty="0"/>
              <a:t>Notable Transformer “Foundation” models</a:t>
            </a:r>
          </a:p>
          <a:p>
            <a:pPr lvl="1"/>
            <a:r>
              <a:rPr lang="en-US" dirty="0"/>
              <a:t>CLIP-like models</a:t>
            </a:r>
          </a:p>
          <a:p>
            <a:pPr lvl="1"/>
            <a:r>
              <a:rPr lang="en-US" dirty="0"/>
              <a:t>DINO models</a:t>
            </a:r>
          </a:p>
          <a:p>
            <a:endParaRPr lang="en-US" dirty="0"/>
          </a:p>
        </p:txBody>
      </p:sp>
    </p:spTree>
    <p:extLst>
      <p:ext uri="{BB962C8B-B14F-4D97-AF65-F5344CB8AC3E}">
        <p14:creationId xmlns:p14="http://schemas.microsoft.com/office/powerpoint/2010/main" val="6997235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B99129-9DFA-435D-9B86-CFA7A3D2F71F}"/>
              </a:ext>
            </a:extLst>
          </p:cNvPr>
          <p:cNvSpPr>
            <a:spLocks noGrp="1"/>
          </p:cNvSpPr>
          <p:nvPr>
            <p:ph type="title"/>
          </p:nvPr>
        </p:nvSpPr>
        <p:spPr/>
        <p:txBody>
          <a:bodyPr/>
          <a:lstStyle/>
          <a:p>
            <a:r>
              <a:rPr lang="en-US" dirty="0"/>
              <a:t>Recall: </a:t>
            </a:r>
            <a:r>
              <a:rPr lang="en-US" dirty="0" err="1"/>
              <a:t>ConvNets</a:t>
            </a:r>
            <a:endParaRPr lang="en-US" dirty="0"/>
          </a:p>
        </p:txBody>
      </p:sp>
      <p:pic>
        <p:nvPicPr>
          <p:cNvPr id="1026" name="Picture 2" descr="5 Advanced CNN Architectures - Deep Learning for Vision Systems ...">
            <a:extLst>
              <a:ext uri="{FF2B5EF4-FFF2-40B4-BE49-F238E27FC236}">
                <a16:creationId xmlns:a16="http://schemas.microsoft.com/office/drawing/2014/main" id="{51E777CD-C209-4EA6-9BC8-CCFD56D479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558041"/>
            <a:ext cx="10439400" cy="5025321"/>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861B1981-8590-4F0D-89DB-DD2147F90722}"/>
              </a:ext>
            </a:extLst>
          </p:cNvPr>
          <p:cNvSpPr/>
          <p:nvPr/>
        </p:nvSpPr>
        <p:spPr>
          <a:xfrm>
            <a:off x="457200" y="6509912"/>
            <a:ext cx="11887200"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prstClr val="black"/>
                </a:solidFill>
                <a:effectLst/>
                <a:uLnTx/>
                <a:uFillTx/>
                <a:latin typeface="Myriad Pro"/>
                <a:ea typeface="+mn-ea"/>
                <a:cs typeface="+mn-cs"/>
              </a:rPr>
              <a:t>Elgendy</a:t>
            </a:r>
            <a:r>
              <a:rPr kumimoji="0" lang="en-US" sz="1400" b="0" i="0" u="none" strike="noStrike" kern="1200" cap="none" spc="0" normalizeH="0" baseline="0" noProof="0" dirty="0">
                <a:ln>
                  <a:noFill/>
                </a:ln>
                <a:solidFill>
                  <a:prstClr val="black"/>
                </a:solidFill>
                <a:effectLst/>
                <a:uLnTx/>
                <a:uFillTx/>
                <a:latin typeface="Myriad Pro"/>
                <a:ea typeface="+mn-ea"/>
                <a:cs typeface="+mn-cs"/>
              </a:rPr>
              <a:t>, </a:t>
            </a:r>
            <a:r>
              <a:rPr kumimoji="0" lang="en-US" sz="1400" b="0" i="1" u="none" strike="noStrike" kern="1200" cap="none" spc="0" normalizeH="0" baseline="0" noProof="0" dirty="0">
                <a:ln>
                  <a:noFill/>
                </a:ln>
                <a:solidFill>
                  <a:prstClr val="black"/>
                </a:solidFill>
                <a:effectLst/>
                <a:uLnTx/>
                <a:uFillTx/>
                <a:latin typeface="Myriad Pro"/>
                <a:ea typeface="+mn-ea"/>
                <a:cs typeface="+mn-cs"/>
              </a:rPr>
              <a:t>Deep Learning for Vision Systems,</a:t>
            </a:r>
            <a:r>
              <a:rPr kumimoji="0" lang="en-US" sz="1800" b="0" i="0" u="none" strike="noStrike" kern="1200" cap="none" spc="0" normalizeH="0" baseline="0" noProof="0" dirty="0">
                <a:ln>
                  <a:noFill/>
                </a:ln>
                <a:solidFill>
                  <a:prstClr val="black"/>
                </a:solidFill>
                <a:effectLst/>
                <a:uLnTx/>
                <a:uFillTx/>
                <a:latin typeface="Myriad Pro"/>
                <a:ea typeface="+mn-ea"/>
                <a:cs typeface="+mn-cs"/>
              </a:rPr>
              <a:t> </a:t>
            </a:r>
            <a:r>
              <a:rPr kumimoji="0" lang="en-US" sz="1400" b="0" i="0" u="none" strike="noStrike" kern="1200" cap="none" spc="0" normalizeH="0" baseline="0" noProof="0" dirty="0">
                <a:ln>
                  <a:noFill/>
                </a:ln>
                <a:solidFill>
                  <a:prstClr val="black"/>
                </a:solidFill>
                <a:effectLst/>
                <a:uLnTx/>
                <a:uFillTx/>
                <a:latin typeface="Myriad Pro"/>
                <a:ea typeface="+mn-ea"/>
                <a:cs typeface="+mn-cs"/>
                <a:hlinkClick r:id="rId3"/>
              </a:rPr>
              <a:t>https://livebook.manning.com/book/grokking-deep-learning-for-computer-vision/chapter-5/v-3/</a:t>
            </a:r>
            <a:endParaRPr kumimoji="0" lang="en-US" sz="1400" b="0" i="0" u="none" strike="noStrike" kern="1200" cap="none" spc="0" normalizeH="0" baseline="0" noProof="0" dirty="0">
              <a:ln>
                <a:noFill/>
              </a:ln>
              <a:solidFill>
                <a:prstClr val="black"/>
              </a:solidFill>
              <a:effectLst/>
              <a:uLnTx/>
              <a:uFillTx/>
              <a:latin typeface="Myriad Pro"/>
              <a:ea typeface="+mn-ea"/>
              <a:cs typeface="+mn-cs"/>
            </a:endParaRPr>
          </a:p>
        </p:txBody>
      </p:sp>
    </p:spTree>
    <p:extLst>
      <p:ext uri="{BB962C8B-B14F-4D97-AF65-F5344CB8AC3E}">
        <p14:creationId xmlns:p14="http://schemas.microsoft.com/office/powerpoint/2010/main" val="9966740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4816A3-A469-4E59-8E2E-0423F79B509C}"/>
              </a:ext>
            </a:extLst>
          </p:cNvPr>
          <p:cNvSpPr>
            <a:spLocks noGrp="1"/>
          </p:cNvSpPr>
          <p:nvPr>
            <p:ph type="title"/>
          </p:nvPr>
        </p:nvSpPr>
        <p:spPr/>
        <p:txBody>
          <a:bodyPr/>
          <a:lstStyle/>
          <a:p>
            <a:r>
              <a:rPr lang="en-US" dirty="0" err="1"/>
              <a:t>ConvNets</a:t>
            </a:r>
            <a:r>
              <a:rPr lang="en-US" dirty="0"/>
              <a:t> assume spatial locality</a:t>
            </a:r>
          </a:p>
        </p:txBody>
      </p:sp>
      <p:sp>
        <p:nvSpPr>
          <p:cNvPr id="3" name="Content Placeholder 2">
            <a:extLst>
              <a:ext uri="{FF2B5EF4-FFF2-40B4-BE49-F238E27FC236}">
                <a16:creationId xmlns:a16="http://schemas.microsoft.com/office/drawing/2014/main" id="{7A48FCCA-8E6D-4FF7-BC5B-98D90B7DD081}"/>
              </a:ext>
            </a:extLst>
          </p:cNvPr>
          <p:cNvSpPr>
            <a:spLocks noGrp="1"/>
          </p:cNvSpPr>
          <p:nvPr>
            <p:ph idx="1"/>
          </p:nvPr>
        </p:nvSpPr>
        <p:spPr>
          <a:xfrm>
            <a:off x="533400" y="1600200"/>
            <a:ext cx="11125200" cy="5105400"/>
          </a:xfrm>
        </p:spPr>
        <p:txBody>
          <a:bodyPr>
            <a:normAutofit/>
          </a:bodyPr>
          <a:lstStyle/>
          <a:p>
            <a:r>
              <a:rPr lang="en-US" dirty="0"/>
              <a:t>Assume nearby pixels are more important to making decisions than far away pixels (an example of an “inductive bias”)</a:t>
            </a:r>
          </a:p>
          <a:p>
            <a:r>
              <a:rPr lang="en-US" dirty="0"/>
              <a:t>Only after stacking together several convolutional layers with spatial </a:t>
            </a:r>
            <a:r>
              <a:rPr lang="en-US" dirty="0" err="1"/>
              <a:t>downsampling</a:t>
            </a:r>
            <a:r>
              <a:rPr lang="en-US" dirty="0"/>
              <a:t> can distant pixels “talk” to each other</a:t>
            </a:r>
          </a:p>
          <a:p>
            <a:r>
              <a:rPr lang="en-US" dirty="0"/>
              <a:t>As image datasets grow, maybe we can do better by removing the spatial locality assumption and </a:t>
            </a:r>
            <a:r>
              <a:rPr lang="en-US" i="1" dirty="0"/>
              <a:t>learning how to process images from scratch</a:t>
            </a:r>
            <a:endParaRPr lang="en-US" dirty="0"/>
          </a:p>
          <a:p>
            <a:endParaRPr lang="en-US" dirty="0"/>
          </a:p>
        </p:txBody>
      </p:sp>
    </p:spTree>
    <p:extLst>
      <p:ext uri="{BB962C8B-B14F-4D97-AF65-F5344CB8AC3E}">
        <p14:creationId xmlns:p14="http://schemas.microsoft.com/office/powerpoint/2010/main" val="3140844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F5170C-E694-C146-AF02-B926BEBEF5E0}"/>
              </a:ext>
            </a:extLst>
          </p:cNvPr>
          <p:cNvSpPr>
            <a:spLocks noGrp="1"/>
          </p:cNvSpPr>
          <p:nvPr>
            <p:ph type="title"/>
          </p:nvPr>
        </p:nvSpPr>
        <p:spPr/>
        <p:txBody>
          <a:bodyPr/>
          <a:lstStyle/>
          <a:p>
            <a:r>
              <a:rPr lang="en-US" dirty="0"/>
              <a:t>An alternative to convolution: Attention</a:t>
            </a:r>
          </a:p>
        </p:txBody>
      </p:sp>
      <p:sp>
        <p:nvSpPr>
          <p:cNvPr id="3" name="Content Placeholder 2">
            <a:extLst>
              <a:ext uri="{FF2B5EF4-FFF2-40B4-BE49-F238E27FC236}">
                <a16:creationId xmlns:a16="http://schemas.microsoft.com/office/drawing/2014/main" id="{F346CDF4-70C0-F48E-F080-24A25CB5946A}"/>
              </a:ext>
            </a:extLst>
          </p:cNvPr>
          <p:cNvSpPr>
            <a:spLocks noGrp="1"/>
          </p:cNvSpPr>
          <p:nvPr>
            <p:ph idx="1"/>
          </p:nvPr>
        </p:nvSpPr>
        <p:spPr>
          <a:xfrm>
            <a:off x="609600" y="1600201"/>
            <a:ext cx="10972800" cy="838199"/>
          </a:xfrm>
        </p:spPr>
        <p:txBody>
          <a:bodyPr/>
          <a:lstStyle/>
          <a:p>
            <a:r>
              <a:rPr lang="en-US" dirty="0"/>
              <a:t>Goal: consider long-range relationships between pixels</a:t>
            </a:r>
          </a:p>
        </p:txBody>
      </p:sp>
      <p:pic>
        <p:nvPicPr>
          <p:cNvPr id="40" name="Content Placeholder 4" descr="A close up of grass&#10;&#10;Description automatically generated">
            <a:extLst>
              <a:ext uri="{FF2B5EF4-FFF2-40B4-BE49-F238E27FC236}">
                <a16:creationId xmlns:a16="http://schemas.microsoft.com/office/drawing/2014/main" id="{5D22C2A1-2262-A265-3EC3-4F6332718AC3}"/>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935505" y="4255499"/>
            <a:ext cx="545095" cy="545095"/>
          </a:xfrm>
        </p:spPr>
      </p:pic>
      <p:pic>
        <p:nvPicPr>
          <p:cNvPr id="41" name="Picture 40" descr="A field of grass with trees in the background&#10;&#10;Description automatically generated">
            <a:extLst>
              <a:ext uri="{FF2B5EF4-FFF2-40B4-BE49-F238E27FC236}">
                <a16:creationId xmlns:a16="http://schemas.microsoft.com/office/drawing/2014/main" id="{B60B37BB-055A-DB18-DFEE-79D17B74E98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00220" y="2620963"/>
            <a:ext cx="545095" cy="545095"/>
          </a:xfrm>
          <a:prstGeom prst="rect">
            <a:avLst/>
          </a:prstGeom>
        </p:spPr>
      </p:pic>
      <p:pic>
        <p:nvPicPr>
          <p:cNvPr id="42" name="Picture 41" descr="Llamas lying in a grassy field with trees in the background&#10;&#10;Description automatically generated">
            <a:extLst>
              <a:ext uri="{FF2B5EF4-FFF2-40B4-BE49-F238E27FC236}">
                <a16:creationId xmlns:a16="http://schemas.microsoft.com/office/drawing/2014/main" id="{39E8D4D9-818A-D204-F8F9-E07BC17F63C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45315" y="2621441"/>
            <a:ext cx="545095" cy="545095"/>
          </a:xfrm>
          <a:prstGeom prst="rect">
            <a:avLst/>
          </a:prstGeom>
        </p:spPr>
      </p:pic>
      <p:pic>
        <p:nvPicPr>
          <p:cNvPr id="43" name="Picture 42" descr="A group of llamas in a field&#10;&#10;Description automatically generated">
            <a:extLst>
              <a:ext uri="{FF2B5EF4-FFF2-40B4-BE49-F238E27FC236}">
                <a16:creationId xmlns:a16="http://schemas.microsoft.com/office/drawing/2014/main" id="{78F610A0-F130-6ADC-68A0-0EC292838BD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390410" y="2621642"/>
            <a:ext cx="545095" cy="545095"/>
          </a:xfrm>
          <a:prstGeom prst="rect">
            <a:avLst/>
          </a:prstGeom>
        </p:spPr>
      </p:pic>
      <p:pic>
        <p:nvPicPr>
          <p:cNvPr id="44" name="Picture 43" descr="A llama in a field&#10;&#10;Description automatically generated">
            <a:extLst>
              <a:ext uri="{FF2B5EF4-FFF2-40B4-BE49-F238E27FC236}">
                <a16:creationId xmlns:a16="http://schemas.microsoft.com/office/drawing/2014/main" id="{BDF25B7C-4848-D206-CADC-8057DE99660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935505" y="2621642"/>
            <a:ext cx="545095" cy="545095"/>
          </a:xfrm>
          <a:prstGeom prst="rect">
            <a:avLst/>
          </a:prstGeom>
        </p:spPr>
      </p:pic>
      <p:pic>
        <p:nvPicPr>
          <p:cNvPr id="45" name="Picture 44" descr="A close up of a sheep's tail&#10;&#10;Description automatically generated">
            <a:extLst>
              <a:ext uri="{FF2B5EF4-FFF2-40B4-BE49-F238E27FC236}">
                <a16:creationId xmlns:a16="http://schemas.microsoft.com/office/drawing/2014/main" id="{D2CDEC16-BB3C-6C72-B448-4FFBC5D138B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300219" y="3165986"/>
            <a:ext cx="545095" cy="545096"/>
          </a:xfrm>
          <a:prstGeom prst="rect">
            <a:avLst/>
          </a:prstGeom>
        </p:spPr>
      </p:pic>
      <p:pic>
        <p:nvPicPr>
          <p:cNvPr id="46" name="Picture 45" descr="A white sheep in a grassy field&#10;&#10;Description automatically generated">
            <a:extLst>
              <a:ext uri="{FF2B5EF4-FFF2-40B4-BE49-F238E27FC236}">
                <a16:creationId xmlns:a16="http://schemas.microsoft.com/office/drawing/2014/main" id="{4B2DFBBC-20EA-CC5D-E436-7ACF96E6296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845315" y="3165986"/>
            <a:ext cx="545095" cy="545096"/>
          </a:xfrm>
          <a:prstGeom prst="rect">
            <a:avLst/>
          </a:prstGeom>
        </p:spPr>
      </p:pic>
      <p:pic>
        <p:nvPicPr>
          <p:cNvPr id="47" name="Picture 46" descr="A white llama with long hair&#10;&#10;Description automatically generated">
            <a:extLst>
              <a:ext uri="{FF2B5EF4-FFF2-40B4-BE49-F238E27FC236}">
                <a16:creationId xmlns:a16="http://schemas.microsoft.com/office/drawing/2014/main" id="{D3F9331F-3789-44FB-A0E6-14AFA6999EE1}"/>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390411" y="3165987"/>
            <a:ext cx="545095" cy="545096"/>
          </a:xfrm>
          <a:prstGeom prst="rect">
            <a:avLst/>
          </a:prstGeom>
        </p:spPr>
      </p:pic>
      <p:pic>
        <p:nvPicPr>
          <p:cNvPr id="48" name="Picture 47" descr="A close up of a sheep&#10;&#10;Description automatically generated">
            <a:extLst>
              <a:ext uri="{FF2B5EF4-FFF2-40B4-BE49-F238E27FC236}">
                <a16:creationId xmlns:a16="http://schemas.microsoft.com/office/drawing/2014/main" id="{E9BD0370-EBD8-222A-0061-13D8DD55DDD0}"/>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935507" y="3165988"/>
            <a:ext cx="545095" cy="545096"/>
          </a:xfrm>
          <a:prstGeom prst="rect">
            <a:avLst/>
          </a:prstGeom>
        </p:spPr>
      </p:pic>
      <p:pic>
        <p:nvPicPr>
          <p:cNvPr id="49" name="Picture 48" descr="A close up of a fur&#10;&#10;Description automatically generated">
            <a:extLst>
              <a:ext uri="{FF2B5EF4-FFF2-40B4-BE49-F238E27FC236}">
                <a16:creationId xmlns:a16="http://schemas.microsoft.com/office/drawing/2014/main" id="{DFD465D7-BFA6-C6CC-0756-46DF0CDADC3B}"/>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300218" y="3710403"/>
            <a:ext cx="545095" cy="545096"/>
          </a:xfrm>
          <a:prstGeom prst="rect">
            <a:avLst/>
          </a:prstGeom>
        </p:spPr>
      </p:pic>
      <p:pic>
        <p:nvPicPr>
          <p:cNvPr id="50" name="Picture 49" descr="A close-up of a sheep's body&#10;&#10;Description automatically generated">
            <a:extLst>
              <a:ext uri="{FF2B5EF4-FFF2-40B4-BE49-F238E27FC236}">
                <a16:creationId xmlns:a16="http://schemas.microsoft.com/office/drawing/2014/main" id="{15451498-60A9-6AB5-EC06-B634A7440946}"/>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845314" y="3710403"/>
            <a:ext cx="545095" cy="545096"/>
          </a:xfrm>
          <a:prstGeom prst="rect">
            <a:avLst/>
          </a:prstGeom>
        </p:spPr>
      </p:pic>
      <p:pic>
        <p:nvPicPr>
          <p:cNvPr id="51" name="Picture 50" descr="A close up of a furry animal&#10;&#10;Description automatically generated">
            <a:extLst>
              <a:ext uri="{FF2B5EF4-FFF2-40B4-BE49-F238E27FC236}">
                <a16:creationId xmlns:a16="http://schemas.microsoft.com/office/drawing/2014/main" id="{D9B6484F-6921-C3B9-B2D1-F3F043A3D4EB}"/>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2390410" y="3710403"/>
            <a:ext cx="545095" cy="545096"/>
          </a:xfrm>
          <a:prstGeom prst="rect">
            <a:avLst/>
          </a:prstGeom>
        </p:spPr>
      </p:pic>
      <p:pic>
        <p:nvPicPr>
          <p:cNvPr id="52" name="Picture 51" descr="A close-up of a sheep's tail&#10;&#10;Description automatically generated">
            <a:extLst>
              <a:ext uri="{FF2B5EF4-FFF2-40B4-BE49-F238E27FC236}">
                <a16:creationId xmlns:a16="http://schemas.microsoft.com/office/drawing/2014/main" id="{3AC298A8-D8C3-028F-A2FB-197A008A85AE}"/>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2935507" y="3710402"/>
            <a:ext cx="545095" cy="545096"/>
          </a:xfrm>
          <a:prstGeom prst="rect">
            <a:avLst/>
          </a:prstGeom>
        </p:spPr>
      </p:pic>
      <p:pic>
        <p:nvPicPr>
          <p:cNvPr id="53" name="Picture 52" descr="A close up of a hairy animal&#10;&#10;Description automatically generated">
            <a:extLst>
              <a:ext uri="{FF2B5EF4-FFF2-40B4-BE49-F238E27FC236}">
                <a16:creationId xmlns:a16="http://schemas.microsoft.com/office/drawing/2014/main" id="{1510E4A7-DF6F-1514-F006-3B89C2BE594A}"/>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300223" y="4255504"/>
            <a:ext cx="545095" cy="545096"/>
          </a:xfrm>
          <a:prstGeom prst="rect">
            <a:avLst/>
          </a:prstGeom>
        </p:spPr>
      </p:pic>
      <p:pic>
        <p:nvPicPr>
          <p:cNvPr id="54" name="Picture 53" descr="A close-up of a sheep's legs&#10;&#10;Description automatically generated">
            <a:extLst>
              <a:ext uri="{FF2B5EF4-FFF2-40B4-BE49-F238E27FC236}">
                <a16:creationId xmlns:a16="http://schemas.microsoft.com/office/drawing/2014/main" id="{429E3326-90F9-28D2-BB18-67DF3E2DB046}"/>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845317" y="4255503"/>
            <a:ext cx="545095" cy="545096"/>
          </a:xfrm>
          <a:prstGeom prst="rect">
            <a:avLst/>
          </a:prstGeom>
        </p:spPr>
      </p:pic>
      <p:pic>
        <p:nvPicPr>
          <p:cNvPr id="55" name="Picture 54" descr="A close-up of a sheep's leg&#10;&#10;Description automatically generated">
            <a:extLst>
              <a:ext uri="{FF2B5EF4-FFF2-40B4-BE49-F238E27FC236}">
                <a16:creationId xmlns:a16="http://schemas.microsoft.com/office/drawing/2014/main" id="{D234D1FF-1E31-9863-4A06-750328231098}"/>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2390412" y="4255501"/>
            <a:ext cx="545095" cy="545096"/>
          </a:xfrm>
          <a:prstGeom prst="rect">
            <a:avLst/>
          </a:prstGeom>
        </p:spPr>
      </p:pic>
    </p:spTree>
    <p:extLst>
      <p:ext uri="{BB962C8B-B14F-4D97-AF65-F5344CB8AC3E}">
        <p14:creationId xmlns:p14="http://schemas.microsoft.com/office/powerpoint/2010/main" val="4670033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F5170C-E694-C146-AF02-B926BEBEF5E0}"/>
              </a:ext>
            </a:extLst>
          </p:cNvPr>
          <p:cNvSpPr>
            <a:spLocks noGrp="1"/>
          </p:cNvSpPr>
          <p:nvPr>
            <p:ph type="title"/>
          </p:nvPr>
        </p:nvSpPr>
        <p:spPr/>
        <p:txBody>
          <a:bodyPr/>
          <a:lstStyle/>
          <a:p>
            <a:r>
              <a:rPr lang="en-US" dirty="0"/>
              <a:t>An alternative to convolution: Attention</a:t>
            </a:r>
          </a:p>
        </p:txBody>
      </p:sp>
      <p:pic>
        <p:nvPicPr>
          <p:cNvPr id="40" name="Content Placeholder 4" descr="A close up of grass&#10;&#10;Description automatically generated">
            <a:extLst>
              <a:ext uri="{FF2B5EF4-FFF2-40B4-BE49-F238E27FC236}">
                <a16:creationId xmlns:a16="http://schemas.microsoft.com/office/drawing/2014/main" id="{5D22C2A1-2262-A265-3EC3-4F6332718AC3}"/>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935505" y="4255499"/>
            <a:ext cx="545095" cy="545095"/>
          </a:xfrm>
          <a:ln>
            <a:solidFill>
              <a:schemeClr val="tx1"/>
            </a:solidFill>
          </a:ln>
        </p:spPr>
      </p:pic>
      <p:pic>
        <p:nvPicPr>
          <p:cNvPr id="41" name="Picture 40" descr="A field of grass with trees in the background&#10;&#10;Description automatically generated">
            <a:extLst>
              <a:ext uri="{FF2B5EF4-FFF2-40B4-BE49-F238E27FC236}">
                <a16:creationId xmlns:a16="http://schemas.microsoft.com/office/drawing/2014/main" id="{B60B37BB-055A-DB18-DFEE-79D17B74E98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00220" y="2620963"/>
            <a:ext cx="545095" cy="545095"/>
          </a:xfrm>
          <a:prstGeom prst="rect">
            <a:avLst/>
          </a:prstGeom>
          <a:ln>
            <a:solidFill>
              <a:schemeClr val="tx1"/>
            </a:solidFill>
          </a:ln>
        </p:spPr>
      </p:pic>
      <p:pic>
        <p:nvPicPr>
          <p:cNvPr id="42" name="Picture 41" descr="Llamas lying in a grassy field with trees in the background&#10;&#10;Description automatically generated">
            <a:extLst>
              <a:ext uri="{FF2B5EF4-FFF2-40B4-BE49-F238E27FC236}">
                <a16:creationId xmlns:a16="http://schemas.microsoft.com/office/drawing/2014/main" id="{39E8D4D9-818A-D204-F8F9-E07BC17F63C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45315" y="2621441"/>
            <a:ext cx="545095" cy="545095"/>
          </a:xfrm>
          <a:prstGeom prst="rect">
            <a:avLst/>
          </a:prstGeom>
          <a:ln>
            <a:solidFill>
              <a:schemeClr val="tx1"/>
            </a:solidFill>
          </a:ln>
        </p:spPr>
      </p:pic>
      <p:pic>
        <p:nvPicPr>
          <p:cNvPr id="43" name="Picture 42" descr="A group of llamas in a field&#10;&#10;Description automatically generated">
            <a:extLst>
              <a:ext uri="{FF2B5EF4-FFF2-40B4-BE49-F238E27FC236}">
                <a16:creationId xmlns:a16="http://schemas.microsoft.com/office/drawing/2014/main" id="{78F610A0-F130-6ADC-68A0-0EC292838BD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390410" y="2621642"/>
            <a:ext cx="545095" cy="545095"/>
          </a:xfrm>
          <a:prstGeom prst="rect">
            <a:avLst/>
          </a:prstGeom>
          <a:ln>
            <a:solidFill>
              <a:schemeClr val="tx1"/>
            </a:solidFill>
          </a:ln>
        </p:spPr>
      </p:pic>
      <p:pic>
        <p:nvPicPr>
          <p:cNvPr id="44" name="Picture 43" descr="A llama in a field&#10;&#10;Description automatically generated">
            <a:extLst>
              <a:ext uri="{FF2B5EF4-FFF2-40B4-BE49-F238E27FC236}">
                <a16:creationId xmlns:a16="http://schemas.microsoft.com/office/drawing/2014/main" id="{BDF25B7C-4848-D206-CADC-8057DE99660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935505" y="2621642"/>
            <a:ext cx="545095" cy="545095"/>
          </a:xfrm>
          <a:prstGeom prst="rect">
            <a:avLst/>
          </a:prstGeom>
          <a:ln>
            <a:solidFill>
              <a:schemeClr val="tx1"/>
            </a:solidFill>
          </a:ln>
        </p:spPr>
      </p:pic>
      <p:pic>
        <p:nvPicPr>
          <p:cNvPr id="45" name="Picture 44" descr="A close up of a sheep's tail&#10;&#10;Description automatically generated">
            <a:extLst>
              <a:ext uri="{FF2B5EF4-FFF2-40B4-BE49-F238E27FC236}">
                <a16:creationId xmlns:a16="http://schemas.microsoft.com/office/drawing/2014/main" id="{D2CDEC16-BB3C-6C72-B448-4FFBC5D138B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300219" y="3165986"/>
            <a:ext cx="545095" cy="545096"/>
          </a:xfrm>
          <a:prstGeom prst="rect">
            <a:avLst/>
          </a:prstGeom>
          <a:ln>
            <a:solidFill>
              <a:schemeClr val="tx1"/>
            </a:solidFill>
          </a:ln>
        </p:spPr>
      </p:pic>
      <p:pic>
        <p:nvPicPr>
          <p:cNvPr id="46" name="Picture 45" descr="A white sheep in a grassy field&#10;&#10;Description automatically generated">
            <a:extLst>
              <a:ext uri="{FF2B5EF4-FFF2-40B4-BE49-F238E27FC236}">
                <a16:creationId xmlns:a16="http://schemas.microsoft.com/office/drawing/2014/main" id="{4B2DFBBC-20EA-CC5D-E436-7ACF96E6296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845315" y="3165986"/>
            <a:ext cx="545095" cy="545096"/>
          </a:xfrm>
          <a:prstGeom prst="rect">
            <a:avLst/>
          </a:prstGeom>
          <a:ln>
            <a:solidFill>
              <a:schemeClr val="tx1"/>
            </a:solidFill>
          </a:ln>
        </p:spPr>
      </p:pic>
      <p:pic>
        <p:nvPicPr>
          <p:cNvPr id="47" name="Picture 46" descr="A white llama with long hair&#10;&#10;Description automatically generated">
            <a:extLst>
              <a:ext uri="{FF2B5EF4-FFF2-40B4-BE49-F238E27FC236}">
                <a16:creationId xmlns:a16="http://schemas.microsoft.com/office/drawing/2014/main" id="{D3F9331F-3789-44FB-A0E6-14AFA6999EE1}"/>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390411" y="3165987"/>
            <a:ext cx="545095" cy="545096"/>
          </a:xfrm>
          <a:prstGeom prst="rect">
            <a:avLst/>
          </a:prstGeom>
          <a:ln>
            <a:solidFill>
              <a:schemeClr val="tx1"/>
            </a:solidFill>
          </a:ln>
        </p:spPr>
      </p:pic>
      <p:pic>
        <p:nvPicPr>
          <p:cNvPr id="48" name="Picture 47" descr="A close up of a sheep&#10;&#10;Description automatically generated">
            <a:extLst>
              <a:ext uri="{FF2B5EF4-FFF2-40B4-BE49-F238E27FC236}">
                <a16:creationId xmlns:a16="http://schemas.microsoft.com/office/drawing/2014/main" id="{E9BD0370-EBD8-222A-0061-13D8DD55DDD0}"/>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935507" y="3165988"/>
            <a:ext cx="545095" cy="545096"/>
          </a:xfrm>
          <a:prstGeom prst="rect">
            <a:avLst/>
          </a:prstGeom>
          <a:ln>
            <a:solidFill>
              <a:schemeClr val="tx1"/>
            </a:solidFill>
          </a:ln>
        </p:spPr>
      </p:pic>
      <p:pic>
        <p:nvPicPr>
          <p:cNvPr id="49" name="Picture 48" descr="A close up of a fur&#10;&#10;Description automatically generated">
            <a:extLst>
              <a:ext uri="{FF2B5EF4-FFF2-40B4-BE49-F238E27FC236}">
                <a16:creationId xmlns:a16="http://schemas.microsoft.com/office/drawing/2014/main" id="{DFD465D7-BFA6-C6CC-0756-46DF0CDADC3B}"/>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300218" y="3710403"/>
            <a:ext cx="545095" cy="545096"/>
          </a:xfrm>
          <a:prstGeom prst="rect">
            <a:avLst/>
          </a:prstGeom>
          <a:ln>
            <a:solidFill>
              <a:schemeClr val="tx1"/>
            </a:solidFill>
          </a:ln>
        </p:spPr>
      </p:pic>
      <p:pic>
        <p:nvPicPr>
          <p:cNvPr id="50" name="Picture 49" descr="A close-up of a sheep's body&#10;&#10;Description automatically generated">
            <a:extLst>
              <a:ext uri="{FF2B5EF4-FFF2-40B4-BE49-F238E27FC236}">
                <a16:creationId xmlns:a16="http://schemas.microsoft.com/office/drawing/2014/main" id="{15451498-60A9-6AB5-EC06-B634A7440946}"/>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845314" y="3710403"/>
            <a:ext cx="545095" cy="545096"/>
          </a:xfrm>
          <a:prstGeom prst="rect">
            <a:avLst/>
          </a:prstGeom>
          <a:ln>
            <a:solidFill>
              <a:schemeClr val="tx1"/>
            </a:solidFill>
          </a:ln>
        </p:spPr>
      </p:pic>
      <p:pic>
        <p:nvPicPr>
          <p:cNvPr id="51" name="Picture 50" descr="A close up of a furry animal&#10;&#10;Description automatically generated">
            <a:extLst>
              <a:ext uri="{FF2B5EF4-FFF2-40B4-BE49-F238E27FC236}">
                <a16:creationId xmlns:a16="http://schemas.microsoft.com/office/drawing/2014/main" id="{D9B6484F-6921-C3B9-B2D1-F3F043A3D4EB}"/>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2390410" y="3710403"/>
            <a:ext cx="545095" cy="545096"/>
          </a:xfrm>
          <a:prstGeom prst="rect">
            <a:avLst/>
          </a:prstGeom>
          <a:ln>
            <a:solidFill>
              <a:schemeClr val="tx1"/>
            </a:solidFill>
          </a:ln>
        </p:spPr>
      </p:pic>
      <p:pic>
        <p:nvPicPr>
          <p:cNvPr id="52" name="Picture 51" descr="A close-up of a sheep's tail&#10;&#10;Description automatically generated">
            <a:extLst>
              <a:ext uri="{FF2B5EF4-FFF2-40B4-BE49-F238E27FC236}">
                <a16:creationId xmlns:a16="http://schemas.microsoft.com/office/drawing/2014/main" id="{3AC298A8-D8C3-028F-A2FB-197A008A85AE}"/>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2935507" y="3710402"/>
            <a:ext cx="545095" cy="545096"/>
          </a:xfrm>
          <a:prstGeom prst="rect">
            <a:avLst/>
          </a:prstGeom>
          <a:ln>
            <a:solidFill>
              <a:schemeClr val="tx1"/>
            </a:solidFill>
          </a:ln>
        </p:spPr>
      </p:pic>
      <p:pic>
        <p:nvPicPr>
          <p:cNvPr id="53" name="Picture 52" descr="A close up of a hairy animal&#10;&#10;Description automatically generated">
            <a:extLst>
              <a:ext uri="{FF2B5EF4-FFF2-40B4-BE49-F238E27FC236}">
                <a16:creationId xmlns:a16="http://schemas.microsoft.com/office/drawing/2014/main" id="{1510E4A7-DF6F-1514-F006-3B89C2BE594A}"/>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300223" y="4255504"/>
            <a:ext cx="545095" cy="545096"/>
          </a:xfrm>
          <a:prstGeom prst="rect">
            <a:avLst/>
          </a:prstGeom>
          <a:ln>
            <a:solidFill>
              <a:schemeClr val="tx1"/>
            </a:solidFill>
          </a:ln>
        </p:spPr>
      </p:pic>
      <p:pic>
        <p:nvPicPr>
          <p:cNvPr id="54" name="Picture 53" descr="A close-up of a sheep's legs&#10;&#10;Description automatically generated">
            <a:extLst>
              <a:ext uri="{FF2B5EF4-FFF2-40B4-BE49-F238E27FC236}">
                <a16:creationId xmlns:a16="http://schemas.microsoft.com/office/drawing/2014/main" id="{429E3326-90F9-28D2-BB18-67DF3E2DB046}"/>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845317" y="4255503"/>
            <a:ext cx="545095" cy="545096"/>
          </a:xfrm>
          <a:prstGeom prst="rect">
            <a:avLst/>
          </a:prstGeom>
          <a:ln>
            <a:solidFill>
              <a:schemeClr val="tx1"/>
            </a:solidFill>
          </a:ln>
        </p:spPr>
      </p:pic>
      <p:pic>
        <p:nvPicPr>
          <p:cNvPr id="55" name="Picture 54" descr="A close-up of a sheep's leg&#10;&#10;Description automatically generated">
            <a:extLst>
              <a:ext uri="{FF2B5EF4-FFF2-40B4-BE49-F238E27FC236}">
                <a16:creationId xmlns:a16="http://schemas.microsoft.com/office/drawing/2014/main" id="{D234D1FF-1E31-9863-4A06-750328231098}"/>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2390412" y="4255501"/>
            <a:ext cx="545095" cy="545096"/>
          </a:xfrm>
          <a:prstGeom prst="rect">
            <a:avLst/>
          </a:prstGeom>
          <a:ln>
            <a:solidFill>
              <a:schemeClr val="tx1"/>
            </a:solidFill>
          </a:ln>
        </p:spPr>
      </p:pic>
      <p:sp>
        <p:nvSpPr>
          <p:cNvPr id="4" name="TextBox 3">
            <a:extLst>
              <a:ext uri="{FF2B5EF4-FFF2-40B4-BE49-F238E27FC236}">
                <a16:creationId xmlns:a16="http://schemas.microsoft.com/office/drawing/2014/main" id="{CBF3021C-9345-8DDC-38D3-0022DE555C11}"/>
              </a:ext>
            </a:extLst>
          </p:cNvPr>
          <p:cNvSpPr txBox="1"/>
          <p:nvPr/>
        </p:nvSpPr>
        <p:spPr>
          <a:xfrm>
            <a:off x="4419600" y="2489625"/>
            <a:ext cx="4602863"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Myriad Pro"/>
                <a:ea typeface="+mn-ea"/>
                <a:cs typeface="+mn-cs"/>
              </a:rPr>
              <a:t>Step 1: Break image into patches</a:t>
            </a:r>
          </a:p>
        </p:txBody>
      </p:sp>
      <p:sp>
        <p:nvSpPr>
          <p:cNvPr id="6" name="Content Placeholder 5">
            <a:extLst>
              <a:ext uri="{FF2B5EF4-FFF2-40B4-BE49-F238E27FC236}">
                <a16:creationId xmlns:a16="http://schemas.microsoft.com/office/drawing/2014/main" id="{7C235486-706A-24E7-63E2-25D34370C73F}"/>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35715737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F5170C-E694-C146-AF02-B926BEBEF5E0}"/>
              </a:ext>
            </a:extLst>
          </p:cNvPr>
          <p:cNvSpPr>
            <a:spLocks noGrp="1"/>
          </p:cNvSpPr>
          <p:nvPr>
            <p:ph type="title"/>
          </p:nvPr>
        </p:nvSpPr>
        <p:spPr/>
        <p:txBody>
          <a:bodyPr/>
          <a:lstStyle/>
          <a:p>
            <a:r>
              <a:rPr lang="en-US" dirty="0"/>
              <a:t>An alternative to convolution: Attention</a:t>
            </a:r>
          </a:p>
        </p:txBody>
      </p:sp>
      <p:pic>
        <p:nvPicPr>
          <p:cNvPr id="40" name="Content Placeholder 4" descr="A close up of grass&#10;&#10;Description automatically generated">
            <a:extLst>
              <a:ext uri="{FF2B5EF4-FFF2-40B4-BE49-F238E27FC236}">
                <a16:creationId xmlns:a16="http://schemas.microsoft.com/office/drawing/2014/main" id="{5D22C2A1-2262-A265-3EC3-4F6332718AC3}"/>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0820400" y="5855704"/>
            <a:ext cx="545095" cy="545095"/>
          </a:xfrm>
          <a:ln>
            <a:solidFill>
              <a:schemeClr val="tx1"/>
            </a:solidFill>
          </a:ln>
        </p:spPr>
      </p:pic>
      <p:pic>
        <p:nvPicPr>
          <p:cNvPr id="41" name="Picture 40" descr="A field of grass with trees in the background&#10;&#10;Description automatically generated">
            <a:extLst>
              <a:ext uri="{FF2B5EF4-FFF2-40B4-BE49-F238E27FC236}">
                <a16:creationId xmlns:a16="http://schemas.microsoft.com/office/drawing/2014/main" id="{B60B37BB-055A-DB18-DFEE-79D17B74E98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8704" y="5855704"/>
            <a:ext cx="545095" cy="545095"/>
          </a:xfrm>
          <a:prstGeom prst="rect">
            <a:avLst/>
          </a:prstGeom>
          <a:ln>
            <a:solidFill>
              <a:schemeClr val="tx1"/>
            </a:solidFill>
          </a:ln>
        </p:spPr>
      </p:pic>
      <p:pic>
        <p:nvPicPr>
          <p:cNvPr id="42" name="Picture 41" descr="Llamas lying in a grassy field with trees in the background&#10;&#10;Description automatically generated">
            <a:extLst>
              <a:ext uri="{FF2B5EF4-FFF2-40B4-BE49-F238E27FC236}">
                <a16:creationId xmlns:a16="http://schemas.microsoft.com/office/drawing/2014/main" id="{39E8D4D9-818A-D204-F8F9-E07BC17F63C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29484" y="5855704"/>
            <a:ext cx="545095" cy="545095"/>
          </a:xfrm>
          <a:prstGeom prst="rect">
            <a:avLst/>
          </a:prstGeom>
          <a:ln>
            <a:solidFill>
              <a:schemeClr val="tx1"/>
            </a:solidFill>
          </a:ln>
        </p:spPr>
      </p:pic>
      <p:pic>
        <p:nvPicPr>
          <p:cNvPr id="43" name="Picture 42" descr="A group of llamas in a field&#10;&#10;Description automatically generated">
            <a:extLst>
              <a:ext uri="{FF2B5EF4-FFF2-40B4-BE49-F238E27FC236}">
                <a16:creationId xmlns:a16="http://schemas.microsoft.com/office/drawing/2014/main" id="{78F610A0-F130-6ADC-68A0-0EC292838BD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00264" y="5855704"/>
            <a:ext cx="545095" cy="545095"/>
          </a:xfrm>
          <a:prstGeom prst="rect">
            <a:avLst/>
          </a:prstGeom>
          <a:ln>
            <a:solidFill>
              <a:schemeClr val="tx1"/>
            </a:solidFill>
          </a:ln>
        </p:spPr>
      </p:pic>
      <p:pic>
        <p:nvPicPr>
          <p:cNvPr id="44" name="Picture 43" descr="A llama in a field&#10;&#10;Description automatically generated">
            <a:extLst>
              <a:ext uri="{FF2B5EF4-FFF2-40B4-BE49-F238E27FC236}">
                <a16:creationId xmlns:a16="http://schemas.microsoft.com/office/drawing/2014/main" id="{BDF25B7C-4848-D206-CADC-8057DE99660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771044" y="5855704"/>
            <a:ext cx="545095" cy="545095"/>
          </a:xfrm>
          <a:prstGeom prst="rect">
            <a:avLst/>
          </a:prstGeom>
          <a:ln>
            <a:solidFill>
              <a:schemeClr val="tx1"/>
            </a:solidFill>
          </a:ln>
        </p:spPr>
      </p:pic>
      <p:pic>
        <p:nvPicPr>
          <p:cNvPr id="45" name="Picture 44" descr="A close up of a sheep's tail&#10;&#10;Description automatically generated">
            <a:extLst>
              <a:ext uri="{FF2B5EF4-FFF2-40B4-BE49-F238E27FC236}">
                <a16:creationId xmlns:a16="http://schemas.microsoft.com/office/drawing/2014/main" id="{D2CDEC16-BB3C-6C72-B448-4FFBC5D138B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441824" y="5855704"/>
            <a:ext cx="545095" cy="545096"/>
          </a:xfrm>
          <a:prstGeom prst="rect">
            <a:avLst/>
          </a:prstGeom>
          <a:ln>
            <a:solidFill>
              <a:schemeClr val="tx1"/>
            </a:solidFill>
          </a:ln>
        </p:spPr>
      </p:pic>
      <p:pic>
        <p:nvPicPr>
          <p:cNvPr id="46" name="Picture 45" descr="A white sheep in a grassy field&#10;&#10;Description automatically generated">
            <a:extLst>
              <a:ext uri="{FF2B5EF4-FFF2-40B4-BE49-F238E27FC236}">
                <a16:creationId xmlns:a16="http://schemas.microsoft.com/office/drawing/2014/main" id="{4B2DFBBC-20EA-CC5D-E436-7ACF96E6296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112604" y="5855704"/>
            <a:ext cx="545095" cy="545096"/>
          </a:xfrm>
          <a:prstGeom prst="rect">
            <a:avLst/>
          </a:prstGeom>
          <a:ln>
            <a:solidFill>
              <a:schemeClr val="tx1"/>
            </a:solidFill>
          </a:ln>
        </p:spPr>
      </p:pic>
      <p:pic>
        <p:nvPicPr>
          <p:cNvPr id="47" name="Picture 46" descr="A white llama with long hair&#10;&#10;Description automatically generated">
            <a:extLst>
              <a:ext uri="{FF2B5EF4-FFF2-40B4-BE49-F238E27FC236}">
                <a16:creationId xmlns:a16="http://schemas.microsoft.com/office/drawing/2014/main" id="{D3F9331F-3789-44FB-A0E6-14AFA6999EE1}"/>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783384" y="5855704"/>
            <a:ext cx="545095" cy="545096"/>
          </a:xfrm>
          <a:prstGeom prst="rect">
            <a:avLst/>
          </a:prstGeom>
          <a:ln>
            <a:solidFill>
              <a:schemeClr val="tx1"/>
            </a:solidFill>
          </a:ln>
        </p:spPr>
      </p:pic>
      <p:pic>
        <p:nvPicPr>
          <p:cNvPr id="48" name="Picture 47" descr="A close up of a sheep&#10;&#10;Description automatically generated">
            <a:extLst>
              <a:ext uri="{FF2B5EF4-FFF2-40B4-BE49-F238E27FC236}">
                <a16:creationId xmlns:a16="http://schemas.microsoft.com/office/drawing/2014/main" id="{E9BD0370-EBD8-222A-0061-13D8DD55DDD0}"/>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454164" y="5855704"/>
            <a:ext cx="545095" cy="545096"/>
          </a:xfrm>
          <a:prstGeom prst="rect">
            <a:avLst/>
          </a:prstGeom>
          <a:ln>
            <a:solidFill>
              <a:schemeClr val="tx1"/>
            </a:solidFill>
          </a:ln>
        </p:spPr>
      </p:pic>
      <p:pic>
        <p:nvPicPr>
          <p:cNvPr id="49" name="Picture 48" descr="A close up of a fur&#10;&#10;Description automatically generated">
            <a:extLst>
              <a:ext uri="{FF2B5EF4-FFF2-40B4-BE49-F238E27FC236}">
                <a16:creationId xmlns:a16="http://schemas.microsoft.com/office/drawing/2014/main" id="{DFD465D7-BFA6-C6CC-0756-46DF0CDADC3B}"/>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124944" y="5855704"/>
            <a:ext cx="545095" cy="545096"/>
          </a:xfrm>
          <a:prstGeom prst="rect">
            <a:avLst/>
          </a:prstGeom>
          <a:ln>
            <a:solidFill>
              <a:schemeClr val="tx1"/>
            </a:solidFill>
          </a:ln>
        </p:spPr>
      </p:pic>
      <p:pic>
        <p:nvPicPr>
          <p:cNvPr id="50" name="Picture 49" descr="A close-up of a sheep's body&#10;&#10;Description automatically generated">
            <a:extLst>
              <a:ext uri="{FF2B5EF4-FFF2-40B4-BE49-F238E27FC236}">
                <a16:creationId xmlns:a16="http://schemas.microsoft.com/office/drawing/2014/main" id="{15451498-60A9-6AB5-EC06-B634A7440946}"/>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795724" y="5855704"/>
            <a:ext cx="545095" cy="545096"/>
          </a:xfrm>
          <a:prstGeom prst="rect">
            <a:avLst/>
          </a:prstGeom>
          <a:ln>
            <a:solidFill>
              <a:schemeClr val="tx1"/>
            </a:solidFill>
          </a:ln>
        </p:spPr>
      </p:pic>
      <p:pic>
        <p:nvPicPr>
          <p:cNvPr id="51" name="Picture 50" descr="A close up of a furry animal&#10;&#10;Description automatically generated">
            <a:extLst>
              <a:ext uri="{FF2B5EF4-FFF2-40B4-BE49-F238E27FC236}">
                <a16:creationId xmlns:a16="http://schemas.microsoft.com/office/drawing/2014/main" id="{D9B6484F-6921-C3B9-B2D1-F3F043A3D4EB}"/>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466504" y="5855704"/>
            <a:ext cx="545095" cy="545096"/>
          </a:xfrm>
          <a:prstGeom prst="rect">
            <a:avLst/>
          </a:prstGeom>
          <a:ln>
            <a:solidFill>
              <a:schemeClr val="tx1"/>
            </a:solidFill>
          </a:ln>
        </p:spPr>
      </p:pic>
      <p:pic>
        <p:nvPicPr>
          <p:cNvPr id="52" name="Picture 51" descr="A close-up of a sheep's tail&#10;&#10;Description automatically generated">
            <a:extLst>
              <a:ext uri="{FF2B5EF4-FFF2-40B4-BE49-F238E27FC236}">
                <a16:creationId xmlns:a16="http://schemas.microsoft.com/office/drawing/2014/main" id="{3AC298A8-D8C3-028F-A2FB-197A008A85AE}"/>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137284" y="5855704"/>
            <a:ext cx="545095" cy="545096"/>
          </a:xfrm>
          <a:prstGeom prst="rect">
            <a:avLst/>
          </a:prstGeom>
          <a:ln>
            <a:solidFill>
              <a:schemeClr val="tx1"/>
            </a:solidFill>
          </a:ln>
        </p:spPr>
      </p:pic>
      <p:pic>
        <p:nvPicPr>
          <p:cNvPr id="53" name="Picture 52" descr="A close up of a hairy animal&#10;&#10;Description automatically generated">
            <a:extLst>
              <a:ext uri="{FF2B5EF4-FFF2-40B4-BE49-F238E27FC236}">
                <a16:creationId xmlns:a16="http://schemas.microsoft.com/office/drawing/2014/main" id="{1510E4A7-DF6F-1514-F006-3B89C2BE594A}"/>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8808064" y="5855704"/>
            <a:ext cx="545095" cy="545096"/>
          </a:xfrm>
          <a:prstGeom prst="rect">
            <a:avLst/>
          </a:prstGeom>
          <a:ln>
            <a:solidFill>
              <a:schemeClr val="tx1"/>
            </a:solidFill>
          </a:ln>
        </p:spPr>
      </p:pic>
      <p:pic>
        <p:nvPicPr>
          <p:cNvPr id="54" name="Picture 53" descr="A close-up of a sheep's legs&#10;&#10;Description automatically generated">
            <a:extLst>
              <a:ext uri="{FF2B5EF4-FFF2-40B4-BE49-F238E27FC236}">
                <a16:creationId xmlns:a16="http://schemas.microsoft.com/office/drawing/2014/main" id="{429E3326-90F9-28D2-BB18-67DF3E2DB046}"/>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9478844" y="5855704"/>
            <a:ext cx="545095" cy="545096"/>
          </a:xfrm>
          <a:prstGeom prst="rect">
            <a:avLst/>
          </a:prstGeom>
          <a:ln>
            <a:solidFill>
              <a:schemeClr val="tx1"/>
            </a:solidFill>
          </a:ln>
        </p:spPr>
      </p:pic>
      <p:pic>
        <p:nvPicPr>
          <p:cNvPr id="55" name="Picture 54" descr="A close-up of a sheep's leg&#10;&#10;Description automatically generated">
            <a:extLst>
              <a:ext uri="{FF2B5EF4-FFF2-40B4-BE49-F238E27FC236}">
                <a16:creationId xmlns:a16="http://schemas.microsoft.com/office/drawing/2014/main" id="{D234D1FF-1E31-9863-4A06-750328231098}"/>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10149624" y="5855704"/>
            <a:ext cx="545095" cy="545096"/>
          </a:xfrm>
          <a:prstGeom prst="rect">
            <a:avLst/>
          </a:prstGeom>
          <a:ln>
            <a:solidFill>
              <a:schemeClr val="tx1"/>
            </a:solidFill>
          </a:ln>
        </p:spPr>
      </p:pic>
      <p:sp>
        <p:nvSpPr>
          <p:cNvPr id="4" name="TextBox 3">
            <a:extLst>
              <a:ext uri="{FF2B5EF4-FFF2-40B4-BE49-F238E27FC236}">
                <a16:creationId xmlns:a16="http://schemas.microsoft.com/office/drawing/2014/main" id="{FFF026A3-0157-8DCA-3303-167810BE9271}"/>
              </a:ext>
            </a:extLst>
          </p:cNvPr>
          <p:cNvSpPr txBox="1"/>
          <p:nvPr/>
        </p:nvSpPr>
        <p:spPr>
          <a:xfrm>
            <a:off x="4419600" y="2489625"/>
            <a:ext cx="4602863"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Myriad Pro"/>
                <a:ea typeface="+mn-ea"/>
                <a:cs typeface="+mn-cs"/>
              </a:rPr>
              <a:t>Step 1: Break image into patches</a:t>
            </a:r>
          </a:p>
        </p:txBody>
      </p:sp>
      <p:sp>
        <p:nvSpPr>
          <p:cNvPr id="6" name="Content Placeholder 5">
            <a:extLst>
              <a:ext uri="{FF2B5EF4-FFF2-40B4-BE49-F238E27FC236}">
                <a16:creationId xmlns:a16="http://schemas.microsoft.com/office/drawing/2014/main" id="{02CA90AA-E1CA-7129-B8BC-68C624894DEA}"/>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4105891374"/>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F5170C-E694-C146-AF02-B926BEBEF5E0}"/>
              </a:ext>
            </a:extLst>
          </p:cNvPr>
          <p:cNvSpPr>
            <a:spLocks noGrp="1"/>
          </p:cNvSpPr>
          <p:nvPr>
            <p:ph type="title"/>
          </p:nvPr>
        </p:nvSpPr>
        <p:spPr/>
        <p:txBody>
          <a:bodyPr/>
          <a:lstStyle/>
          <a:p>
            <a:r>
              <a:rPr lang="en-US" dirty="0"/>
              <a:t>An alternative to convolution: Attention</a:t>
            </a:r>
          </a:p>
        </p:txBody>
      </p:sp>
      <p:pic>
        <p:nvPicPr>
          <p:cNvPr id="40" name="Content Placeholder 4" descr="A close up of grass&#10;&#10;Description automatically generated">
            <a:extLst>
              <a:ext uri="{FF2B5EF4-FFF2-40B4-BE49-F238E27FC236}">
                <a16:creationId xmlns:a16="http://schemas.microsoft.com/office/drawing/2014/main" id="{5D22C2A1-2262-A265-3EC3-4F6332718AC3}"/>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0820400" y="5855704"/>
            <a:ext cx="545095" cy="545095"/>
          </a:xfrm>
          <a:ln>
            <a:solidFill>
              <a:schemeClr val="tx1"/>
            </a:solidFill>
          </a:ln>
        </p:spPr>
      </p:pic>
      <p:pic>
        <p:nvPicPr>
          <p:cNvPr id="41" name="Picture 40" descr="A field of grass with trees in the background&#10;&#10;Description automatically generated">
            <a:extLst>
              <a:ext uri="{FF2B5EF4-FFF2-40B4-BE49-F238E27FC236}">
                <a16:creationId xmlns:a16="http://schemas.microsoft.com/office/drawing/2014/main" id="{B60B37BB-055A-DB18-DFEE-79D17B74E98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8704" y="5855704"/>
            <a:ext cx="545095" cy="545095"/>
          </a:xfrm>
          <a:prstGeom prst="rect">
            <a:avLst/>
          </a:prstGeom>
          <a:ln>
            <a:solidFill>
              <a:schemeClr val="tx1"/>
            </a:solidFill>
          </a:ln>
        </p:spPr>
      </p:pic>
      <p:pic>
        <p:nvPicPr>
          <p:cNvPr id="42" name="Picture 41" descr="Llamas lying in a grassy field with trees in the background&#10;&#10;Description automatically generated">
            <a:extLst>
              <a:ext uri="{FF2B5EF4-FFF2-40B4-BE49-F238E27FC236}">
                <a16:creationId xmlns:a16="http://schemas.microsoft.com/office/drawing/2014/main" id="{39E8D4D9-818A-D204-F8F9-E07BC17F63C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29484" y="5855704"/>
            <a:ext cx="545095" cy="545095"/>
          </a:xfrm>
          <a:prstGeom prst="rect">
            <a:avLst/>
          </a:prstGeom>
          <a:ln>
            <a:solidFill>
              <a:schemeClr val="tx1"/>
            </a:solidFill>
          </a:ln>
        </p:spPr>
      </p:pic>
      <p:pic>
        <p:nvPicPr>
          <p:cNvPr id="43" name="Picture 42" descr="A group of llamas in a field&#10;&#10;Description automatically generated">
            <a:extLst>
              <a:ext uri="{FF2B5EF4-FFF2-40B4-BE49-F238E27FC236}">
                <a16:creationId xmlns:a16="http://schemas.microsoft.com/office/drawing/2014/main" id="{78F610A0-F130-6ADC-68A0-0EC292838BD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00264" y="5855704"/>
            <a:ext cx="545095" cy="545095"/>
          </a:xfrm>
          <a:prstGeom prst="rect">
            <a:avLst/>
          </a:prstGeom>
          <a:ln>
            <a:solidFill>
              <a:schemeClr val="tx1"/>
            </a:solidFill>
          </a:ln>
        </p:spPr>
      </p:pic>
      <p:pic>
        <p:nvPicPr>
          <p:cNvPr id="44" name="Picture 43" descr="A llama in a field&#10;&#10;Description automatically generated">
            <a:extLst>
              <a:ext uri="{FF2B5EF4-FFF2-40B4-BE49-F238E27FC236}">
                <a16:creationId xmlns:a16="http://schemas.microsoft.com/office/drawing/2014/main" id="{BDF25B7C-4848-D206-CADC-8057DE99660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771044" y="5855704"/>
            <a:ext cx="545095" cy="545095"/>
          </a:xfrm>
          <a:prstGeom prst="rect">
            <a:avLst/>
          </a:prstGeom>
          <a:ln>
            <a:solidFill>
              <a:schemeClr val="tx1"/>
            </a:solidFill>
          </a:ln>
        </p:spPr>
      </p:pic>
      <p:pic>
        <p:nvPicPr>
          <p:cNvPr id="45" name="Picture 44" descr="A close up of a sheep's tail&#10;&#10;Description automatically generated">
            <a:extLst>
              <a:ext uri="{FF2B5EF4-FFF2-40B4-BE49-F238E27FC236}">
                <a16:creationId xmlns:a16="http://schemas.microsoft.com/office/drawing/2014/main" id="{D2CDEC16-BB3C-6C72-B448-4FFBC5D138B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441824" y="5855704"/>
            <a:ext cx="545095" cy="545096"/>
          </a:xfrm>
          <a:prstGeom prst="rect">
            <a:avLst/>
          </a:prstGeom>
          <a:ln>
            <a:solidFill>
              <a:schemeClr val="tx1"/>
            </a:solidFill>
          </a:ln>
        </p:spPr>
      </p:pic>
      <p:pic>
        <p:nvPicPr>
          <p:cNvPr id="46" name="Picture 45" descr="A white sheep in a grassy field&#10;&#10;Description automatically generated">
            <a:extLst>
              <a:ext uri="{FF2B5EF4-FFF2-40B4-BE49-F238E27FC236}">
                <a16:creationId xmlns:a16="http://schemas.microsoft.com/office/drawing/2014/main" id="{4B2DFBBC-20EA-CC5D-E436-7ACF96E6296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112604" y="5855704"/>
            <a:ext cx="545095" cy="545096"/>
          </a:xfrm>
          <a:prstGeom prst="rect">
            <a:avLst/>
          </a:prstGeom>
          <a:ln>
            <a:solidFill>
              <a:schemeClr val="tx1"/>
            </a:solidFill>
          </a:ln>
        </p:spPr>
      </p:pic>
      <p:pic>
        <p:nvPicPr>
          <p:cNvPr id="47" name="Picture 46" descr="A white llama with long hair&#10;&#10;Description automatically generated">
            <a:extLst>
              <a:ext uri="{FF2B5EF4-FFF2-40B4-BE49-F238E27FC236}">
                <a16:creationId xmlns:a16="http://schemas.microsoft.com/office/drawing/2014/main" id="{D3F9331F-3789-44FB-A0E6-14AFA6999EE1}"/>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783384" y="5855704"/>
            <a:ext cx="545095" cy="545096"/>
          </a:xfrm>
          <a:prstGeom prst="rect">
            <a:avLst/>
          </a:prstGeom>
          <a:ln>
            <a:solidFill>
              <a:schemeClr val="tx1"/>
            </a:solidFill>
          </a:ln>
        </p:spPr>
      </p:pic>
      <p:pic>
        <p:nvPicPr>
          <p:cNvPr id="48" name="Picture 47" descr="A close up of a sheep&#10;&#10;Description automatically generated">
            <a:extLst>
              <a:ext uri="{FF2B5EF4-FFF2-40B4-BE49-F238E27FC236}">
                <a16:creationId xmlns:a16="http://schemas.microsoft.com/office/drawing/2014/main" id="{E9BD0370-EBD8-222A-0061-13D8DD55DDD0}"/>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454164" y="5855704"/>
            <a:ext cx="545095" cy="545096"/>
          </a:xfrm>
          <a:prstGeom prst="rect">
            <a:avLst/>
          </a:prstGeom>
          <a:ln>
            <a:solidFill>
              <a:schemeClr val="tx1"/>
            </a:solidFill>
          </a:ln>
        </p:spPr>
      </p:pic>
      <p:pic>
        <p:nvPicPr>
          <p:cNvPr id="49" name="Picture 48" descr="A close up of a fur&#10;&#10;Description automatically generated">
            <a:extLst>
              <a:ext uri="{FF2B5EF4-FFF2-40B4-BE49-F238E27FC236}">
                <a16:creationId xmlns:a16="http://schemas.microsoft.com/office/drawing/2014/main" id="{DFD465D7-BFA6-C6CC-0756-46DF0CDADC3B}"/>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124944" y="5855704"/>
            <a:ext cx="545095" cy="545096"/>
          </a:xfrm>
          <a:prstGeom prst="rect">
            <a:avLst/>
          </a:prstGeom>
          <a:ln>
            <a:solidFill>
              <a:schemeClr val="tx1"/>
            </a:solidFill>
          </a:ln>
        </p:spPr>
      </p:pic>
      <p:pic>
        <p:nvPicPr>
          <p:cNvPr id="50" name="Picture 49" descr="A close-up of a sheep's body&#10;&#10;Description automatically generated">
            <a:extLst>
              <a:ext uri="{FF2B5EF4-FFF2-40B4-BE49-F238E27FC236}">
                <a16:creationId xmlns:a16="http://schemas.microsoft.com/office/drawing/2014/main" id="{15451498-60A9-6AB5-EC06-B634A7440946}"/>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795724" y="5855704"/>
            <a:ext cx="545095" cy="545096"/>
          </a:xfrm>
          <a:prstGeom prst="rect">
            <a:avLst/>
          </a:prstGeom>
          <a:ln>
            <a:solidFill>
              <a:schemeClr val="tx1"/>
            </a:solidFill>
          </a:ln>
        </p:spPr>
      </p:pic>
      <p:pic>
        <p:nvPicPr>
          <p:cNvPr id="51" name="Picture 50" descr="A close up of a furry animal&#10;&#10;Description automatically generated">
            <a:extLst>
              <a:ext uri="{FF2B5EF4-FFF2-40B4-BE49-F238E27FC236}">
                <a16:creationId xmlns:a16="http://schemas.microsoft.com/office/drawing/2014/main" id="{D9B6484F-6921-C3B9-B2D1-F3F043A3D4EB}"/>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466504" y="5855704"/>
            <a:ext cx="545095" cy="545096"/>
          </a:xfrm>
          <a:prstGeom prst="rect">
            <a:avLst/>
          </a:prstGeom>
          <a:ln>
            <a:solidFill>
              <a:schemeClr val="tx1"/>
            </a:solidFill>
          </a:ln>
        </p:spPr>
      </p:pic>
      <p:pic>
        <p:nvPicPr>
          <p:cNvPr id="52" name="Picture 51" descr="A close-up of a sheep's tail&#10;&#10;Description automatically generated">
            <a:extLst>
              <a:ext uri="{FF2B5EF4-FFF2-40B4-BE49-F238E27FC236}">
                <a16:creationId xmlns:a16="http://schemas.microsoft.com/office/drawing/2014/main" id="{3AC298A8-D8C3-028F-A2FB-197A008A85AE}"/>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137284" y="5855704"/>
            <a:ext cx="545095" cy="545096"/>
          </a:xfrm>
          <a:prstGeom prst="rect">
            <a:avLst/>
          </a:prstGeom>
          <a:ln>
            <a:solidFill>
              <a:schemeClr val="tx1"/>
            </a:solidFill>
          </a:ln>
        </p:spPr>
      </p:pic>
      <p:pic>
        <p:nvPicPr>
          <p:cNvPr id="53" name="Picture 52" descr="A close up of a hairy animal&#10;&#10;Description automatically generated">
            <a:extLst>
              <a:ext uri="{FF2B5EF4-FFF2-40B4-BE49-F238E27FC236}">
                <a16:creationId xmlns:a16="http://schemas.microsoft.com/office/drawing/2014/main" id="{1510E4A7-DF6F-1514-F006-3B89C2BE594A}"/>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8808064" y="5855704"/>
            <a:ext cx="545095" cy="545096"/>
          </a:xfrm>
          <a:prstGeom prst="rect">
            <a:avLst/>
          </a:prstGeom>
          <a:ln>
            <a:solidFill>
              <a:schemeClr val="tx1"/>
            </a:solidFill>
          </a:ln>
        </p:spPr>
      </p:pic>
      <p:pic>
        <p:nvPicPr>
          <p:cNvPr id="54" name="Picture 53" descr="A close-up of a sheep's legs&#10;&#10;Description automatically generated">
            <a:extLst>
              <a:ext uri="{FF2B5EF4-FFF2-40B4-BE49-F238E27FC236}">
                <a16:creationId xmlns:a16="http://schemas.microsoft.com/office/drawing/2014/main" id="{429E3326-90F9-28D2-BB18-67DF3E2DB046}"/>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9478844" y="5855704"/>
            <a:ext cx="545095" cy="545096"/>
          </a:xfrm>
          <a:prstGeom prst="rect">
            <a:avLst/>
          </a:prstGeom>
          <a:ln>
            <a:solidFill>
              <a:schemeClr val="tx1"/>
            </a:solidFill>
          </a:ln>
        </p:spPr>
      </p:pic>
      <p:pic>
        <p:nvPicPr>
          <p:cNvPr id="55" name="Picture 54" descr="A close-up of a sheep's leg&#10;&#10;Description automatically generated">
            <a:extLst>
              <a:ext uri="{FF2B5EF4-FFF2-40B4-BE49-F238E27FC236}">
                <a16:creationId xmlns:a16="http://schemas.microsoft.com/office/drawing/2014/main" id="{D234D1FF-1E31-9863-4A06-750328231098}"/>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10149624" y="5855704"/>
            <a:ext cx="545095" cy="545096"/>
          </a:xfrm>
          <a:prstGeom prst="rect">
            <a:avLst/>
          </a:prstGeom>
          <a:ln>
            <a:solidFill>
              <a:schemeClr val="tx1"/>
            </a:solidFill>
          </a:ln>
        </p:spPr>
      </p:pic>
      <p:sp>
        <p:nvSpPr>
          <p:cNvPr id="4" name="TextBox 3">
            <a:extLst>
              <a:ext uri="{FF2B5EF4-FFF2-40B4-BE49-F238E27FC236}">
                <a16:creationId xmlns:a16="http://schemas.microsoft.com/office/drawing/2014/main" id="{FFF026A3-0157-8DCA-3303-167810BE9271}"/>
              </a:ext>
            </a:extLst>
          </p:cNvPr>
          <p:cNvSpPr txBox="1"/>
          <p:nvPr/>
        </p:nvSpPr>
        <p:spPr>
          <a:xfrm>
            <a:off x="4419600" y="1434504"/>
            <a:ext cx="5634684" cy="895117"/>
          </a:xfrm>
          <a:prstGeom prst="rect">
            <a:avLst/>
          </a:prstGeom>
          <a:noFill/>
        </p:spPr>
        <p:txBody>
          <a:bodyPr wrap="none" rtlCol="0">
            <a:spAutoFit/>
          </a:bodyPr>
          <a:lstStyle/>
          <a:p>
            <a:pPr marL="0" marR="0" lvl="0" indent="0" algn="l" defTabSz="914400" rtl="0" eaLnBrk="1" fontAlgn="auto" latinLnBrk="0" hangingPunct="1">
              <a:lnSpc>
                <a:spcPct val="100000"/>
              </a:lnSpc>
              <a:spcBef>
                <a:spcPts val="50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Myriad Pro"/>
                <a:ea typeface="+mn-ea"/>
                <a:cs typeface="+mn-cs"/>
              </a:rPr>
              <a:t>Step 2: Map each patch to three vectors:</a:t>
            </a:r>
          </a:p>
          <a:p>
            <a:pPr marL="0" marR="0" lvl="0" indent="0" algn="l" defTabSz="914400" rtl="0" eaLnBrk="1" fontAlgn="auto" latinLnBrk="0" hangingPunct="1">
              <a:lnSpc>
                <a:spcPct val="100000"/>
              </a:lnSpc>
              <a:spcBef>
                <a:spcPts val="50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Myriad Pro"/>
                <a:ea typeface="+mn-ea"/>
                <a:cs typeface="+mn-cs"/>
              </a:rPr>
              <a:t>Query (Q), Key (K), and Value (V)</a:t>
            </a:r>
          </a:p>
        </p:txBody>
      </p:sp>
      <p:grpSp>
        <p:nvGrpSpPr>
          <p:cNvPr id="13" name="Group 12">
            <a:extLst>
              <a:ext uri="{FF2B5EF4-FFF2-40B4-BE49-F238E27FC236}">
                <a16:creationId xmlns:a16="http://schemas.microsoft.com/office/drawing/2014/main" id="{C57D9F84-735C-A36F-CD92-AEDDB10B7432}"/>
              </a:ext>
            </a:extLst>
          </p:cNvPr>
          <p:cNvGrpSpPr/>
          <p:nvPr/>
        </p:nvGrpSpPr>
        <p:grpSpPr>
          <a:xfrm>
            <a:off x="400880" y="2743200"/>
            <a:ext cx="564618" cy="2438400"/>
            <a:chOff x="578143" y="3048000"/>
            <a:chExt cx="564618" cy="2438400"/>
          </a:xfrm>
        </p:grpSpPr>
        <p:sp>
          <p:nvSpPr>
            <p:cNvPr id="5" name="Rectangle 4">
              <a:extLst>
                <a:ext uri="{FF2B5EF4-FFF2-40B4-BE49-F238E27FC236}">
                  <a16:creationId xmlns:a16="http://schemas.microsoft.com/office/drawing/2014/main" id="{51CEB6F3-169D-36EB-1603-F9F7CF8B8168}"/>
                </a:ext>
              </a:extLst>
            </p:cNvPr>
            <p:cNvSpPr/>
            <p:nvPr/>
          </p:nvSpPr>
          <p:spPr>
            <a:xfrm>
              <a:off x="578143" y="3048000"/>
              <a:ext cx="361122" cy="2438400"/>
            </a:xfrm>
            <a:prstGeom prst="rect">
              <a:avLst/>
            </a:prstGeom>
            <a:solidFill>
              <a:schemeClr val="bg1">
                <a:lumMod val="9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yriad Pro"/>
                <a:ea typeface="+mn-ea"/>
                <a:cs typeface="+mn-cs"/>
              </a:endParaRPr>
            </a:p>
          </p:txBody>
        </p:sp>
        <p:sp>
          <p:nvSpPr>
            <p:cNvPr id="6" name="Oval 5">
              <a:extLst>
                <a:ext uri="{FF2B5EF4-FFF2-40B4-BE49-F238E27FC236}">
                  <a16:creationId xmlns:a16="http://schemas.microsoft.com/office/drawing/2014/main" id="{88D28702-A485-73FD-5231-13DFB58A0807}"/>
                </a:ext>
              </a:extLst>
            </p:cNvPr>
            <p:cNvSpPr/>
            <p:nvPr/>
          </p:nvSpPr>
          <p:spPr>
            <a:xfrm>
              <a:off x="644412" y="3156142"/>
              <a:ext cx="228600" cy="228600"/>
            </a:xfrm>
            <a:prstGeom prst="ellipse">
              <a:avLst/>
            </a:prstGeom>
            <a:solidFill>
              <a:schemeClr val="accent6">
                <a:lumMod val="40000"/>
                <a:lumOff val="60000"/>
              </a:schemeClr>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sp>
          <p:nvSpPr>
            <p:cNvPr id="7" name="Oval 6">
              <a:extLst>
                <a:ext uri="{FF2B5EF4-FFF2-40B4-BE49-F238E27FC236}">
                  <a16:creationId xmlns:a16="http://schemas.microsoft.com/office/drawing/2014/main" id="{908BEB3C-5472-1B8B-C971-BCDF8C966B62}"/>
                </a:ext>
              </a:extLst>
            </p:cNvPr>
            <p:cNvSpPr/>
            <p:nvPr/>
          </p:nvSpPr>
          <p:spPr>
            <a:xfrm>
              <a:off x="644412" y="3480066"/>
              <a:ext cx="228600" cy="228600"/>
            </a:xfrm>
            <a:prstGeom prst="ellipse">
              <a:avLst/>
            </a:prstGeom>
            <a:solidFill>
              <a:schemeClr val="accent4">
                <a:lumMod val="40000"/>
                <a:lumOff val="60000"/>
              </a:schemeClr>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sp>
          <p:nvSpPr>
            <p:cNvPr id="8" name="Oval 7">
              <a:extLst>
                <a:ext uri="{FF2B5EF4-FFF2-40B4-BE49-F238E27FC236}">
                  <a16:creationId xmlns:a16="http://schemas.microsoft.com/office/drawing/2014/main" id="{18C010B2-8CAE-CEF1-29A1-40ED1D1E9727}"/>
                </a:ext>
              </a:extLst>
            </p:cNvPr>
            <p:cNvSpPr/>
            <p:nvPr/>
          </p:nvSpPr>
          <p:spPr>
            <a:xfrm>
              <a:off x="644412" y="3803990"/>
              <a:ext cx="228600" cy="228600"/>
            </a:xfrm>
            <a:prstGeom prst="ellipse">
              <a:avLst/>
            </a:prstGeom>
            <a:solidFill>
              <a:schemeClr val="accent3">
                <a:lumMod val="40000"/>
                <a:lumOff val="60000"/>
              </a:schemeClr>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sp>
          <p:nvSpPr>
            <p:cNvPr id="9" name="Oval 8">
              <a:extLst>
                <a:ext uri="{FF2B5EF4-FFF2-40B4-BE49-F238E27FC236}">
                  <a16:creationId xmlns:a16="http://schemas.microsoft.com/office/drawing/2014/main" id="{51620F88-1C6E-8906-A5B9-52DEB76600BE}"/>
                </a:ext>
              </a:extLst>
            </p:cNvPr>
            <p:cNvSpPr/>
            <p:nvPr/>
          </p:nvSpPr>
          <p:spPr>
            <a:xfrm>
              <a:off x="644412" y="4127914"/>
              <a:ext cx="228600" cy="228600"/>
            </a:xfrm>
            <a:prstGeom prst="ellipse">
              <a:avLst/>
            </a:prstGeom>
            <a:solidFill>
              <a:schemeClr val="accent1">
                <a:lumMod val="20000"/>
                <a:lumOff val="80000"/>
              </a:schemeClr>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sp>
          <p:nvSpPr>
            <p:cNvPr id="10" name="Oval 9">
              <a:extLst>
                <a:ext uri="{FF2B5EF4-FFF2-40B4-BE49-F238E27FC236}">
                  <a16:creationId xmlns:a16="http://schemas.microsoft.com/office/drawing/2014/main" id="{B79B9260-4FC8-E458-D7C0-908DC64D257F}"/>
                </a:ext>
              </a:extLst>
            </p:cNvPr>
            <p:cNvSpPr/>
            <p:nvPr/>
          </p:nvSpPr>
          <p:spPr>
            <a:xfrm>
              <a:off x="644412" y="4451837"/>
              <a:ext cx="228600" cy="228600"/>
            </a:xfrm>
            <a:prstGeom prst="ellipse">
              <a:avLst/>
            </a:prstGeom>
            <a:solidFill>
              <a:schemeClr val="accent1">
                <a:lumMod val="20000"/>
                <a:lumOff val="80000"/>
              </a:schemeClr>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sp>
          <p:nvSpPr>
            <p:cNvPr id="11" name="Oval 10">
              <a:extLst>
                <a:ext uri="{FF2B5EF4-FFF2-40B4-BE49-F238E27FC236}">
                  <a16:creationId xmlns:a16="http://schemas.microsoft.com/office/drawing/2014/main" id="{AC5EC0A7-9BED-199D-B8D9-25D8A94E8A69}"/>
                </a:ext>
              </a:extLst>
            </p:cNvPr>
            <p:cNvSpPr/>
            <p:nvPr/>
          </p:nvSpPr>
          <p:spPr>
            <a:xfrm>
              <a:off x="644404" y="5175737"/>
              <a:ext cx="228600" cy="228600"/>
            </a:xfrm>
            <a:prstGeom prst="ellipse">
              <a:avLst/>
            </a:prstGeom>
            <a:solidFill>
              <a:schemeClr val="accent2">
                <a:lumMod val="40000"/>
                <a:lumOff val="60000"/>
              </a:schemeClr>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sp>
          <p:nvSpPr>
            <p:cNvPr id="12" name="TextBox 11">
              <a:extLst>
                <a:ext uri="{FF2B5EF4-FFF2-40B4-BE49-F238E27FC236}">
                  <a16:creationId xmlns:a16="http://schemas.microsoft.com/office/drawing/2014/main" id="{692463D7-EC32-03BE-08EF-34A26D7B6334}"/>
                </a:ext>
              </a:extLst>
            </p:cNvPr>
            <p:cNvSpPr txBox="1"/>
            <p:nvPr/>
          </p:nvSpPr>
          <p:spPr>
            <a:xfrm rot="5400000">
              <a:off x="677715" y="4660528"/>
              <a:ext cx="406871"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Myriad Pro"/>
                  <a:ea typeface="+mn-ea"/>
                  <a:cs typeface="+mn-cs"/>
                </a:rPr>
                <a:t>…</a:t>
              </a:r>
            </a:p>
          </p:txBody>
        </p:sp>
      </p:grpSp>
      <p:grpSp>
        <p:nvGrpSpPr>
          <p:cNvPr id="32" name="Group 31">
            <a:extLst>
              <a:ext uri="{FF2B5EF4-FFF2-40B4-BE49-F238E27FC236}">
                <a16:creationId xmlns:a16="http://schemas.microsoft.com/office/drawing/2014/main" id="{205817D3-DEEE-4014-92D9-A7F476380832}"/>
              </a:ext>
            </a:extLst>
          </p:cNvPr>
          <p:cNvGrpSpPr/>
          <p:nvPr/>
        </p:nvGrpSpPr>
        <p:grpSpPr>
          <a:xfrm>
            <a:off x="853988" y="2743200"/>
            <a:ext cx="564618" cy="2438400"/>
            <a:chOff x="910308" y="2743200"/>
            <a:chExt cx="564618" cy="2438400"/>
          </a:xfrm>
        </p:grpSpPr>
        <p:sp>
          <p:nvSpPr>
            <p:cNvPr id="15" name="Rectangle 14">
              <a:extLst>
                <a:ext uri="{FF2B5EF4-FFF2-40B4-BE49-F238E27FC236}">
                  <a16:creationId xmlns:a16="http://schemas.microsoft.com/office/drawing/2014/main" id="{7E757BDD-F4C5-E765-410F-3E389643DD5E}"/>
                </a:ext>
              </a:extLst>
            </p:cNvPr>
            <p:cNvSpPr/>
            <p:nvPr/>
          </p:nvSpPr>
          <p:spPr>
            <a:xfrm>
              <a:off x="910308" y="2743200"/>
              <a:ext cx="361122" cy="2438400"/>
            </a:xfrm>
            <a:prstGeom prst="rect">
              <a:avLst/>
            </a:prstGeom>
            <a:solidFill>
              <a:schemeClr val="bg1">
                <a:lumMod val="9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yriad Pro"/>
                <a:ea typeface="+mn-ea"/>
                <a:cs typeface="+mn-cs"/>
              </a:endParaRPr>
            </a:p>
          </p:txBody>
        </p:sp>
        <p:sp>
          <p:nvSpPr>
            <p:cNvPr id="16" name="Oval 15">
              <a:extLst>
                <a:ext uri="{FF2B5EF4-FFF2-40B4-BE49-F238E27FC236}">
                  <a16:creationId xmlns:a16="http://schemas.microsoft.com/office/drawing/2014/main" id="{879D433D-5BAD-9D5D-74D1-A517F2AF8424}"/>
                </a:ext>
              </a:extLst>
            </p:cNvPr>
            <p:cNvSpPr/>
            <p:nvPr/>
          </p:nvSpPr>
          <p:spPr>
            <a:xfrm>
              <a:off x="976577" y="2851342"/>
              <a:ext cx="228600" cy="228600"/>
            </a:xfrm>
            <a:prstGeom prst="ellipse">
              <a:avLst/>
            </a:prstGeom>
            <a:solidFill>
              <a:schemeClr val="tx2">
                <a:lumMod val="40000"/>
                <a:lumOff val="60000"/>
              </a:schemeClr>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sp>
          <p:nvSpPr>
            <p:cNvPr id="17" name="Oval 16">
              <a:extLst>
                <a:ext uri="{FF2B5EF4-FFF2-40B4-BE49-F238E27FC236}">
                  <a16:creationId xmlns:a16="http://schemas.microsoft.com/office/drawing/2014/main" id="{078DAFF3-E8FB-8DED-5138-44181B578551}"/>
                </a:ext>
              </a:extLst>
            </p:cNvPr>
            <p:cNvSpPr/>
            <p:nvPr/>
          </p:nvSpPr>
          <p:spPr>
            <a:xfrm>
              <a:off x="976577" y="3175266"/>
              <a:ext cx="228600" cy="228600"/>
            </a:xfrm>
            <a:prstGeom prst="ellipse">
              <a:avLst/>
            </a:prstGeom>
            <a:solidFill>
              <a:schemeClr val="accent2">
                <a:lumMod val="60000"/>
                <a:lumOff val="40000"/>
              </a:schemeClr>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sp>
          <p:nvSpPr>
            <p:cNvPr id="18" name="Oval 17">
              <a:extLst>
                <a:ext uri="{FF2B5EF4-FFF2-40B4-BE49-F238E27FC236}">
                  <a16:creationId xmlns:a16="http://schemas.microsoft.com/office/drawing/2014/main" id="{E682FBEA-F45B-4AF6-3ED3-0D7AC26C6935}"/>
                </a:ext>
              </a:extLst>
            </p:cNvPr>
            <p:cNvSpPr/>
            <p:nvPr/>
          </p:nvSpPr>
          <p:spPr>
            <a:xfrm>
              <a:off x="976577" y="3499190"/>
              <a:ext cx="228600" cy="228600"/>
            </a:xfrm>
            <a:prstGeom prst="ellipse">
              <a:avLst/>
            </a:prstGeom>
            <a:solidFill>
              <a:schemeClr val="accent6">
                <a:lumMod val="60000"/>
                <a:lumOff val="40000"/>
              </a:schemeClr>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yriad Pro"/>
                <a:ea typeface="+mn-ea"/>
                <a:cs typeface="+mn-cs"/>
              </a:endParaRPr>
            </a:p>
          </p:txBody>
        </p:sp>
        <p:sp>
          <p:nvSpPr>
            <p:cNvPr id="19" name="Oval 18">
              <a:extLst>
                <a:ext uri="{FF2B5EF4-FFF2-40B4-BE49-F238E27FC236}">
                  <a16:creationId xmlns:a16="http://schemas.microsoft.com/office/drawing/2014/main" id="{32A86ED0-04AB-AD8B-ECDD-C01A3CAFA003}"/>
                </a:ext>
              </a:extLst>
            </p:cNvPr>
            <p:cNvSpPr/>
            <p:nvPr/>
          </p:nvSpPr>
          <p:spPr>
            <a:xfrm>
              <a:off x="976577" y="3823114"/>
              <a:ext cx="228600" cy="228600"/>
            </a:xfrm>
            <a:prstGeom prst="ellipse">
              <a:avLst/>
            </a:prstGeom>
            <a:solidFill>
              <a:schemeClr val="bg2">
                <a:lumMod val="90000"/>
              </a:schemeClr>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sp>
          <p:nvSpPr>
            <p:cNvPr id="20" name="Oval 19">
              <a:extLst>
                <a:ext uri="{FF2B5EF4-FFF2-40B4-BE49-F238E27FC236}">
                  <a16:creationId xmlns:a16="http://schemas.microsoft.com/office/drawing/2014/main" id="{7500ADE0-5D4A-CEA3-433A-A82DA38CC025}"/>
                </a:ext>
              </a:extLst>
            </p:cNvPr>
            <p:cNvSpPr/>
            <p:nvPr/>
          </p:nvSpPr>
          <p:spPr>
            <a:xfrm>
              <a:off x="976577" y="4147037"/>
              <a:ext cx="228600" cy="228600"/>
            </a:xfrm>
            <a:prstGeom prst="ellipse">
              <a:avLst/>
            </a:prstGeom>
            <a:solidFill>
              <a:schemeClr val="accent4">
                <a:lumMod val="40000"/>
                <a:lumOff val="60000"/>
              </a:schemeClr>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sp>
          <p:nvSpPr>
            <p:cNvPr id="21" name="Oval 20">
              <a:extLst>
                <a:ext uri="{FF2B5EF4-FFF2-40B4-BE49-F238E27FC236}">
                  <a16:creationId xmlns:a16="http://schemas.microsoft.com/office/drawing/2014/main" id="{A09F3F53-5557-EA50-68E3-06246CC0E57F}"/>
                </a:ext>
              </a:extLst>
            </p:cNvPr>
            <p:cNvSpPr/>
            <p:nvPr/>
          </p:nvSpPr>
          <p:spPr>
            <a:xfrm>
              <a:off x="976569" y="4870937"/>
              <a:ext cx="228600" cy="228600"/>
            </a:xfrm>
            <a:prstGeom prst="ellipse">
              <a:avLst/>
            </a:prstGeom>
            <a:solidFill>
              <a:schemeClr val="accent3">
                <a:lumMod val="20000"/>
                <a:lumOff val="80000"/>
              </a:schemeClr>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sp>
          <p:nvSpPr>
            <p:cNvPr id="22" name="TextBox 21">
              <a:extLst>
                <a:ext uri="{FF2B5EF4-FFF2-40B4-BE49-F238E27FC236}">
                  <a16:creationId xmlns:a16="http://schemas.microsoft.com/office/drawing/2014/main" id="{C222CE48-BA85-B1E6-66EF-7CE1DCA67A1F}"/>
                </a:ext>
              </a:extLst>
            </p:cNvPr>
            <p:cNvSpPr txBox="1"/>
            <p:nvPr/>
          </p:nvSpPr>
          <p:spPr>
            <a:xfrm rot="5400000">
              <a:off x="1009880" y="4355728"/>
              <a:ext cx="406871"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Myriad Pro"/>
                  <a:ea typeface="+mn-ea"/>
                  <a:cs typeface="+mn-cs"/>
                </a:rPr>
                <a:t>…</a:t>
              </a:r>
            </a:p>
          </p:txBody>
        </p:sp>
      </p:grpSp>
      <p:grpSp>
        <p:nvGrpSpPr>
          <p:cNvPr id="33" name="Group 32">
            <a:extLst>
              <a:ext uri="{FF2B5EF4-FFF2-40B4-BE49-F238E27FC236}">
                <a16:creationId xmlns:a16="http://schemas.microsoft.com/office/drawing/2014/main" id="{54EBFAC6-2499-865F-25DF-8E96E2256860}"/>
              </a:ext>
            </a:extLst>
          </p:cNvPr>
          <p:cNvGrpSpPr/>
          <p:nvPr/>
        </p:nvGrpSpPr>
        <p:grpSpPr>
          <a:xfrm>
            <a:off x="1307096" y="2743200"/>
            <a:ext cx="564618" cy="2438400"/>
            <a:chOff x="1363416" y="2743200"/>
            <a:chExt cx="564618" cy="2438400"/>
          </a:xfrm>
        </p:grpSpPr>
        <p:sp>
          <p:nvSpPr>
            <p:cNvPr id="24" name="Rectangle 23">
              <a:extLst>
                <a:ext uri="{FF2B5EF4-FFF2-40B4-BE49-F238E27FC236}">
                  <a16:creationId xmlns:a16="http://schemas.microsoft.com/office/drawing/2014/main" id="{9B030B35-6D9C-3067-093A-595719FE2C6E}"/>
                </a:ext>
              </a:extLst>
            </p:cNvPr>
            <p:cNvSpPr/>
            <p:nvPr/>
          </p:nvSpPr>
          <p:spPr>
            <a:xfrm>
              <a:off x="1363416" y="2743200"/>
              <a:ext cx="361122" cy="2438400"/>
            </a:xfrm>
            <a:prstGeom prst="rect">
              <a:avLst/>
            </a:prstGeom>
            <a:solidFill>
              <a:schemeClr val="bg1">
                <a:lumMod val="9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yriad Pro"/>
                <a:ea typeface="+mn-ea"/>
                <a:cs typeface="+mn-cs"/>
              </a:endParaRPr>
            </a:p>
          </p:txBody>
        </p:sp>
        <p:sp>
          <p:nvSpPr>
            <p:cNvPr id="25" name="Oval 24">
              <a:extLst>
                <a:ext uri="{FF2B5EF4-FFF2-40B4-BE49-F238E27FC236}">
                  <a16:creationId xmlns:a16="http://schemas.microsoft.com/office/drawing/2014/main" id="{0E21E692-6508-B4EA-D8C3-15E46B430B53}"/>
                </a:ext>
              </a:extLst>
            </p:cNvPr>
            <p:cNvSpPr/>
            <p:nvPr/>
          </p:nvSpPr>
          <p:spPr>
            <a:xfrm>
              <a:off x="1429685" y="2851342"/>
              <a:ext cx="228600" cy="228600"/>
            </a:xfrm>
            <a:prstGeom prst="ellipse">
              <a:avLst/>
            </a:prstGeom>
            <a:solidFill>
              <a:schemeClr val="accent3">
                <a:lumMod val="60000"/>
                <a:lumOff val="40000"/>
              </a:schemeClr>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sp>
          <p:nvSpPr>
            <p:cNvPr id="26" name="Oval 25">
              <a:extLst>
                <a:ext uri="{FF2B5EF4-FFF2-40B4-BE49-F238E27FC236}">
                  <a16:creationId xmlns:a16="http://schemas.microsoft.com/office/drawing/2014/main" id="{7A890B29-C202-F704-F944-A0559BC575E8}"/>
                </a:ext>
              </a:extLst>
            </p:cNvPr>
            <p:cNvSpPr/>
            <p:nvPr/>
          </p:nvSpPr>
          <p:spPr>
            <a:xfrm>
              <a:off x="1429685" y="3175266"/>
              <a:ext cx="228600" cy="228600"/>
            </a:xfrm>
            <a:prstGeom prst="ellipse">
              <a:avLst/>
            </a:prstGeom>
            <a:solidFill>
              <a:schemeClr val="tx2">
                <a:lumMod val="20000"/>
                <a:lumOff val="80000"/>
              </a:schemeClr>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sp>
          <p:nvSpPr>
            <p:cNvPr id="27" name="Oval 26">
              <a:extLst>
                <a:ext uri="{FF2B5EF4-FFF2-40B4-BE49-F238E27FC236}">
                  <a16:creationId xmlns:a16="http://schemas.microsoft.com/office/drawing/2014/main" id="{1F7706FC-088C-08B5-0D8F-38E01CCDC94E}"/>
                </a:ext>
              </a:extLst>
            </p:cNvPr>
            <p:cNvSpPr/>
            <p:nvPr/>
          </p:nvSpPr>
          <p:spPr>
            <a:xfrm>
              <a:off x="1429685" y="3499190"/>
              <a:ext cx="228600" cy="228600"/>
            </a:xfrm>
            <a:prstGeom prst="ellipse">
              <a:avLst/>
            </a:prstGeom>
            <a:solidFill>
              <a:schemeClr val="bg2">
                <a:lumMod val="75000"/>
              </a:schemeClr>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sp>
          <p:nvSpPr>
            <p:cNvPr id="28" name="Oval 27">
              <a:extLst>
                <a:ext uri="{FF2B5EF4-FFF2-40B4-BE49-F238E27FC236}">
                  <a16:creationId xmlns:a16="http://schemas.microsoft.com/office/drawing/2014/main" id="{F20B4159-FB3C-C641-FE10-B987CA396019}"/>
                </a:ext>
              </a:extLst>
            </p:cNvPr>
            <p:cNvSpPr/>
            <p:nvPr/>
          </p:nvSpPr>
          <p:spPr>
            <a:xfrm>
              <a:off x="1429685" y="3823114"/>
              <a:ext cx="228600" cy="228600"/>
            </a:xfrm>
            <a:prstGeom prst="ellipse">
              <a:avLst/>
            </a:prstGeom>
            <a:solidFill>
              <a:srgbClr val="CCFFCC"/>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sp>
          <p:nvSpPr>
            <p:cNvPr id="29" name="Oval 28">
              <a:extLst>
                <a:ext uri="{FF2B5EF4-FFF2-40B4-BE49-F238E27FC236}">
                  <a16:creationId xmlns:a16="http://schemas.microsoft.com/office/drawing/2014/main" id="{7F2B3F89-1D56-DDD4-AB8E-E79101241BD4}"/>
                </a:ext>
              </a:extLst>
            </p:cNvPr>
            <p:cNvSpPr/>
            <p:nvPr/>
          </p:nvSpPr>
          <p:spPr>
            <a:xfrm>
              <a:off x="1429685" y="4147037"/>
              <a:ext cx="228600" cy="228600"/>
            </a:xfrm>
            <a:prstGeom prst="ellipse">
              <a:avLst/>
            </a:prstGeom>
            <a:solidFill>
              <a:schemeClr val="accent5">
                <a:lumMod val="40000"/>
                <a:lumOff val="60000"/>
              </a:schemeClr>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sp>
          <p:nvSpPr>
            <p:cNvPr id="30" name="Oval 29">
              <a:extLst>
                <a:ext uri="{FF2B5EF4-FFF2-40B4-BE49-F238E27FC236}">
                  <a16:creationId xmlns:a16="http://schemas.microsoft.com/office/drawing/2014/main" id="{37FB44B6-D3AE-7073-5ADF-78A12793818A}"/>
                </a:ext>
              </a:extLst>
            </p:cNvPr>
            <p:cNvSpPr/>
            <p:nvPr/>
          </p:nvSpPr>
          <p:spPr>
            <a:xfrm>
              <a:off x="1429677" y="4870937"/>
              <a:ext cx="228600" cy="228600"/>
            </a:xfrm>
            <a:prstGeom prst="ellipse">
              <a:avLst/>
            </a:prstGeom>
            <a:solidFill>
              <a:schemeClr val="accent4">
                <a:lumMod val="40000"/>
                <a:lumOff val="60000"/>
              </a:schemeClr>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sp>
          <p:nvSpPr>
            <p:cNvPr id="31" name="TextBox 30">
              <a:extLst>
                <a:ext uri="{FF2B5EF4-FFF2-40B4-BE49-F238E27FC236}">
                  <a16:creationId xmlns:a16="http://schemas.microsoft.com/office/drawing/2014/main" id="{28E95919-E423-1785-741D-77122BCF7C0C}"/>
                </a:ext>
              </a:extLst>
            </p:cNvPr>
            <p:cNvSpPr txBox="1"/>
            <p:nvPr/>
          </p:nvSpPr>
          <p:spPr>
            <a:xfrm rot="5400000">
              <a:off x="1462988" y="4355728"/>
              <a:ext cx="406871"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Myriad Pro"/>
                  <a:ea typeface="+mn-ea"/>
                  <a:cs typeface="+mn-cs"/>
                </a:rPr>
                <a:t>…</a:t>
              </a:r>
            </a:p>
          </p:txBody>
        </p:sp>
      </p:grpSp>
      <p:cxnSp>
        <p:nvCxnSpPr>
          <p:cNvPr id="35" name="Straight Arrow Connector 34">
            <a:extLst>
              <a:ext uri="{FF2B5EF4-FFF2-40B4-BE49-F238E27FC236}">
                <a16:creationId xmlns:a16="http://schemas.microsoft.com/office/drawing/2014/main" id="{01651FA6-2CBE-C755-56A9-1DDAD1F35749}"/>
              </a:ext>
            </a:extLst>
          </p:cNvPr>
          <p:cNvCxnSpPr>
            <a:stCxn id="41" idx="0"/>
            <a:endCxn id="5" idx="2"/>
          </p:cNvCxnSpPr>
          <p:nvPr/>
        </p:nvCxnSpPr>
        <p:spPr>
          <a:xfrm flipH="1" flipV="1">
            <a:off x="581441" y="5181600"/>
            <a:ext cx="449811" cy="674104"/>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87FCEB58-6082-EE9C-CFDD-6C2A0C5DCE9B}"/>
              </a:ext>
            </a:extLst>
          </p:cNvPr>
          <p:cNvCxnSpPr>
            <a:stCxn id="41" idx="0"/>
            <a:endCxn id="15" idx="2"/>
          </p:cNvCxnSpPr>
          <p:nvPr/>
        </p:nvCxnSpPr>
        <p:spPr>
          <a:xfrm flipV="1">
            <a:off x="1031252" y="5181600"/>
            <a:ext cx="3297" cy="674104"/>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B2037E04-83C9-F7F3-AC8F-19717B445933}"/>
              </a:ext>
            </a:extLst>
          </p:cNvPr>
          <p:cNvCxnSpPr>
            <a:stCxn id="41" idx="0"/>
            <a:endCxn id="24" idx="2"/>
          </p:cNvCxnSpPr>
          <p:nvPr/>
        </p:nvCxnSpPr>
        <p:spPr>
          <a:xfrm flipV="1">
            <a:off x="1031252" y="5181600"/>
            <a:ext cx="456405" cy="674104"/>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7" name="TextBox 56">
            <a:extLst>
              <a:ext uri="{FF2B5EF4-FFF2-40B4-BE49-F238E27FC236}">
                <a16:creationId xmlns:a16="http://schemas.microsoft.com/office/drawing/2014/main" id="{0CF72FFB-8EF7-E2B1-AD5E-49972BA20965}"/>
              </a:ext>
            </a:extLst>
          </p:cNvPr>
          <p:cNvSpPr txBox="1"/>
          <p:nvPr/>
        </p:nvSpPr>
        <p:spPr>
          <a:xfrm>
            <a:off x="1307096" y="5366102"/>
            <a:ext cx="181492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Myriad Pro"/>
                <a:ea typeface="+mn-ea"/>
                <a:cs typeface="+mn-cs"/>
              </a:rPr>
              <a:t>linear mappings</a:t>
            </a:r>
          </a:p>
        </p:txBody>
      </p:sp>
      <p:sp>
        <p:nvSpPr>
          <p:cNvPr id="62" name="TextBox 61">
            <a:extLst>
              <a:ext uri="{FF2B5EF4-FFF2-40B4-BE49-F238E27FC236}">
                <a16:creationId xmlns:a16="http://schemas.microsoft.com/office/drawing/2014/main" id="{757D8174-089B-066F-EC0B-455F2C7C7C59}"/>
              </a:ext>
            </a:extLst>
          </p:cNvPr>
          <p:cNvSpPr txBox="1"/>
          <p:nvPr/>
        </p:nvSpPr>
        <p:spPr>
          <a:xfrm>
            <a:off x="298692" y="2351488"/>
            <a:ext cx="565498"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Q</a:t>
            </a:r>
            <a:r>
              <a:rPr kumimoji="0" lang="en-US" sz="2000" b="0" i="0" u="none" strike="noStrike" kern="1200" cap="none" spc="0" normalizeH="0" baseline="-25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a:t>
            </a:r>
          </a:p>
        </p:txBody>
      </p:sp>
      <p:sp>
        <p:nvSpPr>
          <p:cNvPr id="63" name="TextBox 62">
            <a:extLst>
              <a:ext uri="{FF2B5EF4-FFF2-40B4-BE49-F238E27FC236}">
                <a16:creationId xmlns:a16="http://schemas.microsoft.com/office/drawing/2014/main" id="{31D81429-DDF2-8B41-AE2D-99825B8B59C3}"/>
              </a:ext>
            </a:extLst>
          </p:cNvPr>
          <p:cNvSpPr txBox="1"/>
          <p:nvPr/>
        </p:nvSpPr>
        <p:spPr>
          <a:xfrm>
            <a:off x="818006" y="2351488"/>
            <a:ext cx="522676"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K</a:t>
            </a:r>
            <a:r>
              <a:rPr kumimoji="0" lang="en-US" sz="2000" b="0" i="0" u="none" strike="noStrike" kern="1200" cap="none" spc="0" normalizeH="0" baseline="-25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a:t>
            </a:r>
            <a:endPar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64" name="TextBox 63">
            <a:extLst>
              <a:ext uri="{FF2B5EF4-FFF2-40B4-BE49-F238E27FC236}">
                <a16:creationId xmlns:a16="http://schemas.microsoft.com/office/drawing/2014/main" id="{9425AC6E-F398-2101-30FD-E6549FAB37A8}"/>
              </a:ext>
            </a:extLst>
          </p:cNvPr>
          <p:cNvSpPr txBox="1"/>
          <p:nvPr/>
        </p:nvSpPr>
        <p:spPr>
          <a:xfrm>
            <a:off x="1108847" y="2346487"/>
            <a:ext cx="75115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V</a:t>
            </a:r>
            <a:r>
              <a:rPr kumimoji="0" lang="en-US" sz="2000" b="0" i="0" u="none" strike="noStrike" kern="1200" cap="none" spc="0" normalizeH="0" baseline="-25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a:t>
            </a:r>
            <a:endPar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064618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wipe(down)">
                                      <p:cBhvr>
                                        <p:cTn id="7" dur="100"/>
                                        <p:tgtEl>
                                          <p:spTgt spid="35"/>
                                        </p:tgtEl>
                                      </p:cBhvr>
                                    </p:animEffect>
                                  </p:childTnLst>
                                </p:cTn>
                              </p:par>
                              <p:par>
                                <p:cTn id="8" presetID="22" presetClass="entr" presetSubtype="4" fill="hold" nodeType="withEffect">
                                  <p:stCondLst>
                                    <p:cond delay="0"/>
                                  </p:stCondLst>
                                  <p:childTnLst>
                                    <p:set>
                                      <p:cBhvr>
                                        <p:cTn id="9" dur="1" fill="hold">
                                          <p:stCondLst>
                                            <p:cond delay="0"/>
                                          </p:stCondLst>
                                        </p:cTn>
                                        <p:tgtEl>
                                          <p:spTgt spid="37"/>
                                        </p:tgtEl>
                                        <p:attrNameLst>
                                          <p:attrName>style.visibility</p:attrName>
                                        </p:attrNameLst>
                                      </p:cBhvr>
                                      <p:to>
                                        <p:strVal val="visible"/>
                                      </p:to>
                                    </p:set>
                                    <p:animEffect transition="in" filter="wipe(down)">
                                      <p:cBhvr>
                                        <p:cTn id="10" dur="100"/>
                                        <p:tgtEl>
                                          <p:spTgt spid="37"/>
                                        </p:tgtEl>
                                      </p:cBhvr>
                                    </p:animEffect>
                                  </p:childTnLst>
                                </p:cTn>
                              </p:par>
                              <p:par>
                                <p:cTn id="11" presetID="22" presetClass="entr" presetSubtype="4" fill="hold" nodeType="withEffect">
                                  <p:stCondLst>
                                    <p:cond delay="0"/>
                                  </p:stCondLst>
                                  <p:childTnLst>
                                    <p:set>
                                      <p:cBhvr>
                                        <p:cTn id="12" dur="1" fill="hold">
                                          <p:stCondLst>
                                            <p:cond delay="0"/>
                                          </p:stCondLst>
                                        </p:cTn>
                                        <p:tgtEl>
                                          <p:spTgt spid="39"/>
                                        </p:tgtEl>
                                        <p:attrNameLst>
                                          <p:attrName>style.visibility</p:attrName>
                                        </p:attrNameLst>
                                      </p:cBhvr>
                                      <p:to>
                                        <p:strVal val="visible"/>
                                      </p:to>
                                    </p:set>
                                    <p:animEffect transition="in" filter="wipe(down)">
                                      <p:cBhvr>
                                        <p:cTn id="13" dur="100"/>
                                        <p:tgtEl>
                                          <p:spTgt spid="3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57"/>
                                        </p:tgtEl>
                                        <p:attrNameLst>
                                          <p:attrName>style.visibility</p:attrName>
                                        </p:attrNameLst>
                                      </p:cBhvr>
                                      <p:to>
                                        <p:strVal val="visible"/>
                                      </p:to>
                                    </p:set>
                                    <p:animEffect transition="in" filter="fade">
                                      <p:cBhvr>
                                        <p:cTn id="16" dur="100"/>
                                        <p:tgtEl>
                                          <p:spTgt spid="57"/>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100"/>
                                        <p:tgtEl>
                                          <p:spTgt spid="13"/>
                                        </p:tgtEl>
                                      </p:cBhvr>
                                    </p:animEffect>
                                  </p:childTnLst>
                                </p:cTn>
                              </p:par>
                              <p:par>
                                <p:cTn id="22" presetID="10" presetClass="entr" presetSubtype="0" fill="hold" nodeType="withEffect">
                                  <p:stCondLst>
                                    <p:cond delay="0"/>
                                  </p:stCondLst>
                                  <p:childTnLst>
                                    <p:set>
                                      <p:cBhvr>
                                        <p:cTn id="23" dur="1" fill="hold">
                                          <p:stCondLst>
                                            <p:cond delay="0"/>
                                          </p:stCondLst>
                                        </p:cTn>
                                        <p:tgtEl>
                                          <p:spTgt spid="32"/>
                                        </p:tgtEl>
                                        <p:attrNameLst>
                                          <p:attrName>style.visibility</p:attrName>
                                        </p:attrNameLst>
                                      </p:cBhvr>
                                      <p:to>
                                        <p:strVal val="visible"/>
                                      </p:to>
                                    </p:set>
                                    <p:animEffect transition="in" filter="fade">
                                      <p:cBhvr>
                                        <p:cTn id="24" dur="100"/>
                                        <p:tgtEl>
                                          <p:spTgt spid="32"/>
                                        </p:tgtEl>
                                      </p:cBhvr>
                                    </p:animEffect>
                                  </p:childTnLst>
                                </p:cTn>
                              </p:par>
                              <p:par>
                                <p:cTn id="25" presetID="10" presetClass="entr" presetSubtype="0" fill="hold" nodeType="withEffect">
                                  <p:stCondLst>
                                    <p:cond delay="0"/>
                                  </p:stCondLst>
                                  <p:childTnLst>
                                    <p:set>
                                      <p:cBhvr>
                                        <p:cTn id="26" dur="1" fill="hold">
                                          <p:stCondLst>
                                            <p:cond delay="0"/>
                                          </p:stCondLst>
                                        </p:cTn>
                                        <p:tgtEl>
                                          <p:spTgt spid="33"/>
                                        </p:tgtEl>
                                        <p:attrNameLst>
                                          <p:attrName>style.visibility</p:attrName>
                                        </p:attrNameLst>
                                      </p:cBhvr>
                                      <p:to>
                                        <p:strVal val="visible"/>
                                      </p:to>
                                    </p:set>
                                    <p:animEffect transition="in" filter="fade">
                                      <p:cBhvr>
                                        <p:cTn id="27" dur="100"/>
                                        <p:tgtEl>
                                          <p:spTgt spid="33"/>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62"/>
                                        </p:tgtEl>
                                        <p:attrNameLst>
                                          <p:attrName>style.visibility</p:attrName>
                                        </p:attrNameLst>
                                      </p:cBhvr>
                                      <p:to>
                                        <p:strVal val="visible"/>
                                      </p:to>
                                    </p:set>
                                    <p:animEffect transition="in" filter="fade">
                                      <p:cBhvr>
                                        <p:cTn id="30" dur="100"/>
                                        <p:tgtEl>
                                          <p:spTgt spid="62"/>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63"/>
                                        </p:tgtEl>
                                        <p:attrNameLst>
                                          <p:attrName>style.visibility</p:attrName>
                                        </p:attrNameLst>
                                      </p:cBhvr>
                                      <p:to>
                                        <p:strVal val="visible"/>
                                      </p:to>
                                    </p:set>
                                    <p:animEffect transition="in" filter="fade">
                                      <p:cBhvr>
                                        <p:cTn id="33" dur="100"/>
                                        <p:tgtEl>
                                          <p:spTgt spid="63"/>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64"/>
                                        </p:tgtEl>
                                        <p:attrNameLst>
                                          <p:attrName>style.visibility</p:attrName>
                                        </p:attrNameLst>
                                      </p:cBhvr>
                                      <p:to>
                                        <p:strVal val="visible"/>
                                      </p:to>
                                    </p:set>
                                    <p:animEffect transition="in" filter="fade">
                                      <p:cBhvr>
                                        <p:cTn id="36" dur="1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p:bldP spid="62" grpId="0"/>
      <p:bldP spid="63" grpId="0"/>
      <p:bldP spid="64"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F5170C-E694-C146-AF02-B926BEBEF5E0}"/>
              </a:ext>
            </a:extLst>
          </p:cNvPr>
          <p:cNvSpPr>
            <a:spLocks noGrp="1"/>
          </p:cNvSpPr>
          <p:nvPr>
            <p:ph type="title"/>
          </p:nvPr>
        </p:nvSpPr>
        <p:spPr/>
        <p:txBody>
          <a:bodyPr/>
          <a:lstStyle/>
          <a:p>
            <a:r>
              <a:rPr lang="en-US" dirty="0"/>
              <a:t>An alternative to convolution: Attention</a:t>
            </a:r>
          </a:p>
        </p:txBody>
      </p:sp>
      <p:pic>
        <p:nvPicPr>
          <p:cNvPr id="40" name="Content Placeholder 4" descr="A close up of grass&#10;&#10;Description automatically generated">
            <a:extLst>
              <a:ext uri="{FF2B5EF4-FFF2-40B4-BE49-F238E27FC236}">
                <a16:creationId xmlns:a16="http://schemas.microsoft.com/office/drawing/2014/main" id="{5D22C2A1-2262-A265-3EC3-4F6332718AC3}"/>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0820400" y="5855704"/>
            <a:ext cx="545095" cy="545095"/>
          </a:xfrm>
          <a:ln>
            <a:solidFill>
              <a:schemeClr val="tx1"/>
            </a:solidFill>
          </a:ln>
        </p:spPr>
      </p:pic>
      <p:pic>
        <p:nvPicPr>
          <p:cNvPr id="41" name="Picture 40" descr="A field of grass with trees in the background&#10;&#10;Description automatically generated">
            <a:extLst>
              <a:ext uri="{FF2B5EF4-FFF2-40B4-BE49-F238E27FC236}">
                <a16:creationId xmlns:a16="http://schemas.microsoft.com/office/drawing/2014/main" id="{B60B37BB-055A-DB18-DFEE-79D17B74E98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8704" y="5855704"/>
            <a:ext cx="545095" cy="545095"/>
          </a:xfrm>
          <a:prstGeom prst="rect">
            <a:avLst/>
          </a:prstGeom>
          <a:ln>
            <a:solidFill>
              <a:schemeClr val="tx1"/>
            </a:solidFill>
          </a:ln>
        </p:spPr>
      </p:pic>
      <p:pic>
        <p:nvPicPr>
          <p:cNvPr id="42" name="Picture 41" descr="Llamas lying in a grassy field with trees in the background&#10;&#10;Description automatically generated">
            <a:extLst>
              <a:ext uri="{FF2B5EF4-FFF2-40B4-BE49-F238E27FC236}">
                <a16:creationId xmlns:a16="http://schemas.microsoft.com/office/drawing/2014/main" id="{39E8D4D9-818A-D204-F8F9-E07BC17F63C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29484" y="5855704"/>
            <a:ext cx="545095" cy="545095"/>
          </a:xfrm>
          <a:prstGeom prst="rect">
            <a:avLst/>
          </a:prstGeom>
          <a:ln>
            <a:solidFill>
              <a:schemeClr val="tx1"/>
            </a:solidFill>
          </a:ln>
        </p:spPr>
      </p:pic>
      <p:pic>
        <p:nvPicPr>
          <p:cNvPr id="43" name="Picture 42" descr="A group of llamas in a field&#10;&#10;Description automatically generated">
            <a:extLst>
              <a:ext uri="{FF2B5EF4-FFF2-40B4-BE49-F238E27FC236}">
                <a16:creationId xmlns:a16="http://schemas.microsoft.com/office/drawing/2014/main" id="{78F610A0-F130-6ADC-68A0-0EC292838BD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100264" y="5855704"/>
            <a:ext cx="545095" cy="545095"/>
          </a:xfrm>
          <a:prstGeom prst="rect">
            <a:avLst/>
          </a:prstGeom>
          <a:ln>
            <a:solidFill>
              <a:schemeClr val="tx1"/>
            </a:solidFill>
          </a:ln>
        </p:spPr>
      </p:pic>
      <p:pic>
        <p:nvPicPr>
          <p:cNvPr id="44" name="Picture 43" descr="A llama in a field&#10;&#10;Description automatically generated">
            <a:extLst>
              <a:ext uri="{FF2B5EF4-FFF2-40B4-BE49-F238E27FC236}">
                <a16:creationId xmlns:a16="http://schemas.microsoft.com/office/drawing/2014/main" id="{BDF25B7C-4848-D206-CADC-8057DE99660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771044" y="5855704"/>
            <a:ext cx="545095" cy="545095"/>
          </a:xfrm>
          <a:prstGeom prst="rect">
            <a:avLst/>
          </a:prstGeom>
          <a:ln>
            <a:solidFill>
              <a:schemeClr val="tx1"/>
            </a:solidFill>
          </a:ln>
        </p:spPr>
      </p:pic>
      <p:pic>
        <p:nvPicPr>
          <p:cNvPr id="45" name="Picture 44" descr="A close up of a sheep's tail&#10;&#10;Description automatically generated">
            <a:extLst>
              <a:ext uri="{FF2B5EF4-FFF2-40B4-BE49-F238E27FC236}">
                <a16:creationId xmlns:a16="http://schemas.microsoft.com/office/drawing/2014/main" id="{D2CDEC16-BB3C-6C72-B448-4FFBC5D138B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441824" y="5855704"/>
            <a:ext cx="545095" cy="545096"/>
          </a:xfrm>
          <a:prstGeom prst="rect">
            <a:avLst/>
          </a:prstGeom>
          <a:ln>
            <a:solidFill>
              <a:schemeClr val="tx1"/>
            </a:solidFill>
          </a:ln>
        </p:spPr>
      </p:pic>
      <p:pic>
        <p:nvPicPr>
          <p:cNvPr id="46" name="Picture 45" descr="A white sheep in a grassy field&#10;&#10;Description automatically generated">
            <a:extLst>
              <a:ext uri="{FF2B5EF4-FFF2-40B4-BE49-F238E27FC236}">
                <a16:creationId xmlns:a16="http://schemas.microsoft.com/office/drawing/2014/main" id="{4B2DFBBC-20EA-CC5D-E436-7ACF96E6296F}"/>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112604" y="5855704"/>
            <a:ext cx="545095" cy="545096"/>
          </a:xfrm>
          <a:prstGeom prst="rect">
            <a:avLst/>
          </a:prstGeom>
          <a:ln>
            <a:solidFill>
              <a:schemeClr val="tx1"/>
            </a:solidFill>
          </a:ln>
        </p:spPr>
      </p:pic>
      <p:pic>
        <p:nvPicPr>
          <p:cNvPr id="47" name="Picture 46" descr="A white llama with long hair&#10;&#10;Description automatically generated">
            <a:extLst>
              <a:ext uri="{FF2B5EF4-FFF2-40B4-BE49-F238E27FC236}">
                <a16:creationId xmlns:a16="http://schemas.microsoft.com/office/drawing/2014/main" id="{D3F9331F-3789-44FB-A0E6-14AFA6999EE1}"/>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783384" y="5855704"/>
            <a:ext cx="545095" cy="545096"/>
          </a:xfrm>
          <a:prstGeom prst="rect">
            <a:avLst/>
          </a:prstGeom>
          <a:ln>
            <a:solidFill>
              <a:schemeClr val="tx1"/>
            </a:solidFill>
          </a:ln>
        </p:spPr>
      </p:pic>
      <p:pic>
        <p:nvPicPr>
          <p:cNvPr id="48" name="Picture 47" descr="A close up of a sheep&#10;&#10;Description automatically generated">
            <a:extLst>
              <a:ext uri="{FF2B5EF4-FFF2-40B4-BE49-F238E27FC236}">
                <a16:creationId xmlns:a16="http://schemas.microsoft.com/office/drawing/2014/main" id="{E9BD0370-EBD8-222A-0061-13D8DD55DDD0}"/>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454164" y="5855704"/>
            <a:ext cx="545095" cy="545096"/>
          </a:xfrm>
          <a:prstGeom prst="rect">
            <a:avLst/>
          </a:prstGeom>
          <a:ln>
            <a:solidFill>
              <a:schemeClr val="tx1"/>
            </a:solidFill>
          </a:ln>
        </p:spPr>
      </p:pic>
      <p:pic>
        <p:nvPicPr>
          <p:cNvPr id="49" name="Picture 48" descr="A close up of a fur&#10;&#10;Description automatically generated">
            <a:extLst>
              <a:ext uri="{FF2B5EF4-FFF2-40B4-BE49-F238E27FC236}">
                <a16:creationId xmlns:a16="http://schemas.microsoft.com/office/drawing/2014/main" id="{DFD465D7-BFA6-C6CC-0756-46DF0CDADC3B}"/>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124944" y="5855704"/>
            <a:ext cx="545095" cy="545096"/>
          </a:xfrm>
          <a:prstGeom prst="rect">
            <a:avLst/>
          </a:prstGeom>
          <a:ln>
            <a:solidFill>
              <a:schemeClr val="tx1"/>
            </a:solidFill>
          </a:ln>
        </p:spPr>
      </p:pic>
      <p:pic>
        <p:nvPicPr>
          <p:cNvPr id="50" name="Picture 49" descr="A close-up of a sheep's body&#10;&#10;Description automatically generated">
            <a:extLst>
              <a:ext uri="{FF2B5EF4-FFF2-40B4-BE49-F238E27FC236}">
                <a16:creationId xmlns:a16="http://schemas.microsoft.com/office/drawing/2014/main" id="{15451498-60A9-6AB5-EC06-B634A7440946}"/>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6795724" y="5855704"/>
            <a:ext cx="545095" cy="545096"/>
          </a:xfrm>
          <a:prstGeom prst="rect">
            <a:avLst/>
          </a:prstGeom>
          <a:ln>
            <a:solidFill>
              <a:schemeClr val="tx1"/>
            </a:solidFill>
          </a:ln>
        </p:spPr>
      </p:pic>
      <p:pic>
        <p:nvPicPr>
          <p:cNvPr id="51" name="Picture 50" descr="A close up of a furry animal&#10;&#10;Description automatically generated">
            <a:extLst>
              <a:ext uri="{FF2B5EF4-FFF2-40B4-BE49-F238E27FC236}">
                <a16:creationId xmlns:a16="http://schemas.microsoft.com/office/drawing/2014/main" id="{D9B6484F-6921-C3B9-B2D1-F3F043A3D4EB}"/>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7466504" y="5855704"/>
            <a:ext cx="545095" cy="545096"/>
          </a:xfrm>
          <a:prstGeom prst="rect">
            <a:avLst/>
          </a:prstGeom>
          <a:ln>
            <a:solidFill>
              <a:schemeClr val="tx1"/>
            </a:solidFill>
          </a:ln>
        </p:spPr>
      </p:pic>
      <p:pic>
        <p:nvPicPr>
          <p:cNvPr id="52" name="Picture 51" descr="A close-up of a sheep's tail&#10;&#10;Description automatically generated">
            <a:extLst>
              <a:ext uri="{FF2B5EF4-FFF2-40B4-BE49-F238E27FC236}">
                <a16:creationId xmlns:a16="http://schemas.microsoft.com/office/drawing/2014/main" id="{3AC298A8-D8C3-028F-A2FB-197A008A85AE}"/>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8137284" y="5855704"/>
            <a:ext cx="545095" cy="545096"/>
          </a:xfrm>
          <a:prstGeom prst="rect">
            <a:avLst/>
          </a:prstGeom>
          <a:ln>
            <a:solidFill>
              <a:schemeClr val="tx1"/>
            </a:solidFill>
          </a:ln>
        </p:spPr>
      </p:pic>
      <p:pic>
        <p:nvPicPr>
          <p:cNvPr id="53" name="Picture 52" descr="A close up of a hairy animal&#10;&#10;Description automatically generated">
            <a:extLst>
              <a:ext uri="{FF2B5EF4-FFF2-40B4-BE49-F238E27FC236}">
                <a16:creationId xmlns:a16="http://schemas.microsoft.com/office/drawing/2014/main" id="{1510E4A7-DF6F-1514-F006-3B89C2BE594A}"/>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8808064" y="5855704"/>
            <a:ext cx="545095" cy="545096"/>
          </a:xfrm>
          <a:prstGeom prst="rect">
            <a:avLst/>
          </a:prstGeom>
          <a:ln>
            <a:solidFill>
              <a:schemeClr val="tx1"/>
            </a:solidFill>
          </a:ln>
        </p:spPr>
      </p:pic>
      <p:pic>
        <p:nvPicPr>
          <p:cNvPr id="54" name="Picture 53" descr="A close-up of a sheep's legs&#10;&#10;Description automatically generated">
            <a:extLst>
              <a:ext uri="{FF2B5EF4-FFF2-40B4-BE49-F238E27FC236}">
                <a16:creationId xmlns:a16="http://schemas.microsoft.com/office/drawing/2014/main" id="{429E3326-90F9-28D2-BB18-67DF3E2DB046}"/>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9478844" y="5855704"/>
            <a:ext cx="545095" cy="545096"/>
          </a:xfrm>
          <a:prstGeom prst="rect">
            <a:avLst/>
          </a:prstGeom>
          <a:ln>
            <a:solidFill>
              <a:schemeClr val="tx1"/>
            </a:solidFill>
          </a:ln>
        </p:spPr>
      </p:pic>
      <p:pic>
        <p:nvPicPr>
          <p:cNvPr id="55" name="Picture 54" descr="A close-up of a sheep's leg&#10;&#10;Description automatically generated">
            <a:extLst>
              <a:ext uri="{FF2B5EF4-FFF2-40B4-BE49-F238E27FC236}">
                <a16:creationId xmlns:a16="http://schemas.microsoft.com/office/drawing/2014/main" id="{D234D1FF-1E31-9863-4A06-750328231098}"/>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10149624" y="5855704"/>
            <a:ext cx="545095" cy="545096"/>
          </a:xfrm>
          <a:prstGeom prst="rect">
            <a:avLst/>
          </a:prstGeom>
          <a:ln>
            <a:solidFill>
              <a:schemeClr val="tx1"/>
            </a:solidFill>
          </a:ln>
        </p:spPr>
      </p:pic>
      <p:grpSp>
        <p:nvGrpSpPr>
          <p:cNvPr id="13" name="Group 12">
            <a:extLst>
              <a:ext uri="{FF2B5EF4-FFF2-40B4-BE49-F238E27FC236}">
                <a16:creationId xmlns:a16="http://schemas.microsoft.com/office/drawing/2014/main" id="{C57D9F84-735C-A36F-CD92-AEDDB10B7432}"/>
              </a:ext>
            </a:extLst>
          </p:cNvPr>
          <p:cNvGrpSpPr/>
          <p:nvPr/>
        </p:nvGrpSpPr>
        <p:grpSpPr>
          <a:xfrm>
            <a:off x="400880" y="2743200"/>
            <a:ext cx="564618" cy="2438400"/>
            <a:chOff x="578143" y="3048000"/>
            <a:chExt cx="564618" cy="2438400"/>
          </a:xfrm>
        </p:grpSpPr>
        <p:sp>
          <p:nvSpPr>
            <p:cNvPr id="5" name="Rectangle 4">
              <a:extLst>
                <a:ext uri="{FF2B5EF4-FFF2-40B4-BE49-F238E27FC236}">
                  <a16:creationId xmlns:a16="http://schemas.microsoft.com/office/drawing/2014/main" id="{51CEB6F3-169D-36EB-1603-F9F7CF8B8168}"/>
                </a:ext>
              </a:extLst>
            </p:cNvPr>
            <p:cNvSpPr/>
            <p:nvPr/>
          </p:nvSpPr>
          <p:spPr>
            <a:xfrm>
              <a:off x="578143" y="3048000"/>
              <a:ext cx="361122" cy="2438400"/>
            </a:xfrm>
            <a:prstGeom prst="rect">
              <a:avLst/>
            </a:prstGeom>
            <a:solidFill>
              <a:schemeClr val="bg1">
                <a:lumMod val="9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yriad Pro"/>
                <a:ea typeface="+mn-ea"/>
                <a:cs typeface="+mn-cs"/>
              </a:endParaRPr>
            </a:p>
          </p:txBody>
        </p:sp>
        <p:sp>
          <p:nvSpPr>
            <p:cNvPr id="6" name="Oval 5">
              <a:extLst>
                <a:ext uri="{FF2B5EF4-FFF2-40B4-BE49-F238E27FC236}">
                  <a16:creationId xmlns:a16="http://schemas.microsoft.com/office/drawing/2014/main" id="{88D28702-A485-73FD-5231-13DFB58A0807}"/>
                </a:ext>
              </a:extLst>
            </p:cNvPr>
            <p:cNvSpPr/>
            <p:nvPr/>
          </p:nvSpPr>
          <p:spPr>
            <a:xfrm>
              <a:off x="644412" y="3156142"/>
              <a:ext cx="228600" cy="228600"/>
            </a:xfrm>
            <a:prstGeom prst="ellipse">
              <a:avLst/>
            </a:prstGeom>
            <a:solidFill>
              <a:schemeClr val="accent6">
                <a:lumMod val="40000"/>
                <a:lumOff val="60000"/>
              </a:schemeClr>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sp>
          <p:nvSpPr>
            <p:cNvPr id="7" name="Oval 6">
              <a:extLst>
                <a:ext uri="{FF2B5EF4-FFF2-40B4-BE49-F238E27FC236}">
                  <a16:creationId xmlns:a16="http://schemas.microsoft.com/office/drawing/2014/main" id="{908BEB3C-5472-1B8B-C971-BCDF8C966B62}"/>
                </a:ext>
              </a:extLst>
            </p:cNvPr>
            <p:cNvSpPr/>
            <p:nvPr/>
          </p:nvSpPr>
          <p:spPr>
            <a:xfrm>
              <a:off x="644412" y="3480066"/>
              <a:ext cx="228600" cy="228600"/>
            </a:xfrm>
            <a:prstGeom prst="ellipse">
              <a:avLst/>
            </a:prstGeom>
            <a:solidFill>
              <a:schemeClr val="accent4">
                <a:lumMod val="40000"/>
                <a:lumOff val="60000"/>
              </a:schemeClr>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sp>
          <p:nvSpPr>
            <p:cNvPr id="8" name="Oval 7">
              <a:extLst>
                <a:ext uri="{FF2B5EF4-FFF2-40B4-BE49-F238E27FC236}">
                  <a16:creationId xmlns:a16="http://schemas.microsoft.com/office/drawing/2014/main" id="{18C010B2-8CAE-CEF1-29A1-40ED1D1E9727}"/>
                </a:ext>
              </a:extLst>
            </p:cNvPr>
            <p:cNvSpPr/>
            <p:nvPr/>
          </p:nvSpPr>
          <p:spPr>
            <a:xfrm>
              <a:off x="644412" y="3803990"/>
              <a:ext cx="228600" cy="228600"/>
            </a:xfrm>
            <a:prstGeom prst="ellipse">
              <a:avLst/>
            </a:prstGeom>
            <a:solidFill>
              <a:schemeClr val="accent3">
                <a:lumMod val="40000"/>
                <a:lumOff val="60000"/>
              </a:schemeClr>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sp>
          <p:nvSpPr>
            <p:cNvPr id="9" name="Oval 8">
              <a:extLst>
                <a:ext uri="{FF2B5EF4-FFF2-40B4-BE49-F238E27FC236}">
                  <a16:creationId xmlns:a16="http://schemas.microsoft.com/office/drawing/2014/main" id="{51620F88-1C6E-8906-A5B9-52DEB76600BE}"/>
                </a:ext>
              </a:extLst>
            </p:cNvPr>
            <p:cNvSpPr/>
            <p:nvPr/>
          </p:nvSpPr>
          <p:spPr>
            <a:xfrm>
              <a:off x="644412" y="4127914"/>
              <a:ext cx="228600" cy="228600"/>
            </a:xfrm>
            <a:prstGeom prst="ellipse">
              <a:avLst/>
            </a:prstGeom>
            <a:solidFill>
              <a:schemeClr val="accent1">
                <a:lumMod val="20000"/>
                <a:lumOff val="80000"/>
              </a:schemeClr>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sp>
          <p:nvSpPr>
            <p:cNvPr id="10" name="Oval 9">
              <a:extLst>
                <a:ext uri="{FF2B5EF4-FFF2-40B4-BE49-F238E27FC236}">
                  <a16:creationId xmlns:a16="http://schemas.microsoft.com/office/drawing/2014/main" id="{B79B9260-4FC8-E458-D7C0-908DC64D257F}"/>
                </a:ext>
              </a:extLst>
            </p:cNvPr>
            <p:cNvSpPr/>
            <p:nvPr/>
          </p:nvSpPr>
          <p:spPr>
            <a:xfrm>
              <a:off x="644412" y="4451837"/>
              <a:ext cx="228600" cy="228600"/>
            </a:xfrm>
            <a:prstGeom prst="ellipse">
              <a:avLst/>
            </a:prstGeom>
            <a:solidFill>
              <a:schemeClr val="accent1">
                <a:lumMod val="20000"/>
                <a:lumOff val="80000"/>
              </a:schemeClr>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sp>
          <p:nvSpPr>
            <p:cNvPr id="11" name="Oval 10">
              <a:extLst>
                <a:ext uri="{FF2B5EF4-FFF2-40B4-BE49-F238E27FC236}">
                  <a16:creationId xmlns:a16="http://schemas.microsoft.com/office/drawing/2014/main" id="{AC5EC0A7-9BED-199D-B8D9-25D8A94E8A69}"/>
                </a:ext>
              </a:extLst>
            </p:cNvPr>
            <p:cNvSpPr/>
            <p:nvPr/>
          </p:nvSpPr>
          <p:spPr>
            <a:xfrm>
              <a:off x="644404" y="5175737"/>
              <a:ext cx="228600" cy="228600"/>
            </a:xfrm>
            <a:prstGeom prst="ellipse">
              <a:avLst/>
            </a:prstGeom>
            <a:solidFill>
              <a:schemeClr val="accent2">
                <a:lumMod val="40000"/>
                <a:lumOff val="60000"/>
              </a:schemeClr>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sp>
          <p:nvSpPr>
            <p:cNvPr id="12" name="TextBox 11">
              <a:extLst>
                <a:ext uri="{FF2B5EF4-FFF2-40B4-BE49-F238E27FC236}">
                  <a16:creationId xmlns:a16="http://schemas.microsoft.com/office/drawing/2014/main" id="{692463D7-EC32-03BE-08EF-34A26D7B6334}"/>
                </a:ext>
              </a:extLst>
            </p:cNvPr>
            <p:cNvSpPr txBox="1"/>
            <p:nvPr/>
          </p:nvSpPr>
          <p:spPr>
            <a:xfrm rot="5400000">
              <a:off x="677715" y="4660528"/>
              <a:ext cx="406871"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Myriad Pro"/>
                  <a:ea typeface="+mn-ea"/>
                  <a:cs typeface="+mn-cs"/>
                </a:rPr>
                <a:t>…</a:t>
              </a:r>
            </a:p>
          </p:txBody>
        </p:sp>
      </p:grpSp>
      <p:grpSp>
        <p:nvGrpSpPr>
          <p:cNvPr id="32" name="Group 31">
            <a:extLst>
              <a:ext uri="{FF2B5EF4-FFF2-40B4-BE49-F238E27FC236}">
                <a16:creationId xmlns:a16="http://schemas.microsoft.com/office/drawing/2014/main" id="{205817D3-DEEE-4014-92D9-A7F476380832}"/>
              </a:ext>
            </a:extLst>
          </p:cNvPr>
          <p:cNvGrpSpPr/>
          <p:nvPr/>
        </p:nvGrpSpPr>
        <p:grpSpPr>
          <a:xfrm>
            <a:off x="853988" y="2743200"/>
            <a:ext cx="564618" cy="2438400"/>
            <a:chOff x="910308" y="2743200"/>
            <a:chExt cx="564618" cy="2438400"/>
          </a:xfrm>
        </p:grpSpPr>
        <p:sp>
          <p:nvSpPr>
            <p:cNvPr id="15" name="Rectangle 14">
              <a:extLst>
                <a:ext uri="{FF2B5EF4-FFF2-40B4-BE49-F238E27FC236}">
                  <a16:creationId xmlns:a16="http://schemas.microsoft.com/office/drawing/2014/main" id="{7E757BDD-F4C5-E765-410F-3E389643DD5E}"/>
                </a:ext>
              </a:extLst>
            </p:cNvPr>
            <p:cNvSpPr/>
            <p:nvPr/>
          </p:nvSpPr>
          <p:spPr>
            <a:xfrm>
              <a:off x="910308" y="2743200"/>
              <a:ext cx="361122" cy="2438400"/>
            </a:xfrm>
            <a:prstGeom prst="rect">
              <a:avLst/>
            </a:prstGeom>
            <a:solidFill>
              <a:schemeClr val="bg1">
                <a:lumMod val="9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yriad Pro"/>
                <a:ea typeface="+mn-ea"/>
                <a:cs typeface="+mn-cs"/>
              </a:endParaRPr>
            </a:p>
          </p:txBody>
        </p:sp>
        <p:sp>
          <p:nvSpPr>
            <p:cNvPr id="16" name="Oval 15">
              <a:extLst>
                <a:ext uri="{FF2B5EF4-FFF2-40B4-BE49-F238E27FC236}">
                  <a16:creationId xmlns:a16="http://schemas.microsoft.com/office/drawing/2014/main" id="{879D433D-5BAD-9D5D-74D1-A517F2AF8424}"/>
                </a:ext>
              </a:extLst>
            </p:cNvPr>
            <p:cNvSpPr/>
            <p:nvPr/>
          </p:nvSpPr>
          <p:spPr>
            <a:xfrm>
              <a:off x="976577" y="2851342"/>
              <a:ext cx="228600" cy="228600"/>
            </a:xfrm>
            <a:prstGeom prst="ellipse">
              <a:avLst/>
            </a:prstGeom>
            <a:solidFill>
              <a:schemeClr val="tx2">
                <a:lumMod val="40000"/>
                <a:lumOff val="60000"/>
              </a:schemeClr>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sp>
          <p:nvSpPr>
            <p:cNvPr id="17" name="Oval 16">
              <a:extLst>
                <a:ext uri="{FF2B5EF4-FFF2-40B4-BE49-F238E27FC236}">
                  <a16:creationId xmlns:a16="http://schemas.microsoft.com/office/drawing/2014/main" id="{078DAFF3-E8FB-8DED-5138-44181B578551}"/>
                </a:ext>
              </a:extLst>
            </p:cNvPr>
            <p:cNvSpPr/>
            <p:nvPr/>
          </p:nvSpPr>
          <p:spPr>
            <a:xfrm>
              <a:off x="976577" y="3175266"/>
              <a:ext cx="228600" cy="228600"/>
            </a:xfrm>
            <a:prstGeom prst="ellipse">
              <a:avLst/>
            </a:prstGeom>
            <a:solidFill>
              <a:schemeClr val="accent2">
                <a:lumMod val="60000"/>
                <a:lumOff val="40000"/>
              </a:schemeClr>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sp>
          <p:nvSpPr>
            <p:cNvPr id="18" name="Oval 17">
              <a:extLst>
                <a:ext uri="{FF2B5EF4-FFF2-40B4-BE49-F238E27FC236}">
                  <a16:creationId xmlns:a16="http://schemas.microsoft.com/office/drawing/2014/main" id="{E682FBEA-F45B-4AF6-3ED3-0D7AC26C6935}"/>
                </a:ext>
              </a:extLst>
            </p:cNvPr>
            <p:cNvSpPr/>
            <p:nvPr/>
          </p:nvSpPr>
          <p:spPr>
            <a:xfrm>
              <a:off x="976577" y="3499190"/>
              <a:ext cx="228600" cy="228600"/>
            </a:xfrm>
            <a:prstGeom prst="ellipse">
              <a:avLst/>
            </a:prstGeom>
            <a:solidFill>
              <a:schemeClr val="accent6">
                <a:lumMod val="60000"/>
                <a:lumOff val="40000"/>
              </a:schemeClr>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yriad Pro"/>
                <a:ea typeface="+mn-ea"/>
                <a:cs typeface="+mn-cs"/>
              </a:endParaRPr>
            </a:p>
          </p:txBody>
        </p:sp>
        <p:sp>
          <p:nvSpPr>
            <p:cNvPr id="19" name="Oval 18">
              <a:extLst>
                <a:ext uri="{FF2B5EF4-FFF2-40B4-BE49-F238E27FC236}">
                  <a16:creationId xmlns:a16="http://schemas.microsoft.com/office/drawing/2014/main" id="{32A86ED0-04AB-AD8B-ECDD-C01A3CAFA003}"/>
                </a:ext>
              </a:extLst>
            </p:cNvPr>
            <p:cNvSpPr/>
            <p:nvPr/>
          </p:nvSpPr>
          <p:spPr>
            <a:xfrm>
              <a:off x="976577" y="3823114"/>
              <a:ext cx="228600" cy="228600"/>
            </a:xfrm>
            <a:prstGeom prst="ellipse">
              <a:avLst/>
            </a:prstGeom>
            <a:solidFill>
              <a:schemeClr val="bg2">
                <a:lumMod val="90000"/>
              </a:schemeClr>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sp>
          <p:nvSpPr>
            <p:cNvPr id="20" name="Oval 19">
              <a:extLst>
                <a:ext uri="{FF2B5EF4-FFF2-40B4-BE49-F238E27FC236}">
                  <a16:creationId xmlns:a16="http://schemas.microsoft.com/office/drawing/2014/main" id="{7500ADE0-5D4A-CEA3-433A-A82DA38CC025}"/>
                </a:ext>
              </a:extLst>
            </p:cNvPr>
            <p:cNvSpPr/>
            <p:nvPr/>
          </p:nvSpPr>
          <p:spPr>
            <a:xfrm>
              <a:off x="976577" y="4147037"/>
              <a:ext cx="228600" cy="228600"/>
            </a:xfrm>
            <a:prstGeom prst="ellipse">
              <a:avLst/>
            </a:prstGeom>
            <a:solidFill>
              <a:schemeClr val="accent4">
                <a:lumMod val="40000"/>
                <a:lumOff val="60000"/>
              </a:schemeClr>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sp>
          <p:nvSpPr>
            <p:cNvPr id="21" name="Oval 20">
              <a:extLst>
                <a:ext uri="{FF2B5EF4-FFF2-40B4-BE49-F238E27FC236}">
                  <a16:creationId xmlns:a16="http://schemas.microsoft.com/office/drawing/2014/main" id="{A09F3F53-5557-EA50-68E3-06246CC0E57F}"/>
                </a:ext>
              </a:extLst>
            </p:cNvPr>
            <p:cNvSpPr/>
            <p:nvPr/>
          </p:nvSpPr>
          <p:spPr>
            <a:xfrm>
              <a:off x="976569" y="4870937"/>
              <a:ext cx="228600" cy="228600"/>
            </a:xfrm>
            <a:prstGeom prst="ellipse">
              <a:avLst/>
            </a:prstGeom>
            <a:solidFill>
              <a:schemeClr val="accent3">
                <a:lumMod val="20000"/>
                <a:lumOff val="80000"/>
              </a:schemeClr>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sp>
          <p:nvSpPr>
            <p:cNvPr id="22" name="TextBox 21">
              <a:extLst>
                <a:ext uri="{FF2B5EF4-FFF2-40B4-BE49-F238E27FC236}">
                  <a16:creationId xmlns:a16="http://schemas.microsoft.com/office/drawing/2014/main" id="{C222CE48-BA85-B1E6-66EF-7CE1DCA67A1F}"/>
                </a:ext>
              </a:extLst>
            </p:cNvPr>
            <p:cNvSpPr txBox="1"/>
            <p:nvPr/>
          </p:nvSpPr>
          <p:spPr>
            <a:xfrm rot="5400000">
              <a:off x="1009880" y="4355728"/>
              <a:ext cx="406871"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Myriad Pro"/>
                  <a:ea typeface="+mn-ea"/>
                  <a:cs typeface="+mn-cs"/>
                </a:rPr>
                <a:t>…</a:t>
              </a:r>
            </a:p>
          </p:txBody>
        </p:sp>
      </p:grpSp>
      <p:grpSp>
        <p:nvGrpSpPr>
          <p:cNvPr id="33" name="Group 32">
            <a:extLst>
              <a:ext uri="{FF2B5EF4-FFF2-40B4-BE49-F238E27FC236}">
                <a16:creationId xmlns:a16="http://schemas.microsoft.com/office/drawing/2014/main" id="{54EBFAC6-2499-865F-25DF-8E96E2256860}"/>
              </a:ext>
            </a:extLst>
          </p:cNvPr>
          <p:cNvGrpSpPr/>
          <p:nvPr/>
        </p:nvGrpSpPr>
        <p:grpSpPr>
          <a:xfrm>
            <a:off x="1307096" y="2743200"/>
            <a:ext cx="564618" cy="2438400"/>
            <a:chOff x="1363416" y="2743200"/>
            <a:chExt cx="564618" cy="2438400"/>
          </a:xfrm>
        </p:grpSpPr>
        <p:sp>
          <p:nvSpPr>
            <p:cNvPr id="24" name="Rectangle 23">
              <a:extLst>
                <a:ext uri="{FF2B5EF4-FFF2-40B4-BE49-F238E27FC236}">
                  <a16:creationId xmlns:a16="http://schemas.microsoft.com/office/drawing/2014/main" id="{9B030B35-6D9C-3067-093A-595719FE2C6E}"/>
                </a:ext>
              </a:extLst>
            </p:cNvPr>
            <p:cNvSpPr/>
            <p:nvPr/>
          </p:nvSpPr>
          <p:spPr>
            <a:xfrm>
              <a:off x="1363416" y="2743200"/>
              <a:ext cx="361122" cy="2438400"/>
            </a:xfrm>
            <a:prstGeom prst="rect">
              <a:avLst/>
            </a:prstGeom>
            <a:solidFill>
              <a:schemeClr val="bg1">
                <a:lumMod val="9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yriad Pro"/>
                <a:ea typeface="+mn-ea"/>
                <a:cs typeface="+mn-cs"/>
              </a:endParaRPr>
            </a:p>
          </p:txBody>
        </p:sp>
        <p:sp>
          <p:nvSpPr>
            <p:cNvPr id="25" name="Oval 24">
              <a:extLst>
                <a:ext uri="{FF2B5EF4-FFF2-40B4-BE49-F238E27FC236}">
                  <a16:creationId xmlns:a16="http://schemas.microsoft.com/office/drawing/2014/main" id="{0E21E692-6508-B4EA-D8C3-15E46B430B53}"/>
                </a:ext>
              </a:extLst>
            </p:cNvPr>
            <p:cNvSpPr/>
            <p:nvPr/>
          </p:nvSpPr>
          <p:spPr>
            <a:xfrm>
              <a:off x="1429685" y="2851342"/>
              <a:ext cx="228600" cy="228600"/>
            </a:xfrm>
            <a:prstGeom prst="ellipse">
              <a:avLst/>
            </a:prstGeom>
            <a:solidFill>
              <a:schemeClr val="accent3">
                <a:lumMod val="60000"/>
                <a:lumOff val="40000"/>
              </a:schemeClr>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sp>
          <p:nvSpPr>
            <p:cNvPr id="26" name="Oval 25">
              <a:extLst>
                <a:ext uri="{FF2B5EF4-FFF2-40B4-BE49-F238E27FC236}">
                  <a16:creationId xmlns:a16="http://schemas.microsoft.com/office/drawing/2014/main" id="{7A890B29-C202-F704-F944-A0559BC575E8}"/>
                </a:ext>
              </a:extLst>
            </p:cNvPr>
            <p:cNvSpPr/>
            <p:nvPr/>
          </p:nvSpPr>
          <p:spPr>
            <a:xfrm>
              <a:off x="1429685" y="3175266"/>
              <a:ext cx="228600" cy="228600"/>
            </a:xfrm>
            <a:prstGeom prst="ellipse">
              <a:avLst/>
            </a:prstGeom>
            <a:solidFill>
              <a:schemeClr val="tx2">
                <a:lumMod val="20000"/>
                <a:lumOff val="80000"/>
              </a:schemeClr>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sp>
          <p:nvSpPr>
            <p:cNvPr id="27" name="Oval 26">
              <a:extLst>
                <a:ext uri="{FF2B5EF4-FFF2-40B4-BE49-F238E27FC236}">
                  <a16:creationId xmlns:a16="http://schemas.microsoft.com/office/drawing/2014/main" id="{1F7706FC-088C-08B5-0D8F-38E01CCDC94E}"/>
                </a:ext>
              </a:extLst>
            </p:cNvPr>
            <p:cNvSpPr/>
            <p:nvPr/>
          </p:nvSpPr>
          <p:spPr>
            <a:xfrm>
              <a:off x="1429685" y="3499190"/>
              <a:ext cx="228600" cy="228600"/>
            </a:xfrm>
            <a:prstGeom prst="ellipse">
              <a:avLst/>
            </a:prstGeom>
            <a:solidFill>
              <a:schemeClr val="bg2">
                <a:lumMod val="75000"/>
              </a:schemeClr>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sp>
          <p:nvSpPr>
            <p:cNvPr id="28" name="Oval 27">
              <a:extLst>
                <a:ext uri="{FF2B5EF4-FFF2-40B4-BE49-F238E27FC236}">
                  <a16:creationId xmlns:a16="http://schemas.microsoft.com/office/drawing/2014/main" id="{F20B4159-FB3C-C641-FE10-B987CA396019}"/>
                </a:ext>
              </a:extLst>
            </p:cNvPr>
            <p:cNvSpPr/>
            <p:nvPr/>
          </p:nvSpPr>
          <p:spPr>
            <a:xfrm>
              <a:off x="1429685" y="3823114"/>
              <a:ext cx="228600" cy="228600"/>
            </a:xfrm>
            <a:prstGeom prst="ellipse">
              <a:avLst/>
            </a:prstGeom>
            <a:solidFill>
              <a:srgbClr val="CCFFCC"/>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sp>
          <p:nvSpPr>
            <p:cNvPr id="29" name="Oval 28">
              <a:extLst>
                <a:ext uri="{FF2B5EF4-FFF2-40B4-BE49-F238E27FC236}">
                  <a16:creationId xmlns:a16="http://schemas.microsoft.com/office/drawing/2014/main" id="{7F2B3F89-1D56-DDD4-AB8E-E79101241BD4}"/>
                </a:ext>
              </a:extLst>
            </p:cNvPr>
            <p:cNvSpPr/>
            <p:nvPr/>
          </p:nvSpPr>
          <p:spPr>
            <a:xfrm>
              <a:off x="1429685" y="4147037"/>
              <a:ext cx="228600" cy="228600"/>
            </a:xfrm>
            <a:prstGeom prst="ellipse">
              <a:avLst/>
            </a:prstGeom>
            <a:solidFill>
              <a:schemeClr val="accent5">
                <a:lumMod val="40000"/>
                <a:lumOff val="60000"/>
              </a:schemeClr>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sp>
          <p:nvSpPr>
            <p:cNvPr id="30" name="Oval 29">
              <a:extLst>
                <a:ext uri="{FF2B5EF4-FFF2-40B4-BE49-F238E27FC236}">
                  <a16:creationId xmlns:a16="http://schemas.microsoft.com/office/drawing/2014/main" id="{37FB44B6-D3AE-7073-5ADF-78A12793818A}"/>
                </a:ext>
              </a:extLst>
            </p:cNvPr>
            <p:cNvSpPr/>
            <p:nvPr/>
          </p:nvSpPr>
          <p:spPr>
            <a:xfrm>
              <a:off x="1429677" y="4870937"/>
              <a:ext cx="228600" cy="228600"/>
            </a:xfrm>
            <a:prstGeom prst="ellipse">
              <a:avLst/>
            </a:prstGeom>
            <a:solidFill>
              <a:schemeClr val="accent4">
                <a:lumMod val="40000"/>
                <a:lumOff val="60000"/>
              </a:schemeClr>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sp>
          <p:nvSpPr>
            <p:cNvPr id="31" name="TextBox 30">
              <a:extLst>
                <a:ext uri="{FF2B5EF4-FFF2-40B4-BE49-F238E27FC236}">
                  <a16:creationId xmlns:a16="http://schemas.microsoft.com/office/drawing/2014/main" id="{28E95919-E423-1785-741D-77122BCF7C0C}"/>
                </a:ext>
              </a:extLst>
            </p:cNvPr>
            <p:cNvSpPr txBox="1"/>
            <p:nvPr/>
          </p:nvSpPr>
          <p:spPr>
            <a:xfrm rot="5400000">
              <a:off x="1462988" y="4355728"/>
              <a:ext cx="406871"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Myriad Pro"/>
                  <a:ea typeface="+mn-ea"/>
                  <a:cs typeface="+mn-cs"/>
                </a:rPr>
                <a:t>…</a:t>
              </a:r>
            </a:p>
          </p:txBody>
        </p:sp>
      </p:grpSp>
      <p:cxnSp>
        <p:nvCxnSpPr>
          <p:cNvPr id="35" name="Straight Arrow Connector 34">
            <a:extLst>
              <a:ext uri="{FF2B5EF4-FFF2-40B4-BE49-F238E27FC236}">
                <a16:creationId xmlns:a16="http://schemas.microsoft.com/office/drawing/2014/main" id="{01651FA6-2CBE-C755-56A9-1DDAD1F35749}"/>
              </a:ext>
            </a:extLst>
          </p:cNvPr>
          <p:cNvCxnSpPr>
            <a:stCxn id="41" idx="0"/>
            <a:endCxn id="5" idx="2"/>
          </p:cNvCxnSpPr>
          <p:nvPr/>
        </p:nvCxnSpPr>
        <p:spPr>
          <a:xfrm flipH="1" flipV="1">
            <a:off x="581441" y="5181600"/>
            <a:ext cx="449811" cy="674104"/>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87FCEB58-6082-EE9C-CFDD-6C2A0C5DCE9B}"/>
              </a:ext>
            </a:extLst>
          </p:cNvPr>
          <p:cNvCxnSpPr>
            <a:stCxn id="41" idx="0"/>
            <a:endCxn id="15" idx="2"/>
          </p:cNvCxnSpPr>
          <p:nvPr/>
        </p:nvCxnSpPr>
        <p:spPr>
          <a:xfrm flipV="1">
            <a:off x="1031252" y="5181600"/>
            <a:ext cx="3297" cy="674104"/>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B2037E04-83C9-F7F3-AC8F-19717B445933}"/>
              </a:ext>
            </a:extLst>
          </p:cNvPr>
          <p:cNvCxnSpPr>
            <a:stCxn id="41" idx="0"/>
            <a:endCxn id="24" idx="2"/>
          </p:cNvCxnSpPr>
          <p:nvPr/>
        </p:nvCxnSpPr>
        <p:spPr>
          <a:xfrm flipV="1">
            <a:off x="1031252" y="5181600"/>
            <a:ext cx="456405" cy="674104"/>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6" name="TextBox 55">
            <a:extLst>
              <a:ext uri="{FF2B5EF4-FFF2-40B4-BE49-F238E27FC236}">
                <a16:creationId xmlns:a16="http://schemas.microsoft.com/office/drawing/2014/main" id="{E85A09EB-5833-D85D-F86C-6B4C4D24BE7A}"/>
              </a:ext>
            </a:extLst>
          </p:cNvPr>
          <p:cNvSpPr txBox="1"/>
          <p:nvPr/>
        </p:nvSpPr>
        <p:spPr>
          <a:xfrm>
            <a:off x="298692" y="2351488"/>
            <a:ext cx="565498"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Q</a:t>
            </a:r>
            <a:r>
              <a:rPr kumimoji="0" lang="en-US" sz="2000" b="0" i="0" u="none" strike="noStrike" kern="1200" cap="none" spc="0" normalizeH="0" baseline="-25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a:t>
            </a:r>
          </a:p>
        </p:txBody>
      </p:sp>
      <p:sp>
        <p:nvSpPr>
          <p:cNvPr id="57" name="TextBox 56">
            <a:extLst>
              <a:ext uri="{FF2B5EF4-FFF2-40B4-BE49-F238E27FC236}">
                <a16:creationId xmlns:a16="http://schemas.microsoft.com/office/drawing/2014/main" id="{0CF72FFB-8EF7-E2B1-AD5E-49972BA20965}"/>
              </a:ext>
            </a:extLst>
          </p:cNvPr>
          <p:cNvSpPr txBox="1"/>
          <p:nvPr/>
        </p:nvSpPr>
        <p:spPr>
          <a:xfrm>
            <a:off x="1307096" y="5366102"/>
            <a:ext cx="181492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Myriad Pro"/>
                <a:ea typeface="+mn-ea"/>
                <a:cs typeface="+mn-cs"/>
              </a:rPr>
              <a:t>linear mappings</a:t>
            </a:r>
          </a:p>
        </p:txBody>
      </p:sp>
      <p:sp>
        <p:nvSpPr>
          <p:cNvPr id="58" name="TextBox 57">
            <a:extLst>
              <a:ext uri="{FF2B5EF4-FFF2-40B4-BE49-F238E27FC236}">
                <a16:creationId xmlns:a16="http://schemas.microsoft.com/office/drawing/2014/main" id="{FBFD6D25-B472-3A17-FD9C-1202751FBE1F}"/>
              </a:ext>
            </a:extLst>
          </p:cNvPr>
          <p:cNvSpPr txBox="1"/>
          <p:nvPr/>
        </p:nvSpPr>
        <p:spPr>
          <a:xfrm>
            <a:off x="818006" y="2351488"/>
            <a:ext cx="522676"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K</a:t>
            </a:r>
            <a:r>
              <a:rPr kumimoji="0" lang="en-US" sz="2000" b="0" i="0" u="none" strike="noStrike" kern="1200" cap="none" spc="0" normalizeH="0" baseline="-25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a:t>
            </a:r>
            <a:endPar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59" name="TextBox 58">
            <a:extLst>
              <a:ext uri="{FF2B5EF4-FFF2-40B4-BE49-F238E27FC236}">
                <a16:creationId xmlns:a16="http://schemas.microsoft.com/office/drawing/2014/main" id="{F94C71B8-B9F7-663E-BFBE-87B7C8AB84D0}"/>
              </a:ext>
            </a:extLst>
          </p:cNvPr>
          <p:cNvSpPr txBox="1"/>
          <p:nvPr/>
        </p:nvSpPr>
        <p:spPr>
          <a:xfrm>
            <a:off x="1108847" y="2346487"/>
            <a:ext cx="75115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V</a:t>
            </a:r>
            <a:r>
              <a:rPr kumimoji="0" lang="en-US" sz="2000" b="0" i="0" u="none" strike="noStrike" kern="1200" cap="none" spc="0" normalizeH="0" baseline="-25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a:t>
            </a:r>
            <a:endPar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nvGrpSpPr>
          <p:cNvPr id="88" name="Group 87">
            <a:extLst>
              <a:ext uri="{FF2B5EF4-FFF2-40B4-BE49-F238E27FC236}">
                <a16:creationId xmlns:a16="http://schemas.microsoft.com/office/drawing/2014/main" id="{F4DB6EF8-99B7-60C1-BF84-52AA3EC2B867}"/>
              </a:ext>
            </a:extLst>
          </p:cNvPr>
          <p:cNvGrpSpPr/>
          <p:nvPr/>
        </p:nvGrpSpPr>
        <p:grpSpPr>
          <a:xfrm>
            <a:off x="3078285" y="2743200"/>
            <a:ext cx="564618" cy="2438400"/>
            <a:chOff x="578143" y="3048000"/>
            <a:chExt cx="564618" cy="2438400"/>
          </a:xfrm>
        </p:grpSpPr>
        <p:sp>
          <p:nvSpPr>
            <p:cNvPr id="89" name="Rectangle 88">
              <a:extLst>
                <a:ext uri="{FF2B5EF4-FFF2-40B4-BE49-F238E27FC236}">
                  <a16:creationId xmlns:a16="http://schemas.microsoft.com/office/drawing/2014/main" id="{7BCBBD28-6EC6-F083-9EC2-80ABFE4A5113}"/>
                </a:ext>
              </a:extLst>
            </p:cNvPr>
            <p:cNvSpPr/>
            <p:nvPr/>
          </p:nvSpPr>
          <p:spPr>
            <a:xfrm>
              <a:off x="578143" y="3048000"/>
              <a:ext cx="361122" cy="2438400"/>
            </a:xfrm>
            <a:prstGeom prst="rect">
              <a:avLst/>
            </a:prstGeom>
            <a:solidFill>
              <a:schemeClr val="bg1">
                <a:lumMod val="9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yriad Pro"/>
                <a:ea typeface="+mn-ea"/>
                <a:cs typeface="+mn-cs"/>
              </a:endParaRPr>
            </a:p>
          </p:txBody>
        </p:sp>
        <p:sp>
          <p:nvSpPr>
            <p:cNvPr id="90" name="Oval 89">
              <a:extLst>
                <a:ext uri="{FF2B5EF4-FFF2-40B4-BE49-F238E27FC236}">
                  <a16:creationId xmlns:a16="http://schemas.microsoft.com/office/drawing/2014/main" id="{71646E01-6E42-5FEC-170D-2127942E8C8B}"/>
                </a:ext>
              </a:extLst>
            </p:cNvPr>
            <p:cNvSpPr/>
            <p:nvPr/>
          </p:nvSpPr>
          <p:spPr>
            <a:xfrm>
              <a:off x="644412" y="3156142"/>
              <a:ext cx="228600" cy="228600"/>
            </a:xfrm>
            <a:prstGeom prst="ellipse">
              <a:avLst/>
            </a:prstGeom>
            <a:solidFill>
              <a:schemeClr val="accent6">
                <a:lumMod val="60000"/>
                <a:lumOff val="40000"/>
              </a:schemeClr>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sp>
          <p:nvSpPr>
            <p:cNvPr id="91" name="Oval 90">
              <a:extLst>
                <a:ext uri="{FF2B5EF4-FFF2-40B4-BE49-F238E27FC236}">
                  <a16:creationId xmlns:a16="http://schemas.microsoft.com/office/drawing/2014/main" id="{C929B32E-5E09-5768-A8A6-6D97BCC44F7C}"/>
                </a:ext>
              </a:extLst>
            </p:cNvPr>
            <p:cNvSpPr/>
            <p:nvPr/>
          </p:nvSpPr>
          <p:spPr>
            <a:xfrm>
              <a:off x="644412" y="3480066"/>
              <a:ext cx="228600" cy="228600"/>
            </a:xfrm>
            <a:prstGeom prst="ellipse">
              <a:avLst/>
            </a:prstGeom>
            <a:solidFill>
              <a:schemeClr val="accent4">
                <a:lumMod val="60000"/>
                <a:lumOff val="40000"/>
              </a:schemeClr>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sp>
          <p:nvSpPr>
            <p:cNvPr id="92" name="Oval 91">
              <a:extLst>
                <a:ext uri="{FF2B5EF4-FFF2-40B4-BE49-F238E27FC236}">
                  <a16:creationId xmlns:a16="http://schemas.microsoft.com/office/drawing/2014/main" id="{428A76B9-CAB1-68FE-C5A0-DBB0A0797D88}"/>
                </a:ext>
              </a:extLst>
            </p:cNvPr>
            <p:cNvSpPr/>
            <p:nvPr/>
          </p:nvSpPr>
          <p:spPr>
            <a:xfrm>
              <a:off x="644412" y="3803990"/>
              <a:ext cx="228600" cy="228600"/>
            </a:xfrm>
            <a:prstGeom prst="ellipse">
              <a:avLst/>
            </a:prstGeom>
            <a:solidFill>
              <a:schemeClr val="tx2">
                <a:lumMod val="40000"/>
                <a:lumOff val="60000"/>
              </a:schemeClr>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sp>
          <p:nvSpPr>
            <p:cNvPr id="93" name="Oval 92">
              <a:extLst>
                <a:ext uri="{FF2B5EF4-FFF2-40B4-BE49-F238E27FC236}">
                  <a16:creationId xmlns:a16="http://schemas.microsoft.com/office/drawing/2014/main" id="{60AD3576-DC74-0C4F-884E-8B8550B316A8}"/>
                </a:ext>
              </a:extLst>
            </p:cNvPr>
            <p:cNvSpPr/>
            <p:nvPr/>
          </p:nvSpPr>
          <p:spPr>
            <a:xfrm>
              <a:off x="644412" y="4127914"/>
              <a:ext cx="228600" cy="228600"/>
            </a:xfrm>
            <a:prstGeom prst="ellipse">
              <a:avLst/>
            </a:prstGeom>
            <a:solidFill>
              <a:srgbClr val="FFFF99"/>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sp>
          <p:nvSpPr>
            <p:cNvPr id="94" name="Oval 93">
              <a:extLst>
                <a:ext uri="{FF2B5EF4-FFF2-40B4-BE49-F238E27FC236}">
                  <a16:creationId xmlns:a16="http://schemas.microsoft.com/office/drawing/2014/main" id="{D6DD4D3F-1131-F3ED-9D6F-D48EB22243F6}"/>
                </a:ext>
              </a:extLst>
            </p:cNvPr>
            <p:cNvSpPr/>
            <p:nvPr/>
          </p:nvSpPr>
          <p:spPr>
            <a:xfrm>
              <a:off x="644412" y="4451837"/>
              <a:ext cx="228600" cy="228600"/>
            </a:xfrm>
            <a:prstGeom prst="ellipse">
              <a:avLst/>
            </a:prstGeom>
            <a:solidFill>
              <a:schemeClr val="accent1">
                <a:lumMod val="20000"/>
                <a:lumOff val="80000"/>
              </a:schemeClr>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sp>
          <p:nvSpPr>
            <p:cNvPr id="95" name="Oval 94">
              <a:extLst>
                <a:ext uri="{FF2B5EF4-FFF2-40B4-BE49-F238E27FC236}">
                  <a16:creationId xmlns:a16="http://schemas.microsoft.com/office/drawing/2014/main" id="{D2E50C84-C8C7-D5E3-AFB9-853374ADE597}"/>
                </a:ext>
              </a:extLst>
            </p:cNvPr>
            <p:cNvSpPr/>
            <p:nvPr/>
          </p:nvSpPr>
          <p:spPr>
            <a:xfrm>
              <a:off x="644404" y="5175737"/>
              <a:ext cx="228600" cy="228600"/>
            </a:xfrm>
            <a:prstGeom prst="ellipse">
              <a:avLst/>
            </a:prstGeom>
            <a:solidFill>
              <a:schemeClr val="accent2">
                <a:lumMod val="40000"/>
                <a:lumOff val="60000"/>
              </a:schemeClr>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sp>
          <p:nvSpPr>
            <p:cNvPr id="96" name="TextBox 95">
              <a:extLst>
                <a:ext uri="{FF2B5EF4-FFF2-40B4-BE49-F238E27FC236}">
                  <a16:creationId xmlns:a16="http://schemas.microsoft.com/office/drawing/2014/main" id="{2302024A-4F4D-CD3A-50A2-A7E598A593EC}"/>
                </a:ext>
              </a:extLst>
            </p:cNvPr>
            <p:cNvSpPr txBox="1"/>
            <p:nvPr/>
          </p:nvSpPr>
          <p:spPr>
            <a:xfrm rot="5400000">
              <a:off x="677715" y="4660528"/>
              <a:ext cx="406871"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Myriad Pro"/>
                  <a:ea typeface="+mn-ea"/>
                  <a:cs typeface="+mn-cs"/>
                </a:rPr>
                <a:t>…</a:t>
              </a:r>
            </a:p>
          </p:txBody>
        </p:sp>
      </p:grpSp>
      <p:grpSp>
        <p:nvGrpSpPr>
          <p:cNvPr id="97" name="Group 96">
            <a:extLst>
              <a:ext uri="{FF2B5EF4-FFF2-40B4-BE49-F238E27FC236}">
                <a16:creationId xmlns:a16="http://schemas.microsoft.com/office/drawing/2014/main" id="{94D332AD-D888-DD34-C84B-C0BC69C09931}"/>
              </a:ext>
            </a:extLst>
          </p:cNvPr>
          <p:cNvGrpSpPr/>
          <p:nvPr/>
        </p:nvGrpSpPr>
        <p:grpSpPr>
          <a:xfrm>
            <a:off x="3531393" y="2743200"/>
            <a:ext cx="564618" cy="2438400"/>
            <a:chOff x="910308" y="2743200"/>
            <a:chExt cx="564618" cy="2438400"/>
          </a:xfrm>
        </p:grpSpPr>
        <p:sp>
          <p:nvSpPr>
            <p:cNvPr id="98" name="Rectangle 97">
              <a:extLst>
                <a:ext uri="{FF2B5EF4-FFF2-40B4-BE49-F238E27FC236}">
                  <a16:creationId xmlns:a16="http://schemas.microsoft.com/office/drawing/2014/main" id="{72DF94AE-DCFE-ECE1-63FF-858C84E19CE7}"/>
                </a:ext>
              </a:extLst>
            </p:cNvPr>
            <p:cNvSpPr/>
            <p:nvPr/>
          </p:nvSpPr>
          <p:spPr>
            <a:xfrm>
              <a:off x="910308" y="2743200"/>
              <a:ext cx="361122" cy="2438400"/>
            </a:xfrm>
            <a:prstGeom prst="rect">
              <a:avLst/>
            </a:prstGeom>
            <a:solidFill>
              <a:schemeClr val="bg1">
                <a:lumMod val="9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yriad Pro"/>
                <a:ea typeface="+mn-ea"/>
                <a:cs typeface="+mn-cs"/>
              </a:endParaRPr>
            </a:p>
          </p:txBody>
        </p:sp>
        <p:sp>
          <p:nvSpPr>
            <p:cNvPr id="99" name="Oval 98">
              <a:extLst>
                <a:ext uri="{FF2B5EF4-FFF2-40B4-BE49-F238E27FC236}">
                  <a16:creationId xmlns:a16="http://schemas.microsoft.com/office/drawing/2014/main" id="{C278CED7-FCAB-8225-63EE-3C3B6ED14664}"/>
                </a:ext>
              </a:extLst>
            </p:cNvPr>
            <p:cNvSpPr/>
            <p:nvPr/>
          </p:nvSpPr>
          <p:spPr>
            <a:xfrm>
              <a:off x="976577" y="2851342"/>
              <a:ext cx="228600" cy="228600"/>
            </a:xfrm>
            <a:prstGeom prst="ellipse">
              <a:avLst/>
            </a:prstGeom>
            <a:solidFill>
              <a:schemeClr val="accent2">
                <a:lumMod val="60000"/>
                <a:lumOff val="40000"/>
              </a:schemeClr>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sp>
          <p:nvSpPr>
            <p:cNvPr id="100" name="Oval 99">
              <a:extLst>
                <a:ext uri="{FF2B5EF4-FFF2-40B4-BE49-F238E27FC236}">
                  <a16:creationId xmlns:a16="http://schemas.microsoft.com/office/drawing/2014/main" id="{6EC9A524-0707-8217-E3D7-9C840219ED4D}"/>
                </a:ext>
              </a:extLst>
            </p:cNvPr>
            <p:cNvSpPr/>
            <p:nvPr/>
          </p:nvSpPr>
          <p:spPr>
            <a:xfrm>
              <a:off x="976577" y="3175266"/>
              <a:ext cx="228600" cy="228600"/>
            </a:xfrm>
            <a:prstGeom prst="ellipse">
              <a:avLst/>
            </a:prstGeom>
            <a:solidFill>
              <a:schemeClr val="accent3">
                <a:lumMod val="40000"/>
                <a:lumOff val="60000"/>
              </a:schemeClr>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sp>
          <p:nvSpPr>
            <p:cNvPr id="101" name="Oval 100">
              <a:extLst>
                <a:ext uri="{FF2B5EF4-FFF2-40B4-BE49-F238E27FC236}">
                  <a16:creationId xmlns:a16="http://schemas.microsoft.com/office/drawing/2014/main" id="{DC3509A7-282C-EE3C-96BC-6556BBA251D3}"/>
                </a:ext>
              </a:extLst>
            </p:cNvPr>
            <p:cNvSpPr/>
            <p:nvPr/>
          </p:nvSpPr>
          <p:spPr>
            <a:xfrm>
              <a:off x="976577" y="3499190"/>
              <a:ext cx="228600" cy="228600"/>
            </a:xfrm>
            <a:prstGeom prst="ellipse">
              <a:avLst/>
            </a:prstGeom>
            <a:solidFill>
              <a:schemeClr val="accent6">
                <a:lumMod val="60000"/>
                <a:lumOff val="40000"/>
              </a:schemeClr>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yriad Pro"/>
                <a:ea typeface="+mn-ea"/>
                <a:cs typeface="+mn-cs"/>
              </a:endParaRPr>
            </a:p>
          </p:txBody>
        </p:sp>
        <p:sp>
          <p:nvSpPr>
            <p:cNvPr id="102" name="Oval 101">
              <a:extLst>
                <a:ext uri="{FF2B5EF4-FFF2-40B4-BE49-F238E27FC236}">
                  <a16:creationId xmlns:a16="http://schemas.microsoft.com/office/drawing/2014/main" id="{E554E335-2A09-4D07-68ED-D159C24ACDB1}"/>
                </a:ext>
              </a:extLst>
            </p:cNvPr>
            <p:cNvSpPr/>
            <p:nvPr/>
          </p:nvSpPr>
          <p:spPr>
            <a:xfrm>
              <a:off x="976577" y="3823114"/>
              <a:ext cx="228600" cy="228600"/>
            </a:xfrm>
            <a:prstGeom prst="ellipse">
              <a:avLst/>
            </a:prstGeom>
            <a:solidFill>
              <a:schemeClr val="bg2">
                <a:lumMod val="90000"/>
              </a:schemeClr>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sp>
          <p:nvSpPr>
            <p:cNvPr id="103" name="Oval 102">
              <a:extLst>
                <a:ext uri="{FF2B5EF4-FFF2-40B4-BE49-F238E27FC236}">
                  <a16:creationId xmlns:a16="http://schemas.microsoft.com/office/drawing/2014/main" id="{9A04C233-485C-B6FE-5D78-E8E32BC66018}"/>
                </a:ext>
              </a:extLst>
            </p:cNvPr>
            <p:cNvSpPr/>
            <p:nvPr/>
          </p:nvSpPr>
          <p:spPr>
            <a:xfrm>
              <a:off x="976577" y="4147037"/>
              <a:ext cx="228600" cy="228600"/>
            </a:xfrm>
            <a:prstGeom prst="ellipse">
              <a:avLst/>
            </a:prstGeom>
            <a:solidFill>
              <a:schemeClr val="accent2">
                <a:lumMod val="40000"/>
                <a:lumOff val="60000"/>
              </a:schemeClr>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sp>
          <p:nvSpPr>
            <p:cNvPr id="104" name="Oval 103">
              <a:extLst>
                <a:ext uri="{FF2B5EF4-FFF2-40B4-BE49-F238E27FC236}">
                  <a16:creationId xmlns:a16="http://schemas.microsoft.com/office/drawing/2014/main" id="{CA34ECB3-F620-BBE1-C2B1-0357825DD31A}"/>
                </a:ext>
              </a:extLst>
            </p:cNvPr>
            <p:cNvSpPr/>
            <p:nvPr/>
          </p:nvSpPr>
          <p:spPr>
            <a:xfrm>
              <a:off x="976569" y="4870937"/>
              <a:ext cx="228600" cy="228600"/>
            </a:xfrm>
            <a:prstGeom prst="ellipse">
              <a:avLst/>
            </a:prstGeom>
            <a:solidFill>
              <a:schemeClr val="tx2">
                <a:lumMod val="40000"/>
                <a:lumOff val="60000"/>
              </a:schemeClr>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sp>
          <p:nvSpPr>
            <p:cNvPr id="105" name="TextBox 104">
              <a:extLst>
                <a:ext uri="{FF2B5EF4-FFF2-40B4-BE49-F238E27FC236}">
                  <a16:creationId xmlns:a16="http://schemas.microsoft.com/office/drawing/2014/main" id="{6CABBFF0-AEA9-4F8E-B794-FE8A7BCF305D}"/>
                </a:ext>
              </a:extLst>
            </p:cNvPr>
            <p:cNvSpPr txBox="1"/>
            <p:nvPr/>
          </p:nvSpPr>
          <p:spPr>
            <a:xfrm rot="5400000">
              <a:off x="1009880" y="4355728"/>
              <a:ext cx="406871"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Myriad Pro"/>
                  <a:ea typeface="+mn-ea"/>
                  <a:cs typeface="+mn-cs"/>
                </a:rPr>
                <a:t>…</a:t>
              </a:r>
            </a:p>
          </p:txBody>
        </p:sp>
      </p:grpSp>
      <p:grpSp>
        <p:nvGrpSpPr>
          <p:cNvPr id="106" name="Group 105">
            <a:extLst>
              <a:ext uri="{FF2B5EF4-FFF2-40B4-BE49-F238E27FC236}">
                <a16:creationId xmlns:a16="http://schemas.microsoft.com/office/drawing/2014/main" id="{3DA55DB1-5AA0-925A-5D7B-047FB8126262}"/>
              </a:ext>
            </a:extLst>
          </p:cNvPr>
          <p:cNvGrpSpPr/>
          <p:nvPr/>
        </p:nvGrpSpPr>
        <p:grpSpPr>
          <a:xfrm>
            <a:off x="3984501" y="2743200"/>
            <a:ext cx="564618" cy="2438400"/>
            <a:chOff x="1363416" y="2743200"/>
            <a:chExt cx="564618" cy="2438400"/>
          </a:xfrm>
        </p:grpSpPr>
        <p:sp>
          <p:nvSpPr>
            <p:cNvPr id="107" name="Rectangle 106">
              <a:extLst>
                <a:ext uri="{FF2B5EF4-FFF2-40B4-BE49-F238E27FC236}">
                  <a16:creationId xmlns:a16="http://schemas.microsoft.com/office/drawing/2014/main" id="{9F9FF3D0-AFAE-C120-A498-72AC5081F5F1}"/>
                </a:ext>
              </a:extLst>
            </p:cNvPr>
            <p:cNvSpPr/>
            <p:nvPr/>
          </p:nvSpPr>
          <p:spPr>
            <a:xfrm>
              <a:off x="1363416" y="2743200"/>
              <a:ext cx="361122" cy="2438400"/>
            </a:xfrm>
            <a:prstGeom prst="rect">
              <a:avLst/>
            </a:prstGeom>
            <a:solidFill>
              <a:schemeClr val="bg1">
                <a:lumMod val="9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yriad Pro"/>
                <a:ea typeface="+mn-ea"/>
                <a:cs typeface="+mn-cs"/>
              </a:endParaRPr>
            </a:p>
          </p:txBody>
        </p:sp>
        <p:sp>
          <p:nvSpPr>
            <p:cNvPr id="108" name="Oval 107">
              <a:extLst>
                <a:ext uri="{FF2B5EF4-FFF2-40B4-BE49-F238E27FC236}">
                  <a16:creationId xmlns:a16="http://schemas.microsoft.com/office/drawing/2014/main" id="{AFDE7085-22D2-B4E5-889A-B440C5F5E5BD}"/>
                </a:ext>
              </a:extLst>
            </p:cNvPr>
            <p:cNvSpPr/>
            <p:nvPr/>
          </p:nvSpPr>
          <p:spPr>
            <a:xfrm>
              <a:off x="1429685" y="2851342"/>
              <a:ext cx="228600" cy="228600"/>
            </a:xfrm>
            <a:prstGeom prst="ellipse">
              <a:avLst/>
            </a:prstGeom>
            <a:solidFill>
              <a:srgbClr val="FFFF99"/>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yriad Pro"/>
                <a:ea typeface="+mn-ea"/>
                <a:cs typeface="+mn-cs"/>
              </a:endParaRPr>
            </a:p>
          </p:txBody>
        </p:sp>
        <p:sp>
          <p:nvSpPr>
            <p:cNvPr id="109" name="Oval 108">
              <a:extLst>
                <a:ext uri="{FF2B5EF4-FFF2-40B4-BE49-F238E27FC236}">
                  <a16:creationId xmlns:a16="http://schemas.microsoft.com/office/drawing/2014/main" id="{DB8FF8AE-F104-46C4-7875-7A3B97A500B7}"/>
                </a:ext>
              </a:extLst>
            </p:cNvPr>
            <p:cNvSpPr/>
            <p:nvPr/>
          </p:nvSpPr>
          <p:spPr>
            <a:xfrm>
              <a:off x="1429685" y="3175266"/>
              <a:ext cx="228600" cy="228600"/>
            </a:xfrm>
            <a:prstGeom prst="ellipse">
              <a:avLst/>
            </a:prstGeom>
            <a:solidFill>
              <a:schemeClr val="tx2">
                <a:lumMod val="20000"/>
                <a:lumOff val="80000"/>
              </a:schemeClr>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sp>
          <p:nvSpPr>
            <p:cNvPr id="110" name="Oval 109">
              <a:extLst>
                <a:ext uri="{FF2B5EF4-FFF2-40B4-BE49-F238E27FC236}">
                  <a16:creationId xmlns:a16="http://schemas.microsoft.com/office/drawing/2014/main" id="{738817E2-FDDB-6044-F1DC-7C3D9FE6D901}"/>
                </a:ext>
              </a:extLst>
            </p:cNvPr>
            <p:cNvSpPr/>
            <p:nvPr/>
          </p:nvSpPr>
          <p:spPr>
            <a:xfrm>
              <a:off x="1429685" y="3499190"/>
              <a:ext cx="228600" cy="228600"/>
            </a:xfrm>
            <a:prstGeom prst="ellipse">
              <a:avLst/>
            </a:prstGeom>
            <a:solidFill>
              <a:schemeClr val="accent2">
                <a:lumMod val="40000"/>
                <a:lumOff val="60000"/>
              </a:schemeClr>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sp>
          <p:nvSpPr>
            <p:cNvPr id="111" name="Oval 110">
              <a:extLst>
                <a:ext uri="{FF2B5EF4-FFF2-40B4-BE49-F238E27FC236}">
                  <a16:creationId xmlns:a16="http://schemas.microsoft.com/office/drawing/2014/main" id="{8500BE22-3A40-5053-4227-7C57B4FE4B8F}"/>
                </a:ext>
              </a:extLst>
            </p:cNvPr>
            <p:cNvSpPr/>
            <p:nvPr/>
          </p:nvSpPr>
          <p:spPr>
            <a:xfrm>
              <a:off x="1429685" y="3823114"/>
              <a:ext cx="228600" cy="228600"/>
            </a:xfrm>
            <a:prstGeom prst="ellipse">
              <a:avLst/>
            </a:prstGeom>
            <a:solidFill>
              <a:schemeClr val="accent4">
                <a:lumMod val="40000"/>
                <a:lumOff val="60000"/>
              </a:schemeClr>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sp>
          <p:nvSpPr>
            <p:cNvPr id="112" name="Oval 111">
              <a:extLst>
                <a:ext uri="{FF2B5EF4-FFF2-40B4-BE49-F238E27FC236}">
                  <a16:creationId xmlns:a16="http://schemas.microsoft.com/office/drawing/2014/main" id="{BFBA7187-FA52-C0AD-3852-076C12B559E4}"/>
                </a:ext>
              </a:extLst>
            </p:cNvPr>
            <p:cNvSpPr/>
            <p:nvPr/>
          </p:nvSpPr>
          <p:spPr>
            <a:xfrm>
              <a:off x="1429685" y="4147037"/>
              <a:ext cx="228600" cy="228600"/>
            </a:xfrm>
            <a:prstGeom prst="ellipse">
              <a:avLst/>
            </a:prstGeom>
            <a:solidFill>
              <a:schemeClr val="accent5">
                <a:lumMod val="40000"/>
                <a:lumOff val="60000"/>
              </a:schemeClr>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sp>
          <p:nvSpPr>
            <p:cNvPr id="113" name="Oval 112">
              <a:extLst>
                <a:ext uri="{FF2B5EF4-FFF2-40B4-BE49-F238E27FC236}">
                  <a16:creationId xmlns:a16="http://schemas.microsoft.com/office/drawing/2014/main" id="{E342CA06-DA74-E787-9B1B-BD79D4EB31FF}"/>
                </a:ext>
              </a:extLst>
            </p:cNvPr>
            <p:cNvSpPr/>
            <p:nvPr/>
          </p:nvSpPr>
          <p:spPr>
            <a:xfrm>
              <a:off x="1429677" y="4870937"/>
              <a:ext cx="228600" cy="228600"/>
            </a:xfrm>
            <a:prstGeom prst="ellipse">
              <a:avLst/>
            </a:prstGeom>
            <a:solidFill>
              <a:schemeClr val="accent6">
                <a:lumMod val="40000"/>
                <a:lumOff val="60000"/>
              </a:schemeClr>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sp>
          <p:nvSpPr>
            <p:cNvPr id="114" name="TextBox 113">
              <a:extLst>
                <a:ext uri="{FF2B5EF4-FFF2-40B4-BE49-F238E27FC236}">
                  <a16:creationId xmlns:a16="http://schemas.microsoft.com/office/drawing/2014/main" id="{6F7EA20A-3FA5-5CAC-BC49-0DD152950B58}"/>
                </a:ext>
              </a:extLst>
            </p:cNvPr>
            <p:cNvSpPr txBox="1"/>
            <p:nvPr/>
          </p:nvSpPr>
          <p:spPr>
            <a:xfrm rot="5400000">
              <a:off x="1462988" y="4355728"/>
              <a:ext cx="406871"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Myriad Pro"/>
                  <a:ea typeface="+mn-ea"/>
                  <a:cs typeface="+mn-cs"/>
                </a:rPr>
                <a:t>…</a:t>
              </a:r>
            </a:p>
          </p:txBody>
        </p:sp>
      </p:grpSp>
      <p:cxnSp>
        <p:nvCxnSpPr>
          <p:cNvPr id="115" name="Straight Arrow Connector 114">
            <a:extLst>
              <a:ext uri="{FF2B5EF4-FFF2-40B4-BE49-F238E27FC236}">
                <a16:creationId xmlns:a16="http://schemas.microsoft.com/office/drawing/2014/main" id="{58A66A63-EE2A-B36D-5C46-2230E8129BB5}"/>
              </a:ext>
            </a:extLst>
          </p:cNvPr>
          <p:cNvCxnSpPr>
            <a:endCxn id="89" idx="2"/>
          </p:cNvCxnSpPr>
          <p:nvPr/>
        </p:nvCxnSpPr>
        <p:spPr>
          <a:xfrm flipH="1" flipV="1">
            <a:off x="3258846" y="5181600"/>
            <a:ext cx="449811" cy="674104"/>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6" name="Straight Arrow Connector 115">
            <a:extLst>
              <a:ext uri="{FF2B5EF4-FFF2-40B4-BE49-F238E27FC236}">
                <a16:creationId xmlns:a16="http://schemas.microsoft.com/office/drawing/2014/main" id="{F27492B9-DE6B-7851-53DD-9D87549EE2C4}"/>
              </a:ext>
            </a:extLst>
          </p:cNvPr>
          <p:cNvCxnSpPr>
            <a:endCxn id="98" idx="2"/>
          </p:cNvCxnSpPr>
          <p:nvPr/>
        </p:nvCxnSpPr>
        <p:spPr>
          <a:xfrm flipV="1">
            <a:off x="3708657" y="5181600"/>
            <a:ext cx="3297" cy="674104"/>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7" name="Straight Arrow Connector 116">
            <a:extLst>
              <a:ext uri="{FF2B5EF4-FFF2-40B4-BE49-F238E27FC236}">
                <a16:creationId xmlns:a16="http://schemas.microsoft.com/office/drawing/2014/main" id="{E38E0635-B6F4-355E-E5E8-D4BC1601E30A}"/>
              </a:ext>
            </a:extLst>
          </p:cNvPr>
          <p:cNvCxnSpPr>
            <a:endCxn id="107" idx="2"/>
          </p:cNvCxnSpPr>
          <p:nvPr/>
        </p:nvCxnSpPr>
        <p:spPr>
          <a:xfrm flipV="1">
            <a:off x="3708657" y="5181600"/>
            <a:ext cx="456405" cy="674104"/>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8" name="TextBox 117">
            <a:extLst>
              <a:ext uri="{FF2B5EF4-FFF2-40B4-BE49-F238E27FC236}">
                <a16:creationId xmlns:a16="http://schemas.microsoft.com/office/drawing/2014/main" id="{186A7652-081C-2A2F-6096-EA2F7C34A0EF}"/>
              </a:ext>
            </a:extLst>
          </p:cNvPr>
          <p:cNvSpPr txBox="1"/>
          <p:nvPr/>
        </p:nvSpPr>
        <p:spPr>
          <a:xfrm>
            <a:off x="2986298" y="2351488"/>
            <a:ext cx="545096"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Q</a:t>
            </a:r>
            <a:r>
              <a:rPr kumimoji="0" lang="en-US" sz="2000" b="0" i="0" u="none" strike="noStrike" kern="1200" cap="none" spc="0" normalizeH="0" baseline="-25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5</a:t>
            </a:r>
            <a:endPar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19" name="TextBox 118">
            <a:extLst>
              <a:ext uri="{FF2B5EF4-FFF2-40B4-BE49-F238E27FC236}">
                <a16:creationId xmlns:a16="http://schemas.microsoft.com/office/drawing/2014/main" id="{5D7E3FCF-2C8E-9902-2136-5D0E3559E5C4}"/>
              </a:ext>
            </a:extLst>
          </p:cNvPr>
          <p:cNvSpPr txBox="1"/>
          <p:nvPr/>
        </p:nvSpPr>
        <p:spPr>
          <a:xfrm>
            <a:off x="3468729" y="2351488"/>
            <a:ext cx="479854"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K</a:t>
            </a:r>
            <a:r>
              <a:rPr kumimoji="0" lang="en-US" sz="2000" b="0" i="0" u="none" strike="noStrike" kern="1200" cap="none" spc="0" normalizeH="0" baseline="-25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5</a:t>
            </a:r>
            <a:endPar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20" name="TextBox 119">
            <a:extLst>
              <a:ext uri="{FF2B5EF4-FFF2-40B4-BE49-F238E27FC236}">
                <a16:creationId xmlns:a16="http://schemas.microsoft.com/office/drawing/2014/main" id="{F291CE8B-944E-642C-06A3-F8B1EE5F367C}"/>
              </a:ext>
            </a:extLst>
          </p:cNvPr>
          <p:cNvSpPr txBox="1"/>
          <p:nvPr/>
        </p:nvSpPr>
        <p:spPr>
          <a:xfrm>
            <a:off x="3885918" y="2346487"/>
            <a:ext cx="551818"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V</a:t>
            </a:r>
            <a:r>
              <a:rPr kumimoji="0" lang="en-US" sz="2000" b="0" i="0" u="none" strike="noStrike" kern="1200" cap="none" spc="0" normalizeH="0" baseline="-25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5</a:t>
            </a:r>
            <a:endPar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21" name="TextBox 120">
            <a:extLst>
              <a:ext uri="{FF2B5EF4-FFF2-40B4-BE49-F238E27FC236}">
                <a16:creationId xmlns:a16="http://schemas.microsoft.com/office/drawing/2014/main" id="{0D1CC3E3-A7AB-2158-430D-6CD876B64DDC}"/>
              </a:ext>
            </a:extLst>
          </p:cNvPr>
          <p:cNvSpPr txBox="1"/>
          <p:nvPr/>
        </p:nvSpPr>
        <p:spPr>
          <a:xfrm>
            <a:off x="1031250" y="1417638"/>
            <a:ext cx="1019756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50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Myriad Pro"/>
                <a:ea typeface="+mn-ea"/>
                <a:cs typeface="+mn-cs"/>
              </a:rPr>
              <a:t>Step 3: For each patch, compare its query vector to all key vectors</a:t>
            </a:r>
          </a:p>
        </p:txBody>
      </p:sp>
      <p:grpSp>
        <p:nvGrpSpPr>
          <p:cNvPr id="3" name="Group 2">
            <a:extLst>
              <a:ext uri="{FF2B5EF4-FFF2-40B4-BE49-F238E27FC236}">
                <a16:creationId xmlns:a16="http://schemas.microsoft.com/office/drawing/2014/main" id="{61696081-126C-1BFD-6BEB-0F8EC02F213C}"/>
              </a:ext>
            </a:extLst>
          </p:cNvPr>
          <p:cNvGrpSpPr/>
          <p:nvPr/>
        </p:nvGrpSpPr>
        <p:grpSpPr>
          <a:xfrm>
            <a:off x="5315779" y="3516320"/>
            <a:ext cx="4256848" cy="497920"/>
            <a:chOff x="5315779" y="3516320"/>
            <a:chExt cx="4256848" cy="497920"/>
          </a:xfrm>
        </p:grpSpPr>
        <p:sp>
          <p:nvSpPr>
            <p:cNvPr id="1024" name="Rectangle 1023">
              <a:extLst>
                <a:ext uri="{FF2B5EF4-FFF2-40B4-BE49-F238E27FC236}">
                  <a16:creationId xmlns:a16="http://schemas.microsoft.com/office/drawing/2014/main" id="{3117F747-92D9-836C-8D39-CBCCFB1DF433}"/>
                </a:ext>
              </a:extLst>
            </p:cNvPr>
            <p:cNvSpPr/>
            <p:nvPr/>
          </p:nvSpPr>
          <p:spPr>
            <a:xfrm>
              <a:off x="9115427" y="3516320"/>
              <a:ext cx="457200" cy="457200"/>
            </a:xfrm>
            <a:prstGeom prst="rect">
              <a:avLst/>
            </a:prstGeom>
            <a:solidFill>
              <a:schemeClr val="tx1">
                <a:lumMod val="50000"/>
                <a:lumOff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Myriad Pro"/>
                  <a:ea typeface="+mn-ea"/>
                  <a:cs typeface="+mn-cs"/>
                </a:rPr>
                <a:t>0.2</a:t>
              </a:r>
            </a:p>
          </p:txBody>
        </p:sp>
        <p:pic>
          <p:nvPicPr>
            <p:cNvPr id="1026" name="Picture 2">
              <a:extLst>
                <a:ext uri="{FF2B5EF4-FFF2-40B4-BE49-F238E27FC236}">
                  <a16:creationId xmlns:a16="http://schemas.microsoft.com/office/drawing/2014/main" id="{84368174-0ED1-5092-73CF-A68DD62A2D4B}"/>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5315779" y="3536950"/>
              <a:ext cx="3584264" cy="47729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586704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15"/>
                                        </p:tgtEl>
                                        <p:attrNameLst>
                                          <p:attrName>style.visibility</p:attrName>
                                        </p:attrNameLst>
                                      </p:cBhvr>
                                      <p:to>
                                        <p:strVal val="visible"/>
                                      </p:to>
                                    </p:set>
                                    <p:animEffect transition="in" filter="wipe(down)">
                                      <p:cBhvr>
                                        <p:cTn id="7" dur="100"/>
                                        <p:tgtEl>
                                          <p:spTgt spid="115"/>
                                        </p:tgtEl>
                                      </p:cBhvr>
                                    </p:animEffect>
                                  </p:childTnLst>
                                </p:cTn>
                              </p:par>
                              <p:par>
                                <p:cTn id="8" presetID="22" presetClass="entr" presetSubtype="4" fill="hold" nodeType="withEffect">
                                  <p:stCondLst>
                                    <p:cond delay="0"/>
                                  </p:stCondLst>
                                  <p:childTnLst>
                                    <p:set>
                                      <p:cBhvr>
                                        <p:cTn id="9" dur="1" fill="hold">
                                          <p:stCondLst>
                                            <p:cond delay="0"/>
                                          </p:stCondLst>
                                        </p:cTn>
                                        <p:tgtEl>
                                          <p:spTgt spid="116"/>
                                        </p:tgtEl>
                                        <p:attrNameLst>
                                          <p:attrName>style.visibility</p:attrName>
                                        </p:attrNameLst>
                                      </p:cBhvr>
                                      <p:to>
                                        <p:strVal val="visible"/>
                                      </p:to>
                                    </p:set>
                                    <p:animEffect transition="in" filter="wipe(down)">
                                      <p:cBhvr>
                                        <p:cTn id="10" dur="100"/>
                                        <p:tgtEl>
                                          <p:spTgt spid="116"/>
                                        </p:tgtEl>
                                      </p:cBhvr>
                                    </p:animEffect>
                                  </p:childTnLst>
                                </p:cTn>
                              </p:par>
                              <p:par>
                                <p:cTn id="11" presetID="22" presetClass="entr" presetSubtype="4" fill="hold" nodeType="withEffect">
                                  <p:stCondLst>
                                    <p:cond delay="0"/>
                                  </p:stCondLst>
                                  <p:childTnLst>
                                    <p:set>
                                      <p:cBhvr>
                                        <p:cTn id="12" dur="1" fill="hold">
                                          <p:stCondLst>
                                            <p:cond delay="0"/>
                                          </p:stCondLst>
                                        </p:cTn>
                                        <p:tgtEl>
                                          <p:spTgt spid="117"/>
                                        </p:tgtEl>
                                        <p:attrNameLst>
                                          <p:attrName>style.visibility</p:attrName>
                                        </p:attrNameLst>
                                      </p:cBhvr>
                                      <p:to>
                                        <p:strVal val="visible"/>
                                      </p:to>
                                    </p:set>
                                    <p:animEffect transition="in" filter="wipe(down)">
                                      <p:cBhvr>
                                        <p:cTn id="13" dur="100"/>
                                        <p:tgtEl>
                                          <p:spTgt spid="117"/>
                                        </p:tgtEl>
                                      </p:cBhvr>
                                    </p:animEffect>
                                  </p:childTnLst>
                                </p:cTn>
                              </p:par>
                            </p:childTnLst>
                          </p:cTn>
                        </p:par>
                        <p:par>
                          <p:cTn id="14" fill="hold">
                            <p:stCondLst>
                              <p:cond delay="100"/>
                            </p:stCondLst>
                            <p:childTnLst>
                              <p:par>
                                <p:cTn id="15" presetID="10" presetClass="entr" presetSubtype="0" fill="hold" nodeType="afterEffect">
                                  <p:stCondLst>
                                    <p:cond delay="0"/>
                                  </p:stCondLst>
                                  <p:childTnLst>
                                    <p:set>
                                      <p:cBhvr>
                                        <p:cTn id="16" dur="1" fill="hold">
                                          <p:stCondLst>
                                            <p:cond delay="0"/>
                                          </p:stCondLst>
                                        </p:cTn>
                                        <p:tgtEl>
                                          <p:spTgt spid="88"/>
                                        </p:tgtEl>
                                        <p:attrNameLst>
                                          <p:attrName>style.visibility</p:attrName>
                                        </p:attrNameLst>
                                      </p:cBhvr>
                                      <p:to>
                                        <p:strVal val="visible"/>
                                      </p:to>
                                    </p:set>
                                    <p:animEffect transition="in" filter="fade">
                                      <p:cBhvr>
                                        <p:cTn id="17" dur="100"/>
                                        <p:tgtEl>
                                          <p:spTgt spid="88"/>
                                        </p:tgtEl>
                                      </p:cBhvr>
                                    </p:animEffect>
                                  </p:childTnLst>
                                </p:cTn>
                              </p:par>
                              <p:par>
                                <p:cTn id="18" presetID="10" presetClass="entr" presetSubtype="0" fill="hold" nodeType="withEffect">
                                  <p:stCondLst>
                                    <p:cond delay="0"/>
                                  </p:stCondLst>
                                  <p:childTnLst>
                                    <p:set>
                                      <p:cBhvr>
                                        <p:cTn id="19" dur="1" fill="hold">
                                          <p:stCondLst>
                                            <p:cond delay="0"/>
                                          </p:stCondLst>
                                        </p:cTn>
                                        <p:tgtEl>
                                          <p:spTgt spid="97"/>
                                        </p:tgtEl>
                                        <p:attrNameLst>
                                          <p:attrName>style.visibility</p:attrName>
                                        </p:attrNameLst>
                                      </p:cBhvr>
                                      <p:to>
                                        <p:strVal val="visible"/>
                                      </p:to>
                                    </p:set>
                                    <p:animEffect transition="in" filter="fade">
                                      <p:cBhvr>
                                        <p:cTn id="20" dur="100"/>
                                        <p:tgtEl>
                                          <p:spTgt spid="97"/>
                                        </p:tgtEl>
                                      </p:cBhvr>
                                    </p:animEffect>
                                  </p:childTnLst>
                                </p:cTn>
                              </p:par>
                              <p:par>
                                <p:cTn id="21" presetID="10" presetClass="entr" presetSubtype="0" fill="hold" nodeType="withEffect">
                                  <p:stCondLst>
                                    <p:cond delay="0"/>
                                  </p:stCondLst>
                                  <p:childTnLst>
                                    <p:set>
                                      <p:cBhvr>
                                        <p:cTn id="22" dur="1" fill="hold">
                                          <p:stCondLst>
                                            <p:cond delay="0"/>
                                          </p:stCondLst>
                                        </p:cTn>
                                        <p:tgtEl>
                                          <p:spTgt spid="106"/>
                                        </p:tgtEl>
                                        <p:attrNameLst>
                                          <p:attrName>style.visibility</p:attrName>
                                        </p:attrNameLst>
                                      </p:cBhvr>
                                      <p:to>
                                        <p:strVal val="visible"/>
                                      </p:to>
                                    </p:set>
                                    <p:animEffect transition="in" filter="fade">
                                      <p:cBhvr>
                                        <p:cTn id="23" dur="100"/>
                                        <p:tgtEl>
                                          <p:spTgt spid="106"/>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18"/>
                                        </p:tgtEl>
                                        <p:attrNameLst>
                                          <p:attrName>style.visibility</p:attrName>
                                        </p:attrNameLst>
                                      </p:cBhvr>
                                      <p:to>
                                        <p:strVal val="visible"/>
                                      </p:to>
                                    </p:set>
                                    <p:animEffect transition="in" filter="fade">
                                      <p:cBhvr>
                                        <p:cTn id="26" dur="100"/>
                                        <p:tgtEl>
                                          <p:spTgt spid="118"/>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19"/>
                                        </p:tgtEl>
                                        <p:attrNameLst>
                                          <p:attrName>style.visibility</p:attrName>
                                        </p:attrNameLst>
                                      </p:cBhvr>
                                      <p:to>
                                        <p:strVal val="visible"/>
                                      </p:to>
                                    </p:set>
                                    <p:animEffect transition="in" filter="fade">
                                      <p:cBhvr>
                                        <p:cTn id="29" dur="100"/>
                                        <p:tgtEl>
                                          <p:spTgt spid="119"/>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20"/>
                                        </p:tgtEl>
                                        <p:attrNameLst>
                                          <p:attrName>style.visibility</p:attrName>
                                        </p:attrNameLst>
                                      </p:cBhvr>
                                      <p:to>
                                        <p:strVal val="visible"/>
                                      </p:to>
                                    </p:set>
                                    <p:animEffect transition="in" filter="fade">
                                      <p:cBhvr>
                                        <p:cTn id="32" dur="100"/>
                                        <p:tgtEl>
                                          <p:spTgt spid="120"/>
                                        </p:tgtEl>
                                      </p:cBhvr>
                                    </p:animEffec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 grpId="0"/>
      <p:bldP spid="119" grpId="0"/>
      <p:bldP spid="120"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F5170C-E694-C146-AF02-B926BEBEF5E0}"/>
              </a:ext>
            </a:extLst>
          </p:cNvPr>
          <p:cNvSpPr>
            <a:spLocks noGrp="1"/>
          </p:cNvSpPr>
          <p:nvPr>
            <p:ph type="title"/>
          </p:nvPr>
        </p:nvSpPr>
        <p:spPr/>
        <p:txBody>
          <a:bodyPr/>
          <a:lstStyle/>
          <a:p>
            <a:r>
              <a:rPr lang="en-US" dirty="0"/>
              <a:t>An alternative to convolution: Attention</a:t>
            </a:r>
          </a:p>
        </p:txBody>
      </p:sp>
      <p:pic>
        <p:nvPicPr>
          <p:cNvPr id="40" name="Content Placeholder 4" descr="A close up of grass&#10;&#10;Description automatically generated">
            <a:extLst>
              <a:ext uri="{FF2B5EF4-FFF2-40B4-BE49-F238E27FC236}">
                <a16:creationId xmlns:a16="http://schemas.microsoft.com/office/drawing/2014/main" id="{5D22C2A1-2262-A265-3EC3-4F6332718AC3}"/>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0820400" y="5855704"/>
            <a:ext cx="545095" cy="545095"/>
          </a:xfrm>
          <a:ln>
            <a:solidFill>
              <a:schemeClr val="tx1"/>
            </a:solidFill>
          </a:ln>
        </p:spPr>
      </p:pic>
      <p:pic>
        <p:nvPicPr>
          <p:cNvPr id="41" name="Picture 40" descr="A field of grass with trees in the background&#10;&#10;Description automatically generated">
            <a:extLst>
              <a:ext uri="{FF2B5EF4-FFF2-40B4-BE49-F238E27FC236}">
                <a16:creationId xmlns:a16="http://schemas.microsoft.com/office/drawing/2014/main" id="{B60B37BB-055A-DB18-DFEE-79D17B74E98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8704" y="5855704"/>
            <a:ext cx="545095" cy="545095"/>
          </a:xfrm>
          <a:prstGeom prst="rect">
            <a:avLst/>
          </a:prstGeom>
          <a:ln>
            <a:solidFill>
              <a:schemeClr val="tx1"/>
            </a:solidFill>
          </a:ln>
        </p:spPr>
      </p:pic>
      <p:pic>
        <p:nvPicPr>
          <p:cNvPr id="42" name="Picture 41" descr="Llamas lying in a grassy field with trees in the background&#10;&#10;Description automatically generated">
            <a:extLst>
              <a:ext uri="{FF2B5EF4-FFF2-40B4-BE49-F238E27FC236}">
                <a16:creationId xmlns:a16="http://schemas.microsoft.com/office/drawing/2014/main" id="{39E8D4D9-818A-D204-F8F9-E07BC17F63C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29484" y="5855704"/>
            <a:ext cx="545095" cy="545095"/>
          </a:xfrm>
          <a:prstGeom prst="rect">
            <a:avLst/>
          </a:prstGeom>
          <a:ln>
            <a:solidFill>
              <a:schemeClr val="tx1"/>
            </a:solidFill>
          </a:ln>
        </p:spPr>
      </p:pic>
      <p:pic>
        <p:nvPicPr>
          <p:cNvPr id="43" name="Picture 42" descr="A group of llamas in a field&#10;&#10;Description automatically generated">
            <a:extLst>
              <a:ext uri="{FF2B5EF4-FFF2-40B4-BE49-F238E27FC236}">
                <a16:creationId xmlns:a16="http://schemas.microsoft.com/office/drawing/2014/main" id="{78F610A0-F130-6ADC-68A0-0EC292838BD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00264" y="5855704"/>
            <a:ext cx="545095" cy="545095"/>
          </a:xfrm>
          <a:prstGeom prst="rect">
            <a:avLst/>
          </a:prstGeom>
          <a:ln>
            <a:solidFill>
              <a:schemeClr val="tx1"/>
            </a:solidFill>
          </a:ln>
        </p:spPr>
      </p:pic>
      <p:pic>
        <p:nvPicPr>
          <p:cNvPr id="44" name="Picture 43" descr="A llama in a field&#10;&#10;Description automatically generated">
            <a:extLst>
              <a:ext uri="{FF2B5EF4-FFF2-40B4-BE49-F238E27FC236}">
                <a16:creationId xmlns:a16="http://schemas.microsoft.com/office/drawing/2014/main" id="{BDF25B7C-4848-D206-CADC-8057DE99660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771044" y="5855704"/>
            <a:ext cx="545095" cy="545095"/>
          </a:xfrm>
          <a:prstGeom prst="rect">
            <a:avLst/>
          </a:prstGeom>
          <a:ln>
            <a:solidFill>
              <a:schemeClr val="tx1"/>
            </a:solidFill>
          </a:ln>
        </p:spPr>
      </p:pic>
      <p:pic>
        <p:nvPicPr>
          <p:cNvPr id="45" name="Picture 44" descr="A close up of a sheep's tail&#10;&#10;Description automatically generated">
            <a:extLst>
              <a:ext uri="{FF2B5EF4-FFF2-40B4-BE49-F238E27FC236}">
                <a16:creationId xmlns:a16="http://schemas.microsoft.com/office/drawing/2014/main" id="{D2CDEC16-BB3C-6C72-B448-4FFBC5D138B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441824" y="5855704"/>
            <a:ext cx="545095" cy="545096"/>
          </a:xfrm>
          <a:prstGeom prst="rect">
            <a:avLst/>
          </a:prstGeom>
          <a:ln>
            <a:solidFill>
              <a:schemeClr val="tx1"/>
            </a:solidFill>
          </a:ln>
        </p:spPr>
      </p:pic>
      <p:pic>
        <p:nvPicPr>
          <p:cNvPr id="46" name="Picture 45" descr="A white sheep in a grassy field&#10;&#10;Description automatically generated">
            <a:extLst>
              <a:ext uri="{FF2B5EF4-FFF2-40B4-BE49-F238E27FC236}">
                <a16:creationId xmlns:a16="http://schemas.microsoft.com/office/drawing/2014/main" id="{4B2DFBBC-20EA-CC5D-E436-7ACF96E6296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112604" y="5855704"/>
            <a:ext cx="545095" cy="545096"/>
          </a:xfrm>
          <a:prstGeom prst="rect">
            <a:avLst/>
          </a:prstGeom>
          <a:ln>
            <a:solidFill>
              <a:schemeClr val="tx1"/>
            </a:solidFill>
          </a:ln>
        </p:spPr>
      </p:pic>
      <p:pic>
        <p:nvPicPr>
          <p:cNvPr id="47" name="Picture 46" descr="A white llama with long hair&#10;&#10;Description automatically generated">
            <a:extLst>
              <a:ext uri="{FF2B5EF4-FFF2-40B4-BE49-F238E27FC236}">
                <a16:creationId xmlns:a16="http://schemas.microsoft.com/office/drawing/2014/main" id="{D3F9331F-3789-44FB-A0E6-14AFA6999EE1}"/>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783384" y="5855704"/>
            <a:ext cx="545095" cy="545096"/>
          </a:xfrm>
          <a:prstGeom prst="rect">
            <a:avLst/>
          </a:prstGeom>
          <a:ln>
            <a:solidFill>
              <a:schemeClr val="tx1"/>
            </a:solidFill>
          </a:ln>
        </p:spPr>
      </p:pic>
      <p:pic>
        <p:nvPicPr>
          <p:cNvPr id="48" name="Picture 47" descr="A close up of a sheep&#10;&#10;Description automatically generated">
            <a:extLst>
              <a:ext uri="{FF2B5EF4-FFF2-40B4-BE49-F238E27FC236}">
                <a16:creationId xmlns:a16="http://schemas.microsoft.com/office/drawing/2014/main" id="{E9BD0370-EBD8-222A-0061-13D8DD55DDD0}"/>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454164" y="5855704"/>
            <a:ext cx="545095" cy="545096"/>
          </a:xfrm>
          <a:prstGeom prst="rect">
            <a:avLst/>
          </a:prstGeom>
          <a:ln>
            <a:solidFill>
              <a:schemeClr val="tx1"/>
            </a:solidFill>
          </a:ln>
        </p:spPr>
      </p:pic>
      <p:pic>
        <p:nvPicPr>
          <p:cNvPr id="49" name="Picture 48" descr="A close up of a fur&#10;&#10;Description automatically generated">
            <a:extLst>
              <a:ext uri="{FF2B5EF4-FFF2-40B4-BE49-F238E27FC236}">
                <a16:creationId xmlns:a16="http://schemas.microsoft.com/office/drawing/2014/main" id="{DFD465D7-BFA6-C6CC-0756-46DF0CDADC3B}"/>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124944" y="5855704"/>
            <a:ext cx="545095" cy="545096"/>
          </a:xfrm>
          <a:prstGeom prst="rect">
            <a:avLst/>
          </a:prstGeom>
          <a:ln>
            <a:solidFill>
              <a:schemeClr val="tx1"/>
            </a:solidFill>
          </a:ln>
        </p:spPr>
      </p:pic>
      <p:pic>
        <p:nvPicPr>
          <p:cNvPr id="50" name="Picture 49" descr="A close-up of a sheep's body&#10;&#10;Description automatically generated">
            <a:extLst>
              <a:ext uri="{FF2B5EF4-FFF2-40B4-BE49-F238E27FC236}">
                <a16:creationId xmlns:a16="http://schemas.microsoft.com/office/drawing/2014/main" id="{15451498-60A9-6AB5-EC06-B634A7440946}"/>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795724" y="5855704"/>
            <a:ext cx="545095" cy="545096"/>
          </a:xfrm>
          <a:prstGeom prst="rect">
            <a:avLst/>
          </a:prstGeom>
          <a:ln>
            <a:solidFill>
              <a:schemeClr val="tx1"/>
            </a:solidFill>
          </a:ln>
        </p:spPr>
      </p:pic>
      <p:pic>
        <p:nvPicPr>
          <p:cNvPr id="51" name="Picture 50" descr="A close up of a furry animal&#10;&#10;Description automatically generated">
            <a:extLst>
              <a:ext uri="{FF2B5EF4-FFF2-40B4-BE49-F238E27FC236}">
                <a16:creationId xmlns:a16="http://schemas.microsoft.com/office/drawing/2014/main" id="{D9B6484F-6921-C3B9-B2D1-F3F043A3D4EB}"/>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466504" y="5855704"/>
            <a:ext cx="545095" cy="545096"/>
          </a:xfrm>
          <a:prstGeom prst="rect">
            <a:avLst/>
          </a:prstGeom>
          <a:ln>
            <a:solidFill>
              <a:schemeClr val="tx1"/>
            </a:solidFill>
          </a:ln>
        </p:spPr>
      </p:pic>
      <p:pic>
        <p:nvPicPr>
          <p:cNvPr id="52" name="Picture 51" descr="A close-up of a sheep's tail&#10;&#10;Description automatically generated">
            <a:extLst>
              <a:ext uri="{FF2B5EF4-FFF2-40B4-BE49-F238E27FC236}">
                <a16:creationId xmlns:a16="http://schemas.microsoft.com/office/drawing/2014/main" id="{3AC298A8-D8C3-028F-A2FB-197A008A85AE}"/>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137284" y="5855704"/>
            <a:ext cx="545095" cy="545096"/>
          </a:xfrm>
          <a:prstGeom prst="rect">
            <a:avLst/>
          </a:prstGeom>
          <a:ln>
            <a:solidFill>
              <a:schemeClr val="tx1"/>
            </a:solidFill>
          </a:ln>
        </p:spPr>
      </p:pic>
      <p:pic>
        <p:nvPicPr>
          <p:cNvPr id="53" name="Picture 52" descr="A close up of a hairy animal&#10;&#10;Description automatically generated">
            <a:extLst>
              <a:ext uri="{FF2B5EF4-FFF2-40B4-BE49-F238E27FC236}">
                <a16:creationId xmlns:a16="http://schemas.microsoft.com/office/drawing/2014/main" id="{1510E4A7-DF6F-1514-F006-3B89C2BE594A}"/>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8808064" y="5855704"/>
            <a:ext cx="545095" cy="545096"/>
          </a:xfrm>
          <a:prstGeom prst="rect">
            <a:avLst/>
          </a:prstGeom>
          <a:ln>
            <a:solidFill>
              <a:schemeClr val="tx1"/>
            </a:solidFill>
          </a:ln>
        </p:spPr>
      </p:pic>
      <p:pic>
        <p:nvPicPr>
          <p:cNvPr id="54" name="Picture 53" descr="A close-up of a sheep's legs&#10;&#10;Description automatically generated">
            <a:extLst>
              <a:ext uri="{FF2B5EF4-FFF2-40B4-BE49-F238E27FC236}">
                <a16:creationId xmlns:a16="http://schemas.microsoft.com/office/drawing/2014/main" id="{429E3326-90F9-28D2-BB18-67DF3E2DB046}"/>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9478844" y="5855704"/>
            <a:ext cx="545095" cy="545096"/>
          </a:xfrm>
          <a:prstGeom prst="rect">
            <a:avLst/>
          </a:prstGeom>
          <a:ln>
            <a:solidFill>
              <a:schemeClr val="tx1"/>
            </a:solidFill>
          </a:ln>
        </p:spPr>
      </p:pic>
      <p:pic>
        <p:nvPicPr>
          <p:cNvPr id="55" name="Picture 54" descr="A close-up of a sheep's leg&#10;&#10;Description automatically generated">
            <a:extLst>
              <a:ext uri="{FF2B5EF4-FFF2-40B4-BE49-F238E27FC236}">
                <a16:creationId xmlns:a16="http://schemas.microsoft.com/office/drawing/2014/main" id="{D234D1FF-1E31-9863-4A06-750328231098}"/>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10149624" y="5855704"/>
            <a:ext cx="545095" cy="545096"/>
          </a:xfrm>
          <a:prstGeom prst="rect">
            <a:avLst/>
          </a:prstGeom>
          <a:ln>
            <a:solidFill>
              <a:schemeClr val="tx1"/>
            </a:solidFill>
          </a:ln>
        </p:spPr>
      </p:pic>
      <p:sp>
        <p:nvSpPr>
          <p:cNvPr id="14" name="Rectangle 13">
            <a:extLst>
              <a:ext uri="{FF2B5EF4-FFF2-40B4-BE49-F238E27FC236}">
                <a16:creationId xmlns:a16="http://schemas.microsoft.com/office/drawing/2014/main" id="{CFF06B4E-9209-567F-1F0F-4457BC361877}"/>
              </a:ext>
            </a:extLst>
          </p:cNvPr>
          <p:cNvSpPr/>
          <p:nvPr/>
        </p:nvSpPr>
        <p:spPr>
          <a:xfrm>
            <a:off x="758703" y="5167814"/>
            <a:ext cx="545095" cy="545095"/>
          </a:xfrm>
          <a:prstGeom prst="rect">
            <a:avLst/>
          </a:prstGeom>
          <a:solidFill>
            <a:schemeClr val="bg1">
              <a:lumMod val="95000"/>
            </a:schemeClr>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Myriad Pro"/>
              <a:ea typeface="+mn-ea"/>
              <a:cs typeface="+mn-cs"/>
            </a:endParaRPr>
          </a:p>
        </p:txBody>
      </p:sp>
      <p:sp>
        <p:nvSpPr>
          <p:cNvPr id="5" name="Rectangle 4">
            <a:extLst>
              <a:ext uri="{FF2B5EF4-FFF2-40B4-BE49-F238E27FC236}">
                <a16:creationId xmlns:a16="http://schemas.microsoft.com/office/drawing/2014/main" id="{6492F174-DC0A-949B-7EC9-956BB5BFC304}"/>
              </a:ext>
            </a:extLst>
          </p:cNvPr>
          <p:cNvSpPr/>
          <p:nvPr/>
        </p:nvSpPr>
        <p:spPr>
          <a:xfrm>
            <a:off x="1429483" y="5167814"/>
            <a:ext cx="545095" cy="545095"/>
          </a:xfrm>
          <a:prstGeom prst="rect">
            <a:avLst/>
          </a:prstGeom>
          <a:solidFill>
            <a:schemeClr val="bg1">
              <a:lumMod val="85000"/>
            </a:schemeClr>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Myriad Pro"/>
              <a:ea typeface="+mn-ea"/>
              <a:cs typeface="+mn-cs"/>
            </a:endParaRPr>
          </a:p>
        </p:txBody>
      </p:sp>
      <p:sp>
        <p:nvSpPr>
          <p:cNvPr id="6" name="Rectangle 5">
            <a:extLst>
              <a:ext uri="{FF2B5EF4-FFF2-40B4-BE49-F238E27FC236}">
                <a16:creationId xmlns:a16="http://schemas.microsoft.com/office/drawing/2014/main" id="{E9DE0A6E-4AE5-BDAF-F5C5-A32D3700519B}"/>
              </a:ext>
            </a:extLst>
          </p:cNvPr>
          <p:cNvSpPr/>
          <p:nvPr/>
        </p:nvSpPr>
        <p:spPr>
          <a:xfrm>
            <a:off x="2100263" y="5167814"/>
            <a:ext cx="545095" cy="545095"/>
          </a:xfrm>
          <a:prstGeom prst="rect">
            <a:avLst/>
          </a:prstGeom>
          <a:solidFill>
            <a:schemeClr val="bg1">
              <a:lumMod val="65000"/>
            </a:schemeClr>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Myriad Pro"/>
                <a:ea typeface="+mn-ea"/>
                <a:cs typeface="+mn-cs"/>
              </a:rPr>
              <a:t>		</a:t>
            </a:r>
          </a:p>
        </p:txBody>
      </p:sp>
      <p:sp>
        <p:nvSpPr>
          <p:cNvPr id="7" name="Rectangle 6">
            <a:extLst>
              <a:ext uri="{FF2B5EF4-FFF2-40B4-BE49-F238E27FC236}">
                <a16:creationId xmlns:a16="http://schemas.microsoft.com/office/drawing/2014/main" id="{C6DF18EF-CB9A-6D35-DDBE-2AA2A6AD9E71}"/>
              </a:ext>
            </a:extLst>
          </p:cNvPr>
          <p:cNvSpPr/>
          <p:nvPr/>
        </p:nvSpPr>
        <p:spPr>
          <a:xfrm>
            <a:off x="2771043" y="5167814"/>
            <a:ext cx="545095" cy="545095"/>
          </a:xfrm>
          <a:prstGeom prst="rect">
            <a:avLst/>
          </a:prstGeom>
          <a:solidFill>
            <a:schemeClr val="tx1">
              <a:lumMod val="65000"/>
              <a:lumOff val="35000"/>
            </a:schemeClr>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Myriad Pro"/>
              <a:ea typeface="+mn-ea"/>
              <a:cs typeface="+mn-cs"/>
            </a:endParaRPr>
          </a:p>
        </p:txBody>
      </p:sp>
      <p:sp>
        <p:nvSpPr>
          <p:cNvPr id="8" name="Rectangle 7">
            <a:extLst>
              <a:ext uri="{FF2B5EF4-FFF2-40B4-BE49-F238E27FC236}">
                <a16:creationId xmlns:a16="http://schemas.microsoft.com/office/drawing/2014/main" id="{A9B62584-29F9-3274-2443-E74429EC6C9D}"/>
              </a:ext>
            </a:extLst>
          </p:cNvPr>
          <p:cNvSpPr/>
          <p:nvPr/>
        </p:nvSpPr>
        <p:spPr>
          <a:xfrm>
            <a:off x="3441823" y="5167814"/>
            <a:ext cx="545095" cy="545095"/>
          </a:xfrm>
          <a:prstGeom prst="rect">
            <a:avLst/>
          </a:prstGeom>
          <a:solidFill>
            <a:schemeClr val="tx1">
              <a:lumMod val="50000"/>
              <a:lumOff val="50000"/>
            </a:schemeClr>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Myriad Pro"/>
              <a:ea typeface="+mn-ea"/>
              <a:cs typeface="+mn-cs"/>
            </a:endParaRPr>
          </a:p>
        </p:txBody>
      </p:sp>
      <p:sp>
        <p:nvSpPr>
          <p:cNvPr id="9" name="Rectangle 8">
            <a:extLst>
              <a:ext uri="{FF2B5EF4-FFF2-40B4-BE49-F238E27FC236}">
                <a16:creationId xmlns:a16="http://schemas.microsoft.com/office/drawing/2014/main" id="{B2FAE7AE-C3F7-2C16-FC38-7CAEFB4B9152}"/>
              </a:ext>
            </a:extLst>
          </p:cNvPr>
          <p:cNvSpPr/>
          <p:nvPr/>
        </p:nvSpPr>
        <p:spPr>
          <a:xfrm>
            <a:off x="4112603" y="5167814"/>
            <a:ext cx="545095" cy="545095"/>
          </a:xfrm>
          <a:prstGeom prst="rect">
            <a:avLst/>
          </a:prstGeom>
          <a:solidFill>
            <a:schemeClr val="tx1">
              <a:lumMod val="50000"/>
              <a:lumOff val="50000"/>
            </a:schemeClr>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Myriad Pro"/>
              <a:ea typeface="+mn-ea"/>
              <a:cs typeface="+mn-cs"/>
            </a:endParaRPr>
          </a:p>
        </p:txBody>
      </p:sp>
      <p:sp>
        <p:nvSpPr>
          <p:cNvPr id="10" name="Rectangle 9">
            <a:extLst>
              <a:ext uri="{FF2B5EF4-FFF2-40B4-BE49-F238E27FC236}">
                <a16:creationId xmlns:a16="http://schemas.microsoft.com/office/drawing/2014/main" id="{D81FD4C6-3DEA-2355-5C37-BAA072F4C018}"/>
              </a:ext>
            </a:extLst>
          </p:cNvPr>
          <p:cNvSpPr/>
          <p:nvPr/>
        </p:nvSpPr>
        <p:spPr>
          <a:xfrm>
            <a:off x="4783383" y="5167814"/>
            <a:ext cx="545095" cy="545095"/>
          </a:xfrm>
          <a:prstGeom prst="rect">
            <a:avLst/>
          </a:prstGeom>
          <a:solidFill>
            <a:schemeClr val="tx1">
              <a:lumMod val="75000"/>
              <a:lumOff val="25000"/>
            </a:schemeClr>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Myriad Pro"/>
              <a:ea typeface="+mn-ea"/>
              <a:cs typeface="+mn-cs"/>
            </a:endParaRPr>
          </a:p>
        </p:txBody>
      </p:sp>
      <p:sp>
        <p:nvSpPr>
          <p:cNvPr id="11" name="Rectangle 10">
            <a:extLst>
              <a:ext uri="{FF2B5EF4-FFF2-40B4-BE49-F238E27FC236}">
                <a16:creationId xmlns:a16="http://schemas.microsoft.com/office/drawing/2014/main" id="{40232B85-8C6B-9D64-732F-B131E2135980}"/>
              </a:ext>
            </a:extLst>
          </p:cNvPr>
          <p:cNvSpPr/>
          <p:nvPr/>
        </p:nvSpPr>
        <p:spPr>
          <a:xfrm>
            <a:off x="5454163" y="5167814"/>
            <a:ext cx="545095" cy="545095"/>
          </a:xfrm>
          <a:prstGeom prst="rect">
            <a:avLst/>
          </a:prstGeom>
          <a:solidFill>
            <a:schemeClr val="tx1">
              <a:lumMod val="65000"/>
              <a:lumOff val="35000"/>
            </a:schemeClr>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Myriad Pro"/>
              <a:ea typeface="+mn-ea"/>
              <a:cs typeface="+mn-cs"/>
            </a:endParaRPr>
          </a:p>
        </p:txBody>
      </p:sp>
      <p:sp>
        <p:nvSpPr>
          <p:cNvPr id="12" name="Rectangle 11">
            <a:extLst>
              <a:ext uri="{FF2B5EF4-FFF2-40B4-BE49-F238E27FC236}">
                <a16:creationId xmlns:a16="http://schemas.microsoft.com/office/drawing/2014/main" id="{593316AD-DB4C-594D-E4F9-CE20D4414E8E}"/>
              </a:ext>
            </a:extLst>
          </p:cNvPr>
          <p:cNvSpPr/>
          <p:nvPr/>
        </p:nvSpPr>
        <p:spPr>
          <a:xfrm>
            <a:off x="6124943" y="5167814"/>
            <a:ext cx="545095" cy="545095"/>
          </a:xfrm>
          <a:prstGeom prst="rect">
            <a:avLst/>
          </a:prstGeom>
          <a:solidFill>
            <a:schemeClr val="bg1">
              <a:lumMod val="65000"/>
            </a:schemeClr>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Myriad Pro"/>
              <a:ea typeface="+mn-ea"/>
              <a:cs typeface="+mn-cs"/>
            </a:endParaRPr>
          </a:p>
        </p:txBody>
      </p:sp>
      <p:sp>
        <p:nvSpPr>
          <p:cNvPr id="13" name="Rectangle 12">
            <a:extLst>
              <a:ext uri="{FF2B5EF4-FFF2-40B4-BE49-F238E27FC236}">
                <a16:creationId xmlns:a16="http://schemas.microsoft.com/office/drawing/2014/main" id="{C6AB1E26-B13A-D726-C8A8-16494C0010C8}"/>
              </a:ext>
            </a:extLst>
          </p:cNvPr>
          <p:cNvSpPr/>
          <p:nvPr/>
        </p:nvSpPr>
        <p:spPr>
          <a:xfrm>
            <a:off x="6795723" y="5167814"/>
            <a:ext cx="545095" cy="545095"/>
          </a:xfrm>
          <a:prstGeom prst="rect">
            <a:avLst/>
          </a:prstGeom>
          <a:solidFill>
            <a:schemeClr val="tx1">
              <a:lumMod val="50000"/>
              <a:lumOff val="50000"/>
            </a:schemeClr>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Myriad Pro"/>
              <a:ea typeface="+mn-ea"/>
              <a:cs typeface="+mn-cs"/>
            </a:endParaRPr>
          </a:p>
        </p:txBody>
      </p:sp>
      <p:sp>
        <p:nvSpPr>
          <p:cNvPr id="15" name="Rectangle 14">
            <a:extLst>
              <a:ext uri="{FF2B5EF4-FFF2-40B4-BE49-F238E27FC236}">
                <a16:creationId xmlns:a16="http://schemas.microsoft.com/office/drawing/2014/main" id="{CB2C47C3-9B2A-5D97-10DB-DF8AE65D7DB0}"/>
              </a:ext>
            </a:extLst>
          </p:cNvPr>
          <p:cNvSpPr/>
          <p:nvPr/>
        </p:nvSpPr>
        <p:spPr>
          <a:xfrm>
            <a:off x="7466503" y="5167814"/>
            <a:ext cx="545095" cy="545095"/>
          </a:xfrm>
          <a:prstGeom prst="rect">
            <a:avLst/>
          </a:prstGeom>
          <a:solidFill>
            <a:schemeClr val="bg1">
              <a:lumMod val="75000"/>
            </a:schemeClr>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Myriad Pro"/>
                <a:ea typeface="+mn-ea"/>
                <a:cs typeface="+mn-cs"/>
              </a:rPr>
              <a:t>	</a:t>
            </a:r>
          </a:p>
        </p:txBody>
      </p:sp>
      <p:sp>
        <p:nvSpPr>
          <p:cNvPr id="16" name="Rectangle 15">
            <a:extLst>
              <a:ext uri="{FF2B5EF4-FFF2-40B4-BE49-F238E27FC236}">
                <a16:creationId xmlns:a16="http://schemas.microsoft.com/office/drawing/2014/main" id="{84AB1305-EA97-6A84-0288-5887C2C8FCB4}"/>
              </a:ext>
            </a:extLst>
          </p:cNvPr>
          <p:cNvSpPr/>
          <p:nvPr/>
        </p:nvSpPr>
        <p:spPr>
          <a:xfrm>
            <a:off x="8137283" y="5167814"/>
            <a:ext cx="545095" cy="545095"/>
          </a:xfrm>
          <a:prstGeom prst="rect">
            <a:avLst/>
          </a:prstGeom>
          <a:solidFill>
            <a:schemeClr val="bg1">
              <a:lumMod val="75000"/>
            </a:schemeClr>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Myriad Pro"/>
              <a:ea typeface="+mn-ea"/>
              <a:cs typeface="+mn-cs"/>
            </a:endParaRPr>
          </a:p>
        </p:txBody>
      </p:sp>
      <p:sp>
        <p:nvSpPr>
          <p:cNvPr id="17" name="Rectangle 16">
            <a:extLst>
              <a:ext uri="{FF2B5EF4-FFF2-40B4-BE49-F238E27FC236}">
                <a16:creationId xmlns:a16="http://schemas.microsoft.com/office/drawing/2014/main" id="{1B3EFE32-1B23-B2FF-1D78-FC09AE591D66}"/>
              </a:ext>
            </a:extLst>
          </p:cNvPr>
          <p:cNvSpPr/>
          <p:nvPr/>
        </p:nvSpPr>
        <p:spPr>
          <a:xfrm>
            <a:off x="8808063" y="5167814"/>
            <a:ext cx="545095" cy="545095"/>
          </a:xfrm>
          <a:prstGeom prst="rect">
            <a:avLst/>
          </a:prstGeom>
          <a:solidFill>
            <a:schemeClr val="bg1">
              <a:lumMod val="95000"/>
            </a:schemeClr>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Myriad Pro"/>
              <a:ea typeface="+mn-ea"/>
              <a:cs typeface="+mn-cs"/>
            </a:endParaRPr>
          </a:p>
        </p:txBody>
      </p:sp>
      <p:sp>
        <p:nvSpPr>
          <p:cNvPr id="18" name="Rectangle 17">
            <a:extLst>
              <a:ext uri="{FF2B5EF4-FFF2-40B4-BE49-F238E27FC236}">
                <a16:creationId xmlns:a16="http://schemas.microsoft.com/office/drawing/2014/main" id="{417086C0-41BE-2F7F-BCA3-D6FBD029FE49}"/>
              </a:ext>
            </a:extLst>
          </p:cNvPr>
          <p:cNvSpPr/>
          <p:nvPr/>
        </p:nvSpPr>
        <p:spPr>
          <a:xfrm>
            <a:off x="9478843" y="5167814"/>
            <a:ext cx="545095" cy="545095"/>
          </a:xfrm>
          <a:prstGeom prst="rect">
            <a:avLst/>
          </a:prstGeom>
          <a:solidFill>
            <a:schemeClr val="bg1">
              <a:lumMod val="75000"/>
            </a:schemeClr>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Myriad Pro"/>
              <a:ea typeface="+mn-ea"/>
              <a:cs typeface="+mn-cs"/>
            </a:endParaRPr>
          </a:p>
        </p:txBody>
      </p:sp>
      <p:sp>
        <p:nvSpPr>
          <p:cNvPr id="19" name="Rectangle 18">
            <a:extLst>
              <a:ext uri="{FF2B5EF4-FFF2-40B4-BE49-F238E27FC236}">
                <a16:creationId xmlns:a16="http://schemas.microsoft.com/office/drawing/2014/main" id="{C741A8DA-940D-8697-8021-83B56198D659}"/>
              </a:ext>
            </a:extLst>
          </p:cNvPr>
          <p:cNvSpPr/>
          <p:nvPr/>
        </p:nvSpPr>
        <p:spPr>
          <a:xfrm>
            <a:off x="10149623" y="5167814"/>
            <a:ext cx="545095" cy="545095"/>
          </a:xfrm>
          <a:prstGeom prst="rect">
            <a:avLst/>
          </a:prstGeom>
          <a:solidFill>
            <a:schemeClr val="tx1">
              <a:lumMod val="50000"/>
              <a:lumOff val="50000"/>
            </a:schemeClr>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Myriad Pro"/>
              <a:ea typeface="+mn-ea"/>
              <a:cs typeface="+mn-cs"/>
            </a:endParaRPr>
          </a:p>
        </p:txBody>
      </p:sp>
      <p:sp>
        <p:nvSpPr>
          <p:cNvPr id="20" name="Rectangle 19">
            <a:extLst>
              <a:ext uri="{FF2B5EF4-FFF2-40B4-BE49-F238E27FC236}">
                <a16:creationId xmlns:a16="http://schemas.microsoft.com/office/drawing/2014/main" id="{A55EF408-D239-21E2-17AB-12AEF9109399}"/>
              </a:ext>
            </a:extLst>
          </p:cNvPr>
          <p:cNvSpPr/>
          <p:nvPr/>
        </p:nvSpPr>
        <p:spPr>
          <a:xfrm>
            <a:off x="10820399" y="5167814"/>
            <a:ext cx="545095" cy="545095"/>
          </a:xfrm>
          <a:prstGeom prst="rect">
            <a:avLst/>
          </a:prstGeom>
          <a:solidFill>
            <a:schemeClr val="bg1">
              <a:lumMod val="95000"/>
            </a:schemeClr>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Myriad Pro"/>
              <a:ea typeface="+mn-ea"/>
              <a:cs typeface="+mn-cs"/>
            </a:endParaRPr>
          </a:p>
        </p:txBody>
      </p:sp>
      <p:sp>
        <p:nvSpPr>
          <p:cNvPr id="21" name="TextBox 20">
            <a:extLst>
              <a:ext uri="{FF2B5EF4-FFF2-40B4-BE49-F238E27FC236}">
                <a16:creationId xmlns:a16="http://schemas.microsoft.com/office/drawing/2014/main" id="{C3429AAA-AEB4-A70C-E569-FC5092822E7F}"/>
              </a:ext>
            </a:extLst>
          </p:cNvPr>
          <p:cNvSpPr txBox="1"/>
          <p:nvPr/>
        </p:nvSpPr>
        <p:spPr>
          <a:xfrm>
            <a:off x="1031250" y="1417638"/>
            <a:ext cx="1019756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50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Myriad Pro"/>
                <a:ea typeface="+mn-ea"/>
                <a:cs typeface="+mn-cs"/>
              </a:rPr>
              <a:t>Step 3: For each patch, compare its query vector to all key vectors</a:t>
            </a:r>
          </a:p>
        </p:txBody>
      </p:sp>
    </p:spTree>
    <p:extLst>
      <p:ext uri="{BB962C8B-B14F-4D97-AF65-F5344CB8AC3E}">
        <p14:creationId xmlns:p14="http://schemas.microsoft.com/office/powerpoint/2010/main" val="215511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
                                        <p:tgtEl>
                                          <p:spTgt spid="14"/>
                                        </p:tgtEl>
                                      </p:cBhvr>
                                    </p:animEffect>
                                  </p:childTnLst>
                                </p:cTn>
                              </p:par>
                            </p:childTnLst>
                          </p:cTn>
                        </p:par>
                        <p:par>
                          <p:cTn id="8" fill="hold">
                            <p:stCondLst>
                              <p:cond delay="5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
                                        <p:tgtEl>
                                          <p:spTgt spid="5"/>
                                        </p:tgtEl>
                                      </p:cBhvr>
                                    </p:animEffect>
                                  </p:childTnLst>
                                </p:cTn>
                              </p:par>
                            </p:childTnLst>
                          </p:cTn>
                        </p:par>
                        <p:par>
                          <p:cTn id="12" fill="hold">
                            <p:stCondLst>
                              <p:cond delay="100"/>
                            </p:stCondLst>
                            <p:childTnLst>
                              <p:par>
                                <p:cTn id="13" presetID="10" presetClass="entr" presetSubtype="0"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
                                        <p:tgtEl>
                                          <p:spTgt spid="6"/>
                                        </p:tgtEl>
                                      </p:cBhvr>
                                    </p:animEffect>
                                  </p:childTnLst>
                                </p:cTn>
                              </p:par>
                            </p:childTnLst>
                          </p:cTn>
                        </p:par>
                        <p:par>
                          <p:cTn id="16" fill="hold">
                            <p:stCondLst>
                              <p:cond delay="150"/>
                            </p:stCondLst>
                            <p:childTnLst>
                              <p:par>
                                <p:cTn id="17" presetID="10" presetClass="entr" presetSubtype="0"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
                                        <p:tgtEl>
                                          <p:spTgt spid="7"/>
                                        </p:tgtEl>
                                      </p:cBhvr>
                                    </p:animEffect>
                                  </p:childTnLst>
                                </p:cTn>
                              </p:par>
                            </p:childTnLst>
                          </p:cTn>
                        </p:par>
                        <p:par>
                          <p:cTn id="20" fill="hold">
                            <p:stCondLst>
                              <p:cond delay="200"/>
                            </p:stCondLst>
                            <p:childTnLst>
                              <p:par>
                                <p:cTn id="21" presetID="10" presetClass="entr" presetSubtype="0" fill="hold" grpId="0" nodeType="after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50"/>
                                        <p:tgtEl>
                                          <p:spTgt spid="8"/>
                                        </p:tgtEl>
                                      </p:cBhvr>
                                    </p:animEffect>
                                  </p:childTnLst>
                                </p:cTn>
                              </p:par>
                            </p:childTnLst>
                          </p:cTn>
                        </p:par>
                        <p:par>
                          <p:cTn id="24" fill="hold">
                            <p:stCondLst>
                              <p:cond delay="250"/>
                            </p:stCondLst>
                            <p:childTnLst>
                              <p:par>
                                <p:cTn id="25" presetID="10" presetClass="entr" presetSubtype="0" fill="hold" grpId="0" nodeType="after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
                                        <p:tgtEl>
                                          <p:spTgt spid="9"/>
                                        </p:tgtEl>
                                      </p:cBhvr>
                                    </p:animEffect>
                                  </p:childTnLst>
                                </p:cTn>
                              </p:par>
                            </p:childTnLst>
                          </p:cTn>
                        </p:par>
                        <p:par>
                          <p:cTn id="28" fill="hold">
                            <p:stCondLst>
                              <p:cond delay="300"/>
                            </p:stCondLst>
                            <p:childTnLst>
                              <p:par>
                                <p:cTn id="29" presetID="10" presetClass="entr" presetSubtype="0" fill="hold" grpId="0" nodeType="after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50"/>
                                        <p:tgtEl>
                                          <p:spTgt spid="10"/>
                                        </p:tgtEl>
                                      </p:cBhvr>
                                    </p:animEffect>
                                  </p:childTnLst>
                                </p:cTn>
                              </p:par>
                            </p:childTnLst>
                          </p:cTn>
                        </p:par>
                        <p:par>
                          <p:cTn id="32" fill="hold">
                            <p:stCondLst>
                              <p:cond delay="350"/>
                            </p:stCondLst>
                            <p:childTnLst>
                              <p:par>
                                <p:cTn id="33" presetID="10" presetClass="entr" presetSubtype="0" fill="hold" grpId="0" nodeType="after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fade">
                                      <p:cBhvr>
                                        <p:cTn id="35" dur="50"/>
                                        <p:tgtEl>
                                          <p:spTgt spid="11"/>
                                        </p:tgtEl>
                                      </p:cBhvr>
                                    </p:animEffect>
                                  </p:childTnLst>
                                </p:cTn>
                              </p:par>
                            </p:childTnLst>
                          </p:cTn>
                        </p:par>
                        <p:par>
                          <p:cTn id="36" fill="hold">
                            <p:stCondLst>
                              <p:cond delay="400"/>
                            </p:stCondLst>
                            <p:childTnLst>
                              <p:par>
                                <p:cTn id="37" presetID="10" presetClass="entr" presetSubtype="0" fill="hold" grpId="0" nodeType="after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fade">
                                      <p:cBhvr>
                                        <p:cTn id="39" dur="50"/>
                                        <p:tgtEl>
                                          <p:spTgt spid="12"/>
                                        </p:tgtEl>
                                      </p:cBhvr>
                                    </p:animEffect>
                                  </p:childTnLst>
                                </p:cTn>
                              </p:par>
                            </p:childTnLst>
                          </p:cTn>
                        </p:par>
                        <p:par>
                          <p:cTn id="40" fill="hold">
                            <p:stCondLst>
                              <p:cond delay="450"/>
                            </p:stCondLst>
                            <p:childTnLst>
                              <p:par>
                                <p:cTn id="41" presetID="10" presetClass="entr" presetSubtype="0" fill="hold" grpId="0" nodeType="after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fade">
                                      <p:cBhvr>
                                        <p:cTn id="43" dur="50"/>
                                        <p:tgtEl>
                                          <p:spTgt spid="13"/>
                                        </p:tgtEl>
                                      </p:cBhvr>
                                    </p:animEffect>
                                  </p:childTnLst>
                                </p:cTn>
                              </p:par>
                            </p:childTnLst>
                          </p:cTn>
                        </p:par>
                        <p:par>
                          <p:cTn id="44" fill="hold">
                            <p:stCondLst>
                              <p:cond delay="500"/>
                            </p:stCondLst>
                            <p:childTnLst>
                              <p:par>
                                <p:cTn id="45" presetID="10" presetClass="entr" presetSubtype="0" fill="hold" grpId="0" nodeType="after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fade">
                                      <p:cBhvr>
                                        <p:cTn id="47" dur="50"/>
                                        <p:tgtEl>
                                          <p:spTgt spid="15"/>
                                        </p:tgtEl>
                                      </p:cBhvr>
                                    </p:animEffect>
                                  </p:childTnLst>
                                </p:cTn>
                              </p:par>
                            </p:childTnLst>
                          </p:cTn>
                        </p:par>
                        <p:par>
                          <p:cTn id="48" fill="hold">
                            <p:stCondLst>
                              <p:cond delay="550"/>
                            </p:stCondLst>
                            <p:childTnLst>
                              <p:par>
                                <p:cTn id="49" presetID="10" presetClass="entr" presetSubtype="0" fill="hold" grpId="0" nodeType="afterEffect">
                                  <p:stCondLst>
                                    <p:cond delay="0"/>
                                  </p:stCondLst>
                                  <p:childTnLst>
                                    <p:set>
                                      <p:cBhvr>
                                        <p:cTn id="50" dur="1" fill="hold">
                                          <p:stCondLst>
                                            <p:cond delay="0"/>
                                          </p:stCondLst>
                                        </p:cTn>
                                        <p:tgtEl>
                                          <p:spTgt spid="16"/>
                                        </p:tgtEl>
                                        <p:attrNameLst>
                                          <p:attrName>style.visibility</p:attrName>
                                        </p:attrNameLst>
                                      </p:cBhvr>
                                      <p:to>
                                        <p:strVal val="visible"/>
                                      </p:to>
                                    </p:set>
                                    <p:animEffect transition="in" filter="fade">
                                      <p:cBhvr>
                                        <p:cTn id="51" dur="50"/>
                                        <p:tgtEl>
                                          <p:spTgt spid="16"/>
                                        </p:tgtEl>
                                      </p:cBhvr>
                                    </p:animEffect>
                                  </p:childTnLst>
                                </p:cTn>
                              </p:par>
                            </p:childTnLst>
                          </p:cTn>
                        </p:par>
                        <p:par>
                          <p:cTn id="52" fill="hold">
                            <p:stCondLst>
                              <p:cond delay="600"/>
                            </p:stCondLst>
                            <p:childTnLst>
                              <p:par>
                                <p:cTn id="53" presetID="10" presetClass="entr" presetSubtype="0" fill="hold" grpId="0" nodeType="afterEffect">
                                  <p:stCondLst>
                                    <p:cond delay="0"/>
                                  </p:stCondLst>
                                  <p:childTnLst>
                                    <p:set>
                                      <p:cBhvr>
                                        <p:cTn id="54" dur="1" fill="hold">
                                          <p:stCondLst>
                                            <p:cond delay="0"/>
                                          </p:stCondLst>
                                        </p:cTn>
                                        <p:tgtEl>
                                          <p:spTgt spid="17"/>
                                        </p:tgtEl>
                                        <p:attrNameLst>
                                          <p:attrName>style.visibility</p:attrName>
                                        </p:attrNameLst>
                                      </p:cBhvr>
                                      <p:to>
                                        <p:strVal val="visible"/>
                                      </p:to>
                                    </p:set>
                                    <p:animEffect transition="in" filter="fade">
                                      <p:cBhvr>
                                        <p:cTn id="55" dur="50"/>
                                        <p:tgtEl>
                                          <p:spTgt spid="17"/>
                                        </p:tgtEl>
                                      </p:cBhvr>
                                    </p:animEffect>
                                  </p:childTnLst>
                                </p:cTn>
                              </p:par>
                            </p:childTnLst>
                          </p:cTn>
                        </p:par>
                        <p:par>
                          <p:cTn id="56" fill="hold">
                            <p:stCondLst>
                              <p:cond delay="650"/>
                            </p:stCondLst>
                            <p:childTnLst>
                              <p:par>
                                <p:cTn id="57" presetID="10" presetClass="entr" presetSubtype="0" fill="hold" grpId="0" nodeType="afterEffect">
                                  <p:stCondLst>
                                    <p:cond delay="0"/>
                                  </p:stCondLst>
                                  <p:childTnLst>
                                    <p:set>
                                      <p:cBhvr>
                                        <p:cTn id="58" dur="1" fill="hold">
                                          <p:stCondLst>
                                            <p:cond delay="0"/>
                                          </p:stCondLst>
                                        </p:cTn>
                                        <p:tgtEl>
                                          <p:spTgt spid="18"/>
                                        </p:tgtEl>
                                        <p:attrNameLst>
                                          <p:attrName>style.visibility</p:attrName>
                                        </p:attrNameLst>
                                      </p:cBhvr>
                                      <p:to>
                                        <p:strVal val="visible"/>
                                      </p:to>
                                    </p:set>
                                    <p:animEffect transition="in" filter="fade">
                                      <p:cBhvr>
                                        <p:cTn id="59" dur="50"/>
                                        <p:tgtEl>
                                          <p:spTgt spid="18"/>
                                        </p:tgtEl>
                                      </p:cBhvr>
                                    </p:animEffect>
                                  </p:childTnLst>
                                </p:cTn>
                              </p:par>
                            </p:childTnLst>
                          </p:cTn>
                        </p:par>
                        <p:par>
                          <p:cTn id="60" fill="hold">
                            <p:stCondLst>
                              <p:cond delay="700"/>
                            </p:stCondLst>
                            <p:childTnLst>
                              <p:par>
                                <p:cTn id="61" presetID="10" presetClass="entr" presetSubtype="0" fill="hold" grpId="0" nodeType="afterEffect">
                                  <p:stCondLst>
                                    <p:cond delay="0"/>
                                  </p:stCondLst>
                                  <p:childTnLst>
                                    <p:set>
                                      <p:cBhvr>
                                        <p:cTn id="62" dur="1" fill="hold">
                                          <p:stCondLst>
                                            <p:cond delay="0"/>
                                          </p:stCondLst>
                                        </p:cTn>
                                        <p:tgtEl>
                                          <p:spTgt spid="19"/>
                                        </p:tgtEl>
                                        <p:attrNameLst>
                                          <p:attrName>style.visibility</p:attrName>
                                        </p:attrNameLst>
                                      </p:cBhvr>
                                      <p:to>
                                        <p:strVal val="visible"/>
                                      </p:to>
                                    </p:set>
                                    <p:animEffect transition="in" filter="fade">
                                      <p:cBhvr>
                                        <p:cTn id="63" dur="50"/>
                                        <p:tgtEl>
                                          <p:spTgt spid="19"/>
                                        </p:tgtEl>
                                      </p:cBhvr>
                                    </p:animEffect>
                                  </p:childTnLst>
                                </p:cTn>
                              </p:par>
                            </p:childTnLst>
                          </p:cTn>
                        </p:par>
                        <p:par>
                          <p:cTn id="64" fill="hold">
                            <p:stCondLst>
                              <p:cond delay="750"/>
                            </p:stCondLst>
                            <p:childTnLst>
                              <p:par>
                                <p:cTn id="65" presetID="10" presetClass="entr" presetSubtype="0" fill="hold" grpId="0" nodeType="afterEffect">
                                  <p:stCondLst>
                                    <p:cond delay="0"/>
                                  </p:stCondLst>
                                  <p:childTnLst>
                                    <p:set>
                                      <p:cBhvr>
                                        <p:cTn id="66" dur="1" fill="hold">
                                          <p:stCondLst>
                                            <p:cond delay="0"/>
                                          </p:stCondLst>
                                        </p:cTn>
                                        <p:tgtEl>
                                          <p:spTgt spid="20"/>
                                        </p:tgtEl>
                                        <p:attrNameLst>
                                          <p:attrName>style.visibility</p:attrName>
                                        </p:attrNameLst>
                                      </p:cBhvr>
                                      <p:to>
                                        <p:strVal val="visible"/>
                                      </p:to>
                                    </p:set>
                                    <p:animEffect transition="in" filter="fade">
                                      <p:cBhvr>
                                        <p:cTn id="67" dur="5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5" grpId="0" animBg="1"/>
      <p:bldP spid="6" grpId="0" animBg="1"/>
      <p:bldP spid="7" grpId="0" animBg="1"/>
      <p:bldP spid="8" grpId="0" animBg="1"/>
      <p:bldP spid="9" grpId="0" animBg="1"/>
      <p:bldP spid="10" grpId="0" animBg="1"/>
      <p:bldP spid="11" grpId="0" animBg="1"/>
      <p:bldP spid="12" grpId="0" animBg="1"/>
      <p:bldP spid="13" grpId="0" animBg="1"/>
      <p:bldP spid="15" grpId="0" animBg="1"/>
      <p:bldP spid="16" grpId="0" animBg="1"/>
      <p:bldP spid="17" grpId="0" animBg="1"/>
      <p:bldP spid="18" grpId="0" animBg="1"/>
      <p:bldP spid="19" grpId="0" animBg="1"/>
      <p:bldP spid="2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EFAA1F6-894A-2D5F-A3BD-FC9F8A5085A1}"/>
              </a:ext>
            </a:extLst>
          </p:cNvPr>
          <p:cNvPicPr>
            <a:picLocks noChangeAspect="1"/>
          </p:cNvPicPr>
          <p:nvPr/>
        </p:nvPicPr>
        <p:blipFill>
          <a:blip r:embed="rId2"/>
          <a:stretch>
            <a:fillRect/>
          </a:stretch>
        </p:blipFill>
        <p:spPr>
          <a:xfrm>
            <a:off x="0" y="0"/>
            <a:ext cx="12192000" cy="5989151"/>
          </a:xfrm>
          <a:prstGeom prst="rect">
            <a:avLst/>
          </a:prstGeom>
        </p:spPr>
      </p:pic>
      <p:sp>
        <p:nvSpPr>
          <p:cNvPr id="8" name="TextBox 7">
            <a:extLst>
              <a:ext uri="{FF2B5EF4-FFF2-40B4-BE49-F238E27FC236}">
                <a16:creationId xmlns:a16="http://schemas.microsoft.com/office/drawing/2014/main" id="{35540CA1-0EAF-63DE-66A6-12982D1F2C2A}"/>
              </a:ext>
            </a:extLst>
          </p:cNvPr>
          <p:cNvSpPr txBox="1"/>
          <p:nvPr/>
        </p:nvSpPr>
        <p:spPr>
          <a:xfrm>
            <a:off x="2295084" y="6122662"/>
            <a:ext cx="7103251" cy="584775"/>
          </a:xfrm>
          <a:prstGeom prst="rect">
            <a:avLst/>
          </a:prstGeom>
          <a:noFill/>
        </p:spPr>
        <p:txBody>
          <a:bodyPr wrap="square" rtlCol="0">
            <a:spAutoFit/>
          </a:bodyPr>
          <a:lstStyle/>
          <a:p>
            <a:r>
              <a:rPr lang="en-US" sz="1600" dirty="0"/>
              <a:t>NMS Strikes Back.</a:t>
            </a:r>
            <a:br>
              <a:rPr lang="en-US" sz="1600" dirty="0"/>
            </a:br>
            <a:r>
              <a:rPr lang="en-US" sz="1600" dirty="0"/>
              <a:t>Jeffrey Ouyang-Zhang, Jang Hyun Cho, </a:t>
            </a:r>
            <a:r>
              <a:rPr lang="en-US" sz="1600" dirty="0" err="1"/>
              <a:t>Xingyi</a:t>
            </a:r>
            <a:r>
              <a:rPr lang="en-US" sz="1600" dirty="0"/>
              <a:t> Zhou, Philipp </a:t>
            </a:r>
            <a:r>
              <a:rPr lang="en-US" sz="1600" dirty="0" err="1"/>
              <a:t>Krähenbühl</a:t>
            </a:r>
            <a:r>
              <a:rPr lang="en-US" sz="1600" dirty="0"/>
              <a:t>. 2022</a:t>
            </a:r>
          </a:p>
        </p:txBody>
      </p:sp>
    </p:spTree>
    <p:extLst>
      <p:ext uri="{BB962C8B-B14F-4D97-AF65-F5344CB8AC3E}">
        <p14:creationId xmlns:p14="http://schemas.microsoft.com/office/powerpoint/2010/main" val="281499202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F5170C-E694-C146-AF02-B926BEBEF5E0}"/>
              </a:ext>
            </a:extLst>
          </p:cNvPr>
          <p:cNvSpPr>
            <a:spLocks noGrp="1"/>
          </p:cNvSpPr>
          <p:nvPr>
            <p:ph type="title"/>
          </p:nvPr>
        </p:nvSpPr>
        <p:spPr/>
        <p:txBody>
          <a:bodyPr/>
          <a:lstStyle/>
          <a:p>
            <a:r>
              <a:rPr lang="en-US" dirty="0"/>
              <a:t>An alternative to convolution: Attention</a:t>
            </a:r>
          </a:p>
        </p:txBody>
      </p:sp>
      <p:pic>
        <p:nvPicPr>
          <p:cNvPr id="40" name="Content Placeholder 4" descr="A close up of grass&#10;&#10;Description automatically generated">
            <a:extLst>
              <a:ext uri="{FF2B5EF4-FFF2-40B4-BE49-F238E27FC236}">
                <a16:creationId xmlns:a16="http://schemas.microsoft.com/office/drawing/2014/main" id="{5D22C2A1-2262-A265-3EC3-4F6332718AC3}"/>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0820400" y="5855704"/>
            <a:ext cx="545095" cy="545095"/>
          </a:xfrm>
          <a:ln>
            <a:solidFill>
              <a:schemeClr val="tx1"/>
            </a:solidFill>
          </a:ln>
        </p:spPr>
      </p:pic>
      <p:pic>
        <p:nvPicPr>
          <p:cNvPr id="41" name="Picture 40" descr="A field of grass with trees in the background&#10;&#10;Description automatically generated">
            <a:extLst>
              <a:ext uri="{FF2B5EF4-FFF2-40B4-BE49-F238E27FC236}">
                <a16:creationId xmlns:a16="http://schemas.microsoft.com/office/drawing/2014/main" id="{B60B37BB-055A-DB18-DFEE-79D17B74E98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8704" y="5855704"/>
            <a:ext cx="545095" cy="545095"/>
          </a:xfrm>
          <a:prstGeom prst="rect">
            <a:avLst/>
          </a:prstGeom>
          <a:ln>
            <a:solidFill>
              <a:schemeClr val="tx1"/>
            </a:solidFill>
          </a:ln>
        </p:spPr>
      </p:pic>
      <p:pic>
        <p:nvPicPr>
          <p:cNvPr id="42" name="Picture 41" descr="Llamas lying in a grassy field with trees in the background&#10;&#10;Description automatically generated">
            <a:extLst>
              <a:ext uri="{FF2B5EF4-FFF2-40B4-BE49-F238E27FC236}">
                <a16:creationId xmlns:a16="http://schemas.microsoft.com/office/drawing/2014/main" id="{39E8D4D9-818A-D204-F8F9-E07BC17F63C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29484" y="5855704"/>
            <a:ext cx="545095" cy="545095"/>
          </a:xfrm>
          <a:prstGeom prst="rect">
            <a:avLst/>
          </a:prstGeom>
          <a:ln>
            <a:solidFill>
              <a:schemeClr val="tx1"/>
            </a:solidFill>
          </a:ln>
        </p:spPr>
      </p:pic>
      <p:pic>
        <p:nvPicPr>
          <p:cNvPr id="43" name="Picture 42" descr="A group of llamas in a field&#10;&#10;Description automatically generated">
            <a:extLst>
              <a:ext uri="{FF2B5EF4-FFF2-40B4-BE49-F238E27FC236}">
                <a16:creationId xmlns:a16="http://schemas.microsoft.com/office/drawing/2014/main" id="{78F610A0-F130-6ADC-68A0-0EC292838BD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100264" y="5855704"/>
            <a:ext cx="545095" cy="545095"/>
          </a:xfrm>
          <a:prstGeom prst="rect">
            <a:avLst/>
          </a:prstGeom>
          <a:ln>
            <a:solidFill>
              <a:schemeClr val="tx1"/>
            </a:solidFill>
          </a:ln>
        </p:spPr>
      </p:pic>
      <p:pic>
        <p:nvPicPr>
          <p:cNvPr id="44" name="Picture 43" descr="A llama in a field&#10;&#10;Description automatically generated">
            <a:extLst>
              <a:ext uri="{FF2B5EF4-FFF2-40B4-BE49-F238E27FC236}">
                <a16:creationId xmlns:a16="http://schemas.microsoft.com/office/drawing/2014/main" id="{BDF25B7C-4848-D206-CADC-8057DE99660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771044" y="5855704"/>
            <a:ext cx="545095" cy="545095"/>
          </a:xfrm>
          <a:prstGeom prst="rect">
            <a:avLst/>
          </a:prstGeom>
          <a:ln>
            <a:solidFill>
              <a:schemeClr val="tx1"/>
            </a:solidFill>
          </a:ln>
        </p:spPr>
      </p:pic>
      <p:pic>
        <p:nvPicPr>
          <p:cNvPr id="45" name="Picture 44" descr="A close up of a sheep's tail&#10;&#10;Description automatically generated">
            <a:extLst>
              <a:ext uri="{FF2B5EF4-FFF2-40B4-BE49-F238E27FC236}">
                <a16:creationId xmlns:a16="http://schemas.microsoft.com/office/drawing/2014/main" id="{D2CDEC16-BB3C-6C72-B448-4FFBC5D138B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441824" y="5855704"/>
            <a:ext cx="545095" cy="545096"/>
          </a:xfrm>
          <a:prstGeom prst="rect">
            <a:avLst/>
          </a:prstGeom>
          <a:ln>
            <a:solidFill>
              <a:schemeClr val="tx1"/>
            </a:solidFill>
          </a:ln>
        </p:spPr>
      </p:pic>
      <p:pic>
        <p:nvPicPr>
          <p:cNvPr id="46" name="Picture 45" descr="A white sheep in a grassy field&#10;&#10;Description automatically generated">
            <a:extLst>
              <a:ext uri="{FF2B5EF4-FFF2-40B4-BE49-F238E27FC236}">
                <a16:creationId xmlns:a16="http://schemas.microsoft.com/office/drawing/2014/main" id="{4B2DFBBC-20EA-CC5D-E436-7ACF96E6296F}"/>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112604" y="5855704"/>
            <a:ext cx="545095" cy="545096"/>
          </a:xfrm>
          <a:prstGeom prst="rect">
            <a:avLst/>
          </a:prstGeom>
          <a:ln>
            <a:solidFill>
              <a:schemeClr val="tx1"/>
            </a:solidFill>
          </a:ln>
        </p:spPr>
      </p:pic>
      <p:pic>
        <p:nvPicPr>
          <p:cNvPr id="47" name="Picture 46" descr="A white llama with long hair&#10;&#10;Description automatically generated">
            <a:extLst>
              <a:ext uri="{FF2B5EF4-FFF2-40B4-BE49-F238E27FC236}">
                <a16:creationId xmlns:a16="http://schemas.microsoft.com/office/drawing/2014/main" id="{D3F9331F-3789-44FB-A0E6-14AFA6999EE1}"/>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783384" y="5855704"/>
            <a:ext cx="545095" cy="545096"/>
          </a:xfrm>
          <a:prstGeom prst="rect">
            <a:avLst/>
          </a:prstGeom>
          <a:ln>
            <a:solidFill>
              <a:schemeClr val="tx1"/>
            </a:solidFill>
          </a:ln>
        </p:spPr>
      </p:pic>
      <p:pic>
        <p:nvPicPr>
          <p:cNvPr id="48" name="Picture 47" descr="A close up of a sheep&#10;&#10;Description automatically generated">
            <a:extLst>
              <a:ext uri="{FF2B5EF4-FFF2-40B4-BE49-F238E27FC236}">
                <a16:creationId xmlns:a16="http://schemas.microsoft.com/office/drawing/2014/main" id="{E9BD0370-EBD8-222A-0061-13D8DD55DDD0}"/>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454164" y="5855704"/>
            <a:ext cx="545095" cy="545096"/>
          </a:xfrm>
          <a:prstGeom prst="rect">
            <a:avLst/>
          </a:prstGeom>
          <a:ln>
            <a:solidFill>
              <a:schemeClr val="tx1"/>
            </a:solidFill>
          </a:ln>
        </p:spPr>
      </p:pic>
      <p:pic>
        <p:nvPicPr>
          <p:cNvPr id="49" name="Picture 48" descr="A close up of a fur&#10;&#10;Description automatically generated">
            <a:extLst>
              <a:ext uri="{FF2B5EF4-FFF2-40B4-BE49-F238E27FC236}">
                <a16:creationId xmlns:a16="http://schemas.microsoft.com/office/drawing/2014/main" id="{DFD465D7-BFA6-C6CC-0756-46DF0CDADC3B}"/>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124944" y="5855704"/>
            <a:ext cx="545095" cy="545096"/>
          </a:xfrm>
          <a:prstGeom prst="rect">
            <a:avLst/>
          </a:prstGeom>
          <a:ln>
            <a:solidFill>
              <a:schemeClr val="tx1"/>
            </a:solidFill>
          </a:ln>
        </p:spPr>
      </p:pic>
      <p:pic>
        <p:nvPicPr>
          <p:cNvPr id="50" name="Picture 49" descr="A close-up of a sheep's body&#10;&#10;Description automatically generated">
            <a:extLst>
              <a:ext uri="{FF2B5EF4-FFF2-40B4-BE49-F238E27FC236}">
                <a16:creationId xmlns:a16="http://schemas.microsoft.com/office/drawing/2014/main" id="{15451498-60A9-6AB5-EC06-B634A7440946}"/>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6795724" y="5855704"/>
            <a:ext cx="545095" cy="545096"/>
          </a:xfrm>
          <a:prstGeom prst="rect">
            <a:avLst/>
          </a:prstGeom>
          <a:ln>
            <a:solidFill>
              <a:schemeClr val="tx1"/>
            </a:solidFill>
          </a:ln>
        </p:spPr>
      </p:pic>
      <p:pic>
        <p:nvPicPr>
          <p:cNvPr id="51" name="Picture 50" descr="A close up of a furry animal&#10;&#10;Description automatically generated">
            <a:extLst>
              <a:ext uri="{FF2B5EF4-FFF2-40B4-BE49-F238E27FC236}">
                <a16:creationId xmlns:a16="http://schemas.microsoft.com/office/drawing/2014/main" id="{D9B6484F-6921-C3B9-B2D1-F3F043A3D4EB}"/>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7466504" y="5855704"/>
            <a:ext cx="545095" cy="545096"/>
          </a:xfrm>
          <a:prstGeom prst="rect">
            <a:avLst/>
          </a:prstGeom>
          <a:ln>
            <a:solidFill>
              <a:schemeClr val="tx1"/>
            </a:solidFill>
          </a:ln>
        </p:spPr>
      </p:pic>
      <p:pic>
        <p:nvPicPr>
          <p:cNvPr id="52" name="Picture 51" descr="A close-up of a sheep's tail&#10;&#10;Description automatically generated">
            <a:extLst>
              <a:ext uri="{FF2B5EF4-FFF2-40B4-BE49-F238E27FC236}">
                <a16:creationId xmlns:a16="http://schemas.microsoft.com/office/drawing/2014/main" id="{3AC298A8-D8C3-028F-A2FB-197A008A85AE}"/>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8137284" y="5855704"/>
            <a:ext cx="545095" cy="545096"/>
          </a:xfrm>
          <a:prstGeom prst="rect">
            <a:avLst/>
          </a:prstGeom>
          <a:ln>
            <a:solidFill>
              <a:schemeClr val="tx1"/>
            </a:solidFill>
          </a:ln>
        </p:spPr>
      </p:pic>
      <p:pic>
        <p:nvPicPr>
          <p:cNvPr id="53" name="Picture 52" descr="A close up of a hairy animal&#10;&#10;Description automatically generated">
            <a:extLst>
              <a:ext uri="{FF2B5EF4-FFF2-40B4-BE49-F238E27FC236}">
                <a16:creationId xmlns:a16="http://schemas.microsoft.com/office/drawing/2014/main" id="{1510E4A7-DF6F-1514-F006-3B89C2BE594A}"/>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8808064" y="5855704"/>
            <a:ext cx="545095" cy="545096"/>
          </a:xfrm>
          <a:prstGeom prst="rect">
            <a:avLst/>
          </a:prstGeom>
          <a:ln>
            <a:solidFill>
              <a:schemeClr val="tx1"/>
            </a:solidFill>
          </a:ln>
        </p:spPr>
      </p:pic>
      <p:pic>
        <p:nvPicPr>
          <p:cNvPr id="54" name="Picture 53" descr="A close-up of a sheep's legs&#10;&#10;Description automatically generated">
            <a:extLst>
              <a:ext uri="{FF2B5EF4-FFF2-40B4-BE49-F238E27FC236}">
                <a16:creationId xmlns:a16="http://schemas.microsoft.com/office/drawing/2014/main" id="{429E3326-90F9-28D2-BB18-67DF3E2DB046}"/>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9478844" y="5855704"/>
            <a:ext cx="545095" cy="545096"/>
          </a:xfrm>
          <a:prstGeom prst="rect">
            <a:avLst/>
          </a:prstGeom>
          <a:ln>
            <a:solidFill>
              <a:schemeClr val="tx1"/>
            </a:solidFill>
          </a:ln>
        </p:spPr>
      </p:pic>
      <p:pic>
        <p:nvPicPr>
          <p:cNvPr id="55" name="Picture 54" descr="A close-up of a sheep's leg&#10;&#10;Description automatically generated">
            <a:extLst>
              <a:ext uri="{FF2B5EF4-FFF2-40B4-BE49-F238E27FC236}">
                <a16:creationId xmlns:a16="http://schemas.microsoft.com/office/drawing/2014/main" id="{D234D1FF-1E31-9863-4A06-750328231098}"/>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10149624" y="5855704"/>
            <a:ext cx="545095" cy="545096"/>
          </a:xfrm>
          <a:prstGeom prst="rect">
            <a:avLst/>
          </a:prstGeom>
          <a:ln>
            <a:solidFill>
              <a:schemeClr val="tx1"/>
            </a:solidFill>
          </a:ln>
        </p:spPr>
      </p:pic>
      <p:sp>
        <p:nvSpPr>
          <p:cNvPr id="121" name="TextBox 120">
            <a:extLst>
              <a:ext uri="{FF2B5EF4-FFF2-40B4-BE49-F238E27FC236}">
                <a16:creationId xmlns:a16="http://schemas.microsoft.com/office/drawing/2014/main" id="{0D1CC3E3-A7AB-2158-430D-6CD876B64DDC}"/>
              </a:ext>
            </a:extLst>
          </p:cNvPr>
          <p:cNvSpPr txBox="1"/>
          <p:nvPr/>
        </p:nvSpPr>
        <p:spPr>
          <a:xfrm>
            <a:off x="1031250" y="1417638"/>
            <a:ext cx="6588749"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50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Myriad Pro"/>
                <a:ea typeface="+mn-ea"/>
                <a:cs typeface="+mn-cs"/>
              </a:rPr>
              <a:t>Step 4: Compute weighted sum of </a:t>
            </a:r>
            <a:r>
              <a:rPr kumimoji="0" lang="en-US" sz="2400" b="1" i="0" u="none" strike="noStrike" kern="1200" cap="none" spc="0" normalizeH="0" baseline="0" noProof="0" dirty="0">
                <a:ln>
                  <a:noFill/>
                </a:ln>
                <a:solidFill>
                  <a:prstClr val="black"/>
                </a:solidFill>
                <a:effectLst/>
                <a:uLnTx/>
                <a:uFillTx/>
                <a:latin typeface="Myriad Pro"/>
                <a:ea typeface="+mn-ea"/>
                <a:cs typeface="+mn-cs"/>
              </a:rPr>
              <a:t>value vectors</a:t>
            </a:r>
          </a:p>
        </p:txBody>
      </p:sp>
      <p:grpSp>
        <p:nvGrpSpPr>
          <p:cNvPr id="4" name="Group 3">
            <a:extLst>
              <a:ext uri="{FF2B5EF4-FFF2-40B4-BE49-F238E27FC236}">
                <a16:creationId xmlns:a16="http://schemas.microsoft.com/office/drawing/2014/main" id="{90293C32-B769-7F3F-DF1A-C7CECAF1C651}"/>
              </a:ext>
            </a:extLst>
          </p:cNvPr>
          <p:cNvGrpSpPr/>
          <p:nvPr/>
        </p:nvGrpSpPr>
        <p:grpSpPr>
          <a:xfrm>
            <a:off x="1217637" y="2133600"/>
            <a:ext cx="9477081" cy="1568212"/>
            <a:chOff x="1217637" y="2410417"/>
            <a:chExt cx="9477081" cy="1568212"/>
          </a:xfrm>
        </p:grpSpPr>
        <p:pic>
          <p:nvPicPr>
            <p:cNvPr id="2052" name="Picture 4">
              <a:extLst>
                <a:ext uri="{FF2B5EF4-FFF2-40B4-BE49-F238E27FC236}">
                  <a16:creationId xmlns:a16="http://schemas.microsoft.com/office/drawing/2014/main" id="{ECC7781F-EB9F-B711-ECA2-F8D978CC74BA}"/>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3684318" y="2410417"/>
              <a:ext cx="7010400" cy="1568212"/>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036883CF-EB3C-186B-3986-5E3F5EF0EC09}"/>
                </a:ext>
              </a:extLst>
            </p:cNvPr>
            <p:cNvSpPr txBox="1"/>
            <p:nvPr/>
          </p:nvSpPr>
          <p:spPr>
            <a:xfrm>
              <a:off x="1217637" y="2791417"/>
              <a:ext cx="2414315"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Myriad Pro"/>
                  <a:ea typeface="+mn-ea"/>
                  <a:cs typeface="+mn-cs"/>
                </a:rPr>
                <a:t>New vector </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y</a:t>
              </a:r>
              <a:r>
                <a:rPr kumimoji="0" lang="en-US" sz="3200" b="0" i="0" u="none" strike="noStrike" kern="1200" cap="none" spc="0" normalizeH="0" baseline="-25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a:t>
              </a:r>
              <a:endParaRPr kumimoji="0" lang="en-US" sz="2800" b="0" i="0" u="none" strike="noStrike" kern="1200" cap="none" spc="0" normalizeH="0" baseline="-25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grpSp>
        <p:nvGrpSpPr>
          <p:cNvPr id="24" name="Group 23">
            <a:extLst>
              <a:ext uri="{FF2B5EF4-FFF2-40B4-BE49-F238E27FC236}">
                <a16:creationId xmlns:a16="http://schemas.microsoft.com/office/drawing/2014/main" id="{DA1B7371-4E82-C23E-194C-3677BD4A8314}"/>
              </a:ext>
            </a:extLst>
          </p:cNvPr>
          <p:cNvGrpSpPr/>
          <p:nvPr/>
        </p:nvGrpSpPr>
        <p:grpSpPr>
          <a:xfrm>
            <a:off x="819370" y="4712810"/>
            <a:ext cx="484428" cy="982310"/>
            <a:chOff x="819370" y="4712810"/>
            <a:chExt cx="484428" cy="982310"/>
          </a:xfrm>
        </p:grpSpPr>
        <p:cxnSp>
          <p:nvCxnSpPr>
            <p:cNvPr id="22" name="Straight Arrow Connector 21">
              <a:extLst>
                <a:ext uri="{FF2B5EF4-FFF2-40B4-BE49-F238E27FC236}">
                  <a16:creationId xmlns:a16="http://schemas.microsoft.com/office/drawing/2014/main" id="{94BB30F9-C74E-9468-E0BD-F550FC7528FB}"/>
                </a:ext>
              </a:extLst>
            </p:cNvPr>
            <p:cNvCxnSpPr>
              <a:cxnSpLocks/>
            </p:cNvCxnSpPr>
            <p:nvPr/>
          </p:nvCxnSpPr>
          <p:spPr>
            <a:xfrm flipV="1">
              <a:off x="1031250" y="5314120"/>
              <a:ext cx="0" cy="381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70A6AD88-9126-37F7-9F02-021EA4233159}"/>
                </a:ext>
              </a:extLst>
            </p:cNvPr>
            <p:cNvSpPr txBox="1"/>
            <p:nvPr/>
          </p:nvSpPr>
          <p:spPr>
            <a:xfrm>
              <a:off x="819370" y="4712810"/>
              <a:ext cx="484428"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y</a:t>
              </a:r>
              <a:r>
                <a:rPr kumimoji="0" lang="en-US" sz="2800" b="0" i="0" u="none" strike="noStrike" kern="1200" cap="none" spc="0" normalizeH="0" baseline="-25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a:t>
              </a:r>
            </a:p>
          </p:txBody>
        </p:sp>
      </p:grpSp>
      <p:sp>
        <p:nvSpPr>
          <p:cNvPr id="5" name="Rectangle 4">
            <a:extLst>
              <a:ext uri="{FF2B5EF4-FFF2-40B4-BE49-F238E27FC236}">
                <a16:creationId xmlns:a16="http://schemas.microsoft.com/office/drawing/2014/main" id="{763AF4DE-3C09-88D0-2CD6-54E8DD082AA7}"/>
              </a:ext>
            </a:extLst>
          </p:cNvPr>
          <p:cNvSpPr/>
          <p:nvPr/>
        </p:nvSpPr>
        <p:spPr>
          <a:xfrm>
            <a:off x="758703" y="5167814"/>
            <a:ext cx="545095" cy="545095"/>
          </a:xfrm>
          <a:prstGeom prst="rect">
            <a:avLst/>
          </a:prstGeom>
          <a:solidFill>
            <a:schemeClr val="bg1">
              <a:lumMod val="95000"/>
            </a:schemeClr>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Myriad Pro"/>
              <a:ea typeface="+mn-ea"/>
              <a:cs typeface="+mn-cs"/>
            </a:endParaRPr>
          </a:p>
        </p:txBody>
      </p:sp>
      <p:sp>
        <p:nvSpPr>
          <p:cNvPr id="6" name="Rectangle 5">
            <a:extLst>
              <a:ext uri="{FF2B5EF4-FFF2-40B4-BE49-F238E27FC236}">
                <a16:creationId xmlns:a16="http://schemas.microsoft.com/office/drawing/2014/main" id="{27EF966B-3C03-3BBD-E7F2-293C87C242A8}"/>
              </a:ext>
            </a:extLst>
          </p:cNvPr>
          <p:cNvSpPr/>
          <p:nvPr/>
        </p:nvSpPr>
        <p:spPr>
          <a:xfrm>
            <a:off x="1429483" y="5167814"/>
            <a:ext cx="545095" cy="545095"/>
          </a:xfrm>
          <a:prstGeom prst="rect">
            <a:avLst/>
          </a:prstGeom>
          <a:solidFill>
            <a:schemeClr val="bg1">
              <a:lumMod val="85000"/>
            </a:schemeClr>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Myriad Pro"/>
              <a:ea typeface="+mn-ea"/>
              <a:cs typeface="+mn-cs"/>
            </a:endParaRPr>
          </a:p>
        </p:txBody>
      </p:sp>
      <p:sp>
        <p:nvSpPr>
          <p:cNvPr id="7" name="Rectangle 6">
            <a:extLst>
              <a:ext uri="{FF2B5EF4-FFF2-40B4-BE49-F238E27FC236}">
                <a16:creationId xmlns:a16="http://schemas.microsoft.com/office/drawing/2014/main" id="{CE85BD88-F5A1-E511-ABFD-61C591177A18}"/>
              </a:ext>
            </a:extLst>
          </p:cNvPr>
          <p:cNvSpPr/>
          <p:nvPr/>
        </p:nvSpPr>
        <p:spPr>
          <a:xfrm>
            <a:off x="2100263" y="5167814"/>
            <a:ext cx="545095" cy="545095"/>
          </a:xfrm>
          <a:prstGeom prst="rect">
            <a:avLst/>
          </a:prstGeom>
          <a:solidFill>
            <a:schemeClr val="bg1">
              <a:lumMod val="65000"/>
            </a:schemeClr>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Myriad Pro"/>
                <a:ea typeface="+mn-ea"/>
                <a:cs typeface="+mn-cs"/>
              </a:rPr>
              <a:t>		</a:t>
            </a:r>
          </a:p>
        </p:txBody>
      </p:sp>
      <p:sp>
        <p:nvSpPr>
          <p:cNvPr id="8" name="Rectangle 7">
            <a:extLst>
              <a:ext uri="{FF2B5EF4-FFF2-40B4-BE49-F238E27FC236}">
                <a16:creationId xmlns:a16="http://schemas.microsoft.com/office/drawing/2014/main" id="{B70F130A-05F7-BD71-6187-12B536481A4E}"/>
              </a:ext>
            </a:extLst>
          </p:cNvPr>
          <p:cNvSpPr/>
          <p:nvPr/>
        </p:nvSpPr>
        <p:spPr>
          <a:xfrm>
            <a:off x="2771043" y="5167814"/>
            <a:ext cx="545095" cy="545095"/>
          </a:xfrm>
          <a:prstGeom prst="rect">
            <a:avLst/>
          </a:prstGeom>
          <a:solidFill>
            <a:schemeClr val="tx1">
              <a:lumMod val="65000"/>
              <a:lumOff val="35000"/>
            </a:schemeClr>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Myriad Pro"/>
              <a:ea typeface="+mn-ea"/>
              <a:cs typeface="+mn-cs"/>
            </a:endParaRPr>
          </a:p>
        </p:txBody>
      </p:sp>
      <p:sp>
        <p:nvSpPr>
          <p:cNvPr id="9" name="Rectangle 8">
            <a:extLst>
              <a:ext uri="{FF2B5EF4-FFF2-40B4-BE49-F238E27FC236}">
                <a16:creationId xmlns:a16="http://schemas.microsoft.com/office/drawing/2014/main" id="{9D239D3A-59BA-EB52-27AF-A7DC9BBE0B10}"/>
              </a:ext>
            </a:extLst>
          </p:cNvPr>
          <p:cNvSpPr/>
          <p:nvPr/>
        </p:nvSpPr>
        <p:spPr>
          <a:xfrm>
            <a:off x="3441823" y="5167814"/>
            <a:ext cx="545095" cy="545095"/>
          </a:xfrm>
          <a:prstGeom prst="rect">
            <a:avLst/>
          </a:prstGeom>
          <a:solidFill>
            <a:schemeClr val="tx1">
              <a:lumMod val="50000"/>
              <a:lumOff val="50000"/>
            </a:schemeClr>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Myriad Pro"/>
              <a:ea typeface="+mn-ea"/>
              <a:cs typeface="+mn-cs"/>
            </a:endParaRPr>
          </a:p>
        </p:txBody>
      </p:sp>
      <p:sp>
        <p:nvSpPr>
          <p:cNvPr id="10" name="Rectangle 9">
            <a:extLst>
              <a:ext uri="{FF2B5EF4-FFF2-40B4-BE49-F238E27FC236}">
                <a16:creationId xmlns:a16="http://schemas.microsoft.com/office/drawing/2014/main" id="{266C163E-3ACD-B8AF-C2A0-6E5C01621A70}"/>
              </a:ext>
            </a:extLst>
          </p:cNvPr>
          <p:cNvSpPr/>
          <p:nvPr/>
        </p:nvSpPr>
        <p:spPr>
          <a:xfrm>
            <a:off x="4112603" y="5167814"/>
            <a:ext cx="545095" cy="545095"/>
          </a:xfrm>
          <a:prstGeom prst="rect">
            <a:avLst/>
          </a:prstGeom>
          <a:solidFill>
            <a:schemeClr val="tx1">
              <a:lumMod val="50000"/>
              <a:lumOff val="50000"/>
            </a:schemeClr>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Myriad Pro"/>
              <a:ea typeface="+mn-ea"/>
              <a:cs typeface="+mn-cs"/>
            </a:endParaRPr>
          </a:p>
        </p:txBody>
      </p:sp>
      <p:sp>
        <p:nvSpPr>
          <p:cNvPr id="11" name="Rectangle 10">
            <a:extLst>
              <a:ext uri="{FF2B5EF4-FFF2-40B4-BE49-F238E27FC236}">
                <a16:creationId xmlns:a16="http://schemas.microsoft.com/office/drawing/2014/main" id="{1F2A60B9-ADCD-7DBB-07B2-D63A1D307891}"/>
              </a:ext>
            </a:extLst>
          </p:cNvPr>
          <p:cNvSpPr/>
          <p:nvPr/>
        </p:nvSpPr>
        <p:spPr>
          <a:xfrm>
            <a:off x="4783383" y="5167814"/>
            <a:ext cx="545095" cy="545095"/>
          </a:xfrm>
          <a:prstGeom prst="rect">
            <a:avLst/>
          </a:prstGeom>
          <a:solidFill>
            <a:schemeClr val="tx1">
              <a:lumMod val="75000"/>
              <a:lumOff val="25000"/>
            </a:schemeClr>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Myriad Pro"/>
              <a:ea typeface="+mn-ea"/>
              <a:cs typeface="+mn-cs"/>
            </a:endParaRPr>
          </a:p>
        </p:txBody>
      </p:sp>
      <p:sp>
        <p:nvSpPr>
          <p:cNvPr id="12" name="Rectangle 11">
            <a:extLst>
              <a:ext uri="{FF2B5EF4-FFF2-40B4-BE49-F238E27FC236}">
                <a16:creationId xmlns:a16="http://schemas.microsoft.com/office/drawing/2014/main" id="{1DD8DE9B-7525-7F11-75D5-44F337E0EE4F}"/>
              </a:ext>
            </a:extLst>
          </p:cNvPr>
          <p:cNvSpPr/>
          <p:nvPr/>
        </p:nvSpPr>
        <p:spPr>
          <a:xfrm>
            <a:off x="5454163" y="5167814"/>
            <a:ext cx="545095" cy="545095"/>
          </a:xfrm>
          <a:prstGeom prst="rect">
            <a:avLst/>
          </a:prstGeom>
          <a:solidFill>
            <a:schemeClr val="tx1">
              <a:lumMod val="65000"/>
              <a:lumOff val="35000"/>
            </a:schemeClr>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Myriad Pro"/>
              <a:ea typeface="+mn-ea"/>
              <a:cs typeface="+mn-cs"/>
            </a:endParaRPr>
          </a:p>
        </p:txBody>
      </p:sp>
      <p:sp>
        <p:nvSpPr>
          <p:cNvPr id="13" name="Rectangle 12">
            <a:extLst>
              <a:ext uri="{FF2B5EF4-FFF2-40B4-BE49-F238E27FC236}">
                <a16:creationId xmlns:a16="http://schemas.microsoft.com/office/drawing/2014/main" id="{E1A2C4C9-5424-D665-D7A8-9B4A37B342A2}"/>
              </a:ext>
            </a:extLst>
          </p:cNvPr>
          <p:cNvSpPr/>
          <p:nvPr/>
        </p:nvSpPr>
        <p:spPr>
          <a:xfrm>
            <a:off x="6124943" y="5167814"/>
            <a:ext cx="545095" cy="545095"/>
          </a:xfrm>
          <a:prstGeom prst="rect">
            <a:avLst/>
          </a:prstGeom>
          <a:solidFill>
            <a:schemeClr val="bg1">
              <a:lumMod val="65000"/>
            </a:schemeClr>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Myriad Pro"/>
              <a:ea typeface="+mn-ea"/>
              <a:cs typeface="+mn-cs"/>
            </a:endParaRPr>
          </a:p>
        </p:txBody>
      </p:sp>
      <p:sp>
        <p:nvSpPr>
          <p:cNvPr id="14" name="Rectangle 13">
            <a:extLst>
              <a:ext uri="{FF2B5EF4-FFF2-40B4-BE49-F238E27FC236}">
                <a16:creationId xmlns:a16="http://schemas.microsoft.com/office/drawing/2014/main" id="{AE3BD270-22AC-1ABA-B64B-89757D9A19A1}"/>
              </a:ext>
            </a:extLst>
          </p:cNvPr>
          <p:cNvSpPr/>
          <p:nvPr/>
        </p:nvSpPr>
        <p:spPr>
          <a:xfrm>
            <a:off x="6795723" y="5167814"/>
            <a:ext cx="545095" cy="545095"/>
          </a:xfrm>
          <a:prstGeom prst="rect">
            <a:avLst/>
          </a:prstGeom>
          <a:solidFill>
            <a:schemeClr val="tx1">
              <a:lumMod val="50000"/>
              <a:lumOff val="50000"/>
            </a:schemeClr>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Myriad Pro"/>
              <a:ea typeface="+mn-ea"/>
              <a:cs typeface="+mn-cs"/>
            </a:endParaRPr>
          </a:p>
        </p:txBody>
      </p:sp>
      <p:sp>
        <p:nvSpPr>
          <p:cNvPr id="15" name="Rectangle 14">
            <a:extLst>
              <a:ext uri="{FF2B5EF4-FFF2-40B4-BE49-F238E27FC236}">
                <a16:creationId xmlns:a16="http://schemas.microsoft.com/office/drawing/2014/main" id="{4E02BE94-2572-5091-9AC2-5C8FDACA7081}"/>
              </a:ext>
            </a:extLst>
          </p:cNvPr>
          <p:cNvSpPr/>
          <p:nvPr/>
        </p:nvSpPr>
        <p:spPr>
          <a:xfrm>
            <a:off x="7466503" y="5167814"/>
            <a:ext cx="545095" cy="545095"/>
          </a:xfrm>
          <a:prstGeom prst="rect">
            <a:avLst/>
          </a:prstGeom>
          <a:solidFill>
            <a:schemeClr val="bg1">
              <a:lumMod val="75000"/>
            </a:schemeClr>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Myriad Pro"/>
                <a:ea typeface="+mn-ea"/>
                <a:cs typeface="+mn-cs"/>
              </a:rPr>
              <a:t>	</a:t>
            </a:r>
          </a:p>
        </p:txBody>
      </p:sp>
      <p:sp>
        <p:nvSpPr>
          <p:cNvPr id="16" name="Rectangle 15">
            <a:extLst>
              <a:ext uri="{FF2B5EF4-FFF2-40B4-BE49-F238E27FC236}">
                <a16:creationId xmlns:a16="http://schemas.microsoft.com/office/drawing/2014/main" id="{B9A158FA-1753-6CB2-8EAD-577DDDC95081}"/>
              </a:ext>
            </a:extLst>
          </p:cNvPr>
          <p:cNvSpPr/>
          <p:nvPr/>
        </p:nvSpPr>
        <p:spPr>
          <a:xfrm>
            <a:off x="8137283" y="5167814"/>
            <a:ext cx="545095" cy="545095"/>
          </a:xfrm>
          <a:prstGeom prst="rect">
            <a:avLst/>
          </a:prstGeom>
          <a:solidFill>
            <a:schemeClr val="bg1">
              <a:lumMod val="75000"/>
            </a:schemeClr>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Myriad Pro"/>
              <a:ea typeface="+mn-ea"/>
              <a:cs typeface="+mn-cs"/>
            </a:endParaRPr>
          </a:p>
        </p:txBody>
      </p:sp>
      <p:sp>
        <p:nvSpPr>
          <p:cNvPr id="17" name="Rectangle 16">
            <a:extLst>
              <a:ext uri="{FF2B5EF4-FFF2-40B4-BE49-F238E27FC236}">
                <a16:creationId xmlns:a16="http://schemas.microsoft.com/office/drawing/2014/main" id="{7F0EC14D-FA2C-E93A-EE5C-A66334BB5C57}"/>
              </a:ext>
            </a:extLst>
          </p:cNvPr>
          <p:cNvSpPr/>
          <p:nvPr/>
        </p:nvSpPr>
        <p:spPr>
          <a:xfrm>
            <a:off x="8808063" y="5167814"/>
            <a:ext cx="545095" cy="545095"/>
          </a:xfrm>
          <a:prstGeom prst="rect">
            <a:avLst/>
          </a:prstGeom>
          <a:solidFill>
            <a:schemeClr val="bg1">
              <a:lumMod val="95000"/>
            </a:schemeClr>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Myriad Pro"/>
              <a:ea typeface="+mn-ea"/>
              <a:cs typeface="+mn-cs"/>
            </a:endParaRPr>
          </a:p>
        </p:txBody>
      </p:sp>
      <p:sp>
        <p:nvSpPr>
          <p:cNvPr id="18" name="Rectangle 17">
            <a:extLst>
              <a:ext uri="{FF2B5EF4-FFF2-40B4-BE49-F238E27FC236}">
                <a16:creationId xmlns:a16="http://schemas.microsoft.com/office/drawing/2014/main" id="{1D9E385B-74EE-9904-9D2F-AA24F50AA441}"/>
              </a:ext>
            </a:extLst>
          </p:cNvPr>
          <p:cNvSpPr/>
          <p:nvPr/>
        </p:nvSpPr>
        <p:spPr>
          <a:xfrm>
            <a:off x="9478843" y="5167814"/>
            <a:ext cx="545095" cy="545095"/>
          </a:xfrm>
          <a:prstGeom prst="rect">
            <a:avLst/>
          </a:prstGeom>
          <a:solidFill>
            <a:schemeClr val="bg1">
              <a:lumMod val="75000"/>
            </a:schemeClr>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Myriad Pro"/>
              <a:ea typeface="+mn-ea"/>
              <a:cs typeface="+mn-cs"/>
            </a:endParaRPr>
          </a:p>
        </p:txBody>
      </p:sp>
      <p:sp>
        <p:nvSpPr>
          <p:cNvPr id="19" name="Rectangle 18">
            <a:extLst>
              <a:ext uri="{FF2B5EF4-FFF2-40B4-BE49-F238E27FC236}">
                <a16:creationId xmlns:a16="http://schemas.microsoft.com/office/drawing/2014/main" id="{AA6EFF6B-0EF6-2DFA-64AF-25F87713A0E7}"/>
              </a:ext>
            </a:extLst>
          </p:cNvPr>
          <p:cNvSpPr/>
          <p:nvPr/>
        </p:nvSpPr>
        <p:spPr>
          <a:xfrm>
            <a:off x="10149623" y="5167814"/>
            <a:ext cx="545095" cy="545095"/>
          </a:xfrm>
          <a:prstGeom prst="rect">
            <a:avLst/>
          </a:prstGeom>
          <a:solidFill>
            <a:schemeClr val="tx1">
              <a:lumMod val="50000"/>
              <a:lumOff val="50000"/>
            </a:schemeClr>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Myriad Pro"/>
              <a:ea typeface="+mn-ea"/>
              <a:cs typeface="+mn-cs"/>
            </a:endParaRPr>
          </a:p>
        </p:txBody>
      </p:sp>
      <p:sp>
        <p:nvSpPr>
          <p:cNvPr id="20" name="Rectangle 19">
            <a:extLst>
              <a:ext uri="{FF2B5EF4-FFF2-40B4-BE49-F238E27FC236}">
                <a16:creationId xmlns:a16="http://schemas.microsoft.com/office/drawing/2014/main" id="{02F4D3C0-1EB5-760C-C3C1-C46DE159BAD0}"/>
              </a:ext>
            </a:extLst>
          </p:cNvPr>
          <p:cNvSpPr/>
          <p:nvPr/>
        </p:nvSpPr>
        <p:spPr>
          <a:xfrm>
            <a:off x="10820399" y="5167814"/>
            <a:ext cx="545095" cy="545095"/>
          </a:xfrm>
          <a:prstGeom prst="rect">
            <a:avLst/>
          </a:prstGeom>
          <a:solidFill>
            <a:schemeClr val="bg1">
              <a:lumMod val="95000"/>
            </a:schemeClr>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Myriad Pro"/>
              <a:ea typeface="+mn-ea"/>
              <a:cs typeface="+mn-cs"/>
            </a:endParaRPr>
          </a:p>
        </p:txBody>
      </p:sp>
    </p:spTree>
    <p:extLst>
      <p:ext uri="{BB962C8B-B14F-4D97-AF65-F5344CB8AC3E}">
        <p14:creationId xmlns:p14="http://schemas.microsoft.com/office/powerpoint/2010/main" val="2744619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par>
                                <p:cTn id="11" presetID="1" presetClass="exit"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hidden"/>
                                      </p:to>
                                    </p:set>
                                  </p:childTnLst>
                                </p:cTn>
                              </p:par>
                            </p:childTnLst>
                          </p:cTn>
                        </p:par>
                        <p:par>
                          <p:cTn id="13" fill="hold">
                            <p:stCondLst>
                              <p:cond delay="0"/>
                            </p:stCondLst>
                            <p:childTnLst>
                              <p:par>
                                <p:cTn id="14" presetID="1" presetClass="exit" presetSubtype="0" fill="hold" grpId="0" nodeType="afterEffect">
                                  <p:stCondLst>
                                    <p:cond delay="0"/>
                                  </p:stCondLst>
                                  <p:childTnLst>
                                    <p:set>
                                      <p:cBhvr>
                                        <p:cTn id="15" dur="1" fill="hold">
                                          <p:stCondLst>
                                            <p:cond delay="0"/>
                                          </p:stCondLst>
                                        </p:cTn>
                                        <p:tgtEl>
                                          <p:spTgt spid="6"/>
                                        </p:tgtEl>
                                        <p:attrNameLst>
                                          <p:attrName>style.visibility</p:attrName>
                                        </p:attrNameLst>
                                      </p:cBhvr>
                                      <p:to>
                                        <p:strVal val="hidden"/>
                                      </p:to>
                                    </p:set>
                                  </p:childTnLst>
                                </p:cTn>
                              </p:par>
                            </p:childTnLst>
                          </p:cTn>
                        </p:par>
                        <p:par>
                          <p:cTn id="16" fill="hold">
                            <p:stCondLst>
                              <p:cond delay="0"/>
                            </p:stCondLst>
                            <p:childTnLst>
                              <p:par>
                                <p:cTn id="17" presetID="1" presetClass="exit" presetSubtype="0" fill="hold" grpId="0" nodeType="afterEffect">
                                  <p:stCondLst>
                                    <p:cond delay="0"/>
                                  </p:stCondLst>
                                  <p:childTnLst>
                                    <p:set>
                                      <p:cBhvr>
                                        <p:cTn id="18" dur="1" fill="hold">
                                          <p:stCondLst>
                                            <p:cond delay="0"/>
                                          </p:stCondLst>
                                        </p:cTn>
                                        <p:tgtEl>
                                          <p:spTgt spid="7"/>
                                        </p:tgtEl>
                                        <p:attrNameLst>
                                          <p:attrName>style.visibility</p:attrName>
                                        </p:attrNameLst>
                                      </p:cBhvr>
                                      <p:to>
                                        <p:strVal val="hidden"/>
                                      </p:to>
                                    </p:set>
                                  </p:childTnLst>
                                </p:cTn>
                              </p:par>
                            </p:childTnLst>
                          </p:cTn>
                        </p:par>
                        <p:par>
                          <p:cTn id="19" fill="hold">
                            <p:stCondLst>
                              <p:cond delay="0"/>
                            </p:stCondLst>
                            <p:childTnLst>
                              <p:par>
                                <p:cTn id="20" presetID="1" presetClass="exit" presetSubtype="0" fill="hold" grpId="0" nodeType="afterEffect">
                                  <p:stCondLst>
                                    <p:cond delay="0"/>
                                  </p:stCondLst>
                                  <p:childTnLst>
                                    <p:set>
                                      <p:cBhvr>
                                        <p:cTn id="21" dur="1" fill="hold">
                                          <p:stCondLst>
                                            <p:cond delay="0"/>
                                          </p:stCondLst>
                                        </p:cTn>
                                        <p:tgtEl>
                                          <p:spTgt spid="8"/>
                                        </p:tgtEl>
                                        <p:attrNameLst>
                                          <p:attrName>style.visibility</p:attrName>
                                        </p:attrNameLst>
                                      </p:cBhvr>
                                      <p:to>
                                        <p:strVal val="hidden"/>
                                      </p:to>
                                    </p:set>
                                  </p:childTnLst>
                                </p:cTn>
                              </p:par>
                            </p:childTnLst>
                          </p:cTn>
                        </p:par>
                        <p:par>
                          <p:cTn id="22" fill="hold">
                            <p:stCondLst>
                              <p:cond delay="0"/>
                            </p:stCondLst>
                            <p:childTnLst>
                              <p:par>
                                <p:cTn id="23" presetID="1" presetClass="exit" presetSubtype="0" fill="hold" grpId="0" nodeType="afterEffect">
                                  <p:stCondLst>
                                    <p:cond delay="0"/>
                                  </p:stCondLst>
                                  <p:childTnLst>
                                    <p:set>
                                      <p:cBhvr>
                                        <p:cTn id="24" dur="1" fill="hold">
                                          <p:stCondLst>
                                            <p:cond delay="0"/>
                                          </p:stCondLst>
                                        </p:cTn>
                                        <p:tgtEl>
                                          <p:spTgt spid="9"/>
                                        </p:tgtEl>
                                        <p:attrNameLst>
                                          <p:attrName>style.visibility</p:attrName>
                                        </p:attrNameLst>
                                      </p:cBhvr>
                                      <p:to>
                                        <p:strVal val="hidden"/>
                                      </p:to>
                                    </p:set>
                                  </p:childTnLst>
                                </p:cTn>
                              </p:par>
                            </p:childTnLst>
                          </p:cTn>
                        </p:par>
                        <p:par>
                          <p:cTn id="25" fill="hold">
                            <p:stCondLst>
                              <p:cond delay="0"/>
                            </p:stCondLst>
                            <p:childTnLst>
                              <p:par>
                                <p:cTn id="26" presetID="1" presetClass="exit" presetSubtype="0" fill="hold" grpId="0" nodeType="afterEffect">
                                  <p:stCondLst>
                                    <p:cond delay="0"/>
                                  </p:stCondLst>
                                  <p:childTnLst>
                                    <p:set>
                                      <p:cBhvr>
                                        <p:cTn id="27" dur="1" fill="hold">
                                          <p:stCondLst>
                                            <p:cond delay="0"/>
                                          </p:stCondLst>
                                        </p:cTn>
                                        <p:tgtEl>
                                          <p:spTgt spid="10"/>
                                        </p:tgtEl>
                                        <p:attrNameLst>
                                          <p:attrName>style.visibility</p:attrName>
                                        </p:attrNameLst>
                                      </p:cBhvr>
                                      <p:to>
                                        <p:strVal val="hidden"/>
                                      </p:to>
                                    </p:set>
                                  </p:childTnLst>
                                </p:cTn>
                              </p:par>
                            </p:childTnLst>
                          </p:cTn>
                        </p:par>
                        <p:par>
                          <p:cTn id="28" fill="hold">
                            <p:stCondLst>
                              <p:cond delay="0"/>
                            </p:stCondLst>
                            <p:childTnLst>
                              <p:par>
                                <p:cTn id="29" presetID="1" presetClass="exit" presetSubtype="0" fill="hold" grpId="0" nodeType="afterEffect">
                                  <p:stCondLst>
                                    <p:cond delay="0"/>
                                  </p:stCondLst>
                                  <p:childTnLst>
                                    <p:set>
                                      <p:cBhvr>
                                        <p:cTn id="30" dur="1" fill="hold">
                                          <p:stCondLst>
                                            <p:cond delay="0"/>
                                          </p:stCondLst>
                                        </p:cTn>
                                        <p:tgtEl>
                                          <p:spTgt spid="11"/>
                                        </p:tgtEl>
                                        <p:attrNameLst>
                                          <p:attrName>style.visibility</p:attrName>
                                        </p:attrNameLst>
                                      </p:cBhvr>
                                      <p:to>
                                        <p:strVal val="hidden"/>
                                      </p:to>
                                    </p:set>
                                  </p:childTnLst>
                                </p:cTn>
                              </p:par>
                            </p:childTnLst>
                          </p:cTn>
                        </p:par>
                        <p:par>
                          <p:cTn id="31" fill="hold">
                            <p:stCondLst>
                              <p:cond delay="0"/>
                            </p:stCondLst>
                            <p:childTnLst>
                              <p:par>
                                <p:cTn id="32" presetID="1" presetClass="exit" presetSubtype="0" fill="hold" grpId="0" nodeType="afterEffect">
                                  <p:stCondLst>
                                    <p:cond delay="0"/>
                                  </p:stCondLst>
                                  <p:childTnLst>
                                    <p:set>
                                      <p:cBhvr>
                                        <p:cTn id="33" dur="1" fill="hold">
                                          <p:stCondLst>
                                            <p:cond delay="0"/>
                                          </p:stCondLst>
                                        </p:cTn>
                                        <p:tgtEl>
                                          <p:spTgt spid="12"/>
                                        </p:tgtEl>
                                        <p:attrNameLst>
                                          <p:attrName>style.visibility</p:attrName>
                                        </p:attrNameLst>
                                      </p:cBhvr>
                                      <p:to>
                                        <p:strVal val="hidden"/>
                                      </p:to>
                                    </p:set>
                                  </p:childTnLst>
                                </p:cTn>
                              </p:par>
                            </p:childTnLst>
                          </p:cTn>
                        </p:par>
                        <p:par>
                          <p:cTn id="34" fill="hold">
                            <p:stCondLst>
                              <p:cond delay="0"/>
                            </p:stCondLst>
                            <p:childTnLst>
                              <p:par>
                                <p:cTn id="35" presetID="1" presetClass="exit" presetSubtype="0" fill="hold" grpId="0" nodeType="afterEffect">
                                  <p:stCondLst>
                                    <p:cond delay="0"/>
                                  </p:stCondLst>
                                  <p:childTnLst>
                                    <p:set>
                                      <p:cBhvr>
                                        <p:cTn id="36" dur="1" fill="hold">
                                          <p:stCondLst>
                                            <p:cond delay="0"/>
                                          </p:stCondLst>
                                        </p:cTn>
                                        <p:tgtEl>
                                          <p:spTgt spid="13"/>
                                        </p:tgtEl>
                                        <p:attrNameLst>
                                          <p:attrName>style.visibility</p:attrName>
                                        </p:attrNameLst>
                                      </p:cBhvr>
                                      <p:to>
                                        <p:strVal val="hidden"/>
                                      </p:to>
                                    </p:set>
                                  </p:childTnLst>
                                </p:cTn>
                              </p:par>
                            </p:childTnLst>
                          </p:cTn>
                        </p:par>
                        <p:par>
                          <p:cTn id="37" fill="hold">
                            <p:stCondLst>
                              <p:cond delay="0"/>
                            </p:stCondLst>
                            <p:childTnLst>
                              <p:par>
                                <p:cTn id="38" presetID="1" presetClass="exit" presetSubtype="0" fill="hold" grpId="0" nodeType="afterEffect">
                                  <p:stCondLst>
                                    <p:cond delay="0"/>
                                  </p:stCondLst>
                                  <p:childTnLst>
                                    <p:set>
                                      <p:cBhvr>
                                        <p:cTn id="39" dur="1" fill="hold">
                                          <p:stCondLst>
                                            <p:cond delay="0"/>
                                          </p:stCondLst>
                                        </p:cTn>
                                        <p:tgtEl>
                                          <p:spTgt spid="14"/>
                                        </p:tgtEl>
                                        <p:attrNameLst>
                                          <p:attrName>style.visibility</p:attrName>
                                        </p:attrNameLst>
                                      </p:cBhvr>
                                      <p:to>
                                        <p:strVal val="hidden"/>
                                      </p:to>
                                    </p:set>
                                  </p:childTnLst>
                                </p:cTn>
                              </p:par>
                            </p:childTnLst>
                          </p:cTn>
                        </p:par>
                        <p:par>
                          <p:cTn id="40" fill="hold">
                            <p:stCondLst>
                              <p:cond delay="0"/>
                            </p:stCondLst>
                            <p:childTnLst>
                              <p:par>
                                <p:cTn id="41" presetID="1" presetClass="exit" presetSubtype="0" fill="hold" grpId="0" nodeType="afterEffect">
                                  <p:stCondLst>
                                    <p:cond delay="0"/>
                                  </p:stCondLst>
                                  <p:childTnLst>
                                    <p:set>
                                      <p:cBhvr>
                                        <p:cTn id="42" dur="1" fill="hold">
                                          <p:stCondLst>
                                            <p:cond delay="0"/>
                                          </p:stCondLst>
                                        </p:cTn>
                                        <p:tgtEl>
                                          <p:spTgt spid="15"/>
                                        </p:tgtEl>
                                        <p:attrNameLst>
                                          <p:attrName>style.visibility</p:attrName>
                                        </p:attrNameLst>
                                      </p:cBhvr>
                                      <p:to>
                                        <p:strVal val="hidden"/>
                                      </p:to>
                                    </p:set>
                                  </p:childTnLst>
                                </p:cTn>
                              </p:par>
                            </p:childTnLst>
                          </p:cTn>
                        </p:par>
                        <p:par>
                          <p:cTn id="43" fill="hold">
                            <p:stCondLst>
                              <p:cond delay="0"/>
                            </p:stCondLst>
                            <p:childTnLst>
                              <p:par>
                                <p:cTn id="44" presetID="1" presetClass="exit" presetSubtype="0" fill="hold" grpId="0" nodeType="afterEffect">
                                  <p:stCondLst>
                                    <p:cond delay="0"/>
                                  </p:stCondLst>
                                  <p:childTnLst>
                                    <p:set>
                                      <p:cBhvr>
                                        <p:cTn id="45" dur="1" fill="hold">
                                          <p:stCondLst>
                                            <p:cond delay="0"/>
                                          </p:stCondLst>
                                        </p:cTn>
                                        <p:tgtEl>
                                          <p:spTgt spid="16"/>
                                        </p:tgtEl>
                                        <p:attrNameLst>
                                          <p:attrName>style.visibility</p:attrName>
                                        </p:attrNameLst>
                                      </p:cBhvr>
                                      <p:to>
                                        <p:strVal val="hidden"/>
                                      </p:to>
                                    </p:set>
                                  </p:childTnLst>
                                </p:cTn>
                              </p:par>
                            </p:childTnLst>
                          </p:cTn>
                        </p:par>
                        <p:par>
                          <p:cTn id="46" fill="hold">
                            <p:stCondLst>
                              <p:cond delay="0"/>
                            </p:stCondLst>
                            <p:childTnLst>
                              <p:par>
                                <p:cTn id="47" presetID="1" presetClass="exit" presetSubtype="0" fill="hold" grpId="0" nodeType="afterEffect">
                                  <p:stCondLst>
                                    <p:cond delay="0"/>
                                  </p:stCondLst>
                                  <p:childTnLst>
                                    <p:set>
                                      <p:cBhvr>
                                        <p:cTn id="48" dur="1" fill="hold">
                                          <p:stCondLst>
                                            <p:cond delay="0"/>
                                          </p:stCondLst>
                                        </p:cTn>
                                        <p:tgtEl>
                                          <p:spTgt spid="17"/>
                                        </p:tgtEl>
                                        <p:attrNameLst>
                                          <p:attrName>style.visibility</p:attrName>
                                        </p:attrNameLst>
                                      </p:cBhvr>
                                      <p:to>
                                        <p:strVal val="hidden"/>
                                      </p:to>
                                    </p:set>
                                  </p:childTnLst>
                                </p:cTn>
                              </p:par>
                            </p:childTnLst>
                          </p:cTn>
                        </p:par>
                        <p:par>
                          <p:cTn id="49" fill="hold">
                            <p:stCondLst>
                              <p:cond delay="0"/>
                            </p:stCondLst>
                            <p:childTnLst>
                              <p:par>
                                <p:cTn id="50" presetID="1" presetClass="exit" presetSubtype="0" fill="hold" grpId="0" nodeType="afterEffect">
                                  <p:stCondLst>
                                    <p:cond delay="0"/>
                                  </p:stCondLst>
                                  <p:childTnLst>
                                    <p:set>
                                      <p:cBhvr>
                                        <p:cTn id="51" dur="1" fill="hold">
                                          <p:stCondLst>
                                            <p:cond delay="0"/>
                                          </p:stCondLst>
                                        </p:cTn>
                                        <p:tgtEl>
                                          <p:spTgt spid="18"/>
                                        </p:tgtEl>
                                        <p:attrNameLst>
                                          <p:attrName>style.visibility</p:attrName>
                                        </p:attrNameLst>
                                      </p:cBhvr>
                                      <p:to>
                                        <p:strVal val="hidden"/>
                                      </p:to>
                                    </p:set>
                                  </p:childTnLst>
                                </p:cTn>
                              </p:par>
                            </p:childTnLst>
                          </p:cTn>
                        </p:par>
                        <p:par>
                          <p:cTn id="52" fill="hold">
                            <p:stCondLst>
                              <p:cond delay="0"/>
                            </p:stCondLst>
                            <p:childTnLst>
                              <p:par>
                                <p:cTn id="53" presetID="1" presetClass="exit" presetSubtype="0" fill="hold" grpId="0" nodeType="afterEffect">
                                  <p:stCondLst>
                                    <p:cond delay="0"/>
                                  </p:stCondLst>
                                  <p:childTnLst>
                                    <p:set>
                                      <p:cBhvr>
                                        <p:cTn id="54" dur="1" fill="hold">
                                          <p:stCondLst>
                                            <p:cond delay="0"/>
                                          </p:stCondLst>
                                        </p:cTn>
                                        <p:tgtEl>
                                          <p:spTgt spid="19"/>
                                        </p:tgtEl>
                                        <p:attrNameLst>
                                          <p:attrName>style.visibility</p:attrName>
                                        </p:attrNameLst>
                                      </p:cBhvr>
                                      <p:to>
                                        <p:strVal val="hidden"/>
                                      </p:to>
                                    </p:set>
                                  </p:childTnLst>
                                </p:cTn>
                              </p:par>
                            </p:childTnLst>
                          </p:cTn>
                        </p:par>
                        <p:par>
                          <p:cTn id="55" fill="hold">
                            <p:stCondLst>
                              <p:cond delay="0"/>
                            </p:stCondLst>
                            <p:childTnLst>
                              <p:par>
                                <p:cTn id="56" presetID="1" presetClass="exit" presetSubtype="0" fill="hold" grpId="0" nodeType="afterEffect">
                                  <p:stCondLst>
                                    <p:cond delay="0"/>
                                  </p:stCondLst>
                                  <p:childTnLst>
                                    <p:set>
                                      <p:cBhvr>
                                        <p:cTn id="57" dur="1" fill="hold">
                                          <p:stCondLst>
                                            <p:cond delay="0"/>
                                          </p:stCondLst>
                                        </p:cTn>
                                        <p:tgtEl>
                                          <p:spTgt spid="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F5170C-E694-C146-AF02-B926BEBEF5E0}"/>
              </a:ext>
            </a:extLst>
          </p:cNvPr>
          <p:cNvSpPr>
            <a:spLocks noGrp="1"/>
          </p:cNvSpPr>
          <p:nvPr>
            <p:ph type="title"/>
          </p:nvPr>
        </p:nvSpPr>
        <p:spPr/>
        <p:txBody>
          <a:bodyPr/>
          <a:lstStyle/>
          <a:p>
            <a:r>
              <a:rPr lang="en-US" dirty="0"/>
              <a:t>An alternative to convolution: Attention</a:t>
            </a:r>
          </a:p>
        </p:txBody>
      </p:sp>
      <p:pic>
        <p:nvPicPr>
          <p:cNvPr id="40" name="Content Placeholder 4" descr="A close up of grass&#10;&#10;Description automatically generated">
            <a:extLst>
              <a:ext uri="{FF2B5EF4-FFF2-40B4-BE49-F238E27FC236}">
                <a16:creationId xmlns:a16="http://schemas.microsoft.com/office/drawing/2014/main" id="{5D22C2A1-2262-A265-3EC3-4F6332718AC3}"/>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0820400" y="5855704"/>
            <a:ext cx="545095" cy="545095"/>
          </a:xfrm>
          <a:ln>
            <a:solidFill>
              <a:schemeClr val="tx1"/>
            </a:solidFill>
          </a:ln>
        </p:spPr>
      </p:pic>
      <p:pic>
        <p:nvPicPr>
          <p:cNvPr id="41" name="Picture 40" descr="A field of grass with trees in the background&#10;&#10;Description automatically generated">
            <a:extLst>
              <a:ext uri="{FF2B5EF4-FFF2-40B4-BE49-F238E27FC236}">
                <a16:creationId xmlns:a16="http://schemas.microsoft.com/office/drawing/2014/main" id="{B60B37BB-055A-DB18-DFEE-79D17B74E98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8704" y="5855704"/>
            <a:ext cx="545095" cy="545095"/>
          </a:xfrm>
          <a:prstGeom prst="rect">
            <a:avLst/>
          </a:prstGeom>
          <a:ln>
            <a:solidFill>
              <a:schemeClr val="tx1"/>
            </a:solidFill>
          </a:ln>
        </p:spPr>
      </p:pic>
      <p:pic>
        <p:nvPicPr>
          <p:cNvPr id="42" name="Picture 41" descr="Llamas lying in a grassy field with trees in the background&#10;&#10;Description automatically generated">
            <a:extLst>
              <a:ext uri="{FF2B5EF4-FFF2-40B4-BE49-F238E27FC236}">
                <a16:creationId xmlns:a16="http://schemas.microsoft.com/office/drawing/2014/main" id="{39E8D4D9-818A-D204-F8F9-E07BC17F63C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29484" y="5855704"/>
            <a:ext cx="545095" cy="545095"/>
          </a:xfrm>
          <a:prstGeom prst="rect">
            <a:avLst/>
          </a:prstGeom>
          <a:ln>
            <a:solidFill>
              <a:schemeClr val="tx1"/>
            </a:solidFill>
          </a:ln>
        </p:spPr>
      </p:pic>
      <p:pic>
        <p:nvPicPr>
          <p:cNvPr id="43" name="Picture 42" descr="A group of llamas in a field&#10;&#10;Description automatically generated">
            <a:extLst>
              <a:ext uri="{FF2B5EF4-FFF2-40B4-BE49-F238E27FC236}">
                <a16:creationId xmlns:a16="http://schemas.microsoft.com/office/drawing/2014/main" id="{78F610A0-F130-6ADC-68A0-0EC292838BD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100264" y="5855704"/>
            <a:ext cx="545095" cy="545095"/>
          </a:xfrm>
          <a:prstGeom prst="rect">
            <a:avLst/>
          </a:prstGeom>
          <a:ln>
            <a:solidFill>
              <a:schemeClr val="tx1"/>
            </a:solidFill>
          </a:ln>
        </p:spPr>
      </p:pic>
      <p:pic>
        <p:nvPicPr>
          <p:cNvPr id="44" name="Picture 43" descr="A llama in a field&#10;&#10;Description automatically generated">
            <a:extLst>
              <a:ext uri="{FF2B5EF4-FFF2-40B4-BE49-F238E27FC236}">
                <a16:creationId xmlns:a16="http://schemas.microsoft.com/office/drawing/2014/main" id="{BDF25B7C-4848-D206-CADC-8057DE99660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771044" y="5855704"/>
            <a:ext cx="545095" cy="545095"/>
          </a:xfrm>
          <a:prstGeom prst="rect">
            <a:avLst/>
          </a:prstGeom>
          <a:ln>
            <a:solidFill>
              <a:schemeClr val="tx1"/>
            </a:solidFill>
          </a:ln>
        </p:spPr>
      </p:pic>
      <p:pic>
        <p:nvPicPr>
          <p:cNvPr id="45" name="Picture 44" descr="A close up of a sheep's tail&#10;&#10;Description automatically generated">
            <a:extLst>
              <a:ext uri="{FF2B5EF4-FFF2-40B4-BE49-F238E27FC236}">
                <a16:creationId xmlns:a16="http://schemas.microsoft.com/office/drawing/2014/main" id="{D2CDEC16-BB3C-6C72-B448-4FFBC5D138B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441824" y="5855704"/>
            <a:ext cx="545095" cy="545096"/>
          </a:xfrm>
          <a:prstGeom prst="rect">
            <a:avLst/>
          </a:prstGeom>
          <a:ln>
            <a:solidFill>
              <a:schemeClr val="tx1"/>
            </a:solidFill>
          </a:ln>
        </p:spPr>
      </p:pic>
      <p:pic>
        <p:nvPicPr>
          <p:cNvPr id="46" name="Picture 45" descr="A white sheep in a grassy field&#10;&#10;Description automatically generated">
            <a:extLst>
              <a:ext uri="{FF2B5EF4-FFF2-40B4-BE49-F238E27FC236}">
                <a16:creationId xmlns:a16="http://schemas.microsoft.com/office/drawing/2014/main" id="{4B2DFBBC-20EA-CC5D-E436-7ACF96E6296F}"/>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112604" y="5855704"/>
            <a:ext cx="545095" cy="545096"/>
          </a:xfrm>
          <a:prstGeom prst="rect">
            <a:avLst/>
          </a:prstGeom>
          <a:ln>
            <a:solidFill>
              <a:schemeClr val="tx1"/>
            </a:solidFill>
          </a:ln>
        </p:spPr>
      </p:pic>
      <p:pic>
        <p:nvPicPr>
          <p:cNvPr id="47" name="Picture 46" descr="A white llama with long hair&#10;&#10;Description automatically generated">
            <a:extLst>
              <a:ext uri="{FF2B5EF4-FFF2-40B4-BE49-F238E27FC236}">
                <a16:creationId xmlns:a16="http://schemas.microsoft.com/office/drawing/2014/main" id="{D3F9331F-3789-44FB-A0E6-14AFA6999EE1}"/>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783384" y="5855704"/>
            <a:ext cx="545095" cy="545096"/>
          </a:xfrm>
          <a:prstGeom prst="rect">
            <a:avLst/>
          </a:prstGeom>
          <a:ln>
            <a:solidFill>
              <a:schemeClr val="tx1"/>
            </a:solidFill>
          </a:ln>
        </p:spPr>
      </p:pic>
      <p:pic>
        <p:nvPicPr>
          <p:cNvPr id="48" name="Picture 47" descr="A close up of a sheep&#10;&#10;Description automatically generated">
            <a:extLst>
              <a:ext uri="{FF2B5EF4-FFF2-40B4-BE49-F238E27FC236}">
                <a16:creationId xmlns:a16="http://schemas.microsoft.com/office/drawing/2014/main" id="{E9BD0370-EBD8-222A-0061-13D8DD55DDD0}"/>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454164" y="5855704"/>
            <a:ext cx="545095" cy="545096"/>
          </a:xfrm>
          <a:prstGeom prst="rect">
            <a:avLst/>
          </a:prstGeom>
          <a:ln>
            <a:solidFill>
              <a:schemeClr val="tx1"/>
            </a:solidFill>
          </a:ln>
        </p:spPr>
      </p:pic>
      <p:pic>
        <p:nvPicPr>
          <p:cNvPr id="49" name="Picture 48" descr="A close up of a fur&#10;&#10;Description automatically generated">
            <a:extLst>
              <a:ext uri="{FF2B5EF4-FFF2-40B4-BE49-F238E27FC236}">
                <a16:creationId xmlns:a16="http://schemas.microsoft.com/office/drawing/2014/main" id="{DFD465D7-BFA6-C6CC-0756-46DF0CDADC3B}"/>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124944" y="5855704"/>
            <a:ext cx="545095" cy="545096"/>
          </a:xfrm>
          <a:prstGeom prst="rect">
            <a:avLst/>
          </a:prstGeom>
          <a:ln>
            <a:solidFill>
              <a:schemeClr val="tx1"/>
            </a:solidFill>
          </a:ln>
        </p:spPr>
      </p:pic>
      <p:pic>
        <p:nvPicPr>
          <p:cNvPr id="50" name="Picture 49" descr="A close-up of a sheep's body&#10;&#10;Description automatically generated">
            <a:extLst>
              <a:ext uri="{FF2B5EF4-FFF2-40B4-BE49-F238E27FC236}">
                <a16:creationId xmlns:a16="http://schemas.microsoft.com/office/drawing/2014/main" id="{15451498-60A9-6AB5-EC06-B634A7440946}"/>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6795724" y="5855704"/>
            <a:ext cx="545095" cy="545096"/>
          </a:xfrm>
          <a:prstGeom prst="rect">
            <a:avLst/>
          </a:prstGeom>
          <a:ln>
            <a:solidFill>
              <a:schemeClr val="tx1"/>
            </a:solidFill>
          </a:ln>
        </p:spPr>
      </p:pic>
      <p:pic>
        <p:nvPicPr>
          <p:cNvPr id="51" name="Picture 50" descr="A close up of a furry animal&#10;&#10;Description automatically generated">
            <a:extLst>
              <a:ext uri="{FF2B5EF4-FFF2-40B4-BE49-F238E27FC236}">
                <a16:creationId xmlns:a16="http://schemas.microsoft.com/office/drawing/2014/main" id="{D9B6484F-6921-C3B9-B2D1-F3F043A3D4EB}"/>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7466504" y="5855704"/>
            <a:ext cx="545095" cy="545096"/>
          </a:xfrm>
          <a:prstGeom prst="rect">
            <a:avLst/>
          </a:prstGeom>
          <a:ln>
            <a:solidFill>
              <a:schemeClr val="tx1"/>
            </a:solidFill>
          </a:ln>
        </p:spPr>
      </p:pic>
      <p:pic>
        <p:nvPicPr>
          <p:cNvPr id="52" name="Picture 51" descr="A close-up of a sheep's tail&#10;&#10;Description automatically generated">
            <a:extLst>
              <a:ext uri="{FF2B5EF4-FFF2-40B4-BE49-F238E27FC236}">
                <a16:creationId xmlns:a16="http://schemas.microsoft.com/office/drawing/2014/main" id="{3AC298A8-D8C3-028F-A2FB-197A008A85AE}"/>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8137284" y="5855704"/>
            <a:ext cx="545095" cy="545096"/>
          </a:xfrm>
          <a:prstGeom prst="rect">
            <a:avLst/>
          </a:prstGeom>
          <a:ln>
            <a:solidFill>
              <a:schemeClr val="tx1"/>
            </a:solidFill>
          </a:ln>
        </p:spPr>
      </p:pic>
      <p:pic>
        <p:nvPicPr>
          <p:cNvPr id="53" name="Picture 52" descr="A close up of a hairy animal&#10;&#10;Description automatically generated">
            <a:extLst>
              <a:ext uri="{FF2B5EF4-FFF2-40B4-BE49-F238E27FC236}">
                <a16:creationId xmlns:a16="http://schemas.microsoft.com/office/drawing/2014/main" id="{1510E4A7-DF6F-1514-F006-3B89C2BE594A}"/>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8808064" y="5855704"/>
            <a:ext cx="545095" cy="545096"/>
          </a:xfrm>
          <a:prstGeom prst="rect">
            <a:avLst/>
          </a:prstGeom>
          <a:ln>
            <a:solidFill>
              <a:schemeClr val="tx1"/>
            </a:solidFill>
          </a:ln>
        </p:spPr>
      </p:pic>
      <p:pic>
        <p:nvPicPr>
          <p:cNvPr id="54" name="Picture 53" descr="A close-up of a sheep's legs&#10;&#10;Description automatically generated">
            <a:extLst>
              <a:ext uri="{FF2B5EF4-FFF2-40B4-BE49-F238E27FC236}">
                <a16:creationId xmlns:a16="http://schemas.microsoft.com/office/drawing/2014/main" id="{429E3326-90F9-28D2-BB18-67DF3E2DB046}"/>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9478844" y="5855704"/>
            <a:ext cx="545095" cy="545096"/>
          </a:xfrm>
          <a:prstGeom prst="rect">
            <a:avLst/>
          </a:prstGeom>
          <a:ln>
            <a:solidFill>
              <a:schemeClr val="tx1"/>
            </a:solidFill>
          </a:ln>
        </p:spPr>
      </p:pic>
      <p:pic>
        <p:nvPicPr>
          <p:cNvPr id="55" name="Picture 54" descr="A close-up of a sheep's leg&#10;&#10;Description automatically generated">
            <a:extLst>
              <a:ext uri="{FF2B5EF4-FFF2-40B4-BE49-F238E27FC236}">
                <a16:creationId xmlns:a16="http://schemas.microsoft.com/office/drawing/2014/main" id="{D234D1FF-1E31-9863-4A06-750328231098}"/>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10149624" y="5855704"/>
            <a:ext cx="545095" cy="545096"/>
          </a:xfrm>
          <a:prstGeom prst="rect">
            <a:avLst/>
          </a:prstGeom>
          <a:ln>
            <a:solidFill>
              <a:schemeClr val="tx1"/>
            </a:solidFill>
          </a:ln>
        </p:spPr>
      </p:pic>
      <p:sp>
        <p:nvSpPr>
          <p:cNvPr id="121" name="TextBox 120">
            <a:extLst>
              <a:ext uri="{FF2B5EF4-FFF2-40B4-BE49-F238E27FC236}">
                <a16:creationId xmlns:a16="http://schemas.microsoft.com/office/drawing/2014/main" id="{0D1CC3E3-A7AB-2158-430D-6CD876B64DDC}"/>
              </a:ext>
            </a:extLst>
          </p:cNvPr>
          <p:cNvSpPr txBox="1"/>
          <p:nvPr/>
        </p:nvSpPr>
        <p:spPr>
          <a:xfrm>
            <a:off x="1031250" y="1417638"/>
            <a:ext cx="6588749"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50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Myriad Pro"/>
                <a:ea typeface="+mn-ea"/>
                <a:cs typeface="+mn-cs"/>
              </a:rPr>
              <a:t>Step 5: Repeat for all patches</a:t>
            </a:r>
          </a:p>
        </p:txBody>
      </p:sp>
      <p:grpSp>
        <p:nvGrpSpPr>
          <p:cNvPr id="20" name="Group 19">
            <a:extLst>
              <a:ext uri="{FF2B5EF4-FFF2-40B4-BE49-F238E27FC236}">
                <a16:creationId xmlns:a16="http://schemas.microsoft.com/office/drawing/2014/main" id="{73198171-124B-53B8-B7A8-DF83D6DE338E}"/>
              </a:ext>
            </a:extLst>
          </p:cNvPr>
          <p:cNvGrpSpPr/>
          <p:nvPr/>
        </p:nvGrpSpPr>
        <p:grpSpPr>
          <a:xfrm>
            <a:off x="819370" y="4712810"/>
            <a:ext cx="484428" cy="982310"/>
            <a:chOff x="819370" y="4712810"/>
            <a:chExt cx="484428" cy="982310"/>
          </a:xfrm>
        </p:grpSpPr>
        <p:cxnSp>
          <p:nvCxnSpPr>
            <p:cNvPr id="22" name="Straight Arrow Connector 21">
              <a:extLst>
                <a:ext uri="{FF2B5EF4-FFF2-40B4-BE49-F238E27FC236}">
                  <a16:creationId xmlns:a16="http://schemas.microsoft.com/office/drawing/2014/main" id="{94BB30F9-C74E-9468-E0BD-F550FC7528FB}"/>
                </a:ext>
              </a:extLst>
            </p:cNvPr>
            <p:cNvCxnSpPr>
              <a:cxnSpLocks/>
            </p:cNvCxnSpPr>
            <p:nvPr/>
          </p:nvCxnSpPr>
          <p:spPr>
            <a:xfrm flipV="1">
              <a:off x="1031250" y="5314120"/>
              <a:ext cx="0" cy="381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FCBF1C5D-C401-FA6F-60E2-0E78469E6C2A}"/>
                </a:ext>
              </a:extLst>
            </p:cNvPr>
            <p:cNvSpPr txBox="1"/>
            <p:nvPr/>
          </p:nvSpPr>
          <p:spPr>
            <a:xfrm>
              <a:off x="819370" y="4712810"/>
              <a:ext cx="484428"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y</a:t>
              </a:r>
              <a:r>
                <a:rPr kumimoji="0" lang="en-US" sz="2800" b="0" i="0" u="none" strike="noStrike" kern="1200" cap="none" spc="0" normalizeH="0" baseline="-25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a:t>
              </a:r>
            </a:p>
          </p:txBody>
        </p:sp>
      </p:grpSp>
      <p:grpSp>
        <p:nvGrpSpPr>
          <p:cNvPr id="21" name="Group 20">
            <a:extLst>
              <a:ext uri="{FF2B5EF4-FFF2-40B4-BE49-F238E27FC236}">
                <a16:creationId xmlns:a16="http://schemas.microsoft.com/office/drawing/2014/main" id="{6AC3DB0E-40EE-8C1E-52BB-24949042B677}"/>
              </a:ext>
            </a:extLst>
          </p:cNvPr>
          <p:cNvGrpSpPr/>
          <p:nvPr/>
        </p:nvGrpSpPr>
        <p:grpSpPr>
          <a:xfrm>
            <a:off x="1486105" y="4712810"/>
            <a:ext cx="484428" cy="982310"/>
            <a:chOff x="1486105" y="4712810"/>
            <a:chExt cx="484428" cy="982310"/>
          </a:xfrm>
        </p:grpSpPr>
        <p:cxnSp>
          <p:nvCxnSpPr>
            <p:cNvPr id="25" name="Straight Arrow Connector 24">
              <a:extLst>
                <a:ext uri="{FF2B5EF4-FFF2-40B4-BE49-F238E27FC236}">
                  <a16:creationId xmlns:a16="http://schemas.microsoft.com/office/drawing/2014/main" id="{4C189EE9-86AE-79C0-840C-E00DF8F8D340}"/>
                </a:ext>
              </a:extLst>
            </p:cNvPr>
            <p:cNvCxnSpPr>
              <a:cxnSpLocks/>
            </p:cNvCxnSpPr>
            <p:nvPr/>
          </p:nvCxnSpPr>
          <p:spPr>
            <a:xfrm flipV="1">
              <a:off x="1700425" y="5314120"/>
              <a:ext cx="0" cy="381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E49D1D59-45FF-C441-A5CA-C73E9C5147F6}"/>
                </a:ext>
              </a:extLst>
            </p:cNvPr>
            <p:cNvSpPr txBox="1"/>
            <p:nvPr/>
          </p:nvSpPr>
          <p:spPr>
            <a:xfrm>
              <a:off x="1486105" y="4712810"/>
              <a:ext cx="484428"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y</a:t>
              </a:r>
              <a:r>
                <a:rPr kumimoji="0" lang="en-US" sz="2800" b="0" i="0" u="none" strike="noStrike" kern="1200" cap="none" spc="0" normalizeH="0" baseline="-25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a:t>
              </a:r>
            </a:p>
          </p:txBody>
        </p:sp>
      </p:grpSp>
      <p:grpSp>
        <p:nvGrpSpPr>
          <p:cNvPr id="23" name="Group 22">
            <a:extLst>
              <a:ext uri="{FF2B5EF4-FFF2-40B4-BE49-F238E27FC236}">
                <a16:creationId xmlns:a16="http://schemas.microsoft.com/office/drawing/2014/main" id="{45162E61-B957-26B2-434A-8562D6CBB38C}"/>
              </a:ext>
            </a:extLst>
          </p:cNvPr>
          <p:cNvGrpSpPr/>
          <p:nvPr/>
        </p:nvGrpSpPr>
        <p:grpSpPr>
          <a:xfrm>
            <a:off x="2152840" y="4712810"/>
            <a:ext cx="484428" cy="982310"/>
            <a:chOff x="2152840" y="4712810"/>
            <a:chExt cx="484428" cy="982310"/>
          </a:xfrm>
        </p:grpSpPr>
        <p:cxnSp>
          <p:nvCxnSpPr>
            <p:cNvPr id="26" name="Straight Arrow Connector 25">
              <a:extLst>
                <a:ext uri="{FF2B5EF4-FFF2-40B4-BE49-F238E27FC236}">
                  <a16:creationId xmlns:a16="http://schemas.microsoft.com/office/drawing/2014/main" id="{69883731-7342-6777-AEB8-EA183927F122}"/>
                </a:ext>
              </a:extLst>
            </p:cNvPr>
            <p:cNvCxnSpPr>
              <a:cxnSpLocks/>
            </p:cNvCxnSpPr>
            <p:nvPr/>
          </p:nvCxnSpPr>
          <p:spPr>
            <a:xfrm flipV="1">
              <a:off x="2369600" y="5314120"/>
              <a:ext cx="0" cy="381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FAE9D38E-A968-05BF-A890-EAFC959F4E17}"/>
                </a:ext>
              </a:extLst>
            </p:cNvPr>
            <p:cNvSpPr txBox="1"/>
            <p:nvPr/>
          </p:nvSpPr>
          <p:spPr>
            <a:xfrm>
              <a:off x="2152840" y="4712810"/>
              <a:ext cx="484428"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y</a:t>
              </a:r>
              <a:r>
                <a:rPr kumimoji="0" lang="en-US" sz="2800" b="0" i="0" u="none" strike="noStrike" kern="1200" cap="none" spc="0" normalizeH="0" baseline="-25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3</a:t>
              </a:r>
            </a:p>
          </p:txBody>
        </p:sp>
      </p:grpSp>
      <p:grpSp>
        <p:nvGrpSpPr>
          <p:cNvPr id="24" name="Group 23">
            <a:extLst>
              <a:ext uri="{FF2B5EF4-FFF2-40B4-BE49-F238E27FC236}">
                <a16:creationId xmlns:a16="http://schemas.microsoft.com/office/drawing/2014/main" id="{7ECB480B-1BF1-DD3C-719B-0B37F658308E}"/>
              </a:ext>
            </a:extLst>
          </p:cNvPr>
          <p:cNvGrpSpPr/>
          <p:nvPr/>
        </p:nvGrpSpPr>
        <p:grpSpPr>
          <a:xfrm>
            <a:off x="2819575" y="4712810"/>
            <a:ext cx="484428" cy="982310"/>
            <a:chOff x="2819575" y="4712810"/>
            <a:chExt cx="484428" cy="982310"/>
          </a:xfrm>
        </p:grpSpPr>
        <p:cxnSp>
          <p:nvCxnSpPr>
            <p:cNvPr id="27" name="Straight Arrow Connector 26">
              <a:extLst>
                <a:ext uri="{FF2B5EF4-FFF2-40B4-BE49-F238E27FC236}">
                  <a16:creationId xmlns:a16="http://schemas.microsoft.com/office/drawing/2014/main" id="{64F80AD3-1507-9CC1-69AB-05EF17FCBC4E}"/>
                </a:ext>
              </a:extLst>
            </p:cNvPr>
            <p:cNvCxnSpPr>
              <a:cxnSpLocks/>
            </p:cNvCxnSpPr>
            <p:nvPr/>
          </p:nvCxnSpPr>
          <p:spPr>
            <a:xfrm flipV="1">
              <a:off x="3038775" y="5314120"/>
              <a:ext cx="0" cy="381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D3724564-9AC1-A8A9-8EED-3E23245A255F}"/>
                </a:ext>
              </a:extLst>
            </p:cNvPr>
            <p:cNvSpPr txBox="1"/>
            <p:nvPr/>
          </p:nvSpPr>
          <p:spPr>
            <a:xfrm>
              <a:off x="2819575" y="4712810"/>
              <a:ext cx="484428"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y</a:t>
              </a:r>
              <a:r>
                <a:rPr kumimoji="0" lang="en-US" sz="2800" b="0" i="0" u="none" strike="noStrike" kern="1200" cap="none" spc="0" normalizeH="0" baseline="-25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4</a:t>
              </a:r>
            </a:p>
          </p:txBody>
        </p:sp>
      </p:grpSp>
      <p:grpSp>
        <p:nvGrpSpPr>
          <p:cNvPr id="39" name="Group 38">
            <a:extLst>
              <a:ext uri="{FF2B5EF4-FFF2-40B4-BE49-F238E27FC236}">
                <a16:creationId xmlns:a16="http://schemas.microsoft.com/office/drawing/2014/main" id="{3F639439-500C-9FF9-FD75-86598A2483F6}"/>
              </a:ext>
            </a:extLst>
          </p:cNvPr>
          <p:cNvGrpSpPr/>
          <p:nvPr/>
        </p:nvGrpSpPr>
        <p:grpSpPr>
          <a:xfrm>
            <a:off x="3486310" y="4712810"/>
            <a:ext cx="484428" cy="982310"/>
            <a:chOff x="3486310" y="4712810"/>
            <a:chExt cx="484428" cy="982310"/>
          </a:xfrm>
        </p:grpSpPr>
        <p:cxnSp>
          <p:nvCxnSpPr>
            <p:cNvPr id="28" name="Straight Arrow Connector 27">
              <a:extLst>
                <a:ext uri="{FF2B5EF4-FFF2-40B4-BE49-F238E27FC236}">
                  <a16:creationId xmlns:a16="http://schemas.microsoft.com/office/drawing/2014/main" id="{2C9B1E6B-10CE-ED6D-F701-B1260B78B01F}"/>
                </a:ext>
              </a:extLst>
            </p:cNvPr>
            <p:cNvCxnSpPr>
              <a:cxnSpLocks/>
            </p:cNvCxnSpPr>
            <p:nvPr/>
          </p:nvCxnSpPr>
          <p:spPr>
            <a:xfrm flipV="1">
              <a:off x="3707950" y="5314120"/>
              <a:ext cx="0" cy="381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6B17596B-0306-D76A-CC53-123A03F883A2}"/>
                </a:ext>
              </a:extLst>
            </p:cNvPr>
            <p:cNvSpPr txBox="1"/>
            <p:nvPr/>
          </p:nvSpPr>
          <p:spPr>
            <a:xfrm>
              <a:off x="3486310" y="4712810"/>
              <a:ext cx="484428"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y</a:t>
              </a:r>
              <a:r>
                <a:rPr kumimoji="0" lang="en-US" sz="2800" b="0" i="0" u="none" strike="noStrike" kern="1200" cap="none" spc="0" normalizeH="0" baseline="-25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5</a:t>
              </a:r>
            </a:p>
          </p:txBody>
        </p:sp>
      </p:grpSp>
      <p:grpSp>
        <p:nvGrpSpPr>
          <p:cNvPr id="56" name="Group 55">
            <a:extLst>
              <a:ext uri="{FF2B5EF4-FFF2-40B4-BE49-F238E27FC236}">
                <a16:creationId xmlns:a16="http://schemas.microsoft.com/office/drawing/2014/main" id="{3290C4CB-7D86-3D89-581C-26DF2AD73B69}"/>
              </a:ext>
            </a:extLst>
          </p:cNvPr>
          <p:cNvGrpSpPr/>
          <p:nvPr/>
        </p:nvGrpSpPr>
        <p:grpSpPr>
          <a:xfrm>
            <a:off x="4153045" y="4712810"/>
            <a:ext cx="484428" cy="982310"/>
            <a:chOff x="4153045" y="4712810"/>
            <a:chExt cx="484428" cy="982310"/>
          </a:xfrm>
        </p:grpSpPr>
        <p:cxnSp>
          <p:nvCxnSpPr>
            <p:cNvPr id="29" name="Straight Arrow Connector 28">
              <a:extLst>
                <a:ext uri="{FF2B5EF4-FFF2-40B4-BE49-F238E27FC236}">
                  <a16:creationId xmlns:a16="http://schemas.microsoft.com/office/drawing/2014/main" id="{35C7B3F4-1CB5-DF9D-9F44-E2F41641F6D4}"/>
                </a:ext>
              </a:extLst>
            </p:cNvPr>
            <p:cNvCxnSpPr>
              <a:cxnSpLocks/>
            </p:cNvCxnSpPr>
            <p:nvPr/>
          </p:nvCxnSpPr>
          <p:spPr>
            <a:xfrm flipV="1">
              <a:off x="4377125" y="5314120"/>
              <a:ext cx="0" cy="381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8452BE78-CD38-EB37-A9D4-FDBD1EB0B12B}"/>
                </a:ext>
              </a:extLst>
            </p:cNvPr>
            <p:cNvSpPr txBox="1"/>
            <p:nvPr/>
          </p:nvSpPr>
          <p:spPr>
            <a:xfrm>
              <a:off x="4153045" y="4712810"/>
              <a:ext cx="484428"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y</a:t>
              </a:r>
              <a:r>
                <a:rPr kumimoji="0" lang="en-US" sz="2800" b="0" i="0" u="none" strike="noStrike" kern="1200" cap="none" spc="0" normalizeH="0" baseline="-25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6</a:t>
              </a:r>
            </a:p>
          </p:txBody>
        </p:sp>
      </p:grpSp>
      <p:grpSp>
        <p:nvGrpSpPr>
          <p:cNvPr id="57" name="Group 56">
            <a:extLst>
              <a:ext uri="{FF2B5EF4-FFF2-40B4-BE49-F238E27FC236}">
                <a16:creationId xmlns:a16="http://schemas.microsoft.com/office/drawing/2014/main" id="{7A8CB16C-A600-69DD-CDE1-A3253522DF55}"/>
              </a:ext>
            </a:extLst>
          </p:cNvPr>
          <p:cNvGrpSpPr/>
          <p:nvPr/>
        </p:nvGrpSpPr>
        <p:grpSpPr>
          <a:xfrm>
            <a:off x="4819780" y="4712810"/>
            <a:ext cx="484428" cy="982310"/>
            <a:chOff x="4819780" y="4712810"/>
            <a:chExt cx="484428" cy="982310"/>
          </a:xfrm>
        </p:grpSpPr>
        <p:cxnSp>
          <p:nvCxnSpPr>
            <p:cNvPr id="30" name="Straight Arrow Connector 29">
              <a:extLst>
                <a:ext uri="{FF2B5EF4-FFF2-40B4-BE49-F238E27FC236}">
                  <a16:creationId xmlns:a16="http://schemas.microsoft.com/office/drawing/2014/main" id="{E139772F-E1FA-B761-9E05-A97927693DD6}"/>
                </a:ext>
              </a:extLst>
            </p:cNvPr>
            <p:cNvCxnSpPr>
              <a:cxnSpLocks/>
            </p:cNvCxnSpPr>
            <p:nvPr/>
          </p:nvCxnSpPr>
          <p:spPr>
            <a:xfrm flipV="1">
              <a:off x="5046300" y="5314120"/>
              <a:ext cx="0" cy="381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6EFD9823-431B-2C2E-9375-FF6578555953}"/>
                </a:ext>
              </a:extLst>
            </p:cNvPr>
            <p:cNvSpPr txBox="1"/>
            <p:nvPr/>
          </p:nvSpPr>
          <p:spPr>
            <a:xfrm>
              <a:off x="4819780" y="4712810"/>
              <a:ext cx="484428"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y</a:t>
              </a:r>
              <a:r>
                <a:rPr kumimoji="0" lang="en-US" sz="2800" b="0" i="0" u="none" strike="noStrike" kern="1200" cap="none" spc="0" normalizeH="0" baseline="-25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7</a:t>
              </a:r>
            </a:p>
          </p:txBody>
        </p:sp>
      </p:grpSp>
      <p:grpSp>
        <p:nvGrpSpPr>
          <p:cNvPr id="58" name="Group 57">
            <a:extLst>
              <a:ext uri="{FF2B5EF4-FFF2-40B4-BE49-F238E27FC236}">
                <a16:creationId xmlns:a16="http://schemas.microsoft.com/office/drawing/2014/main" id="{733F1580-DC2C-C822-AEF0-EFE1CD7DEE9B}"/>
              </a:ext>
            </a:extLst>
          </p:cNvPr>
          <p:cNvGrpSpPr/>
          <p:nvPr/>
        </p:nvGrpSpPr>
        <p:grpSpPr>
          <a:xfrm>
            <a:off x="5486515" y="4712810"/>
            <a:ext cx="484428" cy="982310"/>
            <a:chOff x="5486515" y="4712810"/>
            <a:chExt cx="484428" cy="982310"/>
          </a:xfrm>
        </p:grpSpPr>
        <p:cxnSp>
          <p:nvCxnSpPr>
            <p:cNvPr id="31" name="Straight Arrow Connector 30">
              <a:extLst>
                <a:ext uri="{FF2B5EF4-FFF2-40B4-BE49-F238E27FC236}">
                  <a16:creationId xmlns:a16="http://schemas.microsoft.com/office/drawing/2014/main" id="{360B0DA0-11A3-BEE3-15E4-9C3F17FC770B}"/>
                </a:ext>
              </a:extLst>
            </p:cNvPr>
            <p:cNvCxnSpPr>
              <a:cxnSpLocks/>
            </p:cNvCxnSpPr>
            <p:nvPr/>
          </p:nvCxnSpPr>
          <p:spPr>
            <a:xfrm flipV="1">
              <a:off x="5715475" y="5314120"/>
              <a:ext cx="0" cy="381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DC9AFC7B-8B79-45D1-252B-07007F2DCD9C}"/>
                </a:ext>
              </a:extLst>
            </p:cNvPr>
            <p:cNvSpPr txBox="1"/>
            <p:nvPr/>
          </p:nvSpPr>
          <p:spPr>
            <a:xfrm>
              <a:off x="5486515" y="4712810"/>
              <a:ext cx="484428"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y</a:t>
              </a:r>
              <a:r>
                <a:rPr kumimoji="0" lang="en-US" sz="2800" b="0" i="0" u="none" strike="noStrike" kern="1200" cap="none" spc="0" normalizeH="0" baseline="-25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8</a:t>
              </a:r>
            </a:p>
          </p:txBody>
        </p:sp>
      </p:grpSp>
      <p:grpSp>
        <p:nvGrpSpPr>
          <p:cNvPr id="59" name="Group 58">
            <a:extLst>
              <a:ext uri="{FF2B5EF4-FFF2-40B4-BE49-F238E27FC236}">
                <a16:creationId xmlns:a16="http://schemas.microsoft.com/office/drawing/2014/main" id="{5954A916-08AF-A1A8-A344-456C6EB9FF43}"/>
              </a:ext>
            </a:extLst>
          </p:cNvPr>
          <p:cNvGrpSpPr/>
          <p:nvPr/>
        </p:nvGrpSpPr>
        <p:grpSpPr>
          <a:xfrm>
            <a:off x="6153250" y="4712810"/>
            <a:ext cx="484428" cy="982310"/>
            <a:chOff x="6153250" y="4712810"/>
            <a:chExt cx="484428" cy="982310"/>
          </a:xfrm>
        </p:grpSpPr>
        <p:cxnSp>
          <p:nvCxnSpPr>
            <p:cNvPr id="32" name="Straight Arrow Connector 31">
              <a:extLst>
                <a:ext uri="{FF2B5EF4-FFF2-40B4-BE49-F238E27FC236}">
                  <a16:creationId xmlns:a16="http://schemas.microsoft.com/office/drawing/2014/main" id="{6CC9D8AA-E6D3-1193-A1E0-F171DB6FC733}"/>
                </a:ext>
              </a:extLst>
            </p:cNvPr>
            <p:cNvCxnSpPr>
              <a:cxnSpLocks/>
            </p:cNvCxnSpPr>
            <p:nvPr/>
          </p:nvCxnSpPr>
          <p:spPr>
            <a:xfrm flipV="1">
              <a:off x="6384650" y="5314120"/>
              <a:ext cx="0" cy="381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81ABBA56-0CC5-7419-8D43-7F232F813F0D}"/>
                </a:ext>
              </a:extLst>
            </p:cNvPr>
            <p:cNvSpPr txBox="1"/>
            <p:nvPr/>
          </p:nvSpPr>
          <p:spPr>
            <a:xfrm>
              <a:off x="6153250" y="4712810"/>
              <a:ext cx="484428"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y</a:t>
              </a:r>
              <a:r>
                <a:rPr kumimoji="0" lang="en-US" sz="2800" b="0" i="0" u="none" strike="noStrike" kern="1200" cap="none" spc="0" normalizeH="0" baseline="-25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9</a:t>
              </a:r>
            </a:p>
          </p:txBody>
        </p:sp>
      </p:grpSp>
      <p:grpSp>
        <p:nvGrpSpPr>
          <p:cNvPr id="60" name="Group 59">
            <a:extLst>
              <a:ext uri="{FF2B5EF4-FFF2-40B4-BE49-F238E27FC236}">
                <a16:creationId xmlns:a16="http://schemas.microsoft.com/office/drawing/2014/main" id="{2361C3B2-0558-4150-8869-049D66BABE5E}"/>
              </a:ext>
            </a:extLst>
          </p:cNvPr>
          <p:cNvGrpSpPr/>
          <p:nvPr/>
        </p:nvGrpSpPr>
        <p:grpSpPr>
          <a:xfrm>
            <a:off x="6759873" y="4712810"/>
            <a:ext cx="604653" cy="982310"/>
            <a:chOff x="6759873" y="4712810"/>
            <a:chExt cx="604653" cy="982310"/>
          </a:xfrm>
        </p:grpSpPr>
        <p:cxnSp>
          <p:nvCxnSpPr>
            <p:cNvPr id="33" name="Straight Arrow Connector 32">
              <a:extLst>
                <a:ext uri="{FF2B5EF4-FFF2-40B4-BE49-F238E27FC236}">
                  <a16:creationId xmlns:a16="http://schemas.microsoft.com/office/drawing/2014/main" id="{8AB8D3A7-CF18-F30E-D8B1-46AC853B905A}"/>
                </a:ext>
              </a:extLst>
            </p:cNvPr>
            <p:cNvCxnSpPr>
              <a:cxnSpLocks/>
            </p:cNvCxnSpPr>
            <p:nvPr/>
          </p:nvCxnSpPr>
          <p:spPr>
            <a:xfrm flipV="1">
              <a:off x="7053825" y="5314120"/>
              <a:ext cx="0" cy="381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C5746D5F-7726-0C82-DAAF-DA820497A640}"/>
                </a:ext>
              </a:extLst>
            </p:cNvPr>
            <p:cNvSpPr txBox="1"/>
            <p:nvPr/>
          </p:nvSpPr>
          <p:spPr>
            <a:xfrm>
              <a:off x="6759873" y="4712810"/>
              <a:ext cx="604653"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y</a:t>
              </a:r>
              <a:r>
                <a:rPr kumimoji="0" lang="en-US" sz="2800" b="0" i="0" u="none" strike="noStrike" kern="1200" cap="none" spc="0" normalizeH="0" baseline="-25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10</a:t>
              </a:r>
            </a:p>
          </p:txBody>
        </p:sp>
      </p:grpSp>
      <p:grpSp>
        <p:nvGrpSpPr>
          <p:cNvPr id="61" name="Group 60">
            <a:extLst>
              <a:ext uri="{FF2B5EF4-FFF2-40B4-BE49-F238E27FC236}">
                <a16:creationId xmlns:a16="http://schemas.microsoft.com/office/drawing/2014/main" id="{983FE28D-977D-084A-5966-64E8A9055E17}"/>
              </a:ext>
            </a:extLst>
          </p:cNvPr>
          <p:cNvGrpSpPr/>
          <p:nvPr/>
        </p:nvGrpSpPr>
        <p:grpSpPr>
          <a:xfrm>
            <a:off x="7431064" y="4712810"/>
            <a:ext cx="595741" cy="982310"/>
            <a:chOff x="7431064" y="4712810"/>
            <a:chExt cx="595741" cy="982310"/>
          </a:xfrm>
        </p:grpSpPr>
        <p:cxnSp>
          <p:nvCxnSpPr>
            <p:cNvPr id="34" name="Straight Arrow Connector 33">
              <a:extLst>
                <a:ext uri="{FF2B5EF4-FFF2-40B4-BE49-F238E27FC236}">
                  <a16:creationId xmlns:a16="http://schemas.microsoft.com/office/drawing/2014/main" id="{04589942-8AA2-3D49-0C58-A2B26B87759F}"/>
                </a:ext>
              </a:extLst>
            </p:cNvPr>
            <p:cNvCxnSpPr>
              <a:cxnSpLocks/>
            </p:cNvCxnSpPr>
            <p:nvPr/>
          </p:nvCxnSpPr>
          <p:spPr>
            <a:xfrm flipV="1">
              <a:off x="7723000" y="5314120"/>
              <a:ext cx="0" cy="381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D00351F0-D672-FF75-6EE3-7E9773EA8B9C}"/>
                </a:ext>
              </a:extLst>
            </p:cNvPr>
            <p:cNvSpPr txBox="1"/>
            <p:nvPr/>
          </p:nvSpPr>
          <p:spPr>
            <a:xfrm>
              <a:off x="7431064" y="4712810"/>
              <a:ext cx="595741"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y</a:t>
              </a:r>
              <a:r>
                <a:rPr kumimoji="0" lang="en-US" sz="2800" b="0" i="0" u="none" strike="noStrike" kern="1200" cap="none" spc="0" normalizeH="0" baseline="-25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11</a:t>
              </a:r>
            </a:p>
          </p:txBody>
        </p:sp>
      </p:grpSp>
      <p:grpSp>
        <p:nvGrpSpPr>
          <p:cNvPr id="62" name="Group 61">
            <a:extLst>
              <a:ext uri="{FF2B5EF4-FFF2-40B4-BE49-F238E27FC236}">
                <a16:creationId xmlns:a16="http://schemas.microsoft.com/office/drawing/2014/main" id="{AD2C08D9-F47C-92DF-C41B-3385883A45E3}"/>
              </a:ext>
            </a:extLst>
          </p:cNvPr>
          <p:cNvGrpSpPr/>
          <p:nvPr/>
        </p:nvGrpSpPr>
        <p:grpSpPr>
          <a:xfrm>
            <a:off x="8093343" y="4712810"/>
            <a:ext cx="604653" cy="982310"/>
            <a:chOff x="8093343" y="4712810"/>
            <a:chExt cx="604653" cy="982310"/>
          </a:xfrm>
        </p:grpSpPr>
        <p:cxnSp>
          <p:nvCxnSpPr>
            <p:cNvPr id="35" name="Straight Arrow Connector 34">
              <a:extLst>
                <a:ext uri="{FF2B5EF4-FFF2-40B4-BE49-F238E27FC236}">
                  <a16:creationId xmlns:a16="http://schemas.microsoft.com/office/drawing/2014/main" id="{55FC3EAB-7463-768A-7444-B7E1F44CB195}"/>
                </a:ext>
              </a:extLst>
            </p:cNvPr>
            <p:cNvCxnSpPr>
              <a:cxnSpLocks/>
            </p:cNvCxnSpPr>
            <p:nvPr/>
          </p:nvCxnSpPr>
          <p:spPr>
            <a:xfrm flipV="1">
              <a:off x="8392175" y="5314120"/>
              <a:ext cx="0" cy="381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3021B1D9-F910-18AB-5DB5-00D0C7D091DE}"/>
                </a:ext>
              </a:extLst>
            </p:cNvPr>
            <p:cNvSpPr txBox="1"/>
            <p:nvPr/>
          </p:nvSpPr>
          <p:spPr>
            <a:xfrm>
              <a:off x="8093343" y="4712810"/>
              <a:ext cx="604653"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y</a:t>
              </a:r>
              <a:r>
                <a:rPr kumimoji="0" lang="en-US" sz="2800" b="0" i="0" u="none" strike="noStrike" kern="1200" cap="none" spc="0" normalizeH="0" baseline="-25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12</a:t>
              </a:r>
            </a:p>
          </p:txBody>
        </p:sp>
      </p:grpSp>
      <p:grpSp>
        <p:nvGrpSpPr>
          <p:cNvPr id="63" name="Group 62">
            <a:extLst>
              <a:ext uri="{FF2B5EF4-FFF2-40B4-BE49-F238E27FC236}">
                <a16:creationId xmlns:a16="http://schemas.microsoft.com/office/drawing/2014/main" id="{FBB8EE46-A69A-A492-B670-47037FF729E2}"/>
              </a:ext>
            </a:extLst>
          </p:cNvPr>
          <p:cNvGrpSpPr/>
          <p:nvPr/>
        </p:nvGrpSpPr>
        <p:grpSpPr>
          <a:xfrm>
            <a:off x="8760078" y="4712810"/>
            <a:ext cx="604653" cy="982310"/>
            <a:chOff x="8760078" y="4712810"/>
            <a:chExt cx="604653" cy="982310"/>
          </a:xfrm>
        </p:grpSpPr>
        <p:cxnSp>
          <p:nvCxnSpPr>
            <p:cNvPr id="36" name="Straight Arrow Connector 35">
              <a:extLst>
                <a:ext uri="{FF2B5EF4-FFF2-40B4-BE49-F238E27FC236}">
                  <a16:creationId xmlns:a16="http://schemas.microsoft.com/office/drawing/2014/main" id="{1B41A15B-6E41-A41F-8D83-A4C1725518D1}"/>
                </a:ext>
              </a:extLst>
            </p:cNvPr>
            <p:cNvCxnSpPr>
              <a:cxnSpLocks/>
            </p:cNvCxnSpPr>
            <p:nvPr/>
          </p:nvCxnSpPr>
          <p:spPr>
            <a:xfrm flipV="1">
              <a:off x="9061350" y="5314120"/>
              <a:ext cx="0" cy="381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94188985-0B6E-EB09-DF34-B441F72B89F4}"/>
                </a:ext>
              </a:extLst>
            </p:cNvPr>
            <p:cNvSpPr txBox="1"/>
            <p:nvPr/>
          </p:nvSpPr>
          <p:spPr>
            <a:xfrm>
              <a:off x="8760078" y="4712810"/>
              <a:ext cx="604653"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y</a:t>
              </a:r>
              <a:r>
                <a:rPr kumimoji="0" lang="en-US" sz="2800" b="0" i="0" u="none" strike="noStrike" kern="1200" cap="none" spc="0" normalizeH="0" baseline="-25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13</a:t>
              </a:r>
            </a:p>
          </p:txBody>
        </p:sp>
      </p:grpSp>
      <p:grpSp>
        <p:nvGrpSpPr>
          <p:cNvPr id="64" name="Group 63">
            <a:extLst>
              <a:ext uri="{FF2B5EF4-FFF2-40B4-BE49-F238E27FC236}">
                <a16:creationId xmlns:a16="http://schemas.microsoft.com/office/drawing/2014/main" id="{E9E79E10-78D5-A611-3D6C-78A05CFBE591}"/>
              </a:ext>
            </a:extLst>
          </p:cNvPr>
          <p:cNvGrpSpPr/>
          <p:nvPr/>
        </p:nvGrpSpPr>
        <p:grpSpPr>
          <a:xfrm>
            <a:off x="9426813" y="4712810"/>
            <a:ext cx="604653" cy="982310"/>
            <a:chOff x="9426813" y="4712810"/>
            <a:chExt cx="604653" cy="982310"/>
          </a:xfrm>
        </p:grpSpPr>
        <p:cxnSp>
          <p:nvCxnSpPr>
            <p:cNvPr id="37" name="Straight Arrow Connector 36">
              <a:extLst>
                <a:ext uri="{FF2B5EF4-FFF2-40B4-BE49-F238E27FC236}">
                  <a16:creationId xmlns:a16="http://schemas.microsoft.com/office/drawing/2014/main" id="{EF86C2AE-D39E-C14A-F9C4-CAA12957B502}"/>
                </a:ext>
              </a:extLst>
            </p:cNvPr>
            <p:cNvCxnSpPr>
              <a:cxnSpLocks/>
            </p:cNvCxnSpPr>
            <p:nvPr/>
          </p:nvCxnSpPr>
          <p:spPr>
            <a:xfrm flipV="1">
              <a:off x="9730525" y="5314120"/>
              <a:ext cx="0" cy="381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BFF1C1D4-8A1E-2C57-8AE3-B91E2321A75D}"/>
                </a:ext>
              </a:extLst>
            </p:cNvPr>
            <p:cNvSpPr txBox="1"/>
            <p:nvPr/>
          </p:nvSpPr>
          <p:spPr>
            <a:xfrm>
              <a:off x="9426813" y="4712810"/>
              <a:ext cx="604653"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y</a:t>
              </a:r>
              <a:r>
                <a:rPr kumimoji="0" lang="en-US" sz="2800" b="0" i="0" u="none" strike="noStrike" kern="1200" cap="none" spc="0" normalizeH="0" baseline="-25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14</a:t>
              </a:r>
            </a:p>
          </p:txBody>
        </p:sp>
      </p:grpSp>
      <p:grpSp>
        <p:nvGrpSpPr>
          <p:cNvPr id="65" name="Group 64">
            <a:extLst>
              <a:ext uri="{FF2B5EF4-FFF2-40B4-BE49-F238E27FC236}">
                <a16:creationId xmlns:a16="http://schemas.microsoft.com/office/drawing/2014/main" id="{21176B07-B2DC-6717-E2ED-9E7A0FC6E1E6}"/>
              </a:ext>
            </a:extLst>
          </p:cNvPr>
          <p:cNvGrpSpPr/>
          <p:nvPr/>
        </p:nvGrpSpPr>
        <p:grpSpPr>
          <a:xfrm>
            <a:off x="10093548" y="4712810"/>
            <a:ext cx="604653" cy="982310"/>
            <a:chOff x="10093548" y="4712810"/>
            <a:chExt cx="604653" cy="982310"/>
          </a:xfrm>
        </p:grpSpPr>
        <p:cxnSp>
          <p:nvCxnSpPr>
            <p:cNvPr id="38" name="Straight Arrow Connector 37">
              <a:extLst>
                <a:ext uri="{FF2B5EF4-FFF2-40B4-BE49-F238E27FC236}">
                  <a16:creationId xmlns:a16="http://schemas.microsoft.com/office/drawing/2014/main" id="{140C0449-D009-82F3-1D2D-3C7043460131}"/>
                </a:ext>
              </a:extLst>
            </p:cNvPr>
            <p:cNvCxnSpPr>
              <a:cxnSpLocks/>
            </p:cNvCxnSpPr>
            <p:nvPr/>
          </p:nvCxnSpPr>
          <p:spPr>
            <a:xfrm flipV="1">
              <a:off x="10399700" y="5314120"/>
              <a:ext cx="0" cy="381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2068B294-C781-8D1D-B1E7-A3A80934FF22}"/>
                </a:ext>
              </a:extLst>
            </p:cNvPr>
            <p:cNvSpPr txBox="1"/>
            <p:nvPr/>
          </p:nvSpPr>
          <p:spPr>
            <a:xfrm>
              <a:off x="10093548" y="4712810"/>
              <a:ext cx="604653"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y</a:t>
              </a:r>
              <a:r>
                <a:rPr kumimoji="0" lang="en-US" sz="2800" b="0" i="0" u="none" strike="noStrike" kern="1200" cap="none" spc="0" normalizeH="0" baseline="-25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15</a:t>
              </a:r>
            </a:p>
          </p:txBody>
        </p:sp>
      </p:grpSp>
      <p:grpSp>
        <p:nvGrpSpPr>
          <p:cNvPr id="66" name="Group 65">
            <a:extLst>
              <a:ext uri="{FF2B5EF4-FFF2-40B4-BE49-F238E27FC236}">
                <a16:creationId xmlns:a16="http://schemas.microsoft.com/office/drawing/2014/main" id="{B888840F-C985-817B-E552-C3A8BC826CD2}"/>
              </a:ext>
            </a:extLst>
          </p:cNvPr>
          <p:cNvGrpSpPr/>
          <p:nvPr/>
        </p:nvGrpSpPr>
        <p:grpSpPr>
          <a:xfrm>
            <a:off x="10760288" y="4712810"/>
            <a:ext cx="604653" cy="982310"/>
            <a:chOff x="10760288" y="4712810"/>
            <a:chExt cx="604653" cy="982310"/>
          </a:xfrm>
        </p:grpSpPr>
        <p:cxnSp>
          <p:nvCxnSpPr>
            <p:cNvPr id="7" name="Straight Arrow Connector 6">
              <a:extLst>
                <a:ext uri="{FF2B5EF4-FFF2-40B4-BE49-F238E27FC236}">
                  <a16:creationId xmlns:a16="http://schemas.microsoft.com/office/drawing/2014/main" id="{DDA0B906-9F68-4D42-32F8-08CCD344ED7F}"/>
                </a:ext>
              </a:extLst>
            </p:cNvPr>
            <p:cNvCxnSpPr>
              <a:cxnSpLocks/>
            </p:cNvCxnSpPr>
            <p:nvPr/>
          </p:nvCxnSpPr>
          <p:spPr>
            <a:xfrm flipV="1">
              <a:off x="11068880" y="5314120"/>
              <a:ext cx="0" cy="381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8B916050-486A-2C17-CE62-7D2F3E5A8D61}"/>
                </a:ext>
              </a:extLst>
            </p:cNvPr>
            <p:cNvSpPr txBox="1"/>
            <p:nvPr/>
          </p:nvSpPr>
          <p:spPr>
            <a:xfrm>
              <a:off x="10760288" y="4712810"/>
              <a:ext cx="604653"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y</a:t>
              </a:r>
              <a:r>
                <a:rPr kumimoji="0" lang="en-US" sz="2800" b="0" i="0" u="none" strike="noStrike" kern="1200" cap="none" spc="0" normalizeH="0" baseline="-25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16</a:t>
              </a:r>
            </a:p>
          </p:txBody>
        </p:sp>
      </p:grpSp>
    </p:spTree>
    <p:extLst>
      <p:ext uri="{BB962C8B-B14F-4D97-AF65-F5344CB8AC3E}">
        <p14:creationId xmlns:p14="http://schemas.microsoft.com/office/powerpoint/2010/main" val="4132872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
                                        <p:tgtEl>
                                          <p:spTgt spid="21"/>
                                        </p:tgtEl>
                                      </p:cBhvr>
                                    </p:animEffect>
                                  </p:childTnLst>
                                </p:cTn>
                              </p:par>
                            </p:childTnLst>
                          </p:cTn>
                        </p:par>
                        <p:par>
                          <p:cTn id="8" fill="hold">
                            <p:stCondLst>
                              <p:cond delay="50"/>
                            </p:stCondLst>
                            <p:childTnLst>
                              <p:par>
                                <p:cTn id="9" presetID="10" presetClass="entr" presetSubtype="0" fill="hold" nodeType="afterEffect">
                                  <p:stCondLst>
                                    <p:cond delay="0"/>
                                  </p:stCondLst>
                                  <p:childTnLst>
                                    <p:set>
                                      <p:cBhvr>
                                        <p:cTn id="10" dur="1" fill="hold">
                                          <p:stCondLst>
                                            <p:cond delay="0"/>
                                          </p:stCondLst>
                                        </p:cTn>
                                        <p:tgtEl>
                                          <p:spTgt spid="23"/>
                                        </p:tgtEl>
                                        <p:attrNameLst>
                                          <p:attrName>style.visibility</p:attrName>
                                        </p:attrNameLst>
                                      </p:cBhvr>
                                      <p:to>
                                        <p:strVal val="visible"/>
                                      </p:to>
                                    </p:set>
                                    <p:animEffect transition="in" filter="fade">
                                      <p:cBhvr>
                                        <p:cTn id="11" dur="50"/>
                                        <p:tgtEl>
                                          <p:spTgt spid="23"/>
                                        </p:tgtEl>
                                      </p:cBhvr>
                                    </p:animEffect>
                                  </p:childTnLst>
                                </p:cTn>
                              </p:par>
                            </p:childTnLst>
                          </p:cTn>
                        </p:par>
                        <p:par>
                          <p:cTn id="12" fill="hold">
                            <p:stCondLst>
                              <p:cond delay="100"/>
                            </p:stCondLst>
                            <p:childTnLst>
                              <p:par>
                                <p:cTn id="13" presetID="10" presetClass="entr" presetSubtype="0" fill="hold" nodeType="after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fade">
                                      <p:cBhvr>
                                        <p:cTn id="15" dur="50"/>
                                        <p:tgtEl>
                                          <p:spTgt spid="24"/>
                                        </p:tgtEl>
                                      </p:cBhvr>
                                    </p:animEffect>
                                  </p:childTnLst>
                                </p:cTn>
                              </p:par>
                            </p:childTnLst>
                          </p:cTn>
                        </p:par>
                        <p:par>
                          <p:cTn id="16" fill="hold">
                            <p:stCondLst>
                              <p:cond delay="150"/>
                            </p:stCondLst>
                            <p:childTnLst>
                              <p:par>
                                <p:cTn id="17" presetID="10" presetClass="entr" presetSubtype="0" fill="hold" nodeType="afterEffect">
                                  <p:stCondLst>
                                    <p:cond delay="0"/>
                                  </p:stCondLst>
                                  <p:childTnLst>
                                    <p:set>
                                      <p:cBhvr>
                                        <p:cTn id="18" dur="1" fill="hold">
                                          <p:stCondLst>
                                            <p:cond delay="0"/>
                                          </p:stCondLst>
                                        </p:cTn>
                                        <p:tgtEl>
                                          <p:spTgt spid="39"/>
                                        </p:tgtEl>
                                        <p:attrNameLst>
                                          <p:attrName>style.visibility</p:attrName>
                                        </p:attrNameLst>
                                      </p:cBhvr>
                                      <p:to>
                                        <p:strVal val="visible"/>
                                      </p:to>
                                    </p:set>
                                    <p:animEffect transition="in" filter="fade">
                                      <p:cBhvr>
                                        <p:cTn id="19" dur="50"/>
                                        <p:tgtEl>
                                          <p:spTgt spid="39"/>
                                        </p:tgtEl>
                                      </p:cBhvr>
                                    </p:animEffect>
                                  </p:childTnLst>
                                </p:cTn>
                              </p:par>
                            </p:childTnLst>
                          </p:cTn>
                        </p:par>
                        <p:par>
                          <p:cTn id="20" fill="hold">
                            <p:stCondLst>
                              <p:cond delay="200"/>
                            </p:stCondLst>
                            <p:childTnLst>
                              <p:par>
                                <p:cTn id="21" presetID="10" presetClass="entr" presetSubtype="0" fill="hold" nodeType="afterEffect">
                                  <p:stCondLst>
                                    <p:cond delay="0"/>
                                  </p:stCondLst>
                                  <p:childTnLst>
                                    <p:set>
                                      <p:cBhvr>
                                        <p:cTn id="22" dur="1" fill="hold">
                                          <p:stCondLst>
                                            <p:cond delay="0"/>
                                          </p:stCondLst>
                                        </p:cTn>
                                        <p:tgtEl>
                                          <p:spTgt spid="56"/>
                                        </p:tgtEl>
                                        <p:attrNameLst>
                                          <p:attrName>style.visibility</p:attrName>
                                        </p:attrNameLst>
                                      </p:cBhvr>
                                      <p:to>
                                        <p:strVal val="visible"/>
                                      </p:to>
                                    </p:set>
                                    <p:animEffect transition="in" filter="fade">
                                      <p:cBhvr>
                                        <p:cTn id="23" dur="50"/>
                                        <p:tgtEl>
                                          <p:spTgt spid="56"/>
                                        </p:tgtEl>
                                      </p:cBhvr>
                                    </p:animEffect>
                                  </p:childTnLst>
                                </p:cTn>
                              </p:par>
                            </p:childTnLst>
                          </p:cTn>
                        </p:par>
                        <p:par>
                          <p:cTn id="24" fill="hold">
                            <p:stCondLst>
                              <p:cond delay="250"/>
                            </p:stCondLst>
                            <p:childTnLst>
                              <p:par>
                                <p:cTn id="25" presetID="10" presetClass="entr" presetSubtype="0" fill="hold" nodeType="afterEffect">
                                  <p:stCondLst>
                                    <p:cond delay="0"/>
                                  </p:stCondLst>
                                  <p:childTnLst>
                                    <p:set>
                                      <p:cBhvr>
                                        <p:cTn id="26" dur="1" fill="hold">
                                          <p:stCondLst>
                                            <p:cond delay="0"/>
                                          </p:stCondLst>
                                        </p:cTn>
                                        <p:tgtEl>
                                          <p:spTgt spid="57"/>
                                        </p:tgtEl>
                                        <p:attrNameLst>
                                          <p:attrName>style.visibility</p:attrName>
                                        </p:attrNameLst>
                                      </p:cBhvr>
                                      <p:to>
                                        <p:strVal val="visible"/>
                                      </p:to>
                                    </p:set>
                                    <p:animEffect transition="in" filter="fade">
                                      <p:cBhvr>
                                        <p:cTn id="27" dur="50"/>
                                        <p:tgtEl>
                                          <p:spTgt spid="57"/>
                                        </p:tgtEl>
                                      </p:cBhvr>
                                    </p:animEffect>
                                  </p:childTnLst>
                                </p:cTn>
                              </p:par>
                            </p:childTnLst>
                          </p:cTn>
                        </p:par>
                        <p:par>
                          <p:cTn id="28" fill="hold">
                            <p:stCondLst>
                              <p:cond delay="3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
                                        <p:tgtEl>
                                          <p:spTgt spid="58"/>
                                        </p:tgtEl>
                                      </p:cBhvr>
                                    </p:animEffect>
                                  </p:childTnLst>
                                </p:cTn>
                              </p:par>
                            </p:childTnLst>
                          </p:cTn>
                        </p:par>
                        <p:par>
                          <p:cTn id="32" fill="hold">
                            <p:stCondLst>
                              <p:cond delay="350"/>
                            </p:stCondLst>
                            <p:childTnLst>
                              <p:par>
                                <p:cTn id="33" presetID="10" presetClass="entr" presetSubtype="0" fill="hold" nodeType="afterEffect">
                                  <p:stCondLst>
                                    <p:cond delay="0"/>
                                  </p:stCondLst>
                                  <p:childTnLst>
                                    <p:set>
                                      <p:cBhvr>
                                        <p:cTn id="34" dur="1" fill="hold">
                                          <p:stCondLst>
                                            <p:cond delay="0"/>
                                          </p:stCondLst>
                                        </p:cTn>
                                        <p:tgtEl>
                                          <p:spTgt spid="59"/>
                                        </p:tgtEl>
                                        <p:attrNameLst>
                                          <p:attrName>style.visibility</p:attrName>
                                        </p:attrNameLst>
                                      </p:cBhvr>
                                      <p:to>
                                        <p:strVal val="visible"/>
                                      </p:to>
                                    </p:set>
                                    <p:animEffect transition="in" filter="fade">
                                      <p:cBhvr>
                                        <p:cTn id="35" dur="50"/>
                                        <p:tgtEl>
                                          <p:spTgt spid="59"/>
                                        </p:tgtEl>
                                      </p:cBhvr>
                                    </p:animEffect>
                                  </p:childTnLst>
                                </p:cTn>
                              </p:par>
                            </p:childTnLst>
                          </p:cTn>
                        </p:par>
                        <p:par>
                          <p:cTn id="36" fill="hold">
                            <p:stCondLst>
                              <p:cond delay="400"/>
                            </p:stCondLst>
                            <p:childTnLst>
                              <p:par>
                                <p:cTn id="37" presetID="10" presetClass="entr" presetSubtype="0" fill="hold" nodeType="afterEffect">
                                  <p:stCondLst>
                                    <p:cond delay="0"/>
                                  </p:stCondLst>
                                  <p:childTnLst>
                                    <p:set>
                                      <p:cBhvr>
                                        <p:cTn id="38" dur="1" fill="hold">
                                          <p:stCondLst>
                                            <p:cond delay="0"/>
                                          </p:stCondLst>
                                        </p:cTn>
                                        <p:tgtEl>
                                          <p:spTgt spid="60"/>
                                        </p:tgtEl>
                                        <p:attrNameLst>
                                          <p:attrName>style.visibility</p:attrName>
                                        </p:attrNameLst>
                                      </p:cBhvr>
                                      <p:to>
                                        <p:strVal val="visible"/>
                                      </p:to>
                                    </p:set>
                                    <p:animEffect transition="in" filter="fade">
                                      <p:cBhvr>
                                        <p:cTn id="39" dur="50"/>
                                        <p:tgtEl>
                                          <p:spTgt spid="60"/>
                                        </p:tgtEl>
                                      </p:cBhvr>
                                    </p:animEffect>
                                  </p:childTnLst>
                                </p:cTn>
                              </p:par>
                            </p:childTnLst>
                          </p:cTn>
                        </p:par>
                        <p:par>
                          <p:cTn id="40" fill="hold">
                            <p:stCondLst>
                              <p:cond delay="450"/>
                            </p:stCondLst>
                            <p:childTnLst>
                              <p:par>
                                <p:cTn id="41" presetID="10" presetClass="entr" presetSubtype="0" fill="hold" nodeType="afterEffect">
                                  <p:stCondLst>
                                    <p:cond delay="0"/>
                                  </p:stCondLst>
                                  <p:childTnLst>
                                    <p:set>
                                      <p:cBhvr>
                                        <p:cTn id="42" dur="1" fill="hold">
                                          <p:stCondLst>
                                            <p:cond delay="0"/>
                                          </p:stCondLst>
                                        </p:cTn>
                                        <p:tgtEl>
                                          <p:spTgt spid="61"/>
                                        </p:tgtEl>
                                        <p:attrNameLst>
                                          <p:attrName>style.visibility</p:attrName>
                                        </p:attrNameLst>
                                      </p:cBhvr>
                                      <p:to>
                                        <p:strVal val="visible"/>
                                      </p:to>
                                    </p:set>
                                    <p:animEffect transition="in" filter="fade">
                                      <p:cBhvr>
                                        <p:cTn id="43" dur="50"/>
                                        <p:tgtEl>
                                          <p:spTgt spid="61"/>
                                        </p:tgtEl>
                                      </p:cBhvr>
                                    </p:animEffect>
                                  </p:childTnLst>
                                </p:cTn>
                              </p:par>
                            </p:childTnLst>
                          </p:cTn>
                        </p:par>
                        <p:par>
                          <p:cTn id="44" fill="hold">
                            <p:stCondLst>
                              <p:cond delay="500"/>
                            </p:stCondLst>
                            <p:childTnLst>
                              <p:par>
                                <p:cTn id="45" presetID="10" presetClass="entr" presetSubtype="0" fill="hold" nodeType="afterEffect">
                                  <p:stCondLst>
                                    <p:cond delay="0"/>
                                  </p:stCondLst>
                                  <p:childTnLst>
                                    <p:set>
                                      <p:cBhvr>
                                        <p:cTn id="46" dur="1" fill="hold">
                                          <p:stCondLst>
                                            <p:cond delay="0"/>
                                          </p:stCondLst>
                                        </p:cTn>
                                        <p:tgtEl>
                                          <p:spTgt spid="62"/>
                                        </p:tgtEl>
                                        <p:attrNameLst>
                                          <p:attrName>style.visibility</p:attrName>
                                        </p:attrNameLst>
                                      </p:cBhvr>
                                      <p:to>
                                        <p:strVal val="visible"/>
                                      </p:to>
                                    </p:set>
                                    <p:animEffect transition="in" filter="fade">
                                      <p:cBhvr>
                                        <p:cTn id="47" dur="50"/>
                                        <p:tgtEl>
                                          <p:spTgt spid="62"/>
                                        </p:tgtEl>
                                      </p:cBhvr>
                                    </p:animEffect>
                                  </p:childTnLst>
                                </p:cTn>
                              </p:par>
                            </p:childTnLst>
                          </p:cTn>
                        </p:par>
                        <p:par>
                          <p:cTn id="48" fill="hold">
                            <p:stCondLst>
                              <p:cond delay="550"/>
                            </p:stCondLst>
                            <p:childTnLst>
                              <p:par>
                                <p:cTn id="49" presetID="10" presetClass="entr" presetSubtype="0" fill="hold" nodeType="afterEffect">
                                  <p:stCondLst>
                                    <p:cond delay="0"/>
                                  </p:stCondLst>
                                  <p:childTnLst>
                                    <p:set>
                                      <p:cBhvr>
                                        <p:cTn id="50" dur="1" fill="hold">
                                          <p:stCondLst>
                                            <p:cond delay="0"/>
                                          </p:stCondLst>
                                        </p:cTn>
                                        <p:tgtEl>
                                          <p:spTgt spid="63"/>
                                        </p:tgtEl>
                                        <p:attrNameLst>
                                          <p:attrName>style.visibility</p:attrName>
                                        </p:attrNameLst>
                                      </p:cBhvr>
                                      <p:to>
                                        <p:strVal val="visible"/>
                                      </p:to>
                                    </p:set>
                                    <p:animEffect transition="in" filter="fade">
                                      <p:cBhvr>
                                        <p:cTn id="51" dur="50"/>
                                        <p:tgtEl>
                                          <p:spTgt spid="63"/>
                                        </p:tgtEl>
                                      </p:cBhvr>
                                    </p:animEffect>
                                  </p:childTnLst>
                                </p:cTn>
                              </p:par>
                            </p:childTnLst>
                          </p:cTn>
                        </p:par>
                        <p:par>
                          <p:cTn id="52" fill="hold">
                            <p:stCondLst>
                              <p:cond delay="600"/>
                            </p:stCondLst>
                            <p:childTnLst>
                              <p:par>
                                <p:cTn id="53" presetID="10" presetClass="entr" presetSubtype="0" fill="hold" nodeType="afterEffect">
                                  <p:stCondLst>
                                    <p:cond delay="0"/>
                                  </p:stCondLst>
                                  <p:childTnLst>
                                    <p:set>
                                      <p:cBhvr>
                                        <p:cTn id="54" dur="1" fill="hold">
                                          <p:stCondLst>
                                            <p:cond delay="0"/>
                                          </p:stCondLst>
                                        </p:cTn>
                                        <p:tgtEl>
                                          <p:spTgt spid="64"/>
                                        </p:tgtEl>
                                        <p:attrNameLst>
                                          <p:attrName>style.visibility</p:attrName>
                                        </p:attrNameLst>
                                      </p:cBhvr>
                                      <p:to>
                                        <p:strVal val="visible"/>
                                      </p:to>
                                    </p:set>
                                    <p:animEffect transition="in" filter="fade">
                                      <p:cBhvr>
                                        <p:cTn id="55" dur="50"/>
                                        <p:tgtEl>
                                          <p:spTgt spid="64"/>
                                        </p:tgtEl>
                                      </p:cBhvr>
                                    </p:animEffect>
                                  </p:childTnLst>
                                </p:cTn>
                              </p:par>
                            </p:childTnLst>
                          </p:cTn>
                        </p:par>
                        <p:par>
                          <p:cTn id="56" fill="hold">
                            <p:stCondLst>
                              <p:cond delay="650"/>
                            </p:stCondLst>
                            <p:childTnLst>
                              <p:par>
                                <p:cTn id="57" presetID="10" presetClass="entr" presetSubtype="0" fill="hold" nodeType="afterEffect">
                                  <p:stCondLst>
                                    <p:cond delay="0"/>
                                  </p:stCondLst>
                                  <p:childTnLst>
                                    <p:set>
                                      <p:cBhvr>
                                        <p:cTn id="58" dur="1" fill="hold">
                                          <p:stCondLst>
                                            <p:cond delay="0"/>
                                          </p:stCondLst>
                                        </p:cTn>
                                        <p:tgtEl>
                                          <p:spTgt spid="65"/>
                                        </p:tgtEl>
                                        <p:attrNameLst>
                                          <p:attrName>style.visibility</p:attrName>
                                        </p:attrNameLst>
                                      </p:cBhvr>
                                      <p:to>
                                        <p:strVal val="visible"/>
                                      </p:to>
                                    </p:set>
                                    <p:animEffect transition="in" filter="fade">
                                      <p:cBhvr>
                                        <p:cTn id="59" dur="50"/>
                                        <p:tgtEl>
                                          <p:spTgt spid="65"/>
                                        </p:tgtEl>
                                      </p:cBhvr>
                                    </p:animEffect>
                                  </p:childTnLst>
                                </p:cTn>
                              </p:par>
                            </p:childTnLst>
                          </p:cTn>
                        </p:par>
                        <p:par>
                          <p:cTn id="60" fill="hold">
                            <p:stCondLst>
                              <p:cond delay="700"/>
                            </p:stCondLst>
                            <p:childTnLst>
                              <p:par>
                                <p:cTn id="61" presetID="10" presetClass="entr" presetSubtype="0" fill="hold" nodeType="afterEffect">
                                  <p:stCondLst>
                                    <p:cond delay="0"/>
                                  </p:stCondLst>
                                  <p:childTnLst>
                                    <p:set>
                                      <p:cBhvr>
                                        <p:cTn id="62" dur="1" fill="hold">
                                          <p:stCondLst>
                                            <p:cond delay="0"/>
                                          </p:stCondLst>
                                        </p:cTn>
                                        <p:tgtEl>
                                          <p:spTgt spid="66"/>
                                        </p:tgtEl>
                                        <p:attrNameLst>
                                          <p:attrName>style.visibility</p:attrName>
                                        </p:attrNameLst>
                                      </p:cBhvr>
                                      <p:to>
                                        <p:strVal val="visible"/>
                                      </p:to>
                                    </p:set>
                                    <p:animEffect transition="in" filter="fade">
                                      <p:cBhvr>
                                        <p:cTn id="63" dur="50"/>
                                        <p:tgtEl>
                                          <p:spTgt spid="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F5170C-E694-C146-AF02-B926BEBEF5E0}"/>
              </a:ext>
            </a:extLst>
          </p:cNvPr>
          <p:cNvSpPr>
            <a:spLocks noGrp="1"/>
          </p:cNvSpPr>
          <p:nvPr>
            <p:ph type="title"/>
          </p:nvPr>
        </p:nvSpPr>
        <p:spPr/>
        <p:txBody>
          <a:bodyPr/>
          <a:lstStyle/>
          <a:p>
            <a:r>
              <a:rPr lang="en-US" dirty="0"/>
              <a:t>An alternative to convolution: Attention</a:t>
            </a:r>
          </a:p>
        </p:txBody>
      </p:sp>
      <p:pic>
        <p:nvPicPr>
          <p:cNvPr id="40" name="Content Placeholder 4" descr="A close up of grass&#10;&#10;Description automatically generated">
            <a:extLst>
              <a:ext uri="{FF2B5EF4-FFF2-40B4-BE49-F238E27FC236}">
                <a16:creationId xmlns:a16="http://schemas.microsoft.com/office/drawing/2014/main" id="{5D22C2A1-2262-A265-3EC3-4F6332718AC3}"/>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0820400" y="5855704"/>
            <a:ext cx="545095" cy="545095"/>
          </a:xfrm>
          <a:ln>
            <a:solidFill>
              <a:schemeClr val="tx1"/>
            </a:solidFill>
          </a:ln>
        </p:spPr>
      </p:pic>
      <p:pic>
        <p:nvPicPr>
          <p:cNvPr id="41" name="Picture 40" descr="A field of grass with trees in the background&#10;&#10;Description automatically generated">
            <a:extLst>
              <a:ext uri="{FF2B5EF4-FFF2-40B4-BE49-F238E27FC236}">
                <a16:creationId xmlns:a16="http://schemas.microsoft.com/office/drawing/2014/main" id="{B60B37BB-055A-DB18-DFEE-79D17B74E98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8704" y="5855704"/>
            <a:ext cx="545095" cy="545095"/>
          </a:xfrm>
          <a:prstGeom prst="rect">
            <a:avLst/>
          </a:prstGeom>
          <a:ln>
            <a:solidFill>
              <a:schemeClr val="tx1"/>
            </a:solidFill>
          </a:ln>
        </p:spPr>
      </p:pic>
      <p:pic>
        <p:nvPicPr>
          <p:cNvPr id="42" name="Picture 41" descr="Llamas lying in a grassy field with trees in the background&#10;&#10;Description automatically generated">
            <a:extLst>
              <a:ext uri="{FF2B5EF4-FFF2-40B4-BE49-F238E27FC236}">
                <a16:creationId xmlns:a16="http://schemas.microsoft.com/office/drawing/2014/main" id="{39E8D4D9-818A-D204-F8F9-E07BC17F63C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29484" y="5855704"/>
            <a:ext cx="545095" cy="545095"/>
          </a:xfrm>
          <a:prstGeom prst="rect">
            <a:avLst/>
          </a:prstGeom>
          <a:ln>
            <a:solidFill>
              <a:schemeClr val="tx1"/>
            </a:solidFill>
          </a:ln>
        </p:spPr>
      </p:pic>
      <p:pic>
        <p:nvPicPr>
          <p:cNvPr id="43" name="Picture 42" descr="A group of llamas in a field&#10;&#10;Description automatically generated">
            <a:extLst>
              <a:ext uri="{FF2B5EF4-FFF2-40B4-BE49-F238E27FC236}">
                <a16:creationId xmlns:a16="http://schemas.microsoft.com/office/drawing/2014/main" id="{78F610A0-F130-6ADC-68A0-0EC292838BD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100264" y="5855704"/>
            <a:ext cx="545095" cy="545095"/>
          </a:xfrm>
          <a:prstGeom prst="rect">
            <a:avLst/>
          </a:prstGeom>
          <a:ln>
            <a:solidFill>
              <a:schemeClr val="tx1"/>
            </a:solidFill>
          </a:ln>
        </p:spPr>
      </p:pic>
      <p:pic>
        <p:nvPicPr>
          <p:cNvPr id="44" name="Picture 43" descr="A llama in a field&#10;&#10;Description automatically generated">
            <a:extLst>
              <a:ext uri="{FF2B5EF4-FFF2-40B4-BE49-F238E27FC236}">
                <a16:creationId xmlns:a16="http://schemas.microsoft.com/office/drawing/2014/main" id="{BDF25B7C-4848-D206-CADC-8057DE99660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771044" y="5855704"/>
            <a:ext cx="545095" cy="545095"/>
          </a:xfrm>
          <a:prstGeom prst="rect">
            <a:avLst/>
          </a:prstGeom>
          <a:ln>
            <a:solidFill>
              <a:schemeClr val="tx1"/>
            </a:solidFill>
          </a:ln>
        </p:spPr>
      </p:pic>
      <p:pic>
        <p:nvPicPr>
          <p:cNvPr id="45" name="Picture 44" descr="A close up of a sheep's tail&#10;&#10;Description automatically generated">
            <a:extLst>
              <a:ext uri="{FF2B5EF4-FFF2-40B4-BE49-F238E27FC236}">
                <a16:creationId xmlns:a16="http://schemas.microsoft.com/office/drawing/2014/main" id="{D2CDEC16-BB3C-6C72-B448-4FFBC5D138B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441824" y="5855704"/>
            <a:ext cx="545095" cy="545096"/>
          </a:xfrm>
          <a:prstGeom prst="rect">
            <a:avLst/>
          </a:prstGeom>
          <a:ln>
            <a:solidFill>
              <a:schemeClr val="tx1"/>
            </a:solidFill>
          </a:ln>
        </p:spPr>
      </p:pic>
      <p:pic>
        <p:nvPicPr>
          <p:cNvPr id="46" name="Picture 45" descr="A white sheep in a grassy field&#10;&#10;Description automatically generated">
            <a:extLst>
              <a:ext uri="{FF2B5EF4-FFF2-40B4-BE49-F238E27FC236}">
                <a16:creationId xmlns:a16="http://schemas.microsoft.com/office/drawing/2014/main" id="{4B2DFBBC-20EA-CC5D-E436-7ACF96E6296F}"/>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112604" y="5855704"/>
            <a:ext cx="545095" cy="545096"/>
          </a:xfrm>
          <a:prstGeom prst="rect">
            <a:avLst/>
          </a:prstGeom>
          <a:ln>
            <a:solidFill>
              <a:schemeClr val="tx1"/>
            </a:solidFill>
          </a:ln>
        </p:spPr>
      </p:pic>
      <p:pic>
        <p:nvPicPr>
          <p:cNvPr id="47" name="Picture 46" descr="A white llama with long hair&#10;&#10;Description automatically generated">
            <a:extLst>
              <a:ext uri="{FF2B5EF4-FFF2-40B4-BE49-F238E27FC236}">
                <a16:creationId xmlns:a16="http://schemas.microsoft.com/office/drawing/2014/main" id="{D3F9331F-3789-44FB-A0E6-14AFA6999EE1}"/>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783384" y="5855704"/>
            <a:ext cx="545095" cy="545096"/>
          </a:xfrm>
          <a:prstGeom prst="rect">
            <a:avLst/>
          </a:prstGeom>
          <a:ln>
            <a:solidFill>
              <a:schemeClr val="tx1"/>
            </a:solidFill>
          </a:ln>
        </p:spPr>
      </p:pic>
      <p:pic>
        <p:nvPicPr>
          <p:cNvPr id="48" name="Picture 47" descr="A close up of a sheep&#10;&#10;Description automatically generated">
            <a:extLst>
              <a:ext uri="{FF2B5EF4-FFF2-40B4-BE49-F238E27FC236}">
                <a16:creationId xmlns:a16="http://schemas.microsoft.com/office/drawing/2014/main" id="{E9BD0370-EBD8-222A-0061-13D8DD55DDD0}"/>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454164" y="5855704"/>
            <a:ext cx="545095" cy="545096"/>
          </a:xfrm>
          <a:prstGeom prst="rect">
            <a:avLst/>
          </a:prstGeom>
          <a:ln>
            <a:solidFill>
              <a:schemeClr val="tx1"/>
            </a:solidFill>
          </a:ln>
        </p:spPr>
      </p:pic>
      <p:pic>
        <p:nvPicPr>
          <p:cNvPr id="49" name="Picture 48" descr="A close up of a fur&#10;&#10;Description automatically generated">
            <a:extLst>
              <a:ext uri="{FF2B5EF4-FFF2-40B4-BE49-F238E27FC236}">
                <a16:creationId xmlns:a16="http://schemas.microsoft.com/office/drawing/2014/main" id="{DFD465D7-BFA6-C6CC-0756-46DF0CDADC3B}"/>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124944" y="5855704"/>
            <a:ext cx="545095" cy="545096"/>
          </a:xfrm>
          <a:prstGeom prst="rect">
            <a:avLst/>
          </a:prstGeom>
          <a:ln>
            <a:solidFill>
              <a:schemeClr val="tx1"/>
            </a:solidFill>
          </a:ln>
        </p:spPr>
      </p:pic>
      <p:pic>
        <p:nvPicPr>
          <p:cNvPr id="50" name="Picture 49" descr="A close-up of a sheep's body&#10;&#10;Description automatically generated">
            <a:extLst>
              <a:ext uri="{FF2B5EF4-FFF2-40B4-BE49-F238E27FC236}">
                <a16:creationId xmlns:a16="http://schemas.microsoft.com/office/drawing/2014/main" id="{15451498-60A9-6AB5-EC06-B634A7440946}"/>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6795724" y="5855704"/>
            <a:ext cx="545095" cy="545096"/>
          </a:xfrm>
          <a:prstGeom prst="rect">
            <a:avLst/>
          </a:prstGeom>
          <a:ln>
            <a:solidFill>
              <a:schemeClr val="tx1"/>
            </a:solidFill>
          </a:ln>
        </p:spPr>
      </p:pic>
      <p:pic>
        <p:nvPicPr>
          <p:cNvPr id="51" name="Picture 50" descr="A close up of a furry animal&#10;&#10;Description automatically generated">
            <a:extLst>
              <a:ext uri="{FF2B5EF4-FFF2-40B4-BE49-F238E27FC236}">
                <a16:creationId xmlns:a16="http://schemas.microsoft.com/office/drawing/2014/main" id="{D9B6484F-6921-C3B9-B2D1-F3F043A3D4EB}"/>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7466504" y="5855704"/>
            <a:ext cx="545095" cy="545096"/>
          </a:xfrm>
          <a:prstGeom prst="rect">
            <a:avLst/>
          </a:prstGeom>
          <a:ln>
            <a:solidFill>
              <a:schemeClr val="tx1"/>
            </a:solidFill>
          </a:ln>
        </p:spPr>
      </p:pic>
      <p:pic>
        <p:nvPicPr>
          <p:cNvPr id="52" name="Picture 51" descr="A close-up of a sheep's tail&#10;&#10;Description automatically generated">
            <a:extLst>
              <a:ext uri="{FF2B5EF4-FFF2-40B4-BE49-F238E27FC236}">
                <a16:creationId xmlns:a16="http://schemas.microsoft.com/office/drawing/2014/main" id="{3AC298A8-D8C3-028F-A2FB-197A008A85AE}"/>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8137284" y="5855704"/>
            <a:ext cx="545095" cy="545096"/>
          </a:xfrm>
          <a:prstGeom prst="rect">
            <a:avLst/>
          </a:prstGeom>
          <a:ln>
            <a:solidFill>
              <a:schemeClr val="tx1"/>
            </a:solidFill>
          </a:ln>
        </p:spPr>
      </p:pic>
      <p:pic>
        <p:nvPicPr>
          <p:cNvPr id="53" name="Picture 52" descr="A close up of a hairy animal&#10;&#10;Description automatically generated">
            <a:extLst>
              <a:ext uri="{FF2B5EF4-FFF2-40B4-BE49-F238E27FC236}">
                <a16:creationId xmlns:a16="http://schemas.microsoft.com/office/drawing/2014/main" id="{1510E4A7-DF6F-1514-F006-3B89C2BE594A}"/>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8808064" y="5855704"/>
            <a:ext cx="545095" cy="545096"/>
          </a:xfrm>
          <a:prstGeom prst="rect">
            <a:avLst/>
          </a:prstGeom>
          <a:ln>
            <a:solidFill>
              <a:schemeClr val="tx1"/>
            </a:solidFill>
          </a:ln>
        </p:spPr>
      </p:pic>
      <p:pic>
        <p:nvPicPr>
          <p:cNvPr id="54" name="Picture 53" descr="A close-up of a sheep's legs&#10;&#10;Description automatically generated">
            <a:extLst>
              <a:ext uri="{FF2B5EF4-FFF2-40B4-BE49-F238E27FC236}">
                <a16:creationId xmlns:a16="http://schemas.microsoft.com/office/drawing/2014/main" id="{429E3326-90F9-28D2-BB18-67DF3E2DB046}"/>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9478844" y="5855704"/>
            <a:ext cx="545095" cy="545096"/>
          </a:xfrm>
          <a:prstGeom prst="rect">
            <a:avLst/>
          </a:prstGeom>
          <a:ln>
            <a:solidFill>
              <a:schemeClr val="tx1"/>
            </a:solidFill>
          </a:ln>
        </p:spPr>
      </p:pic>
      <p:pic>
        <p:nvPicPr>
          <p:cNvPr id="55" name="Picture 54" descr="A close-up of a sheep's leg&#10;&#10;Description automatically generated">
            <a:extLst>
              <a:ext uri="{FF2B5EF4-FFF2-40B4-BE49-F238E27FC236}">
                <a16:creationId xmlns:a16="http://schemas.microsoft.com/office/drawing/2014/main" id="{D234D1FF-1E31-9863-4A06-750328231098}"/>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10149624" y="5855704"/>
            <a:ext cx="545095" cy="545096"/>
          </a:xfrm>
          <a:prstGeom prst="rect">
            <a:avLst/>
          </a:prstGeom>
          <a:ln>
            <a:solidFill>
              <a:schemeClr val="tx1"/>
            </a:solidFill>
          </a:ln>
        </p:spPr>
      </p:pic>
      <p:sp>
        <p:nvSpPr>
          <p:cNvPr id="121" name="TextBox 120">
            <a:extLst>
              <a:ext uri="{FF2B5EF4-FFF2-40B4-BE49-F238E27FC236}">
                <a16:creationId xmlns:a16="http://schemas.microsoft.com/office/drawing/2014/main" id="{0D1CC3E3-A7AB-2158-430D-6CD876B64DDC}"/>
              </a:ext>
            </a:extLst>
          </p:cNvPr>
          <p:cNvSpPr txBox="1"/>
          <p:nvPr/>
        </p:nvSpPr>
        <p:spPr>
          <a:xfrm>
            <a:off x="1031250" y="1417638"/>
            <a:ext cx="10037630" cy="325473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500"/>
              </a:spcBef>
              <a:spcAft>
                <a:spcPts val="100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Myriad Pro"/>
                <a:ea typeface="+mn-ea"/>
                <a:cs typeface="+mn-cs"/>
              </a:rPr>
              <a:t>Result</a:t>
            </a:r>
            <a:r>
              <a:rPr kumimoji="0" lang="en-US" sz="2400" b="0" i="0" u="none" strike="noStrike" kern="1200" cap="none" spc="0" normalizeH="0" baseline="0" noProof="0" dirty="0">
                <a:ln>
                  <a:noFill/>
                </a:ln>
                <a:solidFill>
                  <a:prstClr val="black"/>
                </a:solidFill>
                <a:effectLst/>
                <a:uLnTx/>
                <a:uFillTx/>
                <a:latin typeface="Myriad Pro"/>
                <a:ea typeface="+mn-ea"/>
                <a:cs typeface="+mn-cs"/>
              </a:rPr>
              <a:t>: we’ve transformed all of the input patches into new vectors, by comparing vectors derived from all pairs of patches</a:t>
            </a:r>
          </a:p>
          <a:p>
            <a:pPr marL="0" marR="0" lvl="0" indent="0" algn="l" defTabSz="914400" rtl="0" eaLnBrk="1" fontAlgn="auto" latinLnBrk="0" hangingPunct="1">
              <a:lnSpc>
                <a:spcPct val="100000"/>
              </a:lnSpc>
              <a:spcBef>
                <a:spcPts val="500"/>
              </a:spcBef>
              <a:spcAft>
                <a:spcPts val="100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Myriad Pro"/>
                <a:ea typeface="+mn-ea"/>
                <a:cs typeface="+mn-cs"/>
              </a:rPr>
              <a:t>This operation is called </a:t>
            </a:r>
            <a:r>
              <a:rPr kumimoji="0" lang="en-US" sz="2400" b="1" i="0" u="none" strike="noStrike" kern="1200" cap="none" spc="0" normalizeH="0" baseline="0" noProof="0" dirty="0">
                <a:ln>
                  <a:noFill/>
                </a:ln>
                <a:solidFill>
                  <a:prstClr val="black"/>
                </a:solidFill>
                <a:effectLst/>
                <a:uLnTx/>
                <a:uFillTx/>
                <a:latin typeface="Myriad Pro"/>
                <a:ea typeface="+mn-ea"/>
                <a:cs typeface="+mn-cs"/>
              </a:rPr>
              <a:t>attention</a:t>
            </a:r>
            <a:r>
              <a:rPr kumimoji="0" lang="en-US" sz="2400" b="0" i="0" u="none" strike="noStrike" kern="1200" cap="none" spc="0" normalizeH="0" baseline="0" noProof="0" dirty="0">
                <a:ln>
                  <a:noFill/>
                </a:ln>
                <a:solidFill>
                  <a:prstClr val="black"/>
                </a:solidFill>
                <a:effectLst/>
                <a:uLnTx/>
                <a:uFillTx/>
                <a:latin typeface="Myriad Pro"/>
                <a:ea typeface="+mn-ea"/>
                <a:cs typeface="+mn-cs"/>
              </a:rPr>
              <a:t> – the network can choose, for each patch, which other patches to attend to (i.e., give high weight to)</a:t>
            </a:r>
          </a:p>
          <a:p>
            <a:pPr marL="0" marR="0" lvl="0" indent="0" algn="l" defTabSz="914400" rtl="0" eaLnBrk="1" fontAlgn="auto" latinLnBrk="0" hangingPunct="1">
              <a:lnSpc>
                <a:spcPct val="100000"/>
              </a:lnSpc>
              <a:spcBef>
                <a:spcPts val="500"/>
              </a:spcBef>
              <a:spcAft>
                <a:spcPts val="100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Myriad Pro"/>
                <a:ea typeface="+mn-ea"/>
                <a:cs typeface="+mn-cs"/>
              </a:rPr>
              <a:t>Unlike convolution, a patch is allowed to talk to the entire image</a:t>
            </a:r>
          </a:p>
          <a:p>
            <a:pPr marL="0" marR="0" lvl="0" indent="0" algn="l" defTabSz="914400" rtl="0" eaLnBrk="1" fontAlgn="auto" latinLnBrk="0" hangingPunct="1">
              <a:lnSpc>
                <a:spcPct val="100000"/>
              </a:lnSpc>
              <a:spcBef>
                <a:spcPts val="500"/>
              </a:spcBef>
              <a:spcAft>
                <a:spcPts val="100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Myriad Pro"/>
                <a:ea typeface="+mn-ea"/>
                <a:cs typeface="+mn-cs"/>
              </a:rPr>
              <a:t>Attention is a </a:t>
            </a:r>
            <a:r>
              <a:rPr kumimoji="0" lang="en-US" sz="2400" b="0" i="1" u="none" strike="noStrike" kern="1200" cap="none" spc="0" normalizeH="0" baseline="0" noProof="0" dirty="0">
                <a:ln>
                  <a:noFill/>
                </a:ln>
                <a:solidFill>
                  <a:prstClr val="black"/>
                </a:solidFill>
                <a:effectLst/>
                <a:uLnTx/>
                <a:uFillTx/>
                <a:latin typeface="Myriad Pro"/>
                <a:ea typeface="+mn-ea"/>
                <a:cs typeface="+mn-cs"/>
              </a:rPr>
              <a:t>set-to-set</a:t>
            </a:r>
            <a:r>
              <a:rPr kumimoji="0" lang="en-US" sz="2400" b="0" i="0" u="none" strike="noStrike" kern="1200" cap="none" spc="0" normalizeH="0" baseline="0" noProof="0" dirty="0">
                <a:ln>
                  <a:noFill/>
                </a:ln>
                <a:solidFill>
                  <a:prstClr val="black"/>
                </a:solidFill>
                <a:effectLst/>
                <a:uLnTx/>
                <a:uFillTx/>
                <a:latin typeface="Myriad Pro"/>
                <a:ea typeface="+mn-ea"/>
                <a:cs typeface="+mn-cs"/>
              </a:rPr>
              <a:t> operation – resulting patch representations are covariant under permutation of patch ordering</a:t>
            </a:r>
          </a:p>
        </p:txBody>
      </p:sp>
      <p:grpSp>
        <p:nvGrpSpPr>
          <p:cNvPr id="20" name="Group 19">
            <a:extLst>
              <a:ext uri="{FF2B5EF4-FFF2-40B4-BE49-F238E27FC236}">
                <a16:creationId xmlns:a16="http://schemas.microsoft.com/office/drawing/2014/main" id="{73198171-124B-53B8-B7A8-DF83D6DE338E}"/>
              </a:ext>
            </a:extLst>
          </p:cNvPr>
          <p:cNvGrpSpPr/>
          <p:nvPr/>
        </p:nvGrpSpPr>
        <p:grpSpPr>
          <a:xfrm>
            <a:off x="819370" y="4712810"/>
            <a:ext cx="484428" cy="982310"/>
            <a:chOff x="819370" y="4712810"/>
            <a:chExt cx="484428" cy="982310"/>
          </a:xfrm>
        </p:grpSpPr>
        <p:cxnSp>
          <p:nvCxnSpPr>
            <p:cNvPr id="22" name="Straight Arrow Connector 21">
              <a:extLst>
                <a:ext uri="{FF2B5EF4-FFF2-40B4-BE49-F238E27FC236}">
                  <a16:creationId xmlns:a16="http://schemas.microsoft.com/office/drawing/2014/main" id="{94BB30F9-C74E-9468-E0BD-F550FC7528FB}"/>
                </a:ext>
              </a:extLst>
            </p:cNvPr>
            <p:cNvCxnSpPr>
              <a:cxnSpLocks/>
            </p:cNvCxnSpPr>
            <p:nvPr/>
          </p:nvCxnSpPr>
          <p:spPr>
            <a:xfrm flipV="1">
              <a:off x="1031250" y="5314120"/>
              <a:ext cx="0" cy="381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FCBF1C5D-C401-FA6F-60E2-0E78469E6C2A}"/>
                </a:ext>
              </a:extLst>
            </p:cNvPr>
            <p:cNvSpPr txBox="1"/>
            <p:nvPr/>
          </p:nvSpPr>
          <p:spPr>
            <a:xfrm>
              <a:off x="819370" y="4712810"/>
              <a:ext cx="484428"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y</a:t>
              </a:r>
              <a:r>
                <a:rPr kumimoji="0" lang="en-US" sz="2800" b="0" i="0" u="none" strike="noStrike" kern="1200" cap="none" spc="0" normalizeH="0" baseline="-25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a:t>
              </a:r>
            </a:p>
          </p:txBody>
        </p:sp>
      </p:grpSp>
      <p:grpSp>
        <p:nvGrpSpPr>
          <p:cNvPr id="21" name="Group 20">
            <a:extLst>
              <a:ext uri="{FF2B5EF4-FFF2-40B4-BE49-F238E27FC236}">
                <a16:creationId xmlns:a16="http://schemas.microsoft.com/office/drawing/2014/main" id="{6AC3DB0E-40EE-8C1E-52BB-24949042B677}"/>
              </a:ext>
            </a:extLst>
          </p:cNvPr>
          <p:cNvGrpSpPr/>
          <p:nvPr/>
        </p:nvGrpSpPr>
        <p:grpSpPr>
          <a:xfrm>
            <a:off x="1486105" y="4712810"/>
            <a:ext cx="484428" cy="982310"/>
            <a:chOff x="1486105" y="4712810"/>
            <a:chExt cx="484428" cy="982310"/>
          </a:xfrm>
        </p:grpSpPr>
        <p:cxnSp>
          <p:nvCxnSpPr>
            <p:cNvPr id="25" name="Straight Arrow Connector 24">
              <a:extLst>
                <a:ext uri="{FF2B5EF4-FFF2-40B4-BE49-F238E27FC236}">
                  <a16:creationId xmlns:a16="http://schemas.microsoft.com/office/drawing/2014/main" id="{4C189EE9-86AE-79C0-840C-E00DF8F8D340}"/>
                </a:ext>
              </a:extLst>
            </p:cNvPr>
            <p:cNvCxnSpPr>
              <a:cxnSpLocks/>
            </p:cNvCxnSpPr>
            <p:nvPr/>
          </p:nvCxnSpPr>
          <p:spPr>
            <a:xfrm flipV="1">
              <a:off x="1700425" y="5314120"/>
              <a:ext cx="0" cy="381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E49D1D59-45FF-C441-A5CA-C73E9C5147F6}"/>
                </a:ext>
              </a:extLst>
            </p:cNvPr>
            <p:cNvSpPr txBox="1"/>
            <p:nvPr/>
          </p:nvSpPr>
          <p:spPr>
            <a:xfrm>
              <a:off x="1486105" y="4712810"/>
              <a:ext cx="484428"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y</a:t>
              </a:r>
              <a:r>
                <a:rPr kumimoji="0" lang="en-US" sz="2800" b="0" i="0" u="none" strike="noStrike" kern="1200" cap="none" spc="0" normalizeH="0" baseline="-25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a:t>
              </a:r>
            </a:p>
          </p:txBody>
        </p:sp>
      </p:grpSp>
      <p:grpSp>
        <p:nvGrpSpPr>
          <p:cNvPr id="23" name="Group 22">
            <a:extLst>
              <a:ext uri="{FF2B5EF4-FFF2-40B4-BE49-F238E27FC236}">
                <a16:creationId xmlns:a16="http://schemas.microsoft.com/office/drawing/2014/main" id="{45162E61-B957-26B2-434A-8562D6CBB38C}"/>
              </a:ext>
            </a:extLst>
          </p:cNvPr>
          <p:cNvGrpSpPr/>
          <p:nvPr/>
        </p:nvGrpSpPr>
        <p:grpSpPr>
          <a:xfrm>
            <a:off x="2152840" y="4712810"/>
            <a:ext cx="484428" cy="982310"/>
            <a:chOff x="2152840" y="4712810"/>
            <a:chExt cx="484428" cy="982310"/>
          </a:xfrm>
        </p:grpSpPr>
        <p:cxnSp>
          <p:nvCxnSpPr>
            <p:cNvPr id="26" name="Straight Arrow Connector 25">
              <a:extLst>
                <a:ext uri="{FF2B5EF4-FFF2-40B4-BE49-F238E27FC236}">
                  <a16:creationId xmlns:a16="http://schemas.microsoft.com/office/drawing/2014/main" id="{69883731-7342-6777-AEB8-EA183927F122}"/>
                </a:ext>
              </a:extLst>
            </p:cNvPr>
            <p:cNvCxnSpPr>
              <a:cxnSpLocks/>
            </p:cNvCxnSpPr>
            <p:nvPr/>
          </p:nvCxnSpPr>
          <p:spPr>
            <a:xfrm flipV="1">
              <a:off x="2369600" y="5314120"/>
              <a:ext cx="0" cy="381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FAE9D38E-A968-05BF-A890-EAFC959F4E17}"/>
                </a:ext>
              </a:extLst>
            </p:cNvPr>
            <p:cNvSpPr txBox="1"/>
            <p:nvPr/>
          </p:nvSpPr>
          <p:spPr>
            <a:xfrm>
              <a:off x="2152840" y="4712810"/>
              <a:ext cx="484428"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y</a:t>
              </a:r>
              <a:r>
                <a:rPr kumimoji="0" lang="en-US" sz="2800" b="0" i="0" u="none" strike="noStrike" kern="1200" cap="none" spc="0" normalizeH="0" baseline="-25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3</a:t>
              </a:r>
            </a:p>
          </p:txBody>
        </p:sp>
      </p:grpSp>
      <p:grpSp>
        <p:nvGrpSpPr>
          <p:cNvPr id="24" name="Group 23">
            <a:extLst>
              <a:ext uri="{FF2B5EF4-FFF2-40B4-BE49-F238E27FC236}">
                <a16:creationId xmlns:a16="http://schemas.microsoft.com/office/drawing/2014/main" id="{7ECB480B-1BF1-DD3C-719B-0B37F658308E}"/>
              </a:ext>
            </a:extLst>
          </p:cNvPr>
          <p:cNvGrpSpPr/>
          <p:nvPr/>
        </p:nvGrpSpPr>
        <p:grpSpPr>
          <a:xfrm>
            <a:off x="2819575" y="4712810"/>
            <a:ext cx="484428" cy="982310"/>
            <a:chOff x="2819575" y="4712810"/>
            <a:chExt cx="484428" cy="982310"/>
          </a:xfrm>
        </p:grpSpPr>
        <p:cxnSp>
          <p:nvCxnSpPr>
            <p:cNvPr id="27" name="Straight Arrow Connector 26">
              <a:extLst>
                <a:ext uri="{FF2B5EF4-FFF2-40B4-BE49-F238E27FC236}">
                  <a16:creationId xmlns:a16="http://schemas.microsoft.com/office/drawing/2014/main" id="{64F80AD3-1507-9CC1-69AB-05EF17FCBC4E}"/>
                </a:ext>
              </a:extLst>
            </p:cNvPr>
            <p:cNvCxnSpPr>
              <a:cxnSpLocks/>
            </p:cNvCxnSpPr>
            <p:nvPr/>
          </p:nvCxnSpPr>
          <p:spPr>
            <a:xfrm flipV="1">
              <a:off x="3038775" y="5314120"/>
              <a:ext cx="0" cy="381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D3724564-9AC1-A8A9-8EED-3E23245A255F}"/>
                </a:ext>
              </a:extLst>
            </p:cNvPr>
            <p:cNvSpPr txBox="1"/>
            <p:nvPr/>
          </p:nvSpPr>
          <p:spPr>
            <a:xfrm>
              <a:off x="2819575" y="4712810"/>
              <a:ext cx="484428"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y</a:t>
              </a:r>
              <a:r>
                <a:rPr kumimoji="0" lang="en-US" sz="2800" b="0" i="0" u="none" strike="noStrike" kern="1200" cap="none" spc="0" normalizeH="0" baseline="-25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4</a:t>
              </a:r>
            </a:p>
          </p:txBody>
        </p:sp>
      </p:grpSp>
      <p:grpSp>
        <p:nvGrpSpPr>
          <p:cNvPr id="39" name="Group 38">
            <a:extLst>
              <a:ext uri="{FF2B5EF4-FFF2-40B4-BE49-F238E27FC236}">
                <a16:creationId xmlns:a16="http://schemas.microsoft.com/office/drawing/2014/main" id="{3F639439-500C-9FF9-FD75-86598A2483F6}"/>
              </a:ext>
            </a:extLst>
          </p:cNvPr>
          <p:cNvGrpSpPr/>
          <p:nvPr/>
        </p:nvGrpSpPr>
        <p:grpSpPr>
          <a:xfrm>
            <a:off x="3486310" y="4712810"/>
            <a:ext cx="484428" cy="982310"/>
            <a:chOff x="3486310" y="4712810"/>
            <a:chExt cx="484428" cy="982310"/>
          </a:xfrm>
        </p:grpSpPr>
        <p:cxnSp>
          <p:nvCxnSpPr>
            <p:cNvPr id="28" name="Straight Arrow Connector 27">
              <a:extLst>
                <a:ext uri="{FF2B5EF4-FFF2-40B4-BE49-F238E27FC236}">
                  <a16:creationId xmlns:a16="http://schemas.microsoft.com/office/drawing/2014/main" id="{2C9B1E6B-10CE-ED6D-F701-B1260B78B01F}"/>
                </a:ext>
              </a:extLst>
            </p:cNvPr>
            <p:cNvCxnSpPr>
              <a:cxnSpLocks/>
            </p:cNvCxnSpPr>
            <p:nvPr/>
          </p:nvCxnSpPr>
          <p:spPr>
            <a:xfrm flipV="1">
              <a:off x="3707950" y="5314120"/>
              <a:ext cx="0" cy="381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6B17596B-0306-D76A-CC53-123A03F883A2}"/>
                </a:ext>
              </a:extLst>
            </p:cNvPr>
            <p:cNvSpPr txBox="1"/>
            <p:nvPr/>
          </p:nvSpPr>
          <p:spPr>
            <a:xfrm>
              <a:off x="3486310" y="4712810"/>
              <a:ext cx="484428"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y</a:t>
              </a:r>
              <a:r>
                <a:rPr kumimoji="0" lang="en-US" sz="2800" b="0" i="0" u="none" strike="noStrike" kern="1200" cap="none" spc="0" normalizeH="0" baseline="-25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5</a:t>
              </a:r>
            </a:p>
          </p:txBody>
        </p:sp>
      </p:grpSp>
      <p:grpSp>
        <p:nvGrpSpPr>
          <p:cNvPr id="56" name="Group 55">
            <a:extLst>
              <a:ext uri="{FF2B5EF4-FFF2-40B4-BE49-F238E27FC236}">
                <a16:creationId xmlns:a16="http://schemas.microsoft.com/office/drawing/2014/main" id="{3290C4CB-7D86-3D89-581C-26DF2AD73B69}"/>
              </a:ext>
            </a:extLst>
          </p:cNvPr>
          <p:cNvGrpSpPr/>
          <p:nvPr/>
        </p:nvGrpSpPr>
        <p:grpSpPr>
          <a:xfrm>
            <a:off x="4153045" y="4712810"/>
            <a:ext cx="484428" cy="982310"/>
            <a:chOff x="4153045" y="4712810"/>
            <a:chExt cx="484428" cy="982310"/>
          </a:xfrm>
        </p:grpSpPr>
        <p:cxnSp>
          <p:nvCxnSpPr>
            <p:cNvPr id="29" name="Straight Arrow Connector 28">
              <a:extLst>
                <a:ext uri="{FF2B5EF4-FFF2-40B4-BE49-F238E27FC236}">
                  <a16:creationId xmlns:a16="http://schemas.microsoft.com/office/drawing/2014/main" id="{35C7B3F4-1CB5-DF9D-9F44-E2F41641F6D4}"/>
                </a:ext>
              </a:extLst>
            </p:cNvPr>
            <p:cNvCxnSpPr>
              <a:cxnSpLocks/>
            </p:cNvCxnSpPr>
            <p:nvPr/>
          </p:nvCxnSpPr>
          <p:spPr>
            <a:xfrm flipV="1">
              <a:off x="4377125" y="5314120"/>
              <a:ext cx="0" cy="381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8452BE78-CD38-EB37-A9D4-FDBD1EB0B12B}"/>
                </a:ext>
              </a:extLst>
            </p:cNvPr>
            <p:cNvSpPr txBox="1"/>
            <p:nvPr/>
          </p:nvSpPr>
          <p:spPr>
            <a:xfrm>
              <a:off x="4153045" y="4712810"/>
              <a:ext cx="484428"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y</a:t>
              </a:r>
              <a:r>
                <a:rPr kumimoji="0" lang="en-US" sz="2800" b="0" i="0" u="none" strike="noStrike" kern="1200" cap="none" spc="0" normalizeH="0" baseline="-25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6</a:t>
              </a:r>
            </a:p>
          </p:txBody>
        </p:sp>
      </p:grpSp>
      <p:grpSp>
        <p:nvGrpSpPr>
          <p:cNvPr id="57" name="Group 56">
            <a:extLst>
              <a:ext uri="{FF2B5EF4-FFF2-40B4-BE49-F238E27FC236}">
                <a16:creationId xmlns:a16="http://schemas.microsoft.com/office/drawing/2014/main" id="{7A8CB16C-A600-69DD-CDE1-A3253522DF55}"/>
              </a:ext>
            </a:extLst>
          </p:cNvPr>
          <p:cNvGrpSpPr/>
          <p:nvPr/>
        </p:nvGrpSpPr>
        <p:grpSpPr>
          <a:xfrm>
            <a:off x="4819780" y="4712810"/>
            <a:ext cx="484428" cy="982310"/>
            <a:chOff x="4819780" y="4712810"/>
            <a:chExt cx="484428" cy="982310"/>
          </a:xfrm>
        </p:grpSpPr>
        <p:cxnSp>
          <p:nvCxnSpPr>
            <p:cNvPr id="30" name="Straight Arrow Connector 29">
              <a:extLst>
                <a:ext uri="{FF2B5EF4-FFF2-40B4-BE49-F238E27FC236}">
                  <a16:creationId xmlns:a16="http://schemas.microsoft.com/office/drawing/2014/main" id="{E139772F-E1FA-B761-9E05-A97927693DD6}"/>
                </a:ext>
              </a:extLst>
            </p:cNvPr>
            <p:cNvCxnSpPr>
              <a:cxnSpLocks/>
            </p:cNvCxnSpPr>
            <p:nvPr/>
          </p:nvCxnSpPr>
          <p:spPr>
            <a:xfrm flipV="1">
              <a:off x="5046300" y="5314120"/>
              <a:ext cx="0" cy="381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6EFD9823-431B-2C2E-9375-FF6578555953}"/>
                </a:ext>
              </a:extLst>
            </p:cNvPr>
            <p:cNvSpPr txBox="1"/>
            <p:nvPr/>
          </p:nvSpPr>
          <p:spPr>
            <a:xfrm>
              <a:off x="4819780" y="4712810"/>
              <a:ext cx="484428"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y</a:t>
              </a:r>
              <a:r>
                <a:rPr kumimoji="0" lang="en-US" sz="2800" b="0" i="0" u="none" strike="noStrike" kern="1200" cap="none" spc="0" normalizeH="0" baseline="-25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7</a:t>
              </a:r>
            </a:p>
          </p:txBody>
        </p:sp>
      </p:grpSp>
      <p:grpSp>
        <p:nvGrpSpPr>
          <p:cNvPr id="58" name="Group 57">
            <a:extLst>
              <a:ext uri="{FF2B5EF4-FFF2-40B4-BE49-F238E27FC236}">
                <a16:creationId xmlns:a16="http://schemas.microsoft.com/office/drawing/2014/main" id="{733F1580-DC2C-C822-AEF0-EFE1CD7DEE9B}"/>
              </a:ext>
            </a:extLst>
          </p:cNvPr>
          <p:cNvGrpSpPr/>
          <p:nvPr/>
        </p:nvGrpSpPr>
        <p:grpSpPr>
          <a:xfrm>
            <a:off x="5486515" y="4712810"/>
            <a:ext cx="484428" cy="982310"/>
            <a:chOff x="5486515" y="4712810"/>
            <a:chExt cx="484428" cy="982310"/>
          </a:xfrm>
        </p:grpSpPr>
        <p:cxnSp>
          <p:nvCxnSpPr>
            <p:cNvPr id="31" name="Straight Arrow Connector 30">
              <a:extLst>
                <a:ext uri="{FF2B5EF4-FFF2-40B4-BE49-F238E27FC236}">
                  <a16:creationId xmlns:a16="http://schemas.microsoft.com/office/drawing/2014/main" id="{360B0DA0-11A3-BEE3-15E4-9C3F17FC770B}"/>
                </a:ext>
              </a:extLst>
            </p:cNvPr>
            <p:cNvCxnSpPr>
              <a:cxnSpLocks/>
            </p:cNvCxnSpPr>
            <p:nvPr/>
          </p:nvCxnSpPr>
          <p:spPr>
            <a:xfrm flipV="1">
              <a:off x="5715475" y="5314120"/>
              <a:ext cx="0" cy="381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DC9AFC7B-8B79-45D1-252B-07007F2DCD9C}"/>
                </a:ext>
              </a:extLst>
            </p:cNvPr>
            <p:cNvSpPr txBox="1"/>
            <p:nvPr/>
          </p:nvSpPr>
          <p:spPr>
            <a:xfrm>
              <a:off x="5486515" y="4712810"/>
              <a:ext cx="484428"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y</a:t>
              </a:r>
              <a:r>
                <a:rPr kumimoji="0" lang="en-US" sz="2800" b="0" i="0" u="none" strike="noStrike" kern="1200" cap="none" spc="0" normalizeH="0" baseline="-25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8</a:t>
              </a:r>
            </a:p>
          </p:txBody>
        </p:sp>
      </p:grpSp>
      <p:grpSp>
        <p:nvGrpSpPr>
          <p:cNvPr id="59" name="Group 58">
            <a:extLst>
              <a:ext uri="{FF2B5EF4-FFF2-40B4-BE49-F238E27FC236}">
                <a16:creationId xmlns:a16="http://schemas.microsoft.com/office/drawing/2014/main" id="{5954A916-08AF-A1A8-A344-456C6EB9FF43}"/>
              </a:ext>
            </a:extLst>
          </p:cNvPr>
          <p:cNvGrpSpPr/>
          <p:nvPr/>
        </p:nvGrpSpPr>
        <p:grpSpPr>
          <a:xfrm>
            <a:off x="6153250" y="4712810"/>
            <a:ext cx="484428" cy="982310"/>
            <a:chOff x="6153250" y="4712810"/>
            <a:chExt cx="484428" cy="982310"/>
          </a:xfrm>
        </p:grpSpPr>
        <p:cxnSp>
          <p:nvCxnSpPr>
            <p:cNvPr id="32" name="Straight Arrow Connector 31">
              <a:extLst>
                <a:ext uri="{FF2B5EF4-FFF2-40B4-BE49-F238E27FC236}">
                  <a16:creationId xmlns:a16="http://schemas.microsoft.com/office/drawing/2014/main" id="{6CC9D8AA-E6D3-1193-A1E0-F171DB6FC733}"/>
                </a:ext>
              </a:extLst>
            </p:cNvPr>
            <p:cNvCxnSpPr>
              <a:cxnSpLocks/>
            </p:cNvCxnSpPr>
            <p:nvPr/>
          </p:nvCxnSpPr>
          <p:spPr>
            <a:xfrm flipV="1">
              <a:off x="6384650" y="5314120"/>
              <a:ext cx="0" cy="381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81ABBA56-0CC5-7419-8D43-7F232F813F0D}"/>
                </a:ext>
              </a:extLst>
            </p:cNvPr>
            <p:cNvSpPr txBox="1"/>
            <p:nvPr/>
          </p:nvSpPr>
          <p:spPr>
            <a:xfrm>
              <a:off x="6153250" y="4712810"/>
              <a:ext cx="484428"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y</a:t>
              </a:r>
              <a:r>
                <a:rPr kumimoji="0" lang="en-US" sz="2800" b="0" i="0" u="none" strike="noStrike" kern="1200" cap="none" spc="0" normalizeH="0" baseline="-25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9</a:t>
              </a:r>
            </a:p>
          </p:txBody>
        </p:sp>
      </p:grpSp>
      <p:grpSp>
        <p:nvGrpSpPr>
          <p:cNvPr id="60" name="Group 59">
            <a:extLst>
              <a:ext uri="{FF2B5EF4-FFF2-40B4-BE49-F238E27FC236}">
                <a16:creationId xmlns:a16="http://schemas.microsoft.com/office/drawing/2014/main" id="{2361C3B2-0558-4150-8869-049D66BABE5E}"/>
              </a:ext>
            </a:extLst>
          </p:cNvPr>
          <p:cNvGrpSpPr/>
          <p:nvPr/>
        </p:nvGrpSpPr>
        <p:grpSpPr>
          <a:xfrm>
            <a:off x="6759873" y="4712810"/>
            <a:ext cx="604653" cy="982310"/>
            <a:chOff x="6759873" y="4712810"/>
            <a:chExt cx="604653" cy="982310"/>
          </a:xfrm>
        </p:grpSpPr>
        <p:cxnSp>
          <p:nvCxnSpPr>
            <p:cNvPr id="33" name="Straight Arrow Connector 32">
              <a:extLst>
                <a:ext uri="{FF2B5EF4-FFF2-40B4-BE49-F238E27FC236}">
                  <a16:creationId xmlns:a16="http://schemas.microsoft.com/office/drawing/2014/main" id="{8AB8D3A7-CF18-F30E-D8B1-46AC853B905A}"/>
                </a:ext>
              </a:extLst>
            </p:cNvPr>
            <p:cNvCxnSpPr>
              <a:cxnSpLocks/>
            </p:cNvCxnSpPr>
            <p:nvPr/>
          </p:nvCxnSpPr>
          <p:spPr>
            <a:xfrm flipV="1">
              <a:off x="7053825" y="5314120"/>
              <a:ext cx="0" cy="381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C5746D5F-7726-0C82-DAAF-DA820497A640}"/>
                </a:ext>
              </a:extLst>
            </p:cNvPr>
            <p:cNvSpPr txBox="1"/>
            <p:nvPr/>
          </p:nvSpPr>
          <p:spPr>
            <a:xfrm>
              <a:off x="6759873" y="4712810"/>
              <a:ext cx="604653"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y</a:t>
              </a:r>
              <a:r>
                <a:rPr kumimoji="0" lang="en-US" sz="2800" b="0" i="0" u="none" strike="noStrike" kern="1200" cap="none" spc="0" normalizeH="0" baseline="-25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10</a:t>
              </a:r>
            </a:p>
          </p:txBody>
        </p:sp>
      </p:grpSp>
      <p:grpSp>
        <p:nvGrpSpPr>
          <p:cNvPr id="61" name="Group 60">
            <a:extLst>
              <a:ext uri="{FF2B5EF4-FFF2-40B4-BE49-F238E27FC236}">
                <a16:creationId xmlns:a16="http://schemas.microsoft.com/office/drawing/2014/main" id="{983FE28D-977D-084A-5966-64E8A9055E17}"/>
              </a:ext>
            </a:extLst>
          </p:cNvPr>
          <p:cNvGrpSpPr/>
          <p:nvPr/>
        </p:nvGrpSpPr>
        <p:grpSpPr>
          <a:xfrm>
            <a:off x="7431064" y="4712810"/>
            <a:ext cx="595741" cy="982310"/>
            <a:chOff x="7431064" y="4712810"/>
            <a:chExt cx="595741" cy="982310"/>
          </a:xfrm>
        </p:grpSpPr>
        <p:cxnSp>
          <p:nvCxnSpPr>
            <p:cNvPr id="34" name="Straight Arrow Connector 33">
              <a:extLst>
                <a:ext uri="{FF2B5EF4-FFF2-40B4-BE49-F238E27FC236}">
                  <a16:creationId xmlns:a16="http://schemas.microsoft.com/office/drawing/2014/main" id="{04589942-8AA2-3D49-0C58-A2B26B87759F}"/>
                </a:ext>
              </a:extLst>
            </p:cNvPr>
            <p:cNvCxnSpPr>
              <a:cxnSpLocks/>
            </p:cNvCxnSpPr>
            <p:nvPr/>
          </p:nvCxnSpPr>
          <p:spPr>
            <a:xfrm flipV="1">
              <a:off x="7723000" y="5314120"/>
              <a:ext cx="0" cy="381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D00351F0-D672-FF75-6EE3-7E9773EA8B9C}"/>
                </a:ext>
              </a:extLst>
            </p:cNvPr>
            <p:cNvSpPr txBox="1"/>
            <p:nvPr/>
          </p:nvSpPr>
          <p:spPr>
            <a:xfrm>
              <a:off x="7431064" y="4712810"/>
              <a:ext cx="595741"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y</a:t>
              </a:r>
              <a:r>
                <a:rPr kumimoji="0" lang="en-US" sz="2800" b="0" i="0" u="none" strike="noStrike" kern="1200" cap="none" spc="0" normalizeH="0" baseline="-25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11</a:t>
              </a:r>
            </a:p>
          </p:txBody>
        </p:sp>
      </p:grpSp>
      <p:grpSp>
        <p:nvGrpSpPr>
          <p:cNvPr id="62" name="Group 61">
            <a:extLst>
              <a:ext uri="{FF2B5EF4-FFF2-40B4-BE49-F238E27FC236}">
                <a16:creationId xmlns:a16="http://schemas.microsoft.com/office/drawing/2014/main" id="{AD2C08D9-F47C-92DF-C41B-3385883A45E3}"/>
              </a:ext>
            </a:extLst>
          </p:cNvPr>
          <p:cNvGrpSpPr/>
          <p:nvPr/>
        </p:nvGrpSpPr>
        <p:grpSpPr>
          <a:xfrm>
            <a:off x="8093343" y="4712810"/>
            <a:ext cx="604653" cy="982310"/>
            <a:chOff x="8093343" y="4712810"/>
            <a:chExt cx="604653" cy="982310"/>
          </a:xfrm>
        </p:grpSpPr>
        <p:cxnSp>
          <p:nvCxnSpPr>
            <p:cNvPr id="35" name="Straight Arrow Connector 34">
              <a:extLst>
                <a:ext uri="{FF2B5EF4-FFF2-40B4-BE49-F238E27FC236}">
                  <a16:creationId xmlns:a16="http://schemas.microsoft.com/office/drawing/2014/main" id="{55FC3EAB-7463-768A-7444-B7E1F44CB195}"/>
                </a:ext>
              </a:extLst>
            </p:cNvPr>
            <p:cNvCxnSpPr>
              <a:cxnSpLocks/>
            </p:cNvCxnSpPr>
            <p:nvPr/>
          </p:nvCxnSpPr>
          <p:spPr>
            <a:xfrm flipV="1">
              <a:off x="8392175" y="5314120"/>
              <a:ext cx="0" cy="381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3021B1D9-F910-18AB-5DB5-00D0C7D091DE}"/>
                </a:ext>
              </a:extLst>
            </p:cNvPr>
            <p:cNvSpPr txBox="1"/>
            <p:nvPr/>
          </p:nvSpPr>
          <p:spPr>
            <a:xfrm>
              <a:off x="8093343" y="4712810"/>
              <a:ext cx="604653"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y</a:t>
              </a:r>
              <a:r>
                <a:rPr kumimoji="0" lang="en-US" sz="2800" b="0" i="0" u="none" strike="noStrike" kern="1200" cap="none" spc="0" normalizeH="0" baseline="-25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12</a:t>
              </a:r>
            </a:p>
          </p:txBody>
        </p:sp>
      </p:grpSp>
      <p:grpSp>
        <p:nvGrpSpPr>
          <p:cNvPr id="63" name="Group 62">
            <a:extLst>
              <a:ext uri="{FF2B5EF4-FFF2-40B4-BE49-F238E27FC236}">
                <a16:creationId xmlns:a16="http://schemas.microsoft.com/office/drawing/2014/main" id="{FBB8EE46-A69A-A492-B670-47037FF729E2}"/>
              </a:ext>
            </a:extLst>
          </p:cNvPr>
          <p:cNvGrpSpPr/>
          <p:nvPr/>
        </p:nvGrpSpPr>
        <p:grpSpPr>
          <a:xfrm>
            <a:off x="8760078" y="4712810"/>
            <a:ext cx="604653" cy="982310"/>
            <a:chOff x="8760078" y="4712810"/>
            <a:chExt cx="604653" cy="982310"/>
          </a:xfrm>
        </p:grpSpPr>
        <p:cxnSp>
          <p:nvCxnSpPr>
            <p:cNvPr id="36" name="Straight Arrow Connector 35">
              <a:extLst>
                <a:ext uri="{FF2B5EF4-FFF2-40B4-BE49-F238E27FC236}">
                  <a16:creationId xmlns:a16="http://schemas.microsoft.com/office/drawing/2014/main" id="{1B41A15B-6E41-A41F-8D83-A4C1725518D1}"/>
                </a:ext>
              </a:extLst>
            </p:cNvPr>
            <p:cNvCxnSpPr>
              <a:cxnSpLocks/>
            </p:cNvCxnSpPr>
            <p:nvPr/>
          </p:nvCxnSpPr>
          <p:spPr>
            <a:xfrm flipV="1">
              <a:off x="9061350" y="5314120"/>
              <a:ext cx="0" cy="381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94188985-0B6E-EB09-DF34-B441F72B89F4}"/>
                </a:ext>
              </a:extLst>
            </p:cNvPr>
            <p:cNvSpPr txBox="1"/>
            <p:nvPr/>
          </p:nvSpPr>
          <p:spPr>
            <a:xfrm>
              <a:off x="8760078" y="4712810"/>
              <a:ext cx="604653"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y</a:t>
              </a:r>
              <a:r>
                <a:rPr kumimoji="0" lang="en-US" sz="2800" b="0" i="0" u="none" strike="noStrike" kern="1200" cap="none" spc="0" normalizeH="0" baseline="-25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13</a:t>
              </a:r>
            </a:p>
          </p:txBody>
        </p:sp>
      </p:grpSp>
      <p:grpSp>
        <p:nvGrpSpPr>
          <p:cNvPr id="64" name="Group 63">
            <a:extLst>
              <a:ext uri="{FF2B5EF4-FFF2-40B4-BE49-F238E27FC236}">
                <a16:creationId xmlns:a16="http://schemas.microsoft.com/office/drawing/2014/main" id="{E9E79E10-78D5-A611-3D6C-78A05CFBE591}"/>
              </a:ext>
            </a:extLst>
          </p:cNvPr>
          <p:cNvGrpSpPr/>
          <p:nvPr/>
        </p:nvGrpSpPr>
        <p:grpSpPr>
          <a:xfrm>
            <a:off x="9426813" y="4712810"/>
            <a:ext cx="604653" cy="982310"/>
            <a:chOff x="9426813" y="4712810"/>
            <a:chExt cx="604653" cy="982310"/>
          </a:xfrm>
        </p:grpSpPr>
        <p:cxnSp>
          <p:nvCxnSpPr>
            <p:cNvPr id="37" name="Straight Arrow Connector 36">
              <a:extLst>
                <a:ext uri="{FF2B5EF4-FFF2-40B4-BE49-F238E27FC236}">
                  <a16:creationId xmlns:a16="http://schemas.microsoft.com/office/drawing/2014/main" id="{EF86C2AE-D39E-C14A-F9C4-CAA12957B502}"/>
                </a:ext>
              </a:extLst>
            </p:cNvPr>
            <p:cNvCxnSpPr>
              <a:cxnSpLocks/>
            </p:cNvCxnSpPr>
            <p:nvPr/>
          </p:nvCxnSpPr>
          <p:spPr>
            <a:xfrm flipV="1">
              <a:off x="9730525" y="5314120"/>
              <a:ext cx="0" cy="381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BFF1C1D4-8A1E-2C57-8AE3-B91E2321A75D}"/>
                </a:ext>
              </a:extLst>
            </p:cNvPr>
            <p:cNvSpPr txBox="1"/>
            <p:nvPr/>
          </p:nvSpPr>
          <p:spPr>
            <a:xfrm>
              <a:off x="9426813" y="4712810"/>
              <a:ext cx="604653"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y</a:t>
              </a:r>
              <a:r>
                <a:rPr kumimoji="0" lang="en-US" sz="2800" b="0" i="0" u="none" strike="noStrike" kern="1200" cap="none" spc="0" normalizeH="0" baseline="-25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14</a:t>
              </a:r>
            </a:p>
          </p:txBody>
        </p:sp>
      </p:grpSp>
      <p:grpSp>
        <p:nvGrpSpPr>
          <p:cNvPr id="65" name="Group 64">
            <a:extLst>
              <a:ext uri="{FF2B5EF4-FFF2-40B4-BE49-F238E27FC236}">
                <a16:creationId xmlns:a16="http://schemas.microsoft.com/office/drawing/2014/main" id="{21176B07-B2DC-6717-E2ED-9E7A0FC6E1E6}"/>
              </a:ext>
            </a:extLst>
          </p:cNvPr>
          <p:cNvGrpSpPr/>
          <p:nvPr/>
        </p:nvGrpSpPr>
        <p:grpSpPr>
          <a:xfrm>
            <a:off x="10093548" y="4712810"/>
            <a:ext cx="604653" cy="982310"/>
            <a:chOff x="10093548" y="4712810"/>
            <a:chExt cx="604653" cy="982310"/>
          </a:xfrm>
        </p:grpSpPr>
        <p:cxnSp>
          <p:nvCxnSpPr>
            <p:cNvPr id="38" name="Straight Arrow Connector 37">
              <a:extLst>
                <a:ext uri="{FF2B5EF4-FFF2-40B4-BE49-F238E27FC236}">
                  <a16:creationId xmlns:a16="http://schemas.microsoft.com/office/drawing/2014/main" id="{140C0449-D009-82F3-1D2D-3C7043460131}"/>
                </a:ext>
              </a:extLst>
            </p:cNvPr>
            <p:cNvCxnSpPr>
              <a:cxnSpLocks/>
            </p:cNvCxnSpPr>
            <p:nvPr/>
          </p:nvCxnSpPr>
          <p:spPr>
            <a:xfrm flipV="1">
              <a:off x="10399700" y="5314120"/>
              <a:ext cx="0" cy="381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2068B294-C781-8D1D-B1E7-A3A80934FF22}"/>
                </a:ext>
              </a:extLst>
            </p:cNvPr>
            <p:cNvSpPr txBox="1"/>
            <p:nvPr/>
          </p:nvSpPr>
          <p:spPr>
            <a:xfrm>
              <a:off x="10093548" y="4712810"/>
              <a:ext cx="604653"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y</a:t>
              </a:r>
              <a:r>
                <a:rPr kumimoji="0" lang="en-US" sz="2800" b="0" i="0" u="none" strike="noStrike" kern="1200" cap="none" spc="0" normalizeH="0" baseline="-25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15</a:t>
              </a:r>
            </a:p>
          </p:txBody>
        </p:sp>
      </p:grpSp>
      <p:grpSp>
        <p:nvGrpSpPr>
          <p:cNvPr id="66" name="Group 65">
            <a:extLst>
              <a:ext uri="{FF2B5EF4-FFF2-40B4-BE49-F238E27FC236}">
                <a16:creationId xmlns:a16="http://schemas.microsoft.com/office/drawing/2014/main" id="{B888840F-C985-817B-E552-C3A8BC826CD2}"/>
              </a:ext>
            </a:extLst>
          </p:cNvPr>
          <p:cNvGrpSpPr/>
          <p:nvPr/>
        </p:nvGrpSpPr>
        <p:grpSpPr>
          <a:xfrm>
            <a:off x="10760288" y="4712810"/>
            <a:ext cx="604653" cy="982310"/>
            <a:chOff x="10760288" y="4712810"/>
            <a:chExt cx="604653" cy="982310"/>
          </a:xfrm>
        </p:grpSpPr>
        <p:cxnSp>
          <p:nvCxnSpPr>
            <p:cNvPr id="7" name="Straight Arrow Connector 6">
              <a:extLst>
                <a:ext uri="{FF2B5EF4-FFF2-40B4-BE49-F238E27FC236}">
                  <a16:creationId xmlns:a16="http://schemas.microsoft.com/office/drawing/2014/main" id="{DDA0B906-9F68-4D42-32F8-08CCD344ED7F}"/>
                </a:ext>
              </a:extLst>
            </p:cNvPr>
            <p:cNvCxnSpPr>
              <a:cxnSpLocks/>
            </p:cNvCxnSpPr>
            <p:nvPr/>
          </p:nvCxnSpPr>
          <p:spPr>
            <a:xfrm flipV="1">
              <a:off x="11068880" y="5314120"/>
              <a:ext cx="0" cy="381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8B916050-486A-2C17-CE62-7D2F3E5A8D61}"/>
                </a:ext>
              </a:extLst>
            </p:cNvPr>
            <p:cNvSpPr txBox="1"/>
            <p:nvPr/>
          </p:nvSpPr>
          <p:spPr>
            <a:xfrm>
              <a:off x="10760288" y="4712810"/>
              <a:ext cx="604653"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y</a:t>
              </a:r>
              <a:r>
                <a:rPr kumimoji="0" lang="en-US" sz="2800" b="0" i="0" u="none" strike="noStrike" kern="1200" cap="none" spc="0" normalizeH="0" baseline="-25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16</a:t>
              </a:r>
            </a:p>
          </p:txBody>
        </p:sp>
      </p:grpSp>
    </p:spTree>
    <p:extLst>
      <p:ext uri="{BB962C8B-B14F-4D97-AF65-F5344CB8AC3E}">
        <p14:creationId xmlns:p14="http://schemas.microsoft.com/office/powerpoint/2010/main" val="3825748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1">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1">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F5170C-E694-C146-AF02-B926BEBEF5E0}"/>
              </a:ext>
            </a:extLst>
          </p:cNvPr>
          <p:cNvSpPr>
            <a:spLocks noGrp="1"/>
          </p:cNvSpPr>
          <p:nvPr>
            <p:ph type="title"/>
          </p:nvPr>
        </p:nvSpPr>
        <p:spPr/>
        <p:txBody>
          <a:bodyPr/>
          <a:lstStyle/>
          <a:p>
            <a:r>
              <a:rPr lang="en-US" dirty="0"/>
              <a:t>An alternative to convolution: Attention</a:t>
            </a:r>
          </a:p>
        </p:txBody>
      </p:sp>
      <p:pic>
        <p:nvPicPr>
          <p:cNvPr id="40" name="Content Placeholder 4" descr="A close up of grass&#10;&#10;Description automatically generated">
            <a:extLst>
              <a:ext uri="{FF2B5EF4-FFF2-40B4-BE49-F238E27FC236}">
                <a16:creationId xmlns:a16="http://schemas.microsoft.com/office/drawing/2014/main" id="{5D22C2A1-2262-A265-3EC3-4F6332718AC3}"/>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0820400" y="5855704"/>
            <a:ext cx="545095" cy="545095"/>
          </a:xfrm>
          <a:ln>
            <a:solidFill>
              <a:schemeClr val="tx1"/>
            </a:solidFill>
          </a:ln>
        </p:spPr>
      </p:pic>
      <p:pic>
        <p:nvPicPr>
          <p:cNvPr id="41" name="Picture 40" descr="A field of grass with trees in the background&#10;&#10;Description automatically generated">
            <a:extLst>
              <a:ext uri="{FF2B5EF4-FFF2-40B4-BE49-F238E27FC236}">
                <a16:creationId xmlns:a16="http://schemas.microsoft.com/office/drawing/2014/main" id="{B60B37BB-055A-DB18-DFEE-79D17B74E98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8704" y="5855704"/>
            <a:ext cx="545095" cy="545095"/>
          </a:xfrm>
          <a:prstGeom prst="rect">
            <a:avLst/>
          </a:prstGeom>
          <a:ln>
            <a:solidFill>
              <a:schemeClr val="tx1"/>
            </a:solidFill>
          </a:ln>
        </p:spPr>
      </p:pic>
      <p:pic>
        <p:nvPicPr>
          <p:cNvPr id="42" name="Picture 41" descr="Llamas lying in a grassy field with trees in the background&#10;&#10;Description automatically generated">
            <a:extLst>
              <a:ext uri="{FF2B5EF4-FFF2-40B4-BE49-F238E27FC236}">
                <a16:creationId xmlns:a16="http://schemas.microsoft.com/office/drawing/2014/main" id="{39E8D4D9-818A-D204-F8F9-E07BC17F63C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29484" y="5855704"/>
            <a:ext cx="545095" cy="545095"/>
          </a:xfrm>
          <a:prstGeom prst="rect">
            <a:avLst/>
          </a:prstGeom>
          <a:ln>
            <a:solidFill>
              <a:schemeClr val="tx1"/>
            </a:solidFill>
          </a:ln>
        </p:spPr>
      </p:pic>
      <p:pic>
        <p:nvPicPr>
          <p:cNvPr id="43" name="Picture 42" descr="A group of llamas in a field&#10;&#10;Description automatically generated">
            <a:extLst>
              <a:ext uri="{FF2B5EF4-FFF2-40B4-BE49-F238E27FC236}">
                <a16:creationId xmlns:a16="http://schemas.microsoft.com/office/drawing/2014/main" id="{78F610A0-F130-6ADC-68A0-0EC292838BD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100264" y="5855704"/>
            <a:ext cx="545095" cy="545095"/>
          </a:xfrm>
          <a:prstGeom prst="rect">
            <a:avLst/>
          </a:prstGeom>
          <a:ln>
            <a:solidFill>
              <a:schemeClr val="tx1"/>
            </a:solidFill>
          </a:ln>
        </p:spPr>
      </p:pic>
      <p:pic>
        <p:nvPicPr>
          <p:cNvPr id="44" name="Picture 43" descr="A llama in a field&#10;&#10;Description automatically generated">
            <a:extLst>
              <a:ext uri="{FF2B5EF4-FFF2-40B4-BE49-F238E27FC236}">
                <a16:creationId xmlns:a16="http://schemas.microsoft.com/office/drawing/2014/main" id="{BDF25B7C-4848-D206-CADC-8057DE99660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771044" y="5855704"/>
            <a:ext cx="545095" cy="545095"/>
          </a:xfrm>
          <a:prstGeom prst="rect">
            <a:avLst/>
          </a:prstGeom>
          <a:ln>
            <a:solidFill>
              <a:schemeClr val="tx1"/>
            </a:solidFill>
          </a:ln>
        </p:spPr>
      </p:pic>
      <p:pic>
        <p:nvPicPr>
          <p:cNvPr id="45" name="Picture 44" descr="A close up of a sheep's tail&#10;&#10;Description automatically generated">
            <a:extLst>
              <a:ext uri="{FF2B5EF4-FFF2-40B4-BE49-F238E27FC236}">
                <a16:creationId xmlns:a16="http://schemas.microsoft.com/office/drawing/2014/main" id="{D2CDEC16-BB3C-6C72-B448-4FFBC5D138B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441824" y="5855704"/>
            <a:ext cx="545095" cy="545096"/>
          </a:xfrm>
          <a:prstGeom prst="rect">
            <a:avLst/>
          </a:prstGeom>
          <a:ln>
            <a:solidFill>
              <a:schemeClr val="tx1"/>
            </a:solidFill>
          </a:ln>
        </p:spPr>
      </p:pic>
      <p:pic>
        <p:nvPicPr>
          <p:cNvPr id="46" name="Picture 45" descr="A white sheep in a grassy field&#10;&#10;Description automatically generated">
            <a:extLst>
              <a:ext uri="{FF2B5EF4-FFF2-40B4-BE49-F238E27FC236}">
                <a16:creationId xmlns:a16="http://schemas.microsoft.com/office/drawing/2014/main" id="{4B2DFBBC-20EA-CC5D-E436-7ACF96E6296F}"/>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112604" y="5855704"/>
            <a:ext cx="545095" cy="545096"/>
          </a:xfrm>
          <a:prstGeom prst="rect">
            <a:avLst/>
          </a:prstGeom>
          <a:ln>
            <a:solidFill>
              <a:schemeClr val="tx1"/>
            </a:solidFill>
          </a:ln>
        </p:spPr>
      </p:pic>
      <p:pic>
        <p:nvPicPr>
          <p:cNvPr id="47" name="Picture 46" descr="A white llama with long hair&#10;&#10;Description automatically generated">
            <a:extLst>
              <a:ext uri="{FF2B5EF4-FFF2-40B4-BE49-F238E27FC236}">
                <a16:creationId xmlns:a16="http://schemas.microsoft.com/office/drawing/2014/main" id="{D3F9331F-3789-44FB-A0E6-14AFA6999EE1}"/>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783384" y="5855704"/>
            <a:ext cx="545095" cy="545096"/>
          </a:xfrm>
          <a:prstGeom prst="rect">
            <a:avLst/>
          </a:prstGeom>
          <a:ln>
            <a:solidFill>
              <a:schemeClr val="tx1"/>
            </a:solidFill>
          </a:ln>
        </p:spPr>
      </p:pic>
      <p:pic>
        <p:nvPicPr>
          <p:cNvPr id="48" name="Picture 47" descr="A close up of a sheep&#10;&#10;Description automatically generated">
            <a:extLst>
              <a:ext uri="{FF2B5EF4-FFF2-40B4-BE49-F238E27FC236}">
                <a16:creationId xmlns:a16="http://schemas.microsoft.com/office/drawing/2014/main" id="{E9BD0370-EBD8-222A-0061-13D8DD55DDD0}"/>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454164" y="5855704"/>
            <a:ext cx="545095" cy="545096"/>
          </a:xfrm>
          <a:prstGeom prst="rect">
            <a:avLst/>
          </a:prstGeom>
          <a:ln>
            <a:solidFill>
              <a:schemeClr val="tx1"/>
            </a:solidFill>
          </a:ln>
        </p:spPr>
      </p:pic>
      <p:pic>
        <p:nvPicPr>
          <p:cNvPr id="49" name="Picture 48" descr="A close up of a fur&#10;&#10;Description automatically generated">
            <a:extLst>
              <a:ext uri="{FF2B5EF4-FFF2-40B4-BE49-F238E27FC236}">
                <a16:creationId xmlns:a16="http://schemas.microsoft.com/office/drawing/2014/main" id="{DFD465D7-BFA6-C6CC-0756-46DF0CDADC3B}"/>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124944" y="5855704"/>
            <a:ext cx="545095" cy="545096"/>
          </a:xfrm>
          <a:prstGeom prst="rect">
            <a:avLst/>
          </a:prstGeom>
          <a:ln>
            <a:solidFill>
              <a:schemeClr val="tx1"/>
            </a:solidFill>
          </a:ln>
        </p:spPr>
      </p:pic>
      <p:pic>
        <p:nvPicPr>
          <p:cNvPr id="50" name="Picture 49" descr="A close-up of a sheep's body&#10;&#10;Description automatically generated">
            <a:extLst>
              <a:ext uri="{FF2B5EF4-FFF2-40B4-BE49-F238E27FC236}">
                <a16:creationId xmlns:a16="http://schemas.microsoft.com/office/drawing/2014/main" id="{15451498-60A9-6AB5-EC06-B634A7440946}"/>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6795724" y="5855704"/>
            <a:ext cx="545095" cy="545096"/>
          </a:xfrm>
          <a:prstGeom prst="rect">
            <a:avLst/>
          </a:prstGeom>
          <a:ln>
            <a:solidFill>
              <a:schemeClr val="tx1"/>
            </a:solidFill>
          </a:ln>
        </p:spPr>
      </p:pic>
      <p:pic>
        <p:nvPicPr>
          <p:cNvPr id="51" name="Picture 50" descr="A close up of a furry animal&#10;&#10;Description automatically generated">
            <a:extLst>
              <a:ext uri="{FF2B5EF4-FFF2-40B4-BE49-F238E27FC236}">
                <a16:creationId xmlns:a16="http://schemas.microsoft.com/office/drawing/2014/main" id="{D9B6484F-6921-C3B9-B2D1-F3F043A3D4EB}"/>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7466504" y="5855704"/>
            <a:ext cx="545095" cy="545096"/>
          </a:xfrm>
          <a:prstGeom prst="rect">
            <a:avLst/>
          </a:prstGeom>
          <a:ln>
            <a:solidFill>
              <a:schemeClr val="tx1"/>
            </a:solidFill>
          </a:ln>
        </p:spPr>
      </p:pic>
      <p:pic>
        <p:nvPicPr>
          <p:cNvPr id="52" name="Picture 51" descr="A close-up of a sheep's tail&#10;&#10;Description automatically generated">
            <a:extLst>
              <a:ext uri="{FF2B5EF4-FFF2-40B4-BE49-F238E27FC236}">
                <a16:creationId xmlns:a16="http://schemas.microsoft.com/office/drawing/2014/main" id="{3AC298A8-D8C3-028F-A2FB-197A008A85AE}"/>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8137284" y="5855704"/>
            <a:ext cx="545095" cy="545096"/>
          </a:xfrm>
          <a:prstGeom prst="rect">
            <a:avLst/>
          </a:prstGeom>
          <a:ln>
            <a:solidFill>
              <a:schemeClr val="tx1"/>
            </a:solidFill>
          </a:ln>
        </p:spPr>
      </p:pic>
      <p:pic>
        <p:nvPicPr>
          <p:cNvPr id="53" name="Picture 52" descr="A close up of a hairy animal&#10;&#10;Description automatically generated">
            <a:extLst>
              <a:ext uri="{FF2B5EF4-FFF2-40B4-BE49-F238E27FC236}">
                <a16:creationId xmlns:a16="http://schemas.microsoft.com/office/drawing/2014/main" id="{1510E4A7-DF6F-1514-F006-3B89C2BE594A}"/>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8808064" y="5855704"/>
            <a:ext cx="545095" cy="545096"/>
          </a:xfrm>
          <a:prstGeom prst="rect">
            <a:avLst/>
          </a:prstGeom>
          <a:ln>
            <a:solidFill>
              <a:schemeClr val="tx1"/>
            </a:solidFill>
          </a:ln>
        </p:spPr>
      </p:pic>
      <p:pic>
        <p:nvPicPr>
          <p:cNvPr id="54" name="Picture 53" descr="A close-up of a sheep's legs&#10;&#10;Description automatically generated">
            <a:extLst>
              <a:ext uri="{FF2B5EF4-FFF2-40B4-BE49-F238E27FC236}">
                <a16:creationId xmlns:a16="http://schemas.microsoft.com/office/drawing/2014/main" id="{429E3326-90F9-28D2-BB18-67DF3E2DB046}"/>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9478844" y="5855704"/>
            <a:ext cx="545095" cy="545096"/>
          </a:xfrm>
          <a:prstGeom prst="rect">
            <a:avLst/>
          </a:prstGeom>
          <a:ln>
            <a:solidFill>
              <a:schemeClr val="tx1"/>
            </a:solidFill>
          </a:ln>
        </p:spPr>
      </p:pic>
      <p:pic>
        <p:nvPicPr>
          <p:cNvPr id="55" name="Picture 54" descr="A close-up of a sheep's leg&#10;&#10;Description automatically generated">
            <a:extLst>
              <a:ext uri="{FF2B5EF4-FFF2-40B4-BE49-F238E27FC236}">
                <a16:creationId xmlns:a16="http://schemas.microsoft.com/office/drawing/2014/main" id="{D234D1FF-1E31-9863-4A06-750328231098}"/>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10149624" y="5855704"/>
            <a:ext cx="545095" cy="545096"/>
          </a:xfrm>
          <a:prstGeom prst="rect">
            <a:avLst/>
          </a:prstGeom>
          <a:ln>
            <a:solidFill>
              <a:schemeClr val="tx1"/>
            </a:solidFill>
          </a:ln>
        </p:spPr>
      </p:pic>
      <p:sp>
        <p:nvSpPr>
          <p:cNvPr id="121" name="TextBox 120">
            <a:extLst>
              <a:ext uri="{FF2B5EF4-FFF2-40B4-BE49-F238E27FC236}">
                <a16:creationId xmlns:a16="http://schemas.microsoft.com/office/drawing/2014/main" id="{0D1CC3E3-A7AB-2158-430D-6CD876B64DDC}"/>
              </a:ext>
            </a:extLst>
          </p:cNvPr>
          <p:cNvSpPr txBox="1"/>
          <p:nvPr/>
        </p:nvSpPr>
        <p:spPr>
          <a:xfrm>
            <a:off x="1031251" y="1417638"/>
            <a:ext cx="9408150"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50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Myriad Pro"/>
                <a:ea typeface="+mn-ea"/>
                <a:cs typeface="+mn-cs"/>
              </a:rPr>
              <a:t>Parameters</a:t>
            </a:r>
            <a:r>
              <a:rPr kumimoji="0" lang="en-US" sz="2400" b="0" i="0" u="none" strike="noStrike" kern="1200" cap="none" spc="0" normalizeH="0" baseline="0" noProof="0" dirty="0">
                <a:ln>
                  <a:noFill/>
                </a:ln>
                <a:solidFill>
                  <a:prstClr val="black"/>
                </a:solidFill>
                <a:effectLst/>
                <a:uLnTx/>
                <a:uFillTx/>
                <a:latin typeface="Myriad Pro"/>
                <a:ea typeface="+mn-ea"/>
                <a:cs typeface="+mn-cs"/>
              </a:rPr>
              <a:t>: weight matrices </a:t>
            </a:r>
            <a:r>
              <a:rPr kumimoji="0" lang="en-US" sz="2400" b="1" i="0" u="none" strike="noStrike" kern="1200" cap="none" spc="0" normalizeH="0" baseline="0" noProof="0" dirty="0" err="1">
                <a:ln>
                  <a:noFill/>
                </a:ln>
                <a:solidFill>
                  <a:prstClr val="black"/>
                </a:solidFill>
                <a:effectLst/>
                <a:uLnTx/>
                <a:uFillTx/>
                <a:latin typeface="Myriad Pro"/>
                <a:ea typeface="+mn-ea"/>
                <a:cs typeface="+mn-cs"/>
              </a:rPr>
              <a:t>W</a:t>
            </a:r>
            <a:r>
              <a:rPr kumimoji="0" lang="en-US" sz="2400" b="1" i="0" u="none" strike="noStrike" kern="1200" cap="none" spc="0" normalizeH="0" baseline="-25000" noProof="0" dirty="0" err="1">
                <a:ln>
                  <a:noFill/>
                </a:ln>
                <a:solidFill>
                  <a:prstClr val="black"/>
                </a:solidFill>
                <a:effectLst/>
                <a:uLnTx/>
                <a:uFillTx/>
                <a:latin typeface="Myriad Pro"/>
                <a:ea typeface="+mn-ea"/>
                <a:cs typeface="+mn-cs"/>
              </a:rPr>
              <a:t>q</a:t>
            </a:r>
            <a:r>
              <a:rPr kumimoji="0" lang="en-US" sz="2400" b="0" i="0" u="none" strike="noStrike" kern="1200" cap="none" spc="0" normalizeH="0" baseline="0" noProof="0" dirty="0">
                <a:ln>
                  <a:noFill/>
                </a:ln>
                <a:solidFill>
                  <a:prstClr val="black"/>
                </a:solidFill>
                <a:effectLst/>
                <a:uLnTx/>
                <a:uFillTx/>
                <a:latin typeface="Myriad Pro"/>
                <a:ea typeface="+mn-ea"/>
                <a:cs typeface="+mn-cs"/>
              </a:rPr>
              <a:t>, </a:t>
            </a:r>
            <a:r>
              <a:rPr kumimoji="0" lang="en-US" sz="2400" b="1" i="0" u="none" strike="noStrike" kern="1200" cap="none" spc="0" normalizeH="0" baseline="0" noProof="0" dirty="0" err="1">
                <a:ln>
                  <a:noFill/>
                </a:ln>
                <a:solidFill>
                  <a:prstClr val="black"/>
                </a:solidFill>
                <a:effectLst/>
                <a:uLnTx/>
                <a:uFillTx/>
                <a:latin typeface="Myriad Pro"/>
                <a:ea typeface="+mn-ea"/>
                <a:cs typeface="+mn-cs"/>
              </a:rPr>
              <a:t>W</a:t>
            </a:r>
            <a:r>
              <a:rPr kumimoji="0" lang="en-US" sz="2400" b="1" i="0" u="none" strike="noStrike" kern="1200" cap="none" spc="0" normalizeH="0" baseline="-25000" noProof="0" dirty="0" err="1">
                <a:ln>
                  <a:noFill/>
                </a:ln>
                <a:solidFill>
                  <a:prstClr val="black"/>
                </a:solidFill>
                <a:effectLst/>
                <a:uLnTx/>
                <a:uFillTx/>
                <a:latin typeface="Myriad Pro"/>
                <a:ea typeface="+mn-ea"/>
                <a:cs typeface="+mn-cs"/>
              </a:rPr>
              <a:t>k</a:t>
            </a:r>
            <a:r>
              <a:rPr kumimoji="0" lang="en-US" sz="2400" b="0" i="0" u="none" strike="noStrike" kern="1200" cap="none" spc="0" normalizeH="0" baseline="0" noProof="0" dirty="0">
                <a:ln>
                  <a:noFill/>
                </a:ln>
                <a:solidFill>
                  <a:prstClr val="black"/>
                </a:solidFill>
                <a:effectLst/>
                <a:uLnTx/>
                <a:uFillTx/>
                <a:latin typeface="Myriad Pro"/>
                <a:ea typeface="+mn-ea"/>
                <a:cs typeface="+mn-cs"/>
              </a:rPr>
              <a:t>, </a:t>
            </a:r>
            <a:r>
              <a:rPr kumimoji="0" lang="en-US" sz="2400" b="1" i="0" u="none" strike="noStrike" kern="1200" cap="none" spc="0" normalizeH="0" baseline="0" noProof="0" dirty="0">
                <a:ln>
                  <a:noFill/>
                </a:ln>
                <a:solidFill>
                  <a:prstClr val="black"/>
                </a:solidFill>
                <a:effectLst/>
                <a:uLnTx/>
                <a:uFillTx/>
                <a:latin typeface="Myriad Pro"/>
                <a:ea typeface="+mn-ea"/>
                <a:cs typeface="+mn-cs"/>
              </a:rPr>
              <a:t>W</a:t>
            </a:r>
            <a:r>
              <a:rPr kumimoji="0" lang="en-US" sz="2400" b="1" i="0" u="none" strike="noStrike" kern="1200" cap="none" spc="0" normalizeH="0" baseline="-25000" noProof="0" dirty="0">
                <a:ln>
                  <a:noFill/>
                </a:ln>
                <a:solidFill>
                  <a:prstClr val="black"/>
                </a:solidFill>
                <a:effectLst/>
                <a:uLnTx/>
                <a:uFillTx/>
                <a:latin typeface="Myriad Pro"/>
                <a:ea typeface="+mn-ea"/>
                <a:cs typeface="+mn-cs"/>
              </a:rPr>
              <a:t>v</a:t>
            </a:r>
            <a:r>
              <a:rPr kumimoji="0" lang="en-US" sz="2400" b="0" i="0" u="none" strike="noStrike" kern="1200" cap="none" spc="0" normalizeH="0" baseline="0" noProof="0" dirty="0">
                <a:ln>
                  <a:noFill/>
                </a:ln>
                <a:solidFill>
                  <a:prstClr val="black"/>
                </a:solidFill>
                <a:effectLst/>
                <a:uLnTx/>
                <a:uFillTx/>
                <a:latin typeface="Myriad Pro"/>
                <a:ea typeface="+mn-ea"/>
                <a:cs typeface="+mn-cs"/>
              </a:rPr>
              <a:t> that map input patches to query, key, and value vectors</a:t>
            </a:r>
          </a:p>
        </p:txBody>
      </p:sp>
      <p:grpSp>
        <p:nvGrpSpPr>
          <p:cNvPr id="20" name="Group 19">
            <a:extLst>
              <a:ext uri="{FF2B5EF4-FFF2-40B4-BE49-F238E27FC236}">
                <a16:creationId xmlns:a16="http://schemas.microsoft.com/office/drawing/2014/main" id="{73198171-124B-53B8-B7A8-DF83D6DE338E}"/>
              </a:ext>
            </a:extLst>
          </p:cNvPr>
          <p:cNvGrpSpPr/>
          <p:nvPr/>
        </p:nvGrpSpPr>
        <p:grpSpPr>
          <a:xfrm>
            <a:off x="819370" y="4712810"/>
            <a:ext cx="484428" cy="982310"/>
            <a:chOff x="819370" y="4712810"/>
            <a:chExt cx="484428" cy="982310"/>
          </a:xfrm>
        </p:grpSpPr>
        <p:cxnSp>
          <p:nvCxnSpPr>
            <p:cNvPr id="22" name="Straight Arrow Connector 21">
              <a:extLst>
                <a:ext uri="{FF2B5EF4-FFF2-40B4-BE49-F238E27FC236}">
                  <a16:creationId xmlns:a16="http://schemas.microsoft.com/office/drawing/2014/main" id="{94BB30F9-C74E-9468-E0BD-F550FC7528FB}"/>
                </a:ext>
              </a:extLst>
            </p:cNvPr>
            <p:cNvCxnSpPr>
              <a:cxnSpLocks/>
            </p:cNvCxnSpPr>
            <p:nvPr/>
          </p:nvCxnSpPr>
          <p:spPr>
            <a:xfrm flipV="1">
              <a:off x="1031250" y="5314120"/>
              <a:ext cx="0" cy="381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FCBF1C5D-C401-FA6F-60E2-0E78469E6C2A}"/>
                </a:ext>
              </a:extLst>
            </p:cNvPr>
            <p:cNvSpPr txBox="1"/>
            <p:nvPr/>
          </p:nvSpPr>
          <p:spPr>
            <a:xfrm>
              <a:off x="819370" y="4712810"/>
              <a:ext cx="484428"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y</a:t>
              </a:r>
              <a:r>
                <a:rPr kumimoji="0" lang="en-US" sz="2800" b="0" i="0" u="none" strike="noStrike" kern="1200" cap="none" spc="0" normalizeH="0" baseline="-25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a:t>
              </a:r>
            </a:p>
          </p:txBody>
        </p:sp>
      </p:grpSp>
      <p:grpSp>
        <p:nvGrpSpPr>
          <p:cNvPr id="21" name="Group 20">
            <a:extLst>
              <a:ext uri="{FF2B5EF4-FFF2-40B4-BE49-F238E27FC236}">
                <a16:creationId xmlns:a16="http://schemas.microsoft.com/office/drawing/2014/main" id="{6AC3DB0E-40EE-8C1E-52BB-24949042B677}"/>
              </a:ext>
            </a:extLst>
          </p:cNvPr>
          <p:cNvGrpSpPr/>
          <p:nvPr/>
        </p:nvGrpSpPr>
        <p:grpSpPr>
          <a:xfrm>
            <a:off x="1486105" y="4712810"/>
            <a:ext cx="484428" cy="982310"/>
            <a:chOff x="1486105" y="4712810"/>
            <a:chExt cx="484428" cy="982310"/>
          </a:xfrm>
        </p:grpSpPr>
        <p:cxnSp>
          <p:nvCxnSpPr>
            <p:cNvPr id="25" name="Straight Arrow Connector 24">
              <a:extLst>
                <a:ext uri="{FF2B5EF4-FFF2-40B4-BE49-F238E27FC236}">
                  <a16:creationId xmlns:a16="http://schemas.microsoft.com/office/drawing/2014/main" id="{4C189EE9-86AE-79C0-840C-E00DF8F8D340}"/>
                </a:ext>
              </a:extLst>
            </p:cNvPr>
            <p:cNvCxnSpPr>
              <a:cxnSpLocks/>
            </p:cNvCxnSpPr>
            <p:nvPr/>
          </p:nvCxnSpPr>
          <p:spPr>
            <a:xfrm flipV="1">
              <a:off x="1700425" y="5314120"/>
              <a:ext cx="0" cy="381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E49D1D59-45FF-C441-A5CA-C73E9C5147F6}"/>
                </a:ext>
              </a:extLst>
            </p:cNvPr>
            <p:cNvSpPr txBox="1"/>
            <p:nvPr/>
          </p:nvSpPr>
          <p:spPr>
            <a:xfrm>
              <a:off x="1486105" y="4712810"/>
              <a:ext cx="484428"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y</a:t>
              </a:r>
              <a:r>
                <a:rPr kumimoji="0" lang="en-US" sz="2800" b="0" i="0" u="none" strike="noStrike" kern="1200" cap="none" spc="0" normalizeH="0" baseline="-25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a:t>
              </a:r>
            </a:p>
          </p:txBody>
        </p:sp>
      </p:grpSp>
      <p:grpSp>
        <p:nvGrpSpPr>
          <p:cNvPr id="23" name="Group 22">
            <a:extLst>
              <a:ext uri="{FF2B5EF4-FFF2-40B4-BE49-F238E27FC236}">
                <a16:creationId xmlns:a16="http://schemas.microsoft.com/office/drawing/2014/main" id="{45162E61-B957-26B2-434A-8562D6CBB38C}"/>
              </a:ext>
            </a:extLst>
          </p:cNvPr>
          <p:cNvGrpSpPr/>
          <p:nvPr/>
        </p:nvGrpSpPr>
        <p:grpSpPr>
          <a:xfrm>
            <a:off x="2152840" y="4712810"/>
            <a:ext cx="484428" cy="982310"/>
            <a:chOff x="2152840" y="4712810"/>
            <a:chExt cx="484428" cy="982310"/>
          </a:xfrm>
        </p:grpSpPr>
        <p:cxnSp>
          <p:nvCxnSpPr>
            <p:cNvPr id="26" name="Straight Arrow Connector 25">
              <a:extLst>
                <a:ext uri="{FF2B5EF4-FFF2-40B4-BE49-F238E27FC236}">
                  <a16:creationId xmlns:a16="http://schemas.microsoft.com/office/drawing/2014/main" id="{69883731-7342-6777-AEB8-EA183927F122}"/>
                </a:ext>
              </a:extLst>
            </p:cNvPr>
            <p:cNvCxnSpPr>
              <a:cxnSpLocks/>
            </p:cNvCxnSpPr>
            <p:nvPr/>
          </p:nvCxnSpPr>
          <p:spPr>
            <a:xfrm flipV="1">
              <a:off x="2369600" y="5314120"/>
              <a:ext cx="0" cy="381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FAE9D38E-A968-05BF-A890-EAFC959F4E17}"/>
                </a:ext>
              </a:extLst>
            </p:cNvPr>
            <p:cNvSpPr txBox="1"/>
            <p:nvPr/>
          </p:nvSpPr>
          <p:spPr>
            <a:xfrm>
              <a:off x="2152840" y="4712810"/>
              <a:ext cx="484428"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y</a:t>
              </a:r>
              <a:r>
                <a:rPr kumimoji="0" lang="en-US" sz="2800" b="0" i="0" u="none" strike="noStrike" kern="1200" cap="none" spc="0" normalizeH="0" baseline="-25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3</a:t>
              </a:r>
            </a:p>
          </p:txBody>
        </p:sp>
      </p:grpSp>
      <p:grpSp>
        <p:nvGrpSpPr>
          <p:cNvPr id="24" name="Group 23">
            <a:extLst>
              <a:ext uri="{FF2B5EF4-FFF2-40B4-BE49-F238E27FC236}">
                <a16:creationId xmlns:a16="http://schemas.microsoft.com/office/drawing/2014/main" id="{7ECB480B-1BF1-DD3C-719B-0B37F658308E}"/>
              </a:ext>
            </a:extLst>
          </p:cNvPr>
          <p:cNvGrpSpPr/>
          <p:nvPr/>
        </p:nvGrpSpPr>
        <p:grpSpPr>
          <a:xfrm>
            <a:off x="2819575" y="4712810"/>
            <a:ext cx="484428" cy="982310"/>
            <a:chOff x="2819575" y="4712810"/>
            <a:chExt cx="484428" cy="982310"/>
          </a:xfrm>
        </p:grpSpPr>
        <p:cxnSp>
          <p:nvCxnSpPr>
            <p:cNvPr id="27" name="Straight Arrow Connector 26">
              <a:extLst>
                <a:ext uri="{FF2B5EF4-FFF2-40B4-BE49-F238E27FC236}">
                  <a16:creationId xmlns:a16="http://schemas.microsoft.com/office/drawing/2014/main" id="{64F80AD3-1507-9CC1-69AB-05EF17FCBC4E}"/>
                </a:ext>
              </a:extLst>
            </p:cNvPr>
            <p:cNvCxnSpPr>
              <a:cxnSpLocks/>
            </p:cNvCxnSpPr>
            <p:nvPr/>
          </p:nvCxnSpPr>
          <p:spPr>
            <a:xfrm flipV="1">
              <a:off x="3038775" y="5314120"/>
              <a:ext cx="0" cy="381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D3724564-9AC1-A8A9-8EED-3E23245A255F}"/>
                </a:ext>
              </a:extLst>
            </p:cNvPr>
            <p:cNvSpPr txBox="1"/>
            <p:nvPr/>
          </p:nvSpPr>
          <p:spPr>
            <a:xfrm>
              <a:off x="2819575" y="4712810"/>
              <a:ext cx="484428"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y</a:t>
              </a:r>
              <a:r>
                <a:rPr kumimoji="0" lang="en-US" sz="2800" b="0" i="0" u="none" strike="noStrike" kern="1200" cap="none" spc="0" normalizeH="0" baseline="-25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4</a:t>
              </a:r>
            </a:p>
          </p:txBody>
        </p:sp>
      </p:grpSp>
      <p:grpSp>
        <p:nvGrpSpPr>
          <p:cNvPr id="39" name="Group 38">
            <a:extLst>
              <a:ext uri="{FF2B5EF4-FFF2-40B4-BE49-F238E27FC236}">
                <a16:creationId xmlns:a16="http://schemas.microsoft.com/office/drawing/2014/main" id="{3F639439-500C-9FF9-FD75-86598A2483F6}"/>
              </a:ext>
            </a:extLst>
          </p:cNvPr>
          <p:cNvGrpSpPr/>
          <p:nvPr/>
        </p:nvGrpSpPr>
        <p:grpSpPr>
          <a:xfrm>
            <a:off x="3486310" y="4712810"/>
            <a:ext cx="484428" cy="982310"/>
            <a:chOff x="3486310" y="4712810"/>
            <a:chExt cx="484428" cy="982310"/>
          </a:xfrm>
        </p:grpSpPr>
        <p:cxnSp>
          <p:nvCxnSpPr>
            <p:cNvPr id="28" name="Straight Arrow Connector 27">
              <a:extLst>
                <a:ext uri="{FF2B5EF4-FFF2-40B4-BE49-F238E27FC236}">
                  <a16:creationId xmlns:a16="http://schemas.microsoft.com/office/drawing/2014/main" id="{2C9B1E6B-10CE-ED6D-F701-B1260B78B01F}"/>
                </a:ext>
              </a:extLst>
            </p:cNvPr>
            <p:cNvCxnSpPr>
              <a:cxnSpLocks/>
            </p:cNvCxnSpPr>
            <p:nvPr/>
          </p:nvCxnSpPr>
          <p:spPr>
            <a:xfrm flipV="1">
              <a:off x="3707950" y="5314120"/>
              <a:ext cx="0" cy="381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6B17596B-0306-D76A-CC53-123A03F883A2}"/>
                </a:ext>
              </a:extLst>
            </p:cNvPr>
            <p:cNvSpPr txBox="1"/>
            <p:nvPr/>
          </p:nvSpPr>
          <p:spPr>
            <a:xfrm>
              <a:off x="3486310" y="4712810"/>
              <a:ext cx="484428"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y</a:t>
              </a:r>
              <a:r>
                <a:rPr kumimoji="0" lang="en-US" sz="2800" b="0" i="0" u="none" strike="noStrike" kern="1200" cap="none" spc="0" normalizeH="0" baseline="-25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5</a:t>
              </a:r>
            </a:p>
          </p:txBody>
        </p:sp>
      </p:grpSp>
      <p:grpSp>
        <p:nvGrpSpPr>
          <p:cNvPr id="56" name="Group 55">
            <a:extLst>
              <a:ext uri="{FF2B5EF4-FFF2-40B4-BE49-F238E27FC236}">
                <a16:creationId xmlns:a16="http://schemas.microsoft.com/office/drawing/2014/main" id="{3290C4CB-7D86-3D89-581C-26DF2AD73B69}"/>
              </a:ext>
            </a:extLst>
          </p:cNvPr>
          <p:cNvGrpSpPr/>
          <p:nvPr/>
        </p:nvGrpSpPr>
        <p:grpSpPr>
          <a:xfrm>
            <a:off x="4153045" y="4712810"/>
            <a:ext cx="484428" cy="982310"/>
            <a:chOff x="4153045" y="4712810"/>
            <a:chExt cx="484428" cy="982310"/>
          </a:xfrm>
        </p:grpSpPr>
        <p:cxnSp>
          <p:nvCxnSpPr>
            <p:cNvPr id="29" name="Straight Arrow Connector 28">
              <a:extLst>
                <a:ext uri="{FF2B5EF4-FFF2-40B4-BE49-F238E27FC236}">
                  <a16:creationId xmlns:a16="http://schemas.microsoft.com/office/drawing/2014/main" id="{35C7B3F4-1CB5-DF9D-9F44-E2F41641F6D4}"/>
                </a:ext>
              </a:extLst>
            </p:cNvPr>
            <p:cNvCxnSpPr>
              <a:cxnSpLocks/>
            </p:cNvCxnSpPr>
            <p:nvPr/>
          </p:nvCxnSpPr>
          <p:spPr>
            <a:xfrm flipV="1">
              <a:off x="4377125" y="5314120"/>
              <a:ext cx="0" cy="381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8452BE78-CD38-EB37-A9D4-FDBD1EB0B12B}"/>
                </a:ext>
              </a:extLst>
            </p:cNvPr>
            <p:cNvSpPr txBox="1"/>
            <p:nvPr/>
          </p:nvSpPr>
          <p:spPr>
            <a:xfrm>
              <a:off x="4153045" y="4712810"/>
              <a:ext cx="484428"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y</a:t>
              </a:r>
              <a:r>
                <a:rPr kumimoji="0" lang="en-US" sz="2800" b="0" i="0" u="none" strike="noStrike" kern="1200" cap="none" spc="0" normalizeH="0" baseline="-25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6</a:t>
              </a:r>
            </a:p>
          </p:txBody>
        </p:sp>
      </p:grpSp>
      <p:grpSp>
        <p:nvGrpSpPr>
          <p:cNvPr id="57" name="Group 56">
            <a:extLst>
              <a:ext uri="{FF2B5EF4-FFF2-40B4-BE49-F238E27FC236}">
                <a16:creationId xmlns:a16="http://schemas.microsoft.com/office/drawing/2014/main" id="{7A8CB16C-A600-69DD-CDE1-A3253522DF55}"/>
              </a:ext>
            </a:extLst>
          </p:cNvPr>
          <p:cNvGrpSpPr/>
          <p:nvPr/>
        </p:nvGrpSpPr>
        <p:grpSpPr>
          <a:xfrm>
            <a:off x="4819780" y="4712810"/>
            <a:ext cx="484428" cy="982310"/>
            <a:chOff x="4819780" y="4712810"/>
            <a:chExt cx="484428" cy="982310"/>
          </a:xfrm>
        </p:grpSpPr>
        <p:cxnSp>
          <p:nvCxnSpPr>
            <p:cNvPr id="30" name="Straight Arrow Connector 29">
              <a:extLst>
                <a:ext uri="{FF2B5EF4-FFF2-40B4-BE49-F238E27FC236}">
                  <a16:creationId xmlns:a16="http://schemas.microsoft.com/office/drawing/2014/main" id="{E139772F-E1FA-B761-9E05-A97927693DD6}"/>
                </a:ext>
              </a:extLst>
            </p:cNvPr>
            <p:cNvCxnSpPr>
              <a:cxnSpLocks/>
            </p:cNvCxnSpPr>
            <p:nvPr/>
          </p:nvCxnSpPr>
          <p:spPr>
            <a:xfrm flipV="1">
              <a:off x="5046300" y="5314120"/>
              <a:ext cx="0" cy="381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6EFD9823-431B-2C2E-9375-FF6578555953}"/>
                </a:ext>
              </a:extLst>
            </p:cNvPr>
            <p:cNvSpPr txBox="1"/>
            <p:nvPr/>
          </p:nvSpPr>
          <p:spPr>
            <a:xfrm>
              <a:off x="4819780" y="4712810"/>
              <a:ext cx="484428"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y</a:t>
              </a:r>
              <a:r>
                <a:rPr kumimoji="0" lang="en-US" sz="2800" b="0" i="0" u="none" strike="noStrike" kern="1200" cap="none" spc="0" normalizeH="0" baseline="-25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7</a:t>
              </a:r>
            </a:p>
          </p:txBody>
        </p:sp>
      </p:grpSp>
      <p:grpSp>
        <p:nvGrpSpPr>
          <p:cNvPr id="58" name="Group 57">
            <a:extLst>
              <a:ext uri="{FF2B5EF4-FFF2-40B4-BE49-F238E27FC236}">
                <a16:creationId xmlns:a16="http://schemas.microsoft.com/office/drawing/2014/main" id="{733F1580-DC2C-C822-AEF0-EFE1CD7DEE9B}"/>
              </a:ext>
            </a:extLst>
          </p:cNvPr>
          <p:cNvGrpSpPr/>
          <p:nvPr/>
        </p:nvGrpSpPr>
        <p:grpSpPr>
          <a:xfrm>
            <a:off x="5486515" y="4712810"/>
            <a:ext cx="484428" cy="982310"/>
            <a:chOff x="5486515" y="4712810"/>
            <a:chExt cx="484428" cy="982310"/>
          </a:xfrm>
        </p:grpSpPr>
        <p:cxnSp>
          <p:nvCxnSpPr>
            <p:cNvPr id="31" name="Straight Arrow Connector 30">
              <a:extLst>
                <a:ext uri="{FF2B5EF4-FFF2-40B4-BE49-F238E27FC236}">
                  <a16:creationId xmlns:a16="http://schemas.microsoft.com/office/drawing/2014/main" id="{360B0DA0-11A3-BEE3-15E4-9C3F17FC770B}"/>
                </a:ext>
              </a:extLst>
            </p:cNvPr>
            <p:cNvCxnSpPr>
              <a:cxnSpLocks/>
            </p:cNvCxnSpPr>
            <p:nvPr/>
          </p:nvCxnSpPr>
          <p:spPr>
            <a:xfrm flipV="1">
              <a:off x="5715475" y="5314120"/>
              <a:ext cx="0" cy="381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DC9AFC7B-8B79-45D1-252B-07007F2DCD9C}"/>
                </a:ext>
              </a:extLst>
            </p:cNvPr>
            <p:cNvSpPr txBox="1"/>
            <p:nvPr/>
          </p:nvSpPr>
          <p:spPr>
            <a:xfrm>
              <a:off x="5486515" y="4712810"/>
              <a:ext cx="484428"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y</a:t>
              </a:r>
              <a:r>
                <a:rPr kumimoji="0" lang="en-US" sz="2800" b="0" i="0" u="none" strike="noStrike" kern="1200" cap="none" spc="0" normalizeH="0" baseline="-25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8</a:t>
              </a:r>
            </a:p>
          </p:txBody>
        </p:sp>
      </p:grpSp>
      <p:grpSp>
        <p:nvGrpSpPr>
          <p:cNvPr id="59" name="Group 58">
            <a:extLst>
              <a:ext uri="{FF2B5EF4-FFF2-40B4-BE49-F238E27FC236}">
                <a16:creationId xmlns:a16="http://schemas.microsoft.com/office/drawing/2014/main" id="{5954A916-08AF-A1A8-A344-456C6EB9FF43}"/>
              </a:ext>
            </a:extLst>
          </p:cNvPr>
          <p:cNvGrpSpPr/>
          <p:nvPr/>
        </p:nvGrpSpPr>
        <p:grpSpPr>
          <a:xfrm>
            <a:off x="6153250" y="4712810"/>
            <a:ext cx="484428" cy="982310"/>
            <a:chOff x="6153250" y="4712810"/>
            <a:chExt cx="484428" cy="982310"/>
          </a:xfrm>
        </p:grpSpPr>
        <p:cxnSp>
          <p:nvCxnSpPr>
            <p:cNvPr id="32" name="Straight Arrow Connector 31">
              <a:extLst>
                <a:ext uri="{FF2B5EF4-FFF2-40B4-BE49-F238E27FC236}">
                  <a16:creationId xmlns:a16="http://schemas.microsoft.com/office/drawing/2014/main" id="{6CC9D8AA-E6D3-1193-A1E0-F171DB6FC733}"/>
                </a:ext>
              </a:extLst>
            </p:cNvPr>
            <p:cNvCxnSpPr>
              <a:cxnSpLocks/>
            </p:cNvCxnSpPr>
            <p:nvPr/>
          </p:nvCxnSpPr>
          <p:spPr>
            <a:xfrm flipV="1">
              <a:off x="6384650" y="5314120"/>
              <a:ext cx="0" cy="381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81ABBA56-0CC5-7419-8D43-7F232F813F0D}"/>
                </a:ext>
              </a:extLst>
            </p:cNvPr>
            <p:cNvSpPr txBox="1"/>
            <p:nvPr/>
          </p:nvSpPr>
          <p:spPr>
            <a:xfrm>
              <a:off x="6153250" y="4712810"/>
              <a:ext cx="484428"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y</a:t>
              </a:r>
              <a:r>
                <a:rPr kumimoji="0" lang="en-US" sz="2800" b="0" i="0" u="none" strike="noStrike" kern="1200" cap="none" spc="0" normalizeH="0" baseline="-25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9</a:t>
              </a:r>
            </a:p>
          </p:txBody>
        </p:sp>
      </p:grpSp>
      <p:grpSp>
        <p:nvGrpSpPr>
          <p:cNvPr id="60" name="Group 59">
            <a:extLst>
              <a:ext uri="{FF2B5EF4-FFF2-40B4-BE49-F238E27FC236}">
                <a16:creationId xmlns:a16="http://schemas.microsoft.com/office/drawing/2014/main" id="{2361C3B2-0558-4150-8869-049D66BABE5E}"/>
              </a:ext>
            </a:extLst>
          </p:cNvPr>
          <p:cNvGrpSpPr/>
          <p:nvPr/>
        </p:nvGrpSpPr>
        <p:grpSpPr>
          <a:xfrm>
            <a:off x="6759873" y="4712810"/>
            <a:ext cx="604653" cy="982310"/>
            <a:chOff x="6759873" y="4712810"/>
            <a:chExt cx="604653" cy="982310"/>
          </a:xfrm>
        </p:grpSpPr>
        <p:cxnSp>
          <p:nvCxnSpPr>
            <p:cNvPr id="33" name="Straight Arrow Connector 32">
              <a:extLst>
                <a:ext uri="{FF2B5EF4-FFF2-40B4-BE49-F238E27FC236}">
                  <a16:creationId xmlns:a16="http://schemas.microsoft.com/office/drawing/2014/main" id="{8AB8D3A7-CF18-F30E-D8B1-46AC853B905A}"/>
                </a:ext>
              </a:extLst>
            </p:cNvPr>
            <p:cNvCxnSpPr>
              <a:cxnSpLocks/>
            </p:cNvCxnSpPr>
            <p:nvPr/>
          </p:nvCxnSpPr>
          <p:spPr>
            <a:xfrm flipV="1">
              <a:off x="7053825" y="5314120"/>
              <a:ext cx="0" cy="381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C5746D5F-7726-0C82-DAAF-DA820497A640}"/>
                </a:ext>
              </a:extLst>
            </p:cNvPr>
            <p:cNvSpPr txBox="1"/>
            <p:nvPr/>
          </p:nvSpPr>
          <p:spPr>
            <a:xfrm>
              <a:off x="6759873" y="4712810"/>
              <a:ext cx="604653"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y</a:t>
              </a:r>
              <a:r>
                <a:rPr kumimoji="0" lang="en-US" sz="2800" b="0" i="0" u="none" strike="noStrike" kern="1200" cap="none" spc="0" normalizeH="0" baseline="-25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10</a:t>
              </a:r>
            </a:p>
          </p:txBody>
        </p:sp>
      </p:grpSp>
      <p:grpSp>
        <p:nvGrpSpPr>
          <p:cNvPr id="61" name="Group 60">
            <a:extLst>
              <a:ext uri="{FF2B5EF4-FFF2-40B4-BE49-F238E27FC236}">
                <a16:creationId xmlns:a16="http://schemas.microsoft.com/office/drawing/2014/main" id="{983FE28D-977D-084A-5966-64E8A9055E17}"/>
              </a:ext>
            </a:extLst>
          </p:cNvPr>
          <p:cNvGrpSpPr/>
          <p:nvPr/>
        </p:nvGrpSpPr>
        <p:grpSpPr>
          <a:xfrm>
            <a:off x="7431064" y="4712810"/>
            <a:ext cx="595741" cy="982310"/>
            <a:chOff x="7431064" y="4712810"/>
            <a:chExt cx="595741" cy="982310"/>
          </a:xfrm>
        </p:grpSpPr>
        <p:cxnSp>
          <p:nvCxnSpPr>
            <p:cNvPr id="34" name="Straight Arrow Connector 33">
              <a:extLst>
                <a:ext uri="{FF2B5EF4-FFF2-40B4-BE49-F238E27FC236}">
                  <a16:creationId xmlns:a16="http://schemas.microsoft.com/office/drawing/2014/main" id="{04589942-8AA2-3D49-0C58-A2B26B87759F}"/>
                </a:ext>
              </a:extLst>
            </p:cNvPr>
            <p:cNvCxnSpPr>
              <a:cxnSpLocks/>
            </p:cNvCxnSpPr>
            <p:nvPr/>
          </p:nvCxnSpPr>
          <p:spPr>
            <a:xfrm flipV="1">
              <a:off x="7723000" y="5314120"/>
              <a:ext cx="0" cy="381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D00351F0-D672-FF75-6EE3-7E9773EA8B9C}"/>
                </a:ext>
              </a:extLst>
            </p:cNvPr>
            <p:cNvSpPr txBox="1"/>
            <p:nvPr/>
          </p:nvSpPr>
          <p:spPr>
            <a:xfrm>
              <a:off x="7431064" y="4712810"/>
              <a:ext cx="595741"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y</a:t>
              </a:r>
              <a:r>
                <a:rPr kumimoji="0" lang="en-US" sz="2800" b="0" i="0" u="none" strike="noStrike" kern="1200" cap="none" spc="0" normalizeH="0" baseline="-25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11</a:t>
              </a:r>
            </a:p>
          </p:txBody>
        </p:sp>
      </p:grpSp>
      <p:grpSp>
        <p:nvGrpSpPr>
          <p:cNvPr id="62" name="Group 61">
            <a:extLst>
              <a:ext uri="{FF2B5EF4-FFF2-40B4-BE49-F238E27FC236}">
                <a16:creationId xmlns:a16="http://schemas.microsoft.com/office/drawing/2014/main" id="{AD2C08D9-F47C-92DF-C41B-3385883A45E3}"/>
              </a:ext>
            </a:extLst>
          </p:cNvPr>
          <p:cNvGrpSpPr/>
          <p:nvPr/>
        </p:nvGrpSpPr>
        <p:grpSpPr>
          <a:xfrm>
            <a:off x="8093343" y="4712810"/>
            <a:ext cx="604653" cy="982310"/>
            <a:chOff x="8093343" y="4712810"/>
            <a:chExt cx="604653" cy="982310"/>
          </a:xfrm>
        </p:grpSpPr>
        <p:cxnSp>
          <p:nvCxnSpPr>
            <p:cNvPr id="35" name="Straight Arrow Connector 34">
              <a:extLst>
                <a:ext uri="{FF2B5EF4-FFF2-40B4-BE49-F238E27FC236}">
                  <a16:creationId xmlns:a16="http://schemas.microsoft.com/office/drawing/2014/main" id="{55FC3EAB-7463-768A-7444-B7E1F44CB195}"/>
                </a:ext>
              </a:extLst>
            </p:cNvPr>
            <p:cNvCxnSpPr>
              <a:cxnSpLocks/>
            </p:cNvCxnSpPr>
            <p:nvPr/>
          </p:nvCxnSpPr>
          <p:spPr>
            <a:xfrm flipV="1">
              <a:off x="8392175" y="5314120"/>
              <a:ext cx="0" cy="381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3021B1D9-F910-18AB-5DB5-00D0C7D091DE}"/>
                </a:ext>
              </a:extLst>
            </p:cNvPr>
            <p:cNvSpPr txBox="1"/>
            <p:nvPr/>
          </p:nvSpPr>
          <p:spPr>
            <a:xfrm>
              <a:off x="8093343" y="4712810"/>
              <a:ext cx="604653"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y</a:t>
              </a:r>
              <a:r>
                <a:rPr kumimoji="0" lang="en-US" sz="2800" b="0" i="0" u="none" strike="noStrike" kern="1200" cap="none" spc="0" normalizeH="0" baseline="-25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12</a:t>
              </a:r>
            </a:p>
          </p:txBody>
        </p:sp>
      </p:grpSp>
      <p:grpSp>
        <p:nvGrpSpPr>
          <p:cNvPr id="63" name="Group 62">
            <a:extLst>
              <a:ext uri="{FF2B5EF4-FFF2-40B4-BE49-F238E27FC236}">
                <a16:creationId xmlns:a16="http://schemas.microsoft.com/office/drawing/2014/main" id="{FBB8EE46-A69A-A492-B670-47037FF729E2}"/>
              </a:ext>
            </a:extLst>
          </p:cNvPr>
          <p:cNvGrpSpPr/>
          <p:nvPr/>
        </p:nvGrpSpPr>
        <p:grpSpPr>
          <a:xfrm>
            <a:off x="8760078" y="4712810"/>
            <a:ext cx="604653" cy="982310"/>
            <a:chOff x="8760078" y="4712810"/>
            <a:chExt cx="604653" cy="982310"/>
          </a:xfrm>
        </p:grpSpPr>
        <p:cxnSp>
          <p:nvCxnSpPr>
            <p:cNvPr id="36" name="Straight Arrow Connector 35">
              <a:extLst>
                <a:ext uri="{FF2B5EF4-FFF2-40B4-BE49-F238E27FC236}">
                  <a16:creationId xmlns:a16="http://schemas.microsoft.com/office/drawing/2014/main" id="{1B41A15B-6E41-A41F-8D83-A4C1725518D1}"/>
                </a:ext>
              </a:extLst>
            </p:cNvPr>
            <p:cNvCxnSpPr>
              <a:cxnSpLocks/>
            </p:cNvCxnSpPr>
            <p:nvPr/>
          </p:nvCxnSpPr>
          <p:spPr>
            <a:xfrm flipV="1">
              <a:off x="9061350" y="5314120"/>
              <a:ext cx="0" cy="381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94188985-0B6E-EB09-DF34-B441F72B89F4}"/>
                </a:ext>
              </a:extLst>
            </p:cNvPr>
            <p:cNvSpPr txBox="1"/>
            <p:nvPr/>
          </p:nvSpPr>
          <p:spPr>
            <a:xfrm>
              <a:off x="8760078" y="4712810"/>
              <a:ext cx="604653"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y</a:t>
              </a:r>
              <a:r>
                <a:rPr kumimoji="0" lang="en-US" sz="2800" b="0" i="0" u="none" strike="noStrike" kern="1200" cap="none" spc="0" normalizeH="0" baseline="-25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13</a:t>
              </a:r>
            </a:p>
          </p:txBody>
        </p:sp>
      </p:grpSp>
      <p:grpSp>
        <p:nvGrpSpPr>
          <p:cNvPr id="64" name="Group 63">
            <a:extLst>
              <a:ext uri="{FF2B5EF4-FFF2-40B4-BE49-F238E27FC236}">
                <a16:creationId xmlns:a16="http://schemas.microsoft.com/office/drawing/2014/main" id="{E9E79E10-78D5-A611-3D6C-78A05CFBE591}"/>
              </a:ext>
            </a:extLst>
          </p:cNvPr>
          <p:cNvGrpSpPr/>
          <p:nvPr/>
        </p:nvGrpSpPr>
        <p:grpSpPr>
          <a:xfrm>
            <a:off x="9426813" y="4712810"/>
            <a:ext cx="604653" cy="982310"/>
            <a:chOff x="9426813" y="4712810"/>
            <a:chExt cx="604653" cy="982310"/>
          </a:xfrm>
        </p:grpSpPr>
        <p:cxnSp>
          <p:nvCxnSpPr>
            <p:cNvPr id="37" name="Straight Arrow Connector 36">
              <a:extLst>
                <a:ext uri="{FF2B5EF4-FFF2-40B4-BE49-F238E27FC236}">
                  <a16:creationId xmlns:a16="http://schemas.microsoft.com/office/drawing/2014/main" id="{EF86C2AE-D39E-C14A-F9C4-CAA12957B502}"/>
                </a:ext>
              </a:extLst>
            </p:cNvPr>
            <p:cNvCxnSpPr>
              <a:cxnSpLocks/>
            </p:cNvCxnSpPr>
            <p:nvPr/>
          </p:nvCxnSpPr>
          <p:spPr>
            <a:xfrm flipV="1">
              <a:off x="9730525" y="5314120"/>
              <a:ext cx="0" cy="381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BFF1C1D4-8A1E-2C57-8AE3-B91E2321A75D}"/>
                </a:ext>
              </a:extLst>
            </p:cNvPr>
            <p:cNvSpPr txBox="1"/>
            <p:nvPr/>
          </p:nvSpPr>
          <p:spPr>
            <a:xfrm>
              <a:off x="9426813" y="4712810"/>
              <a:ext cx="604653"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y</a:t>
              </a:r>
              <a:r>
                <a:rPr kumimoji="0" lang="en-US" sz="2800" b="0" i="0" u="none" strike="noStrike" kern="1200" cap="none" spc="0" normalizeH="0" baseline="-25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14</a:t>
              </a:r>
            </a:p>
          </p:txBody>
        </p:sp>
      </p:grpSp>
      <p:grpSp>
        <p:nvGrpSpPr>
          <p:cNvPr id="65" name="Group 64">
            <a:extLst>
              <a:ext uri="{FF2B5EF4-FFF2-40B4-BE49-F238E27FC236}">
                <a16:creationId xmlns:a16="http://schemas.microsoft.com/office/drawing/2014/main" id="{21176B07-B2DC-6717-E2ED-9E7A0FC6E1E6}"/>
              </a:ext>
            </a:extLst>
          </p:cNvPr>
          <p:cNvGrpSpPr/>
          <p:nvPr/>
        </p:nvGrpSpPr>
        <p:grpSpPr>
          <a:xfrm>
            <a:off x="10093548" y="4712810"/>
            <a:ext cx="604653" cy="982310"/>
            <a:chOff x="10093548" y="4712810"/>
            <a:chExt cx="604653" cy="982310"/>
          </a:xfrm>
        </p:grpSpPr>
        <p:cxnSp>
          <p:nvCxnSpPr>
            <p:cNvPr id="38" name="Straight Arrow Connector 37">
              <a:extLst>
                <a:ext uri="{FF2B5EF4-FFF2-40B4-BE49-F238E27FC236}">
                  <a16:creationId xmlns:a16="http://schemas.microsoft.com/office/drawing/2014/main" id="{140C0449-D009-82F3-1D2D-3C7043460131}"/>
                </a:ext>
              </a:extLst>
            </p:cNvPr>
            <p:cNvCxnSpPr>
              <a:cxnSpLocks/>
            </p:cNvCxnSpPr>
            <p:nvPr/>
          </p:nvCxnSpPr>
          <p:spPr>
            <a:xfrm flipV="1">
              <a:off x="10399700" y="5314120"/>
              <a:ext cx="0" cy="381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2068B294-C781-8D1D-B1E7-A3A80934FF22}"/>
                </a:ext>
              </a:extLst>
            </p:cNvPr>
            <p:cNvSpPr txBox="1"/>
            <p:nvPr/>
          </p:nvSpPr>
          <p:spPr>
            <a:xfrm>
              <a:off x="10093548" y="4712810"/>
              <a:ext cx="604653"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y</a:t>
              </a:r>
              <a:r>
                <a:rPr kumimoji="0" lang="en-US" sz="2800" b="0" i="0" u="none" strike="noStrike" kern="1200" cap="none" spc="0" normalizeH="0" baseline="-25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15</a:t>
              </a:r>
            </a:p>
          </p:txBody>
        </p:sp>
      </p:grpSp>
      <p:grpSp>
        <p:nvGrpSpPr>
          <p:cNvPr id="66" name="Group 65">
            <a:extLst>
              <a:ext uri="{FF2B5EF4-FFF2-40B4-BE49-F238E27FC236}">
                <a16:creationId xmlns:a16="http://schemas.microsoft.com/office/drawing/2014/main" id="{B888840F-C985-817B-E552-C3A8BC826CD2}"/>
              </a:ext>
            </a:extLst>
          </p:cNvPr>
          <p:cNvGrpSpPr/>
          <p:nvPr/>
        </p:nvGrpSpPr>
        <p:grpSpPr>
          <a:xfrm>
            <a:off x="10760288" y="4712810"/>
            <a:ext cx="604653" cy="982310"/>
            <a:chOff x="10760288" y="4712810"/>
            <a:chExt cx="604653" cy="982310"/>
          </a:xfrm>
        </p:grpSpPr>
        <p:cxnSp>
          <p:nvCxnSpPr>
            <p:cNvPr id="7" name="Straight Arrow Connector 6">
              <a:extLst>
                <a:ext uri="{FF2B5EF4-FFF2-40B4-BE49-F238E27FC236}">
                  <a16:creationId xmlns:a16="http://schemas.microsoft.com/office/drawing/2014/main" id="{DDA0B906-9F68-4D42-32F8-08CCD344ED7F}"/>
                </a:ext>
              </a:extLst>
            </p:cNvPr>
            <p:cNvCxnSpPr>
              <a:cxnSpLocks/>
            </p:cNvCxnSpPr>
            <p:nvPr/>
          </p:nvCxnSpPr>
          <p:spPr>
            <a:xfrm flipV="1">
              <a:off x="11068880" y="5314120"/>
              <a:ext cx="0" cy="381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8B916050-486A-2C17-CE62-7D2F3E5A8D61}"/>
                </a:ext>
              </a:extLst>
            </p:cNvPr>
            <p:cNvSpPr txBox="1"/>
            <p:nvPr/>
          </p:nvSpPr>
          <p:spPr>
            <a:xfrm>
              <a:off x="10760288" y="4712810"/>
              <a:ext cx="604653"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y</a:t>
              </a:r>
              <a:r>
                <a:rPr kumimoji="0" lang="en-US" sz="2800" b="0" i="0" u="none" strike="noStrike" kern="1200" cap="none" spc="0" normalizeH="0" baseline="-25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16</a:t>
              </a:r>
            </a:p>
          </p:txBody>
        </p:sp>
      </p:grpSp>
      <p:pic>
        <p:nvPicPr>
          <p:cNvPr id="1034" name="Picture 10">
            <a:extLst>
              <a:ext uri="{FF2B5EF4-FFF2-40B4-BE49-F238E27FC236}">
                <a16:creationId xmlns:a16="http://schemas.microsoft.com/office/drawing/2014/main" id="{19A261A5-7DDE-9CBD-8A14-426DA19F802B}"/>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838200" y="2560638"/>
            <a:ext cx="10515600" cy="6407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933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F769AF-0852-18C8-65E7-428593C22AF4}"/>
              </a:ext>
            </a:extLst>
          </p:cNvPr>
          <p:cNvSpPr>
            <a:spLocks noGrp="1"/>
          </p:cNvSpPr>
          <p:nvPr>
            <p:ph type="title"/>
          </p:nvPr>
        </p:nvSpPr>
        <p:spPr/>
        <p:txBody>
          <a:bodyPr/>
          <a:lstStyle/>
          <a:p>
            <a:r>
              <a:rPr lang="en-US" dirty="0"/>
              <a:t>Details</a:t>
            </a:r>
          </a:p>
        </p:txBody>
      </p:sp>
      <p:sp>
        <p:nvSpPr>
          <p:cNvPr id="3" name="Content Placeholder 2">
            <a:extLst>
              <a:ext uri="{FF2B5EF4-FFF2-40B4-BE49-F238E27FC236}">
                <a16:creationId xmlns:a16="http://schemas.microsoft.com/office/drawing/2014/main" id="{94E9BA86-D7D0-7711-3F9F-3E088E727359}"/>
              </a:ext>
            </a:extLst>
          </p:cNvPr>
          <p:cNvSpPr>
            <a:spLocks noGrp="1"/>
          </p:cNvSpPr>
          <p:nvPr>
            <p:ph idx="1"/>
          </p:nvPr>
        </p:nvSpPr>
        <p:spPr>
          <a:xfrm>
            <a:off x="609600" y="1600201"/>
            <a:ext cx="10972800" cy="5029199"/>
          </a:xfrm>
        </p:spPr>
        <p:txBody>
          <a:bodyPr>
            <a:normAutofit fontScale="92500" lnSpcReduction="10000"/>
          </a:bodyPr>
          <a:lstStyle/>
          <a:p>
            <a:r>
              <a:rPr lang="en-US" dirty="0"/>
              <a:t>Rather than working with raw RGB image patches, the patches can themselves be features (e.g., produced by a linear mapping from RGB patches, or the output of a CNN). (These discrete vectors are called </a:t>
            </a:r>
            <a:r>
              <a:rPr lang="en-US" i="1" dirty="0"/>
              <a:t>tokens</a:t>
            </a:r>
            <a:r>
              <a:rPr lang="en-US" dirty="0"/>
              <a:t>)</a:t>
            </a:r>
          </a:p>
          <a:p>
            <a:r>
              <a:rPr lang="en-US" dirty="0"/>
              <a:t>The feature vectors produced by the attention layer are often passed through an MLP (adding more parameters to the system)</a:t>
            </a:r>
          </a:p>
          <a:p>
            <a:r>
              <a:rPr lang="en-US" dirty="0"/>
              <a:t>Each patch can be combined with a </a:t>
            </a:r>
            <a:r>
              <a:rPr lang="en-US" i="1" dirty="0"/>
              <a:t>positional encoding </a:t>
            </a:r>
            <a:r>
              <a:rPr lang="en-US" dirty="0"/>
              <a:t>indicating the spatial location of the patch, enabling spatial reasoning</a:t>
            </a:r>
          </a:p>
          <a:p>
            <a:r>
              <a:rPr lang="en-US" dirty="0"/>
              <a:t>Instead of single </a:t>
            </a:r>
            <a:r>
              <a:rPr lang="en-US" sz="3200" b="1" dirty="0" err="1"/>
              <a:t>W</a:t>
            </a:r>
            <a:r>
              <a:rPr lang="en-US" sz="3200" b="1" baseline="-25000" dirty="0" err="1"/>
              <a:t>q</a:t>
            </a:r>
            <a:r>
              <a:rPr lang="en-US" sz="3200" dirty="0"/>
              <a:t>, </a:t>
            </a:r>
            <a:r>
              <a:rPr lang="en-US" sz="3200" b="1" dirty="0" err="1"/>
              <a:t>W</a:t>
            </a:r>
            <a:r>
              <a:rPr lang="en-US" sz="3200" b="1" baseline="-25000" dirty="0" err="1"/>
              <a:t>k</a:t>
            </a:r>
            <a:r>
              <a:rPr lang="en-US" sz="3200" dirty="0"/>
              <a:t>, </a:t>
            </a:r>
            <a:r>
              <a:rPr lang="en-US" sz="3200" b="1" dirty="0"/>
              <a:t>W</a:t>
            </a:r>
            <a:r>
              <a:rPr lang="en-US" sz="3200" b="1" baseline="-25000" dirty="0"/>
              <a:t>v</a:t>
            </a:r>
            <a:r>
              <a:rPr lang="en-US" sz="3200" dirty="0"/>
              <a:t> weight matrices, multiple linear mappings can be learned for an attention layer, and the resulting features concatenated (</a:t>
            </a:r>
            <a:r>
              <a:rPr lang="en-US" sz="3200" i="1" dirty="0"/>
              <a:t>multi-headed attention)</a:t>
            </a:r>
            <a:endParaRPr lang="en-US" dirty="0"/>
          </a:p>
        </p:txBody>
      </p:sp>
    </p:spTree>
    <p:extLst>
      <p:ext uri="{BB962C8B-B14F-4D97-AF65-F5344CB8AC3E}">
        <p14:creationId xmlns:p14="http://schemas.microsoft.com/office/powerpoint/2010/main" val="1303940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A833A3-AA60-15CF-AB47-0424968C8F33}"/>
              </a:ext>
            </a:extLst>
          </p:cNvPr>
          <p:cNvSpPr>
            <a:spLocks noGrp="1"/>
          </p:cNvSpPr>
          <p:nvPr>
            <p:ph type="title"/>
          </p:nvPr>
        </p:nvSpPr>
        <p:spPr/>
        <p:txBody>
          <a:bodyPr/>
          <a:lstStyle/>
          <a:p>
            <a:r>
              <a:rPr lang="en-US" dirty="0"/>
              <a:t>Transformers</a:t>
            </a:r>
          </a:p>
        </p:txBody>
      </p:sp>
      <p:sp>
        <p:nvSpPr>
          <p:cNvPr id="3" name="Content Placeholder 2">
            <a:extLst>
              <a:ext uri="{FF2B5EF4-FFF2-40B4-BE49-F238E27FC236}">
                <a16:creationId xmlns:a16="http://schemas.microsoft.com/office/drawing/2014/main" id="{37CCB783-555F-55E4-C83A-A3C593E4F97E}"/>
              </a:ext>
            </a:extLst>
          </p:cNvPr>
          <p:cNvSpPr>
            <a:spLocks noGrp="1"/>
          </p:cNvSpPr>
          <p:nvPr>
            <p:ph idx="1"/>
          </p:nvPr>
        </p:nvSpPr>
        <p:spPr/>
        <p:txBody>
          <a:bodyPr/>
          <a:lstStyle/>
          <a:p>
            <a:r>
              <a:rPr lang="en-US" dirty="0"/>
              <a:t>Just like any network layer, we can stack attention layers – the output of one becomes the input to the next – to form a bigger network, called a </a:t>
            </a:r>
            <a:r>
              <a:rPr lang="en-US" b="1" dirty="0"/>
              <a:t>transformer</a:t>
            </a:r>
            <a:endParaRPr lang="en-US" dirty="0"/>
          </a:p>
          <a:p>
            <a:r>
              <a:rPr lang="en-US" dirty="0"/>
              <a:t>Transformers are very large, powerful learners that transcend convolutional networks by representing a larger class of functions</a:t>
            </a:r>
          </a:p>
        </p:txBody>
      </p:sp>
    </p:spTree>
    <p:extLst>
      <p:ext uri="{BB962C8B-B14F-4D97-AF65-F5344CB8AC3E}">
        <p14:creationId xmlns:p14="http://schemas.microsoft.com/office/powerpoint/2010/main" val="3127750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2A2A2E"/>
        </a:solidFill>
        <a:effectLst/>
      </p:bgPr>
    </p:bg>
    <p:spTree>
      <p:nvGrpSpPr>
        <p:cNvPr id="1" name="">
          <a:extLst>
            <a:ext uri="{FF2B5EF4-FFF2-40B4-BE49-F238E27FC236}">
              <a16:creationId xmlns:a16="http://schemas.microsoft.com/office/drawing/2014/main" id="{80E0FC1B-E89C-125B-AC64-B7FE26DE02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B8A0A7-16D0-012E-6416-5228D7F97957}"/>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BF22FBF-39D6-378E-D7C5-B15F821D5C44}"/>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5E42FA6A-3DC9-4802-EADF-2CFC14C3DC6E}"/>
              </a:ext>
            </a:extLst>
          </p:cNvPr>
          <p:cNvPicPr>
            <a:picLocks noChangeAspect="1"/>
          </p:cNvPicPr>
          <p:nvPr/>
        </p:nvPicPr>
        <p:blipFill>
          <a:blip r:embed="rId3"/>
          <a:stretch>
            <a:fillRect/>
          </a:stretch>
        </p:blipFill>
        <p:spPr>
          <a:xfrm>
            <a:off x="1442844" y="576470"/>
            <a:ext cx="9306312" cy="5804452"/>
          </a:xfrm>
          <a:prstGeom prst="rect">
            <a:avLst/>
          </a:prstGeom>
        </p:spPr>
      </p:pic>
    </p:spTree>
    <p:extLst>
      <p:ext uri="{BB962C8B-B14F-4D97-AF65-F5344CB8AC3E}">
        <p14:creationId xmlns:p14="http://schemas.microsoft.com/office/powerpoint/2010/main" val="46541853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875905-0FB8-5475-FDBA-B3C5ACDA2E2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6F24F0-C94E-816D-03C2-47E91A35DA6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5696F0B-9299-EA00-9746-21571B4C7B4D}"/>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A7E0F5D2-785E-DB72-28C9-3AD7AB94EB09}"/>
              </a:ext>
            </a:extLst>
          </p:cNvPr>
          <p:cNvPicPr>
            <a:picLocks noChangeAspect="1"/>
          </p:cNvPicPr>
          <p:nvPr/>
        </p:nvPicPr>
        <p:blipFill>
          <a:blip r:embed="rId3"/>
          <a:stretch>
            <a:fillRect/>
          </a:stretch>
        </p:blipFill>
        <p:spPr>
          <a:xfrm>
            <a:off x="0" y="178905"/>
            <a:ext cx="12192000" cy="6382508"/>
          </a:xfrm>
          <a:prstGeom prst="rect">
            <a:avLst/>
          </a:prstGeom>
        </p:spPr>
      </p:pic>
      <p:sp>
        <p:nvSpPr>
          <p:cNvPr id="5" name="TextBox 4">
            <a:extLst>
              <a:ext uri="{FF2B5EF4-FFF2-40B4-BE49-F238E27FC236}">
                <a16:creationId xmlns:a16="http://schemas.microsoft.com/office/drawing/2014/main" id="{3A9C2155-0DD6-4B1C-8342-B00AEC3BA5D7}"/>
              </a:ext>
            </a:extLst>
          </p:cNvPr>
          <p:cNvSpPr txBox="1"/>
          <p:nvPr/>
        </p:nvSpPr>
        <p:spPr>
          <a:xfrm>
            <a:off x="2047164" y="6318913"/>
            <a:ext cx="444462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Supervised training on 300M labeled images</a:t>
            </a:r>
          </a:p>
        </p:txBody>
      </p:sp>
    </p:spTree>
    <p:extLst>
      <p:ext uri="{BB962C8B-B14F-4D97-AF65-F5344CB8AC3E}">
        <p14:creationId xmlns:p14="http://schemas.microsoft.com/office/powerpoint/2010/main" val="141158960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3AD078-C193-BECF-5891-70DEC12225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2A8A36-B79E-EBA2-6A57-4C404E0EA3B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243F2D0-72F2-67B7-23BC-DEE77C9B355E}"/>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655C934B-6798-2746-1F11-0C42979390A5}"/>
              </a:ext>
            </a:extLst>
          </p:cNvPr>
          <p:cNvPicPr>
            <a:picLocks noChangeAspect="1"/>
          </p:cNvPicPr>
          <p:nvPr/>
        </p:nvPicPr>
        <p:blipFill>
          <a:blip r:embed="rId3"/>
          <a:stretch>
            <a:fillRect/>
          </a:stretch>
        </p:blipFill>
        <p:spPr>
          <a:xfrm>
            <a:off x="0" y="178905"/>
            <a:ext cx="12192000" cy="6382508"/>
          </a:xfrm>
          <a:prstGeom prst="rect">
            <a:avLst/>
          </a:prstGeom>
        </p:spPr>
      </p:pic>
      <p:pic>
        <p:nvPicPr>
          <p:cNvPr id="5" name="Picture 4">
            <a:extLst>
              <a:ext uri="{FF2B5EF4-FFF2-40B4-BE49-F238E27FC236}">
                <a16:creationId xmlns:a16="http://schemas.microsoft.com/office/drawing/2014/main" id="{F2BBE28A-A5CF-D420-58DF-4F8D5D3F390E}"/>
              </a:ext>
            </a:extLst>
          </p:cNvPr>
          <p:cNvPicPr>
            <a:picLocks noChangeAspect="1"/>
          </p:cNvPicPr>
          <p:nvPr/>
        </p:nvPicPr>
        <p:blipFill>
          <a:blip r:embed="rId4"/>
          <a:stretch>
            <a:fillRect/>
          </a:stretch>
        </p:blipFill>
        <p:spPr>
          <a:xfrm>
            <a:off x="4943061" y="938561"/>
            <a:ext cx="3862122" cy="2639839"/>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94382047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A7472D9C-938C-F895-7284-B39770001C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392710-0C5A-0748-DB0F-2E1C16EAC62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936BA532-239B-6AC2-51DB-63CF810F48FB}"/>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DADC97FF-4965-D791-B2CE-1F14CF8B4082}"/>
              </a:ext>
            </a:extLst>
          </p:cNvPr>
          <p:cNvPicPr>
            <a:picLocks noChangeAspect="1"/>
          </p:cNvPicPr>
          <p:nvPr/>
        </p:nvPicPr>
        <p:blipFill>
          <a:blip r:embed="rId3"/>
          <a:stretch>
            <a:fillRect/>
          </a:stretch>
        </p:blipFill>
        <p:spPr>
          <a:xfrm>
            <a:off x="0" y="178905"/>
            <a:ext cx="12192000" cy="6382508"/>
          </a:xfrm>
          <a:prstGeom prst="rect">
            <a:avLst/>
          </a:prstGeom>
        </p:spPr>
      </p:pic>
      <p:pic>
        <p:nvPicPr>
          <p:cNvPr id="5" name="Picture 4">
            <a:extLst>
              <a:ext uri="{FF2B5EF4-FFF2-40B4-BE49-F238E27FC236}">
                <a16:creationId xmlns:a16="http://schemas.microsoft.com/office/drawing/2014/main" id="{254B96A8-1926-822B-C349-1E31ECC2E853}"/>
              </a:ext>
            </a:extLst>
          </p:cNvPr>
          <p:cNvPicPr>
            <a:picLocks noChangeAspect="1"/>
          </p:cNvPicPr>
          <p:nvPr/>
        </p:nvPicPr>
        <p:blipFill>
          <a:blip r:embed="rId4"/>
          <a:stretch>
            <a:fillRect/>
          </a:stretch>
        </p:blipFill>
        <p:spPr>
          <a:xfrm>
            <a:off x="4625367" y="316723"/>
            <a:ext cx="3762900" cy="335326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7631109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Outline</a:t>
            </a:r>
          </a:p>
        </p:txBody>
      </p:sp>
      <p:sp>
        <p:nvSpPr>
          <p:cNvPr id="3" name="Content Placeholder 2"/>
          <p:cNvSpPr>
            <a:spLocks noGrp="1"/>
          </p:cNvSpPr>
          <p:nvPr>
            <p:ph idx="1"/>
          </p:nvPr>
        </p:nvSpPr>
        <p:spPr/>
        <p:txBody>
          <a:bodyPr>
            <a:normAutofit/>
          </a:bodyPr>
          <a:lstStyle/>
          <a:p>
            <a:r>
              <a:rPr lang="en-US" dirty="0">
                <a:solidFill>
                  <a:schemeClr val="accent6">
                    <a:lumMod val="75000"/>
                  </a:schemeClr>
                </a:solidFill>
              </a:rPr>
              <a:t>Context and Receptive Field</a:t>
            </a:r>
          </a:p>
          <a:p>
            <a:r>
              <a:rPr lang="en-US" dirty="0"/>
              <a:t>Going Beyond Convolutions in…</a:t>
            </a:r>
          </a:p>
          <a:p>
            <a:pPr lvl="1"/>
            <a:r>
              <a:rPr lang="en-US" dirty="0"/>
              <a:t>Text</a:t>
            </a:r>
          </a:p>
          <a:p>
            <a:pPr lvl="1"/>
            <a:r>
              <a:rPr lang="en-US" dirty="0"/>
              <a:t>Images</a:t>
            </a:r>
          </a:p>
          <a:p>
            <a:pPr lvl="1"/>
            <a:r>
              <a:rPr lang="en-US" dirty="0"/>
              <a:t>Point Clouds</a:t>
            </a:r>
          </a:p>
          <a:p>
            <a:r>
              <a:rPr lang="en-US" dirty="0"/>
              <a:t>Notable Transformer “Foundation” models</a:t>
            </a:r>
          </a:p>
          <a:p>
            <a:pPr lvl="1"/>
            <a:r>
              <a:rPr lang="en-US" dirty="0"/>
              <a:t>CLIP-like models</a:t>
            </a:r>
          </a:p>
          <a:p>
            <a:pPr lvl="1"/>
            <a:r>
              <a:rPr lang="en-US" dirty="0"/>
              <a:t>DINO models</a:t>
            </a:r>
          </a:p>
          <a:p>
            <a:pPr lvl="1"/>
            <a:endParaRPr lang="en-US" dirty="0"/>
          </a:p>
        </p:txBody>
      </p:sp>
    </p:spTree>
    <p:extLst>
      <p:ext uri="{BB962C8B-B14F-4D97-AF65-F5344CB8AC3E}">
        <p14:creationId xmlns:p14="http://schemas.microsoft.com/office/powerpoint/2010/main" val="261554680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5595E5-7BA6-2BAC-C625-F853C86243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DFF85B8-62C6-87D8-BD26-D351BA920018}"/>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75B59B5D-2380-BF6E-DD80-54DE9894B1CB}"/>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B1FDE389-03D7-7728-69BE-8A5FA70145D1}"/>
              </a:ext>
            </a:extLst>
          </p:cNvPr>
          <p:cNvPicPr>
            <a:picLocks noChangeAspect="1"/>
          </p:cNvPicPr>
          <p:nvPr/>
        </p:nvPicPr>
        <p:blipFill>
          <a:blip r:embed="rId3"/>
          <a:stretch>
            <a:fillRect/>
          </a:stretch>
        </p:blipFill>
        <p:spPr>
          <a:xfrm>
            <a:off x="0" y="215153"/>
            <a:ext cx="12192000" cy="6363594"/>
          </a:xfrm>
          <a:prstGeom prst="rect">
            <a:avLst/>
          </a:prstGeom>
        </p:spPr>
      </p:pic>
    </p:spTree>
    <p:extLst>
      <p:ext uri="{BB962C8B-B14F-4D97-AF65-F5344CB8AC3E}">
        <p14:creationId xmlns:p14="http://schemas.microsoft.com/office/powerpoint/2010/main" val="86374405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0C2C40-FE4F-A1DC-7DEA-F4C4FBE0C318}"/>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955ACED0-36AA-BF57-0A2B-6558911A1184}"/>
              </a:ext>
            </a:extLst>
          </p:cNvPr>
          <p:cNvPicPr>
            <a:picLocks noChangeAspect="1"/>
          </p:cNvPicPr>
          <p:nvPr/>
        </p:nvPicPr>
        <p:blipFill>
          <a:blip r:embed="rId2"/>
          <a:stretch>
            <a:fillRect/>
          </a:stretch>
        </p:blipFill>
        <p:spPr>
          <a:xfrm>
            <a:off x="718671" y="357808"/>
            <a:ext cx="5586312" cy="6217930"/>
          </a:xfrm>
          <a:prstGeom prst="rect">
            <a:avLst/>
          </a:prstGeom>
        </p:spPr>
      </p:pic>
      <p:sp>
        <p:nvSpPr>
          <p:cNvPr id="5" name="TextBox 4">
            <a:extLst>
              <a:ext uri="{FF2B5EF4-FFF2-40B4-BE49-F238E27FC236}">
                <a16:creationId xmlns:a16="http://schemas.microsoft.com/office/drawing/2014/main" id="{3C0DBF71-9E6A-8705-9B3D-DFAEEF0219CA}"/>
              </a:ext>
            </a:extLst>
          </p:cNvPr>
          <p:cNvSpPr txBox="1"/>
          <p:nvPr/>
        </p:nvSpPr>
        <p:spPr>
          <a:xfrm>
            <a:off x="7248939" y="1007166"/>
            <a:ext cx="4075043" cy="535531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When trained on mid-sized datasets such as ImageNet, such models yield modest accuracies of a few percentage points below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ResNets</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of comparable size. This seemingly discouraging outcome maybe expected: Transformers lack some of the inductive biases inherent to CNNs, such as translation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equivariance</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and locality, and therefore do not generalize well when trained on insufficient amounts of data.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However, the picture changes if the models are trained on larger datasets (14M-300M images). We find that large scale training trumps inductive bias.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Dosovitskiy</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et al.</a:t>
            </a:r>
          </a:p>
        </p:txBody>
      </p:sp>
      <p:sp>
        <p:nvSpPr>
          <p:cNvPr id="2" name="Rectangle 1">
            <a:extLst>
              <a:ext uri="{FF2B5EF4-FFF2-40B4-BE49-F238E27FC236}">
                <a16:creationId xmlns:a16="http://schemas.microsoft.com/office/drawing/2014/main" id="{2AFFDC5C-F353-BA76-16F3-13A5B6668C60}"/>
              </a:ext>
            </a:extLst>
          </p:cNvPr>
          <p:cNvSpPr/>
          <p:nvPr/>
        </p:nvSpPr>
        <p:spPr>
          <a:xfrm>
            <a:off x="6135756" y="6406461"/>
            <a:ext cx="6096000" cy="338554"/>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hlinkClick r:id="rId3"/>
              </a:rPr>
              <a:t>https://paperswithcode.com/sota/image-classification-on-imagenet</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1677328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C853D1-FCCB-3F6A-EF21-54CB375D7A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EB8F70-FBE5-3B73-5AD4-8F73BC8DF2B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F680249D-AF9F-B297-1538-D9B811AF284A}"/>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FA623608-CD29-AEC1-6DFA-B113330F7E75}"/>
              </a:ext>
            </a:extLst>
          </p:cNvPr>
          <p:cNvPicPr>
            <a:picLocks noChangeAspect="1"/>
          </p:cNvPicPr>
          <p:nvPr/>
        </p:nvPicPr>
        <p:blipFill>
          <a:blip r:embed="rId2"/>
          <a:stretch>
            <a:fillRect/>
          </a:stretch>
        </p:blipFill>
        <p:spPr>
          <a:xfrm>
            <a:off x="3981155" y="1256997"/>
            <a:ext cx="4229690" cy="4344006"/>
          </a:xfrm>
          <a:prstGeom prst="rect">
            <a:avLst/>
          </a:prstGeom>
        </p:spPr>
      </p:pic>
    </p:spTree>
    <p:extLst>
      <p:ext uri="{BB962C8B-B14F-4D97-AF65-F5344CB8AC3E}">
        <p14:creationId xmlns:p14="http://schemas.microsoft.com/office/powerpoint/2010/main" val="56016505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A5FAAC-3ED7-65F0-6523-DEAF152C08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D1FCDF-51F1-7836-EEC9-FB58D9830F3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8A6678B-B2D3-65F2-087B-C34A066478F6}"/>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9AA28076-C8A8-9197-06D6-B437774FB33D}"/>
              </a:ext>
            </a:extLst>
          </p:cNvPr>
          <p:cNvPicPr>
            <a:picLocks noChangeAspect="1"/>
          </p:cNvPicPr>
          <p:nvPr/>
        </p:nvPicPr>
        <p:blipFill>
          <a:blip r:embed="rId2"/>
          <a:stretch>
            <a:fillRect/>
          </a:stretch>
        </p:blipFill>
        <p:spPr>
          <a:xfrm>
            <a:off x="741386" y="0"/>
            <a:ext cx="10709228" cy="6858000"/>
          </a:xfrm>
          <a:prstGeom prst="rect">
            <a:avLst/>
          </a:prstGeom>
        </p:spPr>
      </p:pic>
    </p:spTree>
    <p:extLst>
      <p:ext uri="{BB962C8B-B14F-4D97-AF65-F5344CB8AC3E}">
        <p14:creationId xmlns:p14="http://schemas.microsoft.com/office/powerpoint/2010/main" val="53992138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05F0BD-606C-5DAD-8E4E-794240FC326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B41E07F-E72D-15F4-8761-7AF314E6A49B}"/>
              </a:ext>
            </a:extLst>
          </p:cNvPr>
          <p:cNvSpPr>
            <a:spLocks noGrp="1"/>
          </p:cNvSpPr>
          <p:nvPr>
            <p:ph idx="1"/>
          </p:nvPr>
        </p:nvSpPr>
        <p:spPr>
          <a:xfrm>
            <a:off x="7434468" y="2869095"/>
            <a:ext cx="4263887" cy="3332922"/>
          </a:xfrm>
        </p:spPr>
        <p:txBody>
          <a:bodyPr/>
          <a:lstStyle/>
          <a:p>
            <a:r>
              <a:rPr lang="en-US" dirty="0"/>
              <a:t>This can’t be ideal, right?</a:t>
            </a:r>
          </a:p>
        </p:txBody>
      </p:sp>
      <p:pic>
        <p:nvPicPr>
          <p:cNvPr id="4" name="Picture 3">
            <a:extLst>
              <a:ext uri="{FF2B5EF4-FFF2-40B4-BE49-F238E27FC236}">
                <a16:creationId xmlns:a16="http://schemas.microsoft.com/office/drawing/2014/main" id="{27D0D748-5050-3B42-926C-1B0452700ED4}"/>
              </a:ext>
            </a:extLst>
          </p:cNvPr>
          <p:cNvPicPr>
            <a:picLocks noChangeAspect="1"/>
          </p:cNvPicPr>
          <p:nvPr/>
        </p:nvPicPr>
        <p:blipFill>
          <a:blip r:embed="rId2"/>
          <a:stretch>
            <a:fillRect/>
          </a:stretch>
        </p:blipFill>
        <p:spPr>
          <a:xfrm>
            <a:off x="404191" y="1483893"/>
            <a:ext cx="6745356" cy="3531192"/>
          </a:xfrm>
          <a:prstGeom prst="rect">
            <a:avLst/>
          </a:prstGeom>
        </p:spPr>
      </p:pic>
      <p:pic>
        <p:nvPicPr>
          <p:cNvPr id="2" name="Picture 1">
            <a:extLst>
              <a:ext uri="{FF2B5EF4-FFF2-40B4-BE49-F238E27FC236}">
                <a16:creationId xmlns:a16="http://schemas.microsoft.com/office/drawing/2014/main" id="{F375686D-72A6-A745-0A1A-088F6B53DAA2}"/>
              </a:ext>
            </a:extLst>
          </p:cNvPr>
          <p:cNvPicPr>
            <a:picLocks noChangeAspect="1"/>
          </p:cNvPicPr>
          <p:nvPr/>
        </p:nvPicPr>
        <p:blipFill>
          <a:blip r:embed="rId3"/>
          <a:stretch>
            <a:fillRect/>
          </a:stretch>
        </p:blipFill>
        <p:spPr>
          <a:xfrm>
            <a:off x="1889759" y="4809707"/>
            <a:ext cx="2456294" cy="1678927"/>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00617784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C5EB74-E8B7-42D1-50DA-44507FE974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59B09E8-7983-A1FC-0161-71E560E5891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ECAC1998-F153-5D43-B16D-78396B282C58}"/>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BFCDA796-E5EF-3DA7-B6D5-9E96F8B22683}"/>
              </a:ext>
            </a:extLst>
          </p:cNvPr>
          <p:cNvPicPr>
            <a:picLocks noChangeAspect="1"/>
          </p:cNvPicPr>
          <p:nvPr/>
        </p:nvPicPr>
        <p:blipFill>
          <a:blip r:embed="rId2"/>
          <a:stretch>
            <a:fillRect/>
          </a:stretch>
        </p:blipFill>
        <p:spPr>
          <a:xfrm>
            <a:off x="0" y="1805608"/>
            <a:ext cx="12192000" cy="3246783"/>
          </a:xfrm>
          <a:prstGeom prst="rect">
            <a:avLst/>
          </a:prstGeom>
        </p:spPr>
      </p:pic>
    </p:spTree>
    <p:extLst>
      <p:ext uri="{BB962C8B-B14F-4D97-AF65-F5344CB8AC3E}">
        <p14:creationId xmlns:p14="http://schemas.microsoft.com/office/powerpoint/2010/main" val="128148085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1383ED-16CA-DCCE-9305-EEBC97E06D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CC3100-CA00-BC5D-998F-5EB25FB0AA8A}"/>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8792EFB0-61C3-BE90-7A38-D6EAD1F5F793}"/>
              </a:ext>
            </a:extLst>
          </p:cNvPr>
          <p:cNvSpPr>
            <a:spLocks noGrp="1"/>
          </p:cNvSpPr>
          <p:nvPr>
            <p:ph idx="1"/>
          </p:nvPr>
        </p:nvSpPr>
        <p:spPr>
          <a:xfrm>
            <a:off x="1838739" y="5108713"/>
            <a:ext cx="9604513" cy="901148"/>
          </a:xfrm>
        </p:spPr>
        <p:txBody>
          <a:bodyPr>
            <a:normAutofit/>
          </a:bodyPr>
          <a:lstStyle/>
          <a:p>
            <a:pPr marL="0" indent="0">
              <a:buNone/>
            </a:pPr>
            <a:r>
              <a:rPr lang="en-US" sz="2000" dirty="0" err="1"/>
              <a:t>Swin</a:t>
            </a:r>
            <a:r>
              <a:rPr lang="en-US" sz="2000" dirty="0"/>
              <a:t> Transformer: Hierarchical Vision Transformer using Shifted Windows</a:t>
            </a:r>
          </a:p>
          <a:p>
            <a:pPr marL="0" indent="0">
              <a:buNone/>
            </a:pPr>
            <a:r>
              <a:rPr lang="en-US" sz="2000" dirty="0" err="1"/>
              <a:t>Ze</a:t>
            </a:r>
            <a:r>
              <a:rPr lang="en-US" sz="2000" dirty="0"/>
              <a:t> Liu, </a:t>
            </a:r>
            <a:r>
              <a:rPr lang="en-US" sz="2000" dirty="0" err="1"/>
              <a:t>Yutong</a:t>
            </a:r>
            <a:r>
              <a:rPr lang="en-US" sz="2000" dirty="0"/>
              <a:t> Lin, Yue Cao, Han Hu, </a:t>
            </a:r>
            <a:r>
              <a:rPr lang="en-US" sz="2000" dirty="0" err="1"/>
              <a:t>Yixuan</a:t>
            </a:r>
            <a:r>
              <a:rPr lang="en-US" sz="2000" dirty="0"/>
              <a:t> Wei, Zheng Zhang, Stephen Lin, </a:t>
            </a:r>
            <a:r>
              <a:rPr lang="en-US" sz="2000" dirty="0" err="1"/>
              <a:t>Baining</a:t>
            </a:r>
            <a:r>
              <a:rPr lang="en-US" sz="2000" dirty="0"/>
              <a:t> </a:t>
            </a:r>
            <a:r>
              <a:rPr lang="en-US" sz="2000" dirty="0" err="1"/>
              <a:t>Guo</a:t>
            </a:r>
            <a:endParaRPr lang="en-US" sz="2000" dirty="0"/>
          </a:p>
        </p:txBody>
      </p:sp>
      <p:pic>
        <p:nvPicPr>
          <p:cNvPr id="4" name="Picture 3">
            <a:extLst>
              <a:ext uri="{FF2B5EF4-FFF2-40B4-BE49-F238E27FC236}">
                <a16:creationId xmlns:a16="http://schemas.microsoft.com/office/drawing/2014/main" id="{AA03E44A-19BD-C6E8-6E9D-730EA435A9A3}"/>
              </a:ext>
            </a:extLst>
          </p:cNvPr>
          <p:cNvPicPr>
            <a:picLocks noChangeAspect="1"/>
          </p:cNvPicPr>
          <p:nvPr/>
        </p:nvPicPr>
        <p:blipFill>
          <a:blip r:embed="rId3"/>
          <a:stretch>
            <a:fillRect/>
          </a:stretch>
        </p:blipFill>
        <p:spPr>
          <a:xfrm>
            <a:off x="3269348" y="1027906"/>
            <a:ext cx="6011114" cy="3334215"/>
          </a:xfrm>
          <a:prstGeom prst="rect">
            <a:avLst/>
          </a:prstGeom>
        </p:spPr>
      </p:pic>
    </p:spTree>
    <p:extLst>
      <p:ext uri="{BB962C8B-B14F-4D97-AF65-F5344CB8AC3E}">
        <p14:creationId xmlns:p14="http://schemas.microsoft.com/office/powerpoint/2010/main" val="324941904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A0BAD8-A3C1-31CD-CB3D-212F3F08EB3F}"/>
              </a:ext>
            </a:extLst>
          </p:cNvPr>
          <p:cNvSpPr>
            <a:spLocks noGrp="1"/>
          </p:cNvSpPr>
          <p:nvPr>
            <p:ph type="title"/>
          </p:nvPr>
        </p:nvSpPr>
        <p:spPr/>
        <p:txBody>
          <a:bodyPr/>
          <a:lstStyle/>
          <a:p>
            <a:r>
              <a:rPr lang="en-US" dirty="0"/>
              <a:t>Swin Transformer outperforms “vanilla” </a:t>
            </a:r>
            <a:r>
              <a:rPr lang="en-US" dirty="0" err="1"/>
              <a:t>ViT</a:t>
            </a:r>
            <a:r>
              <a:rPr lang="en-US" dirty="0"/>
              <a:t> by…</a:t>
            </a:r>
          </a:p>
        </p:txBody>
      </p:sp>
      <p:sp>
        <p:nvSpPr>
          <p:cNvPr id="3" name="Content Placeholder 2">
            <a:extLst>
              <a:ext uri="{FF2B5EF4-FFF2-40B4-BE49-F238E27FC236}">
                <a16:creationId xmlns:a16="http://schemas.microsoft.com/office/drawing/2014/main" id="{7B85F0DC-1281-477C-75AB-4A7A0861CF71}"/>
              </a:ext>
            </a:extLst>
          </p:cNvPr>
          <p:cNvSpPr>
            <a:spLocks noGrp="1"/>
          </p:cNvSpPr>
          <p:nvPr>
            <p:ph idx="1"/>
          </p:nvPr>
        </p:nvSpPr>
        <p:spPr/>
        <p:txBody>
          <a:bodyPr/>
          <a:lstStyle/>
          <a:p>
            <a:r>
              <a:rPr lang="en-US" dirty="0"/>
              <a:t>Reintroducing the useful inductive biases of Convolutional Networks</a:t>
            </a:r>
          </a:p>
          <a:p>
            <a:pPr lvl="1"/>
            <a:r>
              <a:rPr lang="en-US" dirty="0"/>
              <a:t>Hierarchical feature maps</a:t>
            </a:r>
          </a:p>
          <a:p>
            <a:pPr lvl="2"/>
            <a:r>
              <a:rPr lang="en-US" dirty="0"/>
              <a:t>Lose spatial resolution as you go deeper in the network, gain channel depth</a:t>
            </a:r>
          </a:p>
          <a:p>
            <a:pPr lvl="1"/>
            <a:r>
              <a:rPr lang="en-US" i="1" dirty="0"/>
              <a:t>Local</a:t>
            </a:r>
            <a:r>
              <a:rPr lang="en-US" dirty="0"/>
              <a:t> self attention</a:t>
            </a:r>
          </a:p>
          <a:p>
            <a:pPr lvl="2"/>
            <a:r>
              <a:rPr lang="en-US" dirty="0"/>
              <a:t>E.g. a 7x7 window of patches instead of global attention</a:t>
            </a:r>
          </a:p>
          <a:p>
            <a:pPr lvl="2"/>
            <a:r>
              <a:rPr lang="en-US" dirty="0"/>
              <a:t>Receptive field expands through the namesake window shifting from layer to layer</a:t>
            </a:r>
          </a:p>
          <a:p>
            <a:pPr lvl="1"/>
            <a:r>
              <a:rPr lang="en-US" i="1" dirty="0"/>
              <a:t>Relative</a:t>
            </a:r>
            <a:r>
              <a:rPr lang="en-US" dirty="0"/>
              <a:t> positional encoding</a:t>
            </a:r>
            <a:endParaRPr lang="en-US" i="1" dirty="0"/>
          </a:p>
        </p:txBody>
      </p:sp>
    </p:spTree>
    <p:extLst>
      <p:ext uri="{BB962C8B-B14F-4D97-AF65-F5344CB8AC3E}">
        <p14:creationId xmlns:p14="http://schemas.microsoft.com/office/powerpoint/2010/main" val="230606838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03F56-8766-76A8-26E7-4FE73FFBE78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047AAE1-7F20-78E7-7645-97B7ADA96428}"/>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8DB6C142-4141-8704-C562-C89A3D125EE1}"/>
              </a:ext>
            </a:extLst>
          </p:cNvPr>
          <p:cNvPicPr>
            <a:picLocks noChangeAspect="1"/>
          </p:cNvPicPr>
          <p:nvPr/>
        </p:nvPicPr>
        <p:blipFill>
          <a:blip r:embed="rId2"/>
          <a:stretch>
            <a:fillRect/>
          </a:stretch>
        </p:blipFill>
        <p:spPr>
          <a:xfrm>
            <a:off x="3875204" y="0"/>
            <a:ext cx="4441591" cy="6858000"/>
          </a:xfrm>
          <a:prstGeom prst="rect">
            <a:avLst/>
          </a:prstGeom>
        </p:spPr>
      </p:pic>
    </p:spTree>
    <p:extLst>
      <p:ext uri="{BB962C8B-B14F-4D97-AF65-F5344CB8AC3E}">
        <p14:creationId xmlns:p14="http://schemas.microsoft.com/office/powerpoint/2010/main" val="35971327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35B53D-58BD-A14C-AF69-BD89FE89C502}"/>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077EF6F4-A086-3EDC-B4C1-3DD2550DDC15}"/>
              </a:ext>
            </a:extLst>
          </p:cNvPr>
          <p:cNvPicPr>
            <a:picLocks noChangeAspect="1"/>
          </p:cNvPicPr>
          <p:nvPr/>
        </p:nvPicPr>
        <p:blipFill>
          <a:blip r:embed="rId2"/>
          <a:stretch>
            <a:fillRect/>
          </a:stretch>
        </p:blipFill>
        <p:spPr>
          <a:xfrm>
            <a:off x="152399" y="526223"/>
            <a:ext cx="11935538" cy="5645977"/>
          </a:xfrm>
          <a:prstGeom prst="rect">
            <a:avLst/>
          </a:prstGeom>
        </p:spPr>
      </p:pic>
    </p:spTree>
    <p:extLst>
      <p:ext uri="{BB962C8B-B14F-4D97-AF65-F5344CB8AC3E}">
        <p14:creationId xmlns:p14="http://schemas.microsoft.com/office/powerpoint/2010/main" val="516815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endParaRPr lang="en-US"/>
          </a:p>
        </p:txBody>
      </p:sp>
      <p:pic>
        <p:nvPicPr>
          <p:cNvPr id="4" name="Picture 3"/>
          <p:cNvPicPr>
            <a:picLocks noChangeAspect="1"/>
          </p:cNvPicPr>
          <p:nvPr/>
        </p:nvPicPr>
        <p:blipFill>
          <a:blip r:embed="rId2"/>
          <a:stretch>
            <a:fillRect/>
          </a:stretch>
        </p:blipFill>
        <p:spPr>
          <a:xfrm>
            <a:off x="2388527" y="695841"/>
            <a:ext cx="7414946" cy="5554025"/>
          </a:xfrm>
          <a:prstGeom prst="rect">
            <a:avLst/>
          </a:prstGeom>
        </p:spPr>
      </p:pic>
    </p:spTree>
    <p:extLst>
      <p:ext uri="{BB962C8B-B14F-4D97-AF65-F5344CB8AC3E}">
        <p14:creationId xmlns:p14="http://schemas.microsoft.com/office/powerpoint/2010/main" val="139750997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18C712-AEF0-3E85-7089-A2A3891E14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14A9DE-462F-6383-1F05-4698C692914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DF7DCCE3-A718-14BF-9F33-9A749D1CC6E0}"/>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A936C758-C89B-96D7-A286-20EDABCCE206}"/>
              </a:ext>
            </a:extLst>
          </p:cNvPr>
          <p:cNvPicPr>
            <a:picLocks noChangeAspect="1"/>
          </p:cNvPicPr>
          <p:nvPr/>
        </p:nvPicPr>
        <p:blipFill>
          <a:blip r:embed="rId2"/>
          <a:stretch>
            <a:fillRect/>
          </a:stretch>
        </p:blipFill>
        <p:spPr>
          <a:xfrm>
            <a:off x="1879435" y="0"/>
            <a:ext cx="8433129" cy="6858000"/>
          </a:xfrm>
          <a:prstGeom prst="rect">
            <a:avLst/>
          </a:prstGeom>
        </p:spPr>
      </p:pic>
    </p:spTree>
    <p:extLst>
      <p:ext uri="{BB962C8B-B14F-4D97-AF65-F5344CB8AC3E}">
        <p14:creationId xmlns:p14="http://schemas.microsoft.com/office/powerpoint/2010/main" val="229303760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4A852E-6AFD-DAB4-A071-886B7492D0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2290DF-BE0B-D393-E368-7CE0C5E183B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27967B07-AED3-9E1F-A432-D3CCAB9154D1}"/>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3CDC35B1-256D-A411-9687-38A8CA9F7CDC}"/>
              </a:ext>
            </a:extLst>
          </p:cNvPr>
          <p:cNvPicPr>
            <a:picLocks noChangeAspect="1"/>
          </p:cNvPicPr>
          <p:nvPr/>
        </p:nvPicPr>
        <p:blipFill>
          <a:blip r:embed="rId2"/>
          <a:stretch>
            <a:fillRect/>
          </a:stretch>
        </p:blipFill>
        <p:spPr>
          <a:xfrm>
            <a:off x="964668" y="0"/>
            <a:ext cx="4284340" cy="6858000"/>
          </a:xfrm>
          <a:prstGeom prst="rect">
            <a:avLst/>
          </a:prstGeom>
        </p:spPr>
      </p:pic>
      <p:pic>
        <p:nvPicPr>
          <p:cNvPr id="5" name="Picture 4">
            <a:extLst>
              <a:ext uri="{FF2B5EF4-FFF2-40B4-BE49-F238E27FC236}">
                <a16:creationId xmlns:a16="http://schemas.microsoft.com/office/drawing/2014/main" id="{1CAE5F7C-B525-1F1D-2232-E6AC77832643}"/>
              </a:ext>
            </a:extLst>
          </p:cNvPr>
          <p:cNvPicPr>
            <a:picLocks noChangeAspect="1"/>
          </p:cNvPicPr>
          <p:nvPr/>
        </p:nvPicPr>
        <p:blipFill>
          <a:blip r:embed="rId3"/>
          <a:stretch>
            <a:fillRect/>
          </a:stretch>
        </p:blipFill>
        <p:spPr>
          <a:xfrm>
            <a:off x="6369322" y="488217"/>
            <a:ext cx="5048955" cy="5582429"/>
          </a:xfrm>
          <a:prstGeom prst="rect">
            <a:avLst/>
          </a:prstGeom>
        </p:spPr>
      </p:pic>
    </p:spTree>
    <p:extLst>
      <p:ext uri="{BB962C8B-B14F-4D97-AF65-F5344CB8AC3E}">
        <p14:creationId xmlns:p14="http://schemas.microsoft.com/office/powerpoint/2010/main" val="196172943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884A49-8F1D-4749-017F-A9F863FFC2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B645846-2BE3-EB91-6C73-F0EC10D6829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9E9891BF-FE5F-8069-872E-10D65AE06418}"/>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8057CAA1-40EF-485E-8134-EAC97E522823}"/>
              </a:ext>
            </a:extLst>
          </p:cNvPr>
          <p:cNvPicPr>
            <a:picLocks noChangeAspect="1"/>
          </p:cNvPicPr>
          <p:nvPr/>
        </p:nvPicPr>
        <p:blipFill>
          <a:blip r:embed="rId2"/>
          <a:stretch>
            <a:fillRect/>
          </a:stretch>
        </p:blipFill>
        <p:spPr>
          <a:xfrm>
            <a:off x="1635512" y="0"/>
            <a:ext cx="8920975" cy="6858000"/>
          </a:xfrm>
          <a:prstGeom prst="rect">
            <a:avLst/>
          </a:prstGeom>
        </p:spPr>
      </p:pic>
    </p:spTree>
    <p:extLst>
      <p:ext uri="{BB962C8B-B14F-4D97-AF65-F5344CB8AC3E}">
        <p14:creationId xmlns:p14="http://schemas.microsoft.com/office/powerpoint/2010/main" val="233917444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7EB8B6-67F2-19A6-8843-DEC88311E133}"/>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C4B8D5AC-61B3-DE98-9C05-2A3F904225AA}"/>
              </a:ext>
            </a:extLst>
          </p:cNvPr>
          <p:cNvPicPr>
            <a:picLocks noChangeAspect="1"/>
          </p:cNvPicPr>
          <p:nvPr/>
        </p:nvPicPr>
        <p:blipFill>
          <a:blip r:embed="rId2"/>
          <a:stretch>
            <a:fillRect/>
          </a:stretch>
        </p:blipFill>
        <p:spPr>
          <a:xfrm>
            <a:off x="908928" y="366931"/>
            <a:ext cx="5982775" cy="3246851"/>
          </a:xfrm>
          <a:prstGeom prst="rect">
            <a:avLst/>
          </a:prstGeom>
        </p:spPr>
      </p:pic>
      <p:pic>
        <p:nvPicPr>
          <p:cNvPr id="5" name="Picture 4">
            <a:extLst>
              <a:ext uri="{FF2B5EF4-FFF2-40B4-BE49-F238E27FC236}">
                <a16:creationId xmlns:a16="http://schemas.microsoft.com/office/drawing/2014/main" id="{A7A03DA5-ED40-20D1-54BA-9F768CF7E052}"/>
              </a:ext>
            </a:extLst>
          </p:cNvPr>
          <p:cNvPicPr>
            <a:picLocks noChangeAspect="1"/>
          </p:cNvPicPr>
          <p:nvPr/>
        </p:nvPicPr>
        <p:blipFill>
          <a:blip r:embed="rId3"/>
          <a:stretch>
            <a:fillRect/>
          </a:stretch>
        </p:blipFill>
        <p:spPr>
          <a:xfrm>
            <a:off x="4153469" y="3335587"/>
            <a:ext cx="7314605" cy="3302087"/>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90765070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Outline</a:t>
            </a:r>
          </a:p>
        </p:txBody>
      </p:sp>
      <p:sp>
        <p:nvSpPr>
          <p:cNvPr id="3" name="Content Placeholder 2"/>
          <p:cNvSpPr>
            <a:spLocks noGrp="1"/>
          </p:cNvSpPr>
          <p:nvPr>
            <p:ph idx="1"/>
          </p:nvPr>
        </p:nvSpPr>
        <p:spPr/>
        <p:txBody>
          <a:bodyPr>
            <a:normAutofit/>
          </a:bodyPr>
          <a:lstStyle/>
          <a:p>
            <a:r>
              <a:rPr lang="en-US" dirty="0"/>
              <a:t>Context and Receptive Field</a:t>
            </a:r>
          </a:p>
          <a:p>
            <a:r>
              <a:rPr lang="en-US" dirty="0">
                <a:solidFill>
                  <a:schemeClr val="accent6">
                    <a:lumMod val="50000"/>
                  </a:schemeClr>
                </a:solidFill>
              </a:rPr>
              <a:t>Going Beyond Convolutions in…</a:t>
            </a:r>
          </a:p>
          <a:p>
            <a:pPr lvl="1"/>
            <a:r>
              <a:rPr lang="en-US" dirty="0"/>
              <a:t>Text</a:t>
            </a:r>
          </a:p>
          <a:p>
            <a:pPr lvl="1"/>
            <a:r>
              <a:rPr lang="en-US" dirty="0"/>
              <a:t>Images</a:t>
            </a:r>
          </a:p>
          <a:p>
            <a:pPr lvl="1"/>
            <a:r>
              <a:rPr lang="en-US" dirty="0">
                <a:solidFill>
                  <a:schemeClr val="accent6">
                    <a:lumMod val="50000"/>
                  </a:schemeClr>
                </a:solidFill>
              </a:rPr>
              <a:t>Point Clouds</a:t>
            </a:r>
          </a:p>
          <a:p>
            <a:r>
              <a:rPr lang="en-US" dirty="0"/>
              <a:t>Notable Transformer “Foundation” models</a:t>
            </a:r>
          </a:p>
          <a:p>
            <a:pPr lvl="1"/>
            <a:r>
              <a:rPr lang="en-US" dirty="0"/>
              <a:t>CLIP-like models</a:t>
            </a:r>
          </a:p>
          <a:p>
            <a:pPr lvl="1"/>
            <a:r>
              <a:rPr lang="en-US" dirty="0"/>
              <a:t>DINO models</a:t>
            </a:r>
          </a:p>
          <a:p>
            <a:endParaRPr lang="en-US" dirty="0">
              <a:solidFill>
                <a:schemeClr val="accent6">
                  <a:lumMod val="50000"/>
                </a:schemeClr>
              </a:solidFill>
            </a:endParaRPr>
          </a:p>
        </p:txBody>
      </p:sp>
    </p:spTree>
    <p:extLst>
      <p:ext uri="{BB962C8B-B14F-4D97-AF65-F5344CB8AC3E}">
        <p14:creationId xmlns:p14="http://schemas.microsoft.com/office/powerpoint/2010/main" val="351346996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B3AE9F-078F-C3E4-B1F2-AED1421846E7}"/>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1CFA764-5A66-5A26-1AF3-56EF78FCF2AD}"/>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78F5EF66-B1C6-22EC-7FDD-D1606E9D92C4}"/>
              </a:ext>
            </a:extLst>
          </p:cNvPr>
          <p:cNvPicPr>
            <a:picLocks noChangeAspect="1"/>
          </p:cNvPicPr>
          <p:nvPr/>
        </p:nvPicPr>
        <p:blipFill>
          <a:blip r:embed="rId2"/>
          <a:stretch>
            <a:fillRect/>
          </a:stretch>
        </p:blipFill>
        <p:spPr>
          <a:xfrm>
            <a:off x="0" y="469408"/>
            <a:ext cx="12192000" cy="5707555"/>
          </a:xfrm>
          <a:prstGeom prst="rect">
            <a:avLst/>
          </a:prstGeom>
        </p:spPr>
      </p:pic>
    </p:spTree>
    <p:extLst>
      <p:ext uri="{BB962C8B-B14F-4D97-AF65-F5344CB8AC3E}">
        <p14:creationId xmlns:p14="http://schemas.microsoft.com/office/powerpoint/2010/main" val="375966442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5E5882-5034-1D66-55BD-B639C38997E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D74FC261-031E-131E-EC47-6067DAA63329}"/>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232EE0CE-8997-5927-B74A-20070292E456}"/>
              </a:ext>
            </a:extLst>
          </p:cNvPr>
          <p:cNvPicPr>
            <a:picLocks noChangeAspect="1"/>
          </p:cNvPicPr>
          <p:nvPr/>
        </p:nvPicPr>
        <p:blipFill>
          <a:blip r:embed="rId2"/>
          <a:stretch>
            <a:fillRect/>
          </a:stretch>
        </p:blipFill>
        <p:spPr>
          <a:xfrm>
            <a:off x="1719943" y="0"/>
            <a:ext cx="8752114" cy="6858000"/>
          </a:xfrm>
          <a:prstGeom prst="rect">
            <a:avLst/>
          </a:prstGeom>
        </p:spPr>
      </p:pic>
    </p:spTree>
    <p:extLst>
      <p:ext uri="{BB962C8B-B14F-4D97-AF65-F5344CB8AC3E}">
        <p14:creationId xmlns:p14="http://schemas.microsoft.com/office/powerpoint/2010/main" val="223756552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D15D9D-5D74-7153-105C-543BAB9BE12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34145B3-7C55-8340-6A04-AE1F88AF7207}"/>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21966C9B-1BD8-8103-BBC7-39DEAB80D519}"/>
              </a:ext>
            </a:extLst>
          </p:cNvPr>
          <p:cNvPicPr>
            <a:picLocks noChangeAspect="1"/>
          </p:cNvPicPr>
          <p:nvPr/>
        </p:nvPicPr>
        <p:blipFill>
          <a:blip r:embed="rId2"/>
          <a:stretch>
            <a:fillRect/>
          </a:stretch>
        </p:blipFill>
        <p:spPr>
          <a:xfrm>
            <a:off x="108005" y="0"/>
            <a:ext cx="11975990" cy="6858000"/>
          </a:xfrm>
          <a:prstGeom prst="rect">
            <a:avLst/>
          </a:prstGeom>
        </p:spPr>
      </p:pic>
    </p:spTree>
    <p:extLst>
      <p:ext uri="{BB962C8B-B14F-4D97-AF65-F5344CB8AC3E}">
        <p14:creationId xmlns:p14="http://schemas.microsoft.com/office/powerpoint/2010/main" val="331423910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7676F-6348-C463-026A-5E4AC8571397}"/>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202DC27-228B-4D02-86A8-655D5D72B432}"/>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BE0F4AEB-060D-0F47-15B9-28F4B5C095A8}"/>
              </a:ext>
            </a:extLst>
          </p:cNvPr>
          <p:cNvPicPr>
            <a:picLocks noChangeAspect="1"/>
          </p:cNvPicPr>
          <p:nvPr/>
        </p:nvPicPr>
        <p:blipFill>
          <a:blip r:embed="rId2"/>
          <a:stretch>
            <a:fillRect/>
          </a:stretch>
        </p:blipFill>
        <p:spPr>
          <a:xfrm>
            <a:off x="0" y="643682"/>
            <a:ext cx="12192000" cy="5570635"/>
          </a:xfrm>
          <a:prstGeom prst="rect">
            <a:avLst/>
          </a:prstGeom>
        </p:spPr>
      </p:pic>
    </p:spTree>
    <p:extLst>
      <p:ext uri="{BB962C8B-B14F-4D97-AF65-F5344CB8AC3E}">
        <p14:creationId xmlns:p14="http://schemas.microsoft.com/office/powerpoint/2010/main" val="317159205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AFFCDA-3721-272B-B796-1FE5BCEB2F01}"/>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696D1352-38F0-D7CD-5688-1EBFD03573E3}"/>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E3293095-6CD0-ADA4-F63A-5A12D768245B}"/>
              </a:ext>
            </a:extLst>
          </p:cNvPr>
          <p:cNvPicPr>
            <a:picLocks noChangeAspect="1"/>
          </p:cNvPicPr>
          <p:nvPr/>
        </p:nvPicPr>
        <p:blipFill>
          <a:blip r:embed="rId2"/>
          <a:stretch>
            <a:fillRect/>
          </a:stretch>
        </p:blipFill>
        <p:spPr>
          <a:xfrm>
            <a:off x="1094677" y="1376076"/>
            <a:ext cx="10002646" cy="4105848"/>
          </a:xfrm>
          <a:prstGeom prst="rect">
            <a:avLst/>
          </a:prstGeom>
        </p:spPr>
      </p:pic>
    </p:spTree>
    <p:extLst>
      <p:ext uri="{BB962C8B-B14F-4D97-AF65-F5344CB8AC3E}">
        <p14:creationId xmlns:p14="http://schemas.microsoft.com/office/powerpoint/2010/main" val="7234848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6" name="Picture 5"/>
          <p:cNvPicPr>
            <a:picLocks noChangeAspect="1"/>
          </p:cNvPicPr>
          <p:nvPr/>
        </p:nvPicPr>
        <p:blipFill>
          <a:blip r:embed="rId3"/>
          <a:stretch>
            <a:fillRect/>
          </a:stretch>
        </p:blipFill>
        <p:spPr>
          <a:xfrm>
            <a:off x="4030638" y="126332"/>
            <a:ext cx="3899341" cy="2920727"/>
          </a:xfrm>
          <a:prstGeom prst="rect">
            <a:avLst/>
          </a:prstGeom>
        </p:spPr>
      </p:pic>
      <p:pic>
        <p:nvPicPr>
          <p:cNvPr id="4" name="Picture 3"/>
          <p:cNvPicPr>
            <a:picLocks noChangeAspect="1"/>
          </p:cNvPicPr>
          <p:nvPr/>
        </p:nvPicPr>
        <p:blipFill>
          <a:blip r:embed="rId4"/>
          <a:stretch>
            <a:fillRect/>
          </a:stretch>
        </p:blipFill>
        <p:spPr>
          <a:xfrm>
            <a:off x="838200" y="3181996"/>
            <a:ext cx="4324589" cy="3232986"/>
          </a:xfrm>
          <a:prstGeom prst="rect">
            <a:avLst/>
          </a:prstGeom>
        </p:spPr>
      </p:pic>
      <p:pic>
        <p:nvPicPr>
          <p:cNvPr id="5" name="Picture 4"/>
          <p:cNvPicPr>
            <a:picLocks noChangeAspect="1"/>
          </p:cNvPicPr>
          <p:nvPr/>
        </p:nvPicPr>
        <p:blipFill>
          <a:blip r:embed="rId5"/>
          <a:stretch>
            <a:fillRect/>
          </a:stretch>
        </p:blipFill>
        <p:spPr>
          <a:xfrm>
            <a:off x="6815656" y="3180038"/>
            <a:ext cx="4324589" cy="3237168"/>
          </a:xfrm>
          <a:prstGeom prst="rect">
            <a:avLst/>
          </a:prstGeom>
        </p:spPr>
      </p:pic>
      <p:sp>
        <p:nvSpPr>
          <p:cNvPr id="8" name="TextBox 7"/>
          <p:cNvSpPr txBox="1"/>
          <p:nvPr/>
        </p:nvSpPr>
        <p:spPr>
          <a:xfrm>
            <a:off x="2185609" y="6414982"/>
            <a:ext cx="1629770" cy="369332"/>
          </a:xfrm>
          <a:prstGeom prst="rect">
            <a:avLst/>
          </a:prstGeom>
          <a:noFill/>
        </p:spPr>
        <p:txBody>
          <a:bodyPr wrap="square" rtlCol="0">
            <a:spAutoFit/>
          </a:bodyPr>
          <a:lstStyle/>
          <a:p>
            <a:r>
              <a:rPr lang="en-US" dirty="0"/>
              <a:t>Ground truth</a:t>
            </a:r>
          </a:p>
        </p:txBody>
      </p:sp>
      <p:sp>
        <p:nvSpPr>
          <p:cNvPr id="9" name="TextBox 8"/>
          <p:cNvSpPr txBox="1"/>
          <p:nvPr/>
        </p:nvSpPr>
        <p:spPr>
          <a:xfrm>
            <a:off x="7929979" y="6414982"/>
            <a:ext cx="2442951" cy="369332"/>
          </a:xfrm>
          <a:prstGeom prst="rect">
            <a:avLst/>
          </a:prstGeom>
          <a:noFill/>
        </p:spPr>
        <p:txBody>
          <a:bodyPr wrap="square" rtlCol="0">
            <a:spAutoFit/>
          </a:bodyPr>
          <a:lstStyle/>
          <a:p>
            <a:r>
              <a:rPr lang="en-US" dirty="0"/>
              <a:t>Prediction from </a:t>
            </a:r>
            <a:r>
              <a:rPr lang="en-US" dirty="0" err="1"/>
              <a:t>Mseg</a:t>
            </a:r>
            <a:endParaRPr lang="en-US" dirty="0"/>
          </a:p>
        </p:txBody>
      </p:sp>
    </p:spTree>
    <p:extLst>
      <p:ext uri="{BB962C8B-B14F-4D97-AF65-F5344CB8AC3E}">
        <p14:creationId xmlns:p14="http://schemas.microsoft.com/office/powerpoint/2010/main" val="60704749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7249E1-F268-AECE-EFF4-0AE7EA06475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4E11104D-6C72-92EC-C1CA-0AC957CCEFB1}"/>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F1021BAA-E6B0-ED45-31B1-2C4D5D5B7D74}"/>
              </a:ext>
            </a:extLst>
          </p:cNvPr>
          <p:cNvPicPr>
            <a:picLocks noChangeAspect="1"/>
          </p:cNvPicPr>
          <p:nvPr/>
        </p:nvPicPr>
        <p:blipFill>
          <a:blip r:embed="rId2"/>
          <a:stretch>
            <a:fillRect/>
          </a:stretch>
        </p:blipFill>
        <p:spPr>
          <a:xfrm>
            <a:off x="3440870" y="0"/>
            <a:ext cx="5310260" cy="6858000"/>
          </a:xfrm>
          <a:prstGeom prst="rect">
            <a:avLst/>
          </a:prstGeom>
        </p:spPr>
      </p:pic>
    </p:spTree>
    <p:extLst>
      <p:ext uri="{BB962C8B-B14F-4D97-AF65-F5344CB8AC3E}">
        <p14:creationId xmlns:p14="http://schemas.microsoft.com/office/powerpoint/2010/main" val="56651528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B4489E-BD5C-EDCD-CB86-CB5C83E4A6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89B52AD-08C7-D331-7D67-620CFF5484A4}"/>
              </a:ext>
            </a:extLst>
          </p:cNvPr>
          <p:cNvSpPr>
            <a:spLocks noGrp="1"/>
          </p:cNvSpPr>
          <p:nvPr>
            <p:ph type="title"/>
          </p:nvPr>
        </p:nvSpPr>
        <p:spPr/>
        <p:txBody>
          <a:bodyPr/>
          <a:lstStyle/>
          <a:p>
            <a:r>
              <a:rPr lang="en-US" dirty="0"/>
              <a:t>Outline</a:t>
            </a:r>
          </a:p>
        </p:txBody>
      </p:sp>
      <p:sp>
        <p:nvSpPr>
          <p:cNvPr id="3" name="Content Placeholder 2">
            <a:extLst>
              <a:ext uri="{FF2B5EF4-FFF2-40B4-BE49-F238E27FC236}">
                <a16:creationId xmlns:a16="http://schemas.microsoft.com/office/drawing/2014/main" id="{F42CCCD2-09B0-FBBC-85A8-33C4DAD14C10}"/>
              </a:ext>
            </a:extLst>
          </p:cNvPr>
          <p:cNvSpPr>
            <a:spLocks noGrp="1"/>
          </p:cNvSpPr>
          <p:nvPr>
            <p:ph idx="1"/>
          </p:nvPr>
        </p:nvSpPr>
        <p:spPr/>
        <p:txBody>
          <a:bodyPr>
            <a:normAutofit/>
          </a:bodyPr>
          <a:lstStyle/>
          <a:p>
            <a:r>
              <a:rPr lang="en-US" dirty="0"/>
              <a:t>Context and Receptive Field</a:t>
            </a:r>
          </a:p>
          <a:p>
            <a:r>
              <a:rPr lang="en-US" dirty="0"/>
              <a:t>Going Beyond Convolutions in…</a:t>
            </a:r>
          </a:p>
          <a:p>
            <a:pPr lvl="1"/>
            <a:r>
              <a:rPr lang="en-US" dirty="0"/>
              <a:t>Text</a:t>
            </a:r>
          </a:p>
          <a:p>
            <a:pPr lvl="1"/>
            <a:r>
              <a:rPr lang="en-US" dirty="0"/>
              <a:t>Images</a:t>
            </a:r>
          </a:p>
          <a:p>
            <a:pPr lvl="1"/>
            <a:r>
              <a:rPr lang="en-US" dirty="0"/>
              <a:t>Point Clouds</a:t>
            </a:r>
          </a:p>
          <a:p>
            <a:r>
              <a:rPr lang="en-US" dirty="0"/>
              <a:t>Notable Transformer “Foundation” models</a:t>
            </a:r>
          </a:p>
          <a:p>
            <a:pPr lvl="1"/>
            <a:r>
              <a:rPr lang="en-US" dirty="0">
                <a:solidFill>
                  <a:schemeClr val="accent6">
                    <a:lumMod val="50000"/>
                  </a:schemeClr>
                </a:solidFill>
              </a:rPr>
              <a:t>CLIP-like models</a:t>
            </a:r>
          </a:p>
          <a:p>
            <a:pPr lvl="1"/>
            <a:r>
              <a:rPr lang="en-US" dirty="0"/>
              <a:t>DINO models</a:t>
            </a:r>
          </a:p>
          <a:p>
            <a:endParaRPr lang="en-US" dirty="0"/>
          </a:p>
        </p:txBody>
      </p:sp>
    </p:spTree>
    <p:extLst>
      <p:ext uri="{BB962C8B-B14F-4D97-AF65-F5344CB8AC3E}">
        <p14:creationId xmlns:p14="http://schemas.microsoft.com/office/powerpoint/2010/main" val="342029794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CLIP</a:t>
            </a:r>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3087172" y="365125"/>
            <a:ext cx="8695541" cy="622971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43948582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200" y="5562599"/>
            <a:ext cx="10515600" cy="892630"/>
          </a:xfrm>
        </p:spPr>
        <p:txBody>
          <a:bodyPr>
            <a:normAutofit fontScale="92500" lnSpcReduction="10000"/>
          </a:bodyPr>
          <a:lstStyle/>
          <a:p>
            <a:r>
              <a:rPr lang="en-US" dirty="0"/>
              <a:t>“weakly supervised” contrastive learning on 400M text / image pairs</a:t>
            </a:r>
          </a:p>
          <a:p>
            <a:r>
              <a:rPr lang="en-US" dirty="0" err="1"/>
              <a:t>ViT</a:t>
            </a:r>
            <a:r>
              <a:rPr lang="en-US" dirty="0"/>
              <a:t> architecture trained from scratch</a:t>
            </a:r>
          </a:p>
        </p:txBody>
      </p:sp>
      <p:pic>
        <p:nvPicPr>
          <p:cNvPr id="4" name="Picture 3"/>
          <p:cNvPicPr>
            <a:picLocks noChangeAspect="1"/>
          </p:cNvPicPr>
          <p:nvPr/>
        </p:nvPicPr>
        <p:blipFill>
          <a:blip r:embed="rId2"/>
          <a:stretch>
            <a:fillRect/>
          </a:stretch>
        </p:blipFill>
        <p:spPr>
          <a:xfrm>
            <a:off x="0" y="869094"/>
            <a:ext cx="12192000" cy="4484564"/>
          </a:xfrm>
          <a:prstGeom prst="rect">
            <a:avLst/>
          </a:prstGeom>
        </p:spPr>
      </p:pic>
    </p:spTree>
    <p:extLst>
      <p:ext uri="{BB962C8B-B14F-4D97-AF65-F5344CB8AC3E}">
        <p14:creationId xmlns:p14="http://schemas.microsoft.com/office/powerpoint/2010/main" val="421072192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2521213" y="-1"/>
            <a:ext cx="7199730" cy="6817399"/>
          </a:xfrm>
          <a:prstGeom prst="rect">
            <a:avLst/>
          </a:prstGeom>
        </p:spPr>
      </p:pic>
    </p:spTree>
    <p:extLst>
      <p:ext uri="{BB962C8B-B14F-4D97-AF65-F5344CB8AC3E}">
        <p14:creationId xmlns:p14="http://schemas.microsoft.com/office/powerpoint/2010/main" val="47907822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3"/>
          <a:stretch>
            <a:fillRect/>
          </a:stretch>
        </p:blipFill>
        <p:spPr>
          <a:xfrm>
            <a:off x="6452712" y="457201"/>
            <a:ext cx="5609700" cy="6063250"/>
          </a:xfrm>
          <a:prstGeom prst="rect">
            <a:avLst/>
          </a:prstGeom>
        </p:spPr>
      </p:pic>
      <p:pic>
        <p:nvPicPr>
          <p:cNvPr id="5" name="Picture 4"/>
          <p:cNvPicPr>
            <a:picLocks noChangeAspect="1"/>
          </p:cNvPicPr>
          <p:nvPr/>
        </p:nvPicPr>
        <p:blipFill>
          <a:blip r:embed="rId4"/>
          <a:stretch>
            <a:fillRect/>
          </a:stretch>
        </p:blipFill>
        <p:spPr>
          <a:xfrm>
            <a:off x="514145" y="1095090"/>
            <a:ext cx="5614512" cy="4356615"/>
          </a:xfrm>
          <a:prstGeom prst="rect">
            <a:avLst/>
          </a:prstGeom>
        </p:spPr>
      </p:pic>
    </p:spTree>
    <p:extLst>
      <p:ext uri="{BB962C8B-B14F-4D97-AF65-F5344CB8AC3E}">
        <p14:creationId xmlns:p14="http://schemas.microsoft.com/office/powerpoint/2010/main" val="372981488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838200" y="0"/>
            <a:ext cx="10623954" cy="6858000"/>
          </a:xfrm>
          <a:prstGeom prst="rect">
            <a:avLst/>
          </a:prstGeom>
        </p:spPr>
      </p:pic>
    </p:spTree>
    <p:extLst>
      <p:ext uri="{BB962C8B-B14F-4D97-AF65-F5344CB8AC3E}">
        <p14:creationId xmlns:p14="http://schemas.microsoft.com/office/powerpoint/2010/main" val="264029905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3"/>
          <a:stretch>
            <a:fillRect/>
          </a:stretch>
        </p:blipFill>
        <p:spPr>
          <a:xfrm>
            <a:off x="785334" y="1"/>
            <a:ext cx="10615338" cy="6858000"/>
          </a:xfrm>
          <a:prstGeom prst="rect">
            <a:avLst/>
          </a:prstGeom>
        </p:spPr>
      </p:pic>
    </p:spTree>
    <p:extLst>
      <p:ext uri="{BB962C8B-B14F-4D97-AF65-F5344CB8AC3E}">
        <p14:creationId xmlns:p14="http://schemas.microsoft.com/office/powerpoint/2010/main" val="49599949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90DDF3-3271-3276-C71D-0054C65661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22F6390-F1FD-C916-ED46-00BAFC7B0744}"/>
              </a:ext>
            </a:extLst>
          </p:cNvPr>
          <p:cNvSpPr>
            <a:spLocks noGrp="1"/>
          </p:cNvSpPr>
          <p:nvPr>
            <p:ph type="title"/>
          </p:nvPr>
        </p:nvSpPr>
        <p:spPr/>
        <p:txBody>
          <a:bodyPr/>
          <a:lstStyle/>
          <a:p>
            <a:r>
              <a:rPr lang="en-US" dirty="0"/>
              <a:t>Outline</a:t>
            </a:r>
          </a:p>
        </p:txBody>
      </p:sp>
      <p:sp>
        <p:nvSpPr>
          <p:cNvPr id="3" name="Content Placeholder 2">
            <a:extLst>
              <a:ext uri="{FF2B5EF4-FFF2-40B4-BE49-F238E27FC236}">
                <a16:creationId xmlns:a16="http://schemas.microsoft.com/office/drawing/2014/main" id="{C7E9DE29-1A9C-463C-EEEC-CED80FEDDC3B}"/>
              </a:ext>
            </a:extLst>
          </p:cNvPr>
          <p:cNvSpPr>
            <a:spLocks noGrp="1"/>
          </p:cNvSpPr>
          <p:nvPr>
            <p:ph idx="1"/>
          </p:nvPr>
        </p:nvSpPr>
        <p:spPr/>
        <p:txBody>
          <a:bodyPr>
            <a:normAutofit/>
          </a:bodyPr>
          <a:lstStyle/>
          <a:p>
            <a:r>
              <a:rPr lang="en-US" dirty="0"/>
              <a:t>Context and Receptive Field</a:t>
            </a:r>
          </a:p>
          <a:p>
            <a:r>
              <a:rPr lang="en-US" dirty="0"/>
              <a:t>Going Beyond Convolutions in…</a:t>
            </a:r>
          </a:p>
          <a:p>
            <a:pPr lvl="1"/>
            <a:r>
              <a:rPr lang="en-US" dirty="0"/>
              <a:t>Text</a:t>
            </a:r>
          </a:p>
          <a:p>
            <a:pPr lvl="1"/>
            <a:r>
              <a:rPr lang="en-US" dirty="0"/>
              <a:t>Images</a:t>
            </a:r>
          </a:p>
          <a:p>
            <a:pPr lvl="1"/>
            <a:r>
              <a:rPr lang="en-US" dirty="0"/>
              <a:t>Point Clouds</a:t>
            </a:r>
          </a:p>
          <a:p>
            <a:r>
              <a:rPr lang="en-US" dirty="0"/>
              <a:t>Notable Transformer “Foundation” models</a:t>
            </a:r>
          </a:p>
          <a:p>
            <a:pPr lvl="1"/>
            <a:r>
              <a:rPr lang="en-US" dirty="0"/>
              <a:t>CLIP-like models</a:t>
            </a:r>
          </a:p>
          <a:p>
            <a:pPr lvl="1"/>
            <a:r>
              <a:rPr lang="en-US" dirty="0">
                <a:solidFill>
                  <a:schemeClr val="accent6">
                    <a:lumMod val="50000"/>
                  </a:schemeClr>
                </a:solidFill>
              </a:rPr>
              <a:t>DINO models</a:t>
            </a:r>
          </a:p>
          <a:p>
            <a:endParaRPr lang="en-US" dirty="0"/>
          </a:p>
        </p:txBody>
      </p:sp>
    </p:spTree>
    <p:extLst>
      <p:ext uri="{BB962C8B-B14F-4D97-AF65-F5344CB8AC3E}">
        <p14:creationId xmlns:p14="http://schemas.microsoft.com/office/powerpoint/2010/main" val="293862101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1914858" y="0"/>
            <a:ext cx="8362284" cy="6820002"/>
          </a:xfrm>
          <a:prstGeom prst="rect">
            <a:avLst/>
          </a:prstGeom>
        </p:spPr>
      </p:pic>
    </p:spTree>
    <p:extLst>
      <p:ext uri="{BB962C8B-B14F-4D97-AF65-F5344CB8AC3E}">
        <p14:creationId xmlns:p14="http://schemas.microsoft.com/office/powerpoint/2010/main" val="3967176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p:cNvPicPr>
            <a:picLocks noChangeAspect="1"/>
          </p:cNvPicPr>
          <p:nvPr/>
        </p:nvPicPr>
        <p:blipFill>
          <a:blip r:embed="rId2"/>
          <a:stretch>
            <a:fillRect/>
          </a:stretch>
        </p:blipFill>
        <p:spPr>
          <a:xfrm>
            <a:off x="2388527" y="695841"/>
            <a:ext cx="7414946" cy="5554025"/>
          </a:xfrm>
          <a:prstGeom prst="rect">
            <a:avLst/>
          </a:prstGeom>
        </p:spPr>
      </p:pic>
      <p:sp>
        <p:nvSpPr>
          <p:cNvPr id="5" name="Rectangle 4"/>
          <p:cNvSpPr/>
          <p:nvPr/>
        </p:nvSpPr>
        <p:spPr>
          <a:xfrm>
            <a:off x="2263140" y="593367"/>
            <a:ext cx="7711440" cy="17949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2240280" y="5333999"/>
            <a:ext cx="7711440" cy="12453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4564380" y="1049140"/>
            <a:ext cx="2926080" cy="49075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6667500" y="3207119"/>
            <a:ext cx="3672840" cy="25594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2251366" y="1710266"/>
            <a:ext cx="2736233" cy="20396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89690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11" grpId="0" animBg="1"/>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DinoV2 Datasets</a:t>
            </a:r>
          </a:p>
        </p:txBody>
      </p:sp>
      <p:sp>
        <p:nvSpPr>
          <p:cNvPr id="3" name="Content Placeholder 2"/>
          <p:cNvSpPr>
            <a:spLocks noGrp="1"/>
          </p:cNvSpPr>
          <p:nvPr>
            <p:ph idx="1"/>
          </p:nvPr>
        </p:nvSpPr>
        <p:spPr>
          <a:xfrm>
            <a:off x="838200" y="1825625"/>
            <a:ext cx="5268686" cy="4351338"/>
          </a:xfrm>
        </p:spPr>
        <p:txBody>
          <a:bodyPr/>
          <a:lstStyle/>
          <a:p>
            <a:r>
              <a:rPr lang="en-US" dirty="0"/>
              <a:t>140 M total images</a:t>
            </a:r>
          </a:p>
          <a:p>
            <a:r>
              <a:rPr lang="en-US" dirty="0"/>
              <a:t>No </a:t>
            </a:r>
            <a:r>
              <a:rPr lang="en-US" i="1" dirty="0"/>
              <a:t>labels</a:t>
            </a:r>
            <a:r>
              <a:rPr lang="en-US" dirty="0"/>
              <a:t> used</a:t>
            </a:r>
          </a:p>
          <a:p>
            <a:r>
              <a:rPr lang="en-US" dirty="0"/>
              <a:t>Self-supervised with image level strategies (like </a:t>
            </a:r>
            <a:r>
              <a:rPr lang="en-US" dirty="0" err="1"/>
              <a:t>SimCLR</a:t>
            </a:r>
            <a:r>
              <a:rPr lang="en-US" dirty="0"/>
              <a:t>) and patch level strategies (like MAE, masked auto-encoder)</a:t>
            </a:r>
          </a:p>
          <a:p>
            <a:r>
              <a:rPr lang="en-US" dirty="0"/>
              <a:t>Smaller models are distilled from the largest model</a:t>
            </a:r>
          </a:p>
        </p:txBody>
      </p:sp>
      <p:pic>
        <p:nvPicPr>
          <p:cNvPr id="5" name="Picture 4"/>
          <p:cNvPicPr>
            <a:picLocks noChangeAspect="1"/>
          </p:cNvPicPr>
          <p:nvPr/>
        </p:nvPicPr>
        <p:blipFill>
          <a:blip r:embed="rId2"/>
          <a:stretch>
            <a:fillRect/>
          </a:stretch>
        </p:blipFill>
        <p:spPr>
          <a:xfrm>
            <a:off x="6204857" y="-5746"/>
            <a:ext cx="5649686" cy="6873517"/>
          </a:xfrm>
          <a:prstGeom prst="rect">
            <a:avLst/>
          </a:prstGeom>
        </p:spPr>
      </p:pic>
    </p:spTree>
    <p:extLst>
      <p:ext uri="{BB962C8B-B14F-4D97-AF65-F5344CB8AC3E}">
        <p14:creationId xmlns:p14="http://schemas.microsoft.com/office/powerpoint/2010/main" val="180659859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734821" y="365125"/>
            <a:ext cx="10722358" cy="6122761"/>
          </a:xfrm>
          <a:prstGeom prst="rect">
            <a:avLst/>
          </a:prstGeom>
        </p:spPr>
      </p:pic>
    </p:spTree>
    <p:extLst>
      <p:ext uri="{BB962C8B-B14F-4D97-AF65-F5344CB8AC3E}">
        <p14:creationId xmlns:p14="http://schemas.microsoft.com/office/powerpoint/2010/main" val="213602145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3"/>
          <a:stretch>
            <a:fillRect/>
          </a:stretch>
        </p:blipFill>
        <p:spPr>
          <a:xfrm>
            <a:off x="1488275" y="0"/>
            <a:ext cx="9451867" cy="6801683"/>
          </a:xfrm>
          <a:prstGeom prst="rect">
            <a:avLst/>
          </a:prstGeom>
        </p:spPr>
      </p:pic>
    </p:spTree>
    <p:extLst>
      <p:ext uri="{BB962C8B-B14F-4D97-AF65-F5344CB8AC3E}">
        <p14:creationId xmlns:p14="http://schemas.microsoft.com/office/powerpoint/2010/main" val="399845031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Semantic Segmentation</a:t>
            </a:r>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3"/>
          <a:stretch>
            <a:fillRect/>
          </a:stretch>
        </p:blipFill>
        <p:spPr>
          <a:xfrm>
            <a:off x="1140671" y="1710597"/>
            <a:ext cx="9910658" cy="4581394"/>
          </a:xfrm>
          <a:prstGeom prst="rect">
            <a:avLst/>
          </a:prstGeom>
        </p:spPr>
      </p:pic>
    </p:spTree>
    <p:extLst>
      <p:ext uri="{BB962C8B-B14F-4D97-AF65-F5344CB8AC3E}">
        <p14:creationId xmlns:p14="http://schemas.microsoft.com/office/powerpoint/2010/main" val="217290227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0" y="141515"/>
            <a:ext cx="12192000" cy="6582611"/>
          </a:xfrm>
          <a:prstGeom prst="rect">
            <a:avLst/>
          </a:prstGeom>
        </p:spPr>
      </p:pic>
    </p:spTree>
    <p:extLst>
      <p:ext uri="{BB962C8B-B14F-4D97-AF65-F5344CB8AC3E}">
        <p14:creationId xmlns:p14="http://schemas.microsoft.com/office/powerpoint/2010/main" val="259152550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1030006" y="21050"/>
            <a:ext cx="10323794" cy="6836950"/>
          </a:xfrm>
          <a:prstGeom prst="rect">
            <a:avLst/>
          </a:prstGeom>
        </p:spPr>
      </p:pic>
    </p:spTree>
    <p:extLst>
      <p:ext uri="{BB962C8B-B14F-4D97-AF65-F5344CB8AC3E}">
        <p14:creationId xmlns:p14="http://schemas.microsoft.com/office/powerpoint/2010/main" val="231359181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435A3C-4255-DE5A-63F3-AC85585EA6F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C86D345-D1BF-E26E-CFC7-495AA5D81414}"/>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388464BB-C3E0-2E97-6A95-995C21D9F3CE}"/>
              </a:ext>
            </a:extLst>
          </p:cNvPr>
          <p:cNvPicPr>
            <a:picLocks noChangeAspect="1"/>
          </p:cNvPicPr>
          <p:nvPr/>
        </p:nvPicPr>
        <p:blipFill>
          <a:blip r:embed="rId2"/>
          <a:stretch>
            <a:fillRect/>
          </a:stretch>
        </p:blipFill>
        <p:spPr>
          <a:xfrm>
            <a:off x="1574217" y="0"/>
            <a:ext cx="9043566" cy="6858000"/>
          </a:xfrm>
          <a:prstGeom prst="rect">
            <a:avLst/>
          </a:prstGeom>
        </p:spPr>
      </p:pic>
    </p:spTree>
    <p:extLst>
      <p:ext uri="{BB962C8B-B14F-4D97-AF65-F5344CB8AC3E}">
        <p14:creationId xmlns:p14="http://schemas.microsoft.com/office/powerpoint/2010/main" val="127779161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93D04D-395A-C7D1-BE86-F92ED974D27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96D6CF6B-61A7-2396-73A6-8DEFB9EC36B6}"/>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5D79AFF0-6A50-5723-A60C-470CCFB1081E}"/>
              </a:ext>
            </a:extLst>
          </p:cNvPr>
          <p:cNvPicPr>
            <a:picLocks noChangeAspect="1"/>
          </p:cNvPicPr>
          <p:nvPr/>
        </p:nvPicPr>
        <p:blipFill>
          <a:blip r:embed="rId2"/>
          <a:stretch>
            <a:fillRect/>
          </a:stretch>
        </p:blipFill>
        <p:spPr>
          <a:xfrm>
            <a:off x="0" y="309702"/>
            <a:ext cx="12192000" cy="6238596"/>
          </a:xfrm>
          <a:prstGeom prst="rect">
            <a:avLst/>
          </a:prstGeom>
        </p:spPr>
      </p:pic>
    </p:spTree>
    <p:extLst>
      <p:ext uri="{BB962C8B-B14F-4D97-AF65-F5344CB8AC3E}">
        <p14:creationId xmlns:p14="http://schemas.microsoft.com/office/powerpoint/2010/main" val="409219619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5C07DE-B1A0-769D-1F5A-C5B384A84E7A}"/>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170FA4A-5977-0F7A-B8AE-498A220BB079}"/>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CB8881C8-0FA0-7783-47FB-DFB37470F623}"/>
              </a:ext>
            </a:extLst>
          </p:cNvPr>
          <p:cNvPicPr>
            <a:picLocks noChangeAspect="1"/>
          </p:cNvPicPr>
          <p:nvPr/>
        </p:nvPicPr>
        <p:blipFill>
          <a:blip r:embed="rId3"/>
          <a:stretch>
            <a:fillRect/>
          </a:stretch>
        </p:blipFill>
        <p:spPr>
          <a:xfrm>
            <a:off x="411422" y="0"/>
            <a:ext cx="11369156" cy="6858000"/>
          </a:xfrm>
          <a:prstGeom prst="rect">
            <a:avLst/>
          </a:prstGeom>
        </p:spPr>
      </p:pic>
    </p:spTree>
    <p:extLst>
      <p:ext uri="{BB962C8B-B14F-4D97-AF65-F5344CB8AC3E}">
        <p14:creationId xmlns:p14="http://schemas.microsoft.com/office/powerpoint/2010/main" val="96277077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31F8E8-C0C1-11F1-AE22-CD67F76F27A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B955B8B-1D03-1474-F5FB-67AADFC0F1EE}"/>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D80B60B1-6C86-5CB3-F981-F58CEFA90014}"/>
              </a:ext>
            </a:extLst>
          </p:cNvPr>
          <p:cNvPicPr>
            <a:picLocks noChangeAspect="1"/>
          </p:cNvPicPr>
          <p:nvPr/>
        </p:nvPicPr>
        <p:blipFill>
          <a:blip r:embed="rId2"/>
          <a:stretch>
            <a:fillRect/>
          </a:stretch>
        </p:blipFill>
        <p:spPr>
          <a:xfrm>
            <a:off x="0" y="275044"/>
            <a:ext cx="12192000" cy="6307912"/>
          </a:xfrm>
          <a:prstGeom prst="rect">
            <a:avLst/>
          </a:prstGeom>
        </p:spPr>
      </p:pic>
    </p:spTree>
    <p:extLst>
      <p:ext uri="{BB962C8B-B14F-4D97-AF65-F5344CB8AC3E}">
        <p14:creationId xmlns:p14="http://schemas.microsoft.com/office/powerpoint/2010/main" val="25687323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p:cNvPicPr>
            <a:picLocks noChangeAspect="1"/>
          </p:cNvPicPr>
          <p:nvPr/>
        </p:nvPicPr>
        <p:blipFill>
          <a:blip r:embed="rId2"/>
          <a:stretch>
            <a:fillRect/>
          </a:stretch>
        </p:blipFill>
        <p:spPr>
          <a:xfrm>
            <a:off x="2388527" y="695841"/>
            <a:ext cx="7414946" cy="5554025"/>
          </a:xfrm>
          <a:prstGeom prst="rect">
            <a:avLst/>
          </a:prstGeom>
        </p:spPr>
      </p:pic>
      <p:sp>
        <p:nvSpPr>
          <p:cNvPr id="6" name="Rectangle 5"/>
          <p:cNvSpPr/>
          <p:nvPr/>
        </p:nvSpPr>
        <p:spPr>
          <a:xfrm>
            <a:off x="2240280" y="5333999"/>
            <a:ext cx="7711440" cy="12453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4564380" y="1049140"/>
            <a:ext cx="2926080" cy="49075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6667500" y="3207119"/>
            <a:ext cx="3672840" cy="25594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2251366" y="1710266"/>
            <a:ext cx="2736233" cy="20396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2508127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46185"/>
            <a:ext cx="10515600" cy="1066434"/>
          </a:xfrm>
        </p:spPr>
        <p:txBody>
          <a:bodyPr/>
          <a:lstStyle/>
          <a:p>
            <a:r>
              <a:rPr lang="en-US" dirty="0"/>
              <a:t>Summary</a:t>
            </a:r>
          </a:p>
        </p:txBody>
      </p:sp>
      <p:sp>
        <p:nvSpPr>
          <p:cNvPr id="3" name="Content Placeholder 2"/>
          <p:cNvSpPr>
            <a:spLocks noGrp="1"/>
          </p:cNvSpPr>
          <p:nvPr>
            <p:ph idx="1"/>
          </p:nvPr>
        </p:nvSpPr>
        <p:spPr>
          <a:xfrm>
            <a:off x="838200" y="1411130"/>
            <a:ext cx="10515600" cy="4823459"/>
          </a:xfrm>
        </p:spPr>
        <p:txBody>
          <a:bodyPr>
            <a:normAutofit fontScale="92500" lnSpcReduction="20000"/>
          </a:bodyPr>
          <a:lstStyle/>
          <a:p>
            <a:r>
              <a:rPr lang="en-US" dirty="0"/>
              <a:t>“Attention” models outperform recurrent models and convolutional models for </a:t>
            </a:r>
            <a:r>
              <a:rPr lang="en-US" b="1" dirty="0"/>
              <a:t>sequence</a:t>
            </a:r>
            <a:r>
              <a:rPr lang="en-US" dirty="0"/>
              <a:t> processing. They allow long range interactions.</a:t>
            </a:r>
          </a:p>
          <a:p>
            <a:r>
              <a:rPr lang="en-US" dirty="0"/>
              <a:t>These models do best with LOTS of training data</a:t>
            </a:r>
          </a:p>
          <a:p>
            <a:r>
              <a:rPr lang="en-US" dirty="0"/>
              <a:t>Naïve attention mechanisms have </a:t>
            </a:r>
            <a:r>
              <a:rPr lang="en-US" b="1" dirty="0"/>
              <a:t>quadratic</a:t>
            </a:r>
            <a:r>
              <a:rPr lang="en-US" dirty="0"/>
              <a:t> complexity with the number of input tokens, but there are often workarounds for this.</a:t>
            </a:r>
          </a:p>
          <a:p>
            <a:r>
              <a:rPr lang="en-US" dirty="0"/>
              <a:t>Tokenization seems harmful, so we have to fight back against its with positional embeddings or overlapping </a:t>
            </a:r>
            <a:r>
              <a:rPr lang="en-US" dirty="0" err="1"/>
              <a:t>tokenizations</a:t>
            </a:r>
            <a:r>
              <a:rPr lang="en-US" dirty="0"/>
              <a:t>.</a:t>
            </a:r>
          </a:p>
          <a:p>
            <a:r>
              <a:rPr lang="en-US" dirty="0"/>
              <a:t>Attentional models seem to succeed when they copy the inductive biases of convolutional models. </a:t>
            </a:r>
          </a:p>
          <a:p>
            <a:r>
              <a:rPr lang="en-US" dirty="0"/>
              <a:t>For “traditional” image processing, it is not clear if Transformers outperform convolutional networks.</a:t>
            </a:r>
          </a:p>
          <a:p>
            <a:r>
              <a:rPr lang="en-US" dirty="0"/>
              <a:t>You should start with one of these pre-trained models – CLIP if you want semantic / language support, Dino if you want dense spatial reasoning</a:t>
            </a:r>
          </a:p>
        </p:txBody>
      </p:sp>
    </p:spTree>
    <p:extLst>
      <p:ext uri="{BB962C8B-B14F-4D97-AF65-F5344CB8AC3E}">
        <p14:creationId xmlns:p14="http://schemas.microsoft.com/office/powerpoint/2010/main" val="300474317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Myriad">
      <a:majorFont>
        <a:latin typeface="Myriad Pro"/>
        <a:ea typeface=""/>
        <a:cs typeface=""/>
      </a:majorFont>
      <a:minorFont>
        <a:latin typeface="Myriad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1704</TotalTime>
  <Words>2647</Words>
  <Application>Microsoft Office PowerPoint</Application>
  <PresentationFormat>Widescreen</PresentationFormat>
  <Paragraphs>316</Paragraphs>
  <Slides>90</Slides>
  <Notes>20</Notes>
  <HiddenSlides>10</HiddenSlides>
  <MMClips>0</MMClips>
  <ScaleCrop>false</ScaleCrop>
  <HeadingPairs>
    <vt:vector size="6" baseType="variant">
      <vt:variant>
        <vt:lpstr>Fonts Used</vt:lpstr>
      </vt:variant>
      <vt:variant>
        <vt:i4>5</vt:i4>
      </vt:variant>
      <vt:variant>
        <vt:lpstr>Theme</vt:lpstr>
      </vt:variant>
      <vt:variant>
        <vt:i4>4</vt:i4>
      </vt:variant>
      <vt:variant>
        <vt:lpstr>Slide Titles</vt:lpstr>
      </vt:variant>
      <vt:variant>
        <vt:i4>90</vt:i4>
      </vt:variant>
    </vt:vector>
  </HeadingPairs>
  <TitlesOfParts>
    <vt:vector size="99" baseType="lpstr">
      <vt:lpstr>Arial</vt:lpstr>
      <vt:lpstr>Calibri</vt:lpstr>
      <vt:lpstr>Calibri Light</vt:lpstr>
      <vt:lpstr>Myriad Pro</vt:lpstr>
      <vt:lpstr>Times New Roman</vt:lpstr>
      <vt:lpstr>Office Theme</vt:lpstr>
      <vt:lpstr>Simple Light</vt:lpstr>
      <vt:lpstr>1_Simple Light</vt:lpstr>
      <vt:lpstr>1_Office Theme</vt:lpstr>
      <vt:lpstr>“Attention” and “Transformer” Architectures</vt:lpstr>
      <vt:lpstr>Recap – 3D point processing</vt:lpstr>
      <vt:lpstr>Recap – Object Detection</vt:lpstr>
      <vt:lpstr>PowerPoint Presentation</vt:lpstr>
      <vt:lpstr>Outline</vt:lpstr>
      <vt:lpstr>PowerPoint Presentation</vt:lpstr>
      <vt:lpstr>PowerPoint Presentation</vt:lpstr>
      <vt:lpstr>PowerPoint Presentation</vt:lpstr>
      <vt:lpstr>PowerPoint Presentation</vt:lpstr>
      <vt:lpstr>PowerPoint Presentation</vt:lpstr>
      <vt:lpstr>Language understanding</vt:lpstr>
      <vt:lpstr>Language understanding</vt:lpstr>
      <vt:lpstr>Language understanding</vt:lpstr>
      <vt:lpstr>Longer Range Dependencies</vt:lpstr>
      <vt:lpstr>PowerPoint Presentation</vt:lpstr>
      <vt:lpstr>PowerPoint Presentation</vt:lpstr>
      <vt:lpstr>So how do we fix these problems?</vt:lpstr>
      <vt:lpstr>Receptive field could also be an issue in 3D</vt:lpstr>
      <vt:lpstr>PowerPoint Presentation</vt:lpstr>
      <vt:lpstr>Dilated Convolution</vt:lpstr>
      <vt:lpstr>Sequence 2 Sequence models in language</vt:lpstr>
      <vt:lpstr>Outline</vt:lpstr>
      <vt:lpstr>PowerPoint Presentation</vt:lpstr>
      <vt:lpstr>PowerPoint Presentation</vt:lpstr>
      <vt:lpstr>PowerPoint Presentation</vt:lpstr>
      <vt:lpstr>PowerPoint Presentation</vt:lpstr>
      <vt:lpstr>PowerPoint Presentation</vt:lpstr>
      <vt:lpstr>Complexity Comparison</vt:lpstr>
      <vt:lpstr>PowerPoint Presentation</vt:lpstr>
      <vt:lpstr>Transformer Architecture</vt:lpstr>
      <vt:lpstr>Outline</vt:lpstr>
      <vt:lpstr>Recall: ConvNets</vt:lpstr>
      <vt:lpstr>ConvNets assume spatial locality</vt:lpstr>
      <vt:lpstr>An alternative to convolution: Attention</vt:lpstr>
      <vt:lpstr>An alternative to convolution: Attention</vt:lpstr>
      <vt:lpstr>An alternative to convolution: Attention</vt:lpstr>
      <vt:lpstr>An alternative to convolution: Attention</vt:lpstr>
      <vt:lpstr>An alternative to convolution: Attention</vt:lpstr>
      <vt:lpstr>An alternative to convolution: Attention</vt:lpstr>
      <vt:lpstr>An alternative to convolution: Attention</vt:lpstr>
      <vt:lpstr>An alternative to convolution: Attention</vt:lpstr>
      <vt:lpstr>An alternative to convolution: Attention</vt:lpstr>
      <vt:lpstr>An alternative to convolution: Attention</vt:lpstr>
      <vt:lpstr>Details</vt:lpstr>
      <vt:lpstr>Transformers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Swin Transformer outperforms “vanilla” ViT by…</vt:lpstr>
      <vt:lpstr>PowerPoint Presentation</vt:lpstr>
      <vt:lpstr>PowerPoint Presentation</vt:lpstr>
      <vt:lpstr>PowerPoint Presentation</vt:lpstr>
      <vt:lpstr>PowerPoint Presentation</vt:lpstr>
      <vt:lpstr>PowerPoint Presentation</vt:lpstr>
      <vt:lpstr>PowerPoint Presentation</vt:lpstr>
      <vt:lpstr>Outline</vt:lpstr>
      <vt:lpstr>PowerPoint Presentation</vt:lpstr>
      <vt:lpstr>PowerPoint Presentation</vt:lpstr>
      <vt:lpstr>PowerPoint Presentation</vt:lpstr>
      <vt:lpstr>PowerPoint Presentation</vt:lpstr>
      <vt:lpstr>PowerPoint Presentation</vt:lpstr>
      <vt:lpstr>PowerPoint Presentation</vt:lpstr>
      <vt:lpstr>Outline</vt:lpstr>
      <vt:lpstr>CLIP</vt:lpstr>
      <vt:lpstr>PowerPoint Presentation</vt:lpstr>
      <vt:lpstr>PowerPoint Presentation</vt:lpstr>
      <vt:lpstr>PowerPoint Presentation</vt:lpstr>
      <vt:lpstr>PowerPoint Presentation</vt:lpstr>
      <vt:lpstr>PowerPoint Presentation</vt:lpstr>
      <vt:lpstr>Outline</vt:lpstr>
      <vt:lpstr>PowerPoint Presentation</vt:lpstr>
      <vt:lpstr>DinoV2 Datasets</vt:lpstr>
      <vt:lpstr>PowerPoint Presentation</vt:lpstr>
      <vt:lpstr>PowerPoint Presentation</vt:lpstr>
      <vt:lpstr>Semantic Segmentation</vt:lpstr>
      <vt:lpstr>PowerPoint Presentation</vt:lpstr>
      <vt:lpstr>PowerPoint Presentation</vt:lpstr>
      <vt:lpstr>PowerPoint Presentation</vt:lpstr>
      <vt:lpstr>PowerPoint Presentation</vt:lpstr>
      <vt:lpstr>PowerPoint Presentation</vt:lpstr>
      <vt:lpstr>PowerPoint Presentation</vt:lpstr>
      <vt:lpstr>Summary</vt:lpstr>
    </vt:vector>
  </TitlesOfParts>
  <Company>Brown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James</dc:creator>
  <cp:lastModifiedBy>Hays, James H</cp:lastModifiedBy>
  <cp:revision>92</cp:revision>
  <dcterms:created xsi:type="dcterms:W3CDTF">2016-11-21T15:21:26Z</dcterms:created>
  <dcterms:modified xsi:type="dcterms:W3CDTF">2026-04-08T17:48:42Z</dcterms:modified>
</cp:coreProperties>
</file>