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76" r:id="rId1"/>
    <p:sldMasterId id="2147483701" r:id="rId2"/>
  </p:sldMasterIdLst>
  <p:notesMasterIdLst>
    <p:notesMasterId r:id="rId129"/>
  </p:notesMasterIdLst>
  <p:sldIdLst>
    <p:sldId id="1897" r:id="rId3"/>
    <p:sldId id="1920" r:id="rId4"/>
    <p:sldId id="256" r:id="rId5"/>
    <p:sldId id="1831" r:id="rId6"/>
    <p:sldId id="1797" r:id="rId7"/>
    <p:sldId id="1800" r:id="rId8"/>
    <p:sldId id="1798" r:id="rId9"/>
    <p:sldId id="1801" r:id="rId10"/>
    <p:sldId id="1805" r:id="rId11"/>
    <p:sldId id="1809" r:id="rId12"/>
    <p:sldId id="1811" r:id="rId13"/>
    <p:sldId id="1794" r:id="rId14"/>
    <p:sldId id="1796" r:id="rId15"/>
    <p:sldId id="1795" r:id="rId16"/>
    <p:sldId id="1793" r:id="rId17"/>
    <p:sldId id="1814" r:id="rId18"/>
    <p:sldId id="1816" r:id="rId19"/>
    <p:sldId id="262" r:id="rId20"/>
    <p:sldId id="265" r:id="rId21"/>
    <p:sldId id="1746" r:id="rId22"/>
    <p:sldId id="267" r:id="rId23"/>
    <p:sldId id="269" r:id="rId24"/>
    <p:sldId id="270" r:id="rId25"/>
    <p:sldId id="1745" r:id="rId26"/>
    <p:sldId id="1732" r:id="rId27"/>
    <p:sldId id="1840" r:id="rId28"/>
    <p:sldId id="276" r:id="rId29"/>
    <p:sldId id="277" r:id="rId30"/>
    <p:sldId id="278" r:id="rId31"/>
    <p:sldId id="280" r:id="rId32"/>
    <p:sldId id="286" r:id="rId33"/>
    <p:sldId id="287" r:id="rId34"/>
    <p:sldId id="288" r:id="rId35"/>
    <p:sldId id="1812" r:id="rId36"/>
    <p:sldId id="1817" r:id="rId37"/>
    <p:sldId id="1819" r:id="rId38"/>
    <p:sldId id="1818"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1736" r:id="rId53"/>
    <p:sldId id="306" r:id="rId54"/>
    <p:sldId id="307" r:id="rId55"/>
    <p:sldId id="310" r:id="rId56"/>
    <p:sldId id="311" r:id="rId57"/>
    <p:sldId id="312" r:id="rId58"/>
    <p:sldId id="1737" r:id="rId59"/>
    <p:sldId id="315" r:id="rId60"/>
    <p:sldId id="1749" r:id="rId61"/>
    <p:sldId id="1750" r:id="rId62"/>
    <p:sldId id="317" r:id="rId63"/>
    <p:sldId id="1833" r:id="rId64"/>
    <p:sldId id="1835" r:id="rId65"/>
    <p:sldId id="1834" r:id="rId66"/>
    <p:sldId id="1836" r:id="rId67"/>
    <p:sldId id="1822" r:id="rId68"/>
    <p:sldId id="1921" r:id="rId69"/>
    <p:sldId id="1747" r:id="rId70"/>
    <p:sldId id="1826" r:id="rId71"/>
    <p:sldId id="1830" r:id="rId72"/>
    <p:sldId id="1837" r:id="rId73"/>
    <p:sldId id="1838" r:id="rId74"/>
    <p:sldId id="1867" r:id="rId75"/>
    <p:sldId id="1734" r:id="rId76"/>
    <p:sldId id="1868" r:id="rId77"/>
    <p:sldId id="1869" r:id="rId78"/>
    <p:sldId id="1870" r:id="rId79"/>
    <p:sldId id="1871" r:id="rId80"/>
    <p:sldId id="1872" r:id="rId81"/>
    <p:sldId id="1873" r:id="rId82"/>
    <p:sldId id="1874" r:id="rId83"/>
    <p:sldId id="1875" r:id="rId84"/>
    <p:sldId id="1876" r:id="rId85"/>
    <p:sldId id="1877" r:id="rId86"/>
    <p:sldId id="1878" r:id="rId87"/>
    <p:sldId id="1879" r:id="rId88"/>
    <p:sldId id="1880" r:id="rId89"/>
    <p:sldId id="1881" r:id="rId90"/>
    <p:sldId id="1882" r:id="rId91"/>
    <p:sldId id="1883" r:id="rId92"/>
    <p:sldId id="1884" r:id="rId93"/>
    <p:sldId id="1885" r:id="rId94"/>
    <p:sldId id="1886" r:id="rId95"/>
    <p:sldId id="1887" r:id="rId96"/>
    <p:sldId id="1888" r:id="rId97"/>
    <p:sldId id="1889" r:id="rId98"/>
    <p:sldId id="1890" r:id="rId99"/>
    <p:sldId id="1891" r:id="rId100"/>
    <p:sldId id="1892" r:id="rId101"/>
    <p:sldId id="1893" r:id="rId102"/>
    <p:sldId id="1922" r:id="rId103"/>
    <p:sldId id="1923" r:id="rId104"/>
    <p:sldId id="1894" r:id="rId105"/>
    <p:sldId id="1899" r:id="rId106"/>
    <p:sldId id="1900" r:id="rId107"/>
    <p:sldId id="1901" r:id="rId108"/>
    <p:sldId id="1902" r:id="rId109"/>
    <p:sldId id="1903" r:id="rId110"/>
    <p:sldId id="1904" r:id="rId111"/>
    <p:sldId id="1905" r:id="rId112"/>
    <p:sldId id="1906" r:id="rId113"/>
    <p:sldId id="1907" r:id="rId114"/>
    <p:sldId id="1908" r:id="rId115"/>
    <p:sldId id="1909" r:id="rId116"/>
    <p:sldId id="1910" r:id="rId117"/>
    <p:sldId id="1911" r:id="rId118"/>
    <p:sldId id="1912" r:id="rId119"/>
    <p:sldId id="1913" r:id="rId120"/>
    <p:sldId id="1914" r:id="rId121"/>
    <p:sldId id="1915" r:id="rId122"/>
    <p:sldId id="1916" r:id="rId123"/>
    <p:sldId id="1917" r:id="rId124"/>
    <p:sldId id="1918" r:id="rId125"/>
    <p:sldId id="1919" r:id="rId126"/>
    <p:sldId id="1895" r:id="rId127"/>
    <p:sldId id="1896" r:id="rId128"/>
  </p:sldIdLst>
  <p:sldSz cx="12192000" cy="6858000"/>
  <p:notesSz cx="6858000" cy="9144000"/>
  <p:embeddedFontLst>
    <p:embeddedFont>
      <p:font typeface="Cambria Math" panose="02040503050406030204" pitchFamily="18" charset="0"/>
      <p:regular r:id="rId130"/>
    </p:embeddedFont>
    <p:embeddedFont>
      <p:font typeface="Helvetica" panose="020B0604020202020204" pitchFamily="34" charset="0"/>
      <p:regular r:id="rId131"/>
      <p:bold r:id="rId132"/>
      <p:italic r:id="rId133"/>
      <p:boldItalic r:id="rId134"/>
    </p:embeddedFont>
    <p:embeddedFont>
      <p:font typeface="Myriad Pro" panose="020B0503030403020204" charset="0"/>
      <p:regular r:id="rId135"/>
      <p:bold r:id="rId136"/>
      <p:italic r:id="rId137"/>
      <p:boldItalic r:id="rId138"/>
    </p:embeddedFont>
  </p:embeddedFontLst>
  <p:custDataLst>
    <p:tags r:id="rId1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493" autoAdjust="0"/>
    <p:restoredTop sz="79031"/>
  </p:normalViewPr>
  <p:slideViewPr>
    <p:cSldViewPr snapToGrid="0" snapToObjects="1">
      <p:cViewPr varScale="1">
        <p:scale>
          <a:sx n="76" d="100"/>
          <a:sy n="76" d="100"/>
        </p:scale>
        <p:origin x="132" y="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font" Target="fonts/font9.fntdata"/><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5.fntdata"/><Relationship Id="rId139" Type="http://schemas.openxmlformats.org/officeDocument/2006/relationships/tags" Target="tags/tag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notesMaster" Target="notesMasters/notesMaster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font" Target="fonts/font1.fntdata"/><Relationship Id="rId135" Type="http://schemas.openxmlformats.org/officeDocument/2006/relationships/font" Target="fonts/font6.fntdata"/><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font" Target="fonts/font2.fntdata"/><Relationship Id="rId136" Type="http://schemas.openxmlformats.org/officeDocument/2006/relationships/font" Target="fonts/font7.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theme" Target="theme/theme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font" Target="fonts/font8.fnt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font" Target="fonts/font3.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font" Target="fonts/font4.fntdata"/><Relationship Id="rId16"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237F29-C029-0A49-AEB2-4E163B48338B}" type="datetimeFigureOut">
              <a:rPr lang="en-US" smtClean="0"/>
              <a:t>4/13/2026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5CA6A4-D76F-804D-9E0A-7D6B0F4A594E}" type="slidenum">
              <a:rPr lang="en-US" smtClean="0"/>
              <a:t>‹#›</a:t>
            </a:fld>
            <a:endParaRPr lang="en-US"/>
          </a:p>
        </p:txBody>
      </p:sp>
    </p:spTree>
    <p:extLst>
      <p:ext uri="{BB962C8B-B14F-4D97-AF65-F5344CB8AC3E}">
        <p14:creationId xmlns:p14="http://schemas.microsoft.com/office/powerpoint/2010/main" val="3420135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math.stackexchange.com/questions/99299/best-fitting-plane-given-a-set-of-point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blog.keras.io/building-autoencoders-in-keras.html"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https://math.stackexchange.com/questions/99299/best-fitting-plane-given-a-set-of-points</a:t>
            </a:r>
            <a:endParaRPr lang="en-US" dirty="0"/>
          </a:p>
        </p:txBody>
      </p:sp>
      <p:sp>
        <p:nvSpPr>
          <p:cNvPr id="4" name="Slide Number Placeholder 3"/>
          <p:cNvSpPr>
            <a:spLocks noGrp="1"/>
          </p:cNvSpPr>
          <p:nvPr>
            <p:ph type="sldNum" sz="quarter" idx="5"/>
          </p:nvPr>
        </p:nvSpPr>
        <p:spPr/>
        <p:txBody>
          <a:bodyPr/>
          <a:lstStyle/>
          <a:p>
            <a:fld id="{555CA6A4-D76F-804D-9E0A-7D6B0F4A594E}" type="slidenum">
              <a:rPr lang="en-US" smtClean="0"/>
              <a:t>7</a:t>
            </a:fld>
            <a:endParaRPr lang="en-US"/>
          </a:p>
        </p:txBody>
      </p:sp>
    </p:spTree>
    <p:extLst>
      <p:ext uri="{BB962C8B-B14F-4D97-AF65-F5344CB8AC3E}">
        <p14:creationId xmlns:p14="http://schemas.microsoft.com/office/powerpoint/2010/main" val="4030594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4" name="Shape 1264"/>
          <p:cNvSpPr>
            <a:spLocks noGrp="1" noRot="1" noChangeAspect="1"/>
          </p:cNvSpPr>
          <p:nvPr>
            <p:ph type="sldImg"/>
          </p:nvPr>
        </p:nvSpPr>
        <p:spPr>
          <a:xfrm>
            <a:off x="381000" y="685800"/>
            <a:ext cx="6096000" cy="3429000"/>
          </a:xfrm>
          <a:prstGeom prst="rect">
            <a:avLst/>
          </a:prstGeom>
        </p:spPr>
        <p:txBody>
          <a:bodyPr/>
          <a:lstStyle/>
          <a:p>
            <a:endParaRPr/>
          </a:p>
        </p:txBody>
      </p:sp>
      <p:sp>
        <p:nvSpPr>
          <p:cNvPr id="1265" name="Shape 1265"/>
          <p:cNvSpPr>
            <a:spLocks noGrp="1"/>
          </p:cNvSpPr>
          <p:nvPr>
            <p:ph type="body" sz="quarter" idx="1"/>
          </p:nvPr>
        </p:nvSpPr>
        <p:spPr>
          <a:prstGeom prst="rect">
            <a:avLst/>
          </a:prstGeom>
        </p:spPr>
        <p:txBody>
          <a:bodyPr/>
          <a:lstStyle/>
          <a:p>
            <a:r>
              <a:t>Suppose there is an equal chance that the actual color is red or blue. Then the solution that minimizes the L2 norm is to output average of red and blue, which gives a grayish result.</a:t>
            </a:r>
          </a:p>
        </p:txBody>
      </p:sp>
    </p:spTree>
    <p:extLst>
      <p:ext uri="{BB962C8B-B14F-4D97-AF65-F5344CB8AC3E}">
        <p14:creationId xmlns:p14="http://schemas.microsoft.com/office/powerpoint/2010/main" val="2034054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9" name="Shape 1279"/>
          <p:cNvSpPr>
            <a:spLocks noGrp="1" noRot="1" noChangeAspect="1"/>
          </p:cNvSpPr>
          <p:nvPr>
            <p:ph type="sldImg"/>
          </p:nvPr>
        </p:nvSpPr>
        <p:spPr>
          <a:xfrm>
            <a:off x="381000" y="685800"/>
            <a:ext cx="6096000" cy="3429000"/>
          </a:xfrm>
          <a:prstGeom prst="rect">
            <a:avLst/>
          </a:prstGeom>
        </p:spPr>
        <p:txBody>
          <a:bodyPr/>
          <a:lstStyle/>
          <a:p>
            <a:endParaRPr/>
          </a:p>
        </p:txBody>
      </p:sp>
      <p:sp>
        <p:nvSpPr>
          <p:cNvPr id="1280" name="Shape 1280"/>
          <p:cNvSpPr>
            <a:spLocks noGrp="1"/>
          </p:cNvSpPr>
          <p:nvPr>
            <p:ph type="body" sz="quarter" idx="1"/>
          </p:nvPr>
        </p:nvSpPr>
        <p:spPr>
          <a:prstGeom prst="rect">
            <a:avLst/>
          </a:prstGeom>
        </p:spPr>
        <p:txBody>
          <a:bodyPr/>
          <a:lstStyle/>
          <a:p>
            <a:pPr>
              <a:defRPr sz="1800"/>
            </a:pPr>
            <a:r>
              <a:t>Required lots of engineering. Choose a color space, discretization scheme, soft-encoding, class-rebalancing with regularization, annealed-mean, etc.</a:t>
            </a:r>
          </a:p>
          <a:p>
            <a:pPr>
              <a:defRPr sz="1800"/>
            </a:pPr>
            <a:endParaRPr/>
          </a:p>
          <a:p>
            <a:pPr>
              <a:defRPr sz="1800"/>
            </a:pPr>
            <a:r>
              <a:t>Can we just automatically learn all this?</a:t>
            </a:r>
          </a:p>
        </p:txBody>
      </p:sp>
    </p:spTree>
    <p:extLst>
      <p:ext uri="{BB962C8B-B14F-4D97-AF65-F5344CB8AC3E}">
        <p14:creationId xmlns:p14="http://schemas.microsoft.com/office/powerpoint/2010/main" val="2605703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7" name="Shape 1437"/>
          <p:cNvSpPr>
            <a:spLocks noGrp="1" noRot="1" noChangeAspect="1"/>
          </p:cNvSpPr>
          <p:nvPr>
            <p:ph type="sldImg"/>
          </p:nvPr>
        </p:nvSpPr>
        <p:spPr>
          <a:xfrm>
            <a:off x="381000" y="685800"/>
            <a:ext cx="6096000" cy="3429000"/>
          </a:xfrm>
          <a:prstGeom prst="rect">
            <a:avLst/>
          </a:prstGeom>
        </p:spPr>
        <p:txBody>
          <a:bodyPr/>
          <a:lstStyle/>
          <a:p>
            <a:endParaRPr/>
          </a:p>
        </p:txBody>
      </p:sp>
      <p:sp>
        <p:nvSpPr>
          <p:cNvPr id="1438" name="Shape 1438"/>
          <p:cNvSpPr>
            <a:spLocks noGrp="1"/>
          </p:cNvSpPr>
          <p:nvPr>
            <p:ph type="body" sz="quarter" idx="1"/>
          </p:nvPr>
        </p:nvSpPr>
        <p:spPr>
          <a:prstGeom prst="rect">
            <a:avLst/>
          </a:prstGeom>
        </p:spPr>
        <p:txBody>
          <a:bodyPr/>
          <a:lstStyle/>
          <a:p>
            <a:r>
              <a:t>So we can carefully engineer our loss functions</a:t>
            </a:r>
          </a:p>
        </p:txBody>
      </p:sp>
    </p:spTree>
    <p:extLst>
      <p:ext uri="{BB962C8B-B14F-4D97-AF65-F5344CB8AC3E}">
        <p14:creationId xmlns:p14="http://schemas.microsoft.com/office/powerpoint/2010/main" val="2745223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1" name="Shape 1461"/>
          <p:cNvSpPr>
            <a:spLocks noGrp="1" noRot="1" noChangeAspect="1"/>
          </p:cNvSpPr>
          <p:nvPr>
            <p:ph type="sldImg"/>
          </p:nvPr>
        </p:nvSpPr>
        <p:spPr>
          <a:xfrm>
            <a:off x="381000" y="685800"/>
            <a:ext cx="6096000" cy="3429000"/>
          </a:xfrm>
          <a:prstGeom prst="rect">
            <a:avLst/>
          </a:prstGeom>
        </p:spPr>
        <p:txBody>
          <a:bodyPr/>
          <a:lstStyle/>
          <a:p>
            <a:endParaRPr/>
          </a:p>
        </p:txBody>
      </p:sp>
      <p:sp>
        <p:nvSpPr>
          <p:cNvPr id="1462" name="Shape 1462"/>
          <p:cNvSpPr>
            <a:spLocks noGrp="1"/>
          </p:cNvSpPr>
          <p:nvPr>
            <p:ph type="body" sz="quarter" idx="1"/>
          </p:nvPr>
        </p:nvSpPr>
        <p:spPr>
          <a:prstGeom prst="rect">
            <a:avLst/>
          </a:prstGeom>
        </p:spPr>
        <p:txBody>
          <a:bodyPr/>
          <a:lstStyle/>
          <a:p>
            <a:r>
              <a:t>So we can carefully engineer our loss functions</a:t>
            </a:r>
          </a:p>
        </p:txBody>
      </p:sp>
    </p:spTree>
    <p:extLst>
      <p:ext uri="{BB962C8B-B14F-4D97-AF65-F5344CB8AC3E}">
        <p14:creationId xmlns:p14="http://schemas.microsoft.com/office/powerpoint/2010/main" val="2035960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3" name="Shape 1483"/>
          <p:cNvSpPr>
            <a:spLocks noGrp="1" noRot="1" noChangeAspect="1"/>
          </p:cNvSpPr>
          <p:nvPr>
            <p:ph type="sldImg"/>
          </p:nvPr>
        </p:nvSpPr>
        <p:spPr>
          <a:xfrm>
            <a:off x="381000" y="685800"/>
            <a:ext cx="6096000" cy="3429000"/>
          </a:xfrm>
          <a:prstGeom prst="rect">
            <a:avLst/>
          </a:prstGeom>
        </p:spPr>
        <p:txBody>
          <a:bodyPr/>
          <a:lstStyle/>
          <a:p>
            <a:endParaRPr/>
          </a:p>
        </p:txBody>
      </p:sp>
      <p:sp>
        <p:nvSpPr>
          <p:cNvPr id="1484" name="Shape 1484"/>
          <p:cNvSpPr>
            <a:spLocks noGrp="1"/>
          </p:cNvSpPr>
          <p:nvPr>
            <p:ph type="body" sz="quarter" idx="1"/>
          </p:nvPr>
        </p:nvSpPr>
        <p:spPr>
          <a:prstGeom prst="rect">
            <a:avLst/>
          </a:prstGeom>
        </p:spPr>
        <p:txBody>
          <a:bodyPr/>
          <a:lstStyle/>
          <a:p>
            <a:r>
              <a:t>All of these are just predicting pixels from pixels, so shouldn’t there be some universal loss?</a:t>
            </a:r>
          </a:p>
        </p:txBody>
      </p:sp>
    </p:spTree>
    <p:extLst>
      <p:ext uri="{BB962C8B-B14F-4D97-AF65-F5344CB8AC3E}">
        <p14:creationId xmlns:p14="http://schemas.microsoft.com/office/powerpoint/2010/main" val="1741794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CONDITIONAL</a:t>
            </a:r>
          </a:p>
        </p:txBody>
      </p:sp>
      <p:sp>
        <p:nvSpPr>
          <p:cNvPr id="4" name="Slide Number Placeholder 3"/>
          <p:cNvSpPr>
            <a:spLocks noGrp="1"/>
          </p:cNvSpPr>
          <p:nvPr>
            <p:ph type="sldNum" sz="quarter" idx="5"/>
          </p:nvPr>
        </p:nvSpPr>
        <p:spPr/>
        <p:txBody>
          <a:bodyPr/>
          <a:lstStyle/>
          <a:p>
            <a:fld id="{555CA6A4-D76F-804D-9E0A-7D6B0F4A594E}" type="slidenum">
              <a:rPr lang="en-US" smtClean="0"/>
              <a:t>38</a:t>
            </a:fld>
            <a:endParaRPr lang="en-US"/>
          </a:p>
        </p:txBody>
      </p:sp>
    </p:spTree>
    <p:extLst>
      <p:ext uri="{BB962C8B-B14F-4D97-AF65-F5344CB8AC3E}">
        <p14:creationId xmlns:p14="http://schemas.microsoft.com/office/powerpoint/2010/main" val="4134603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5CA6A4-D76F-804D-9E0A-7D6B0F4A594E}" type="slidenum">
              <a:rPr lang="en-US" smtClean="0"/>
              <a:t>39</a:t>
            </a:fld>
            <a:endParaRPr lang="en-US"/>
          </a:p>
        </p:txBody>
      </p:sp>
    </p:spTree>
    <p:extLst>
      <p:ext uri="{BB962C8B-B14F-4D97-AF65-F5344CB8AC3E}">
        <p14:creationId xmlns:p14="http://schemas.microsoft.com/office/powerpoint/2010/main" val="6359195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 wants to Maximize objective</a:t>
            </a:r>
          </a:p>
          <a:p>
            <a:endParaRPr lang="en-US" dirty="0"/>
          </a:p>
          <a:p>
            <a:r>
              <a:rPr lang="en-US" dirty="0"/>
              <a:t>Penalize</a:t>
            </a:r>
          </a:p>
        </p:txBody>
      </p:sp>
      <p:sp>
        <p:nvSpPr>
          <p:cNvPr id="4" name="Slide Number Placeholder 3"/>
          <p:cNvSpPr>
            <a:spLocks noGrp="1"/>
          </p:cNvSpPr>
          <p:nvPr>
            <p:ph type="sldNum" sz="quarter" idx="5"/>
          </p:nvPr>
        </p:nvSpPr>
        <p:spPr/>
        <p:txBody>
          <a:bodyPr/>
          <a:lstStyle/>
          <a:p>
            <a:fld id="{555CA6A4-D76F-804D-9E0A-7D6B0F4A594E}" type="slidenum">
              <a:rPr lang="en-US" smtClean="0"/>
              <a:t>40</a:t>
            </a:fld>
            <a:endParaRPr lang="en-US"/>
          </a:p>
        </p:txBody>
      </p:sp>
    </p:spTree>
    <p:extLst>
      <p:ext uri="{BB962C8B-B14F-4D97-AF65-F5344CB8AC3E}">
        <p14:creationId xmlns:p14="http://schemas.microsoft.com/office/powerpoint/2010/main" val="3618969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 wants to </a:t>
            </a:r>
            <a:r>
              <a:rPr lang="en-US" dirty="0" err="1"/>
              <a:t>minize</a:t>
            </a:r>
            <a:r>
              <a:rPr lang="en-US" dirty="0"/>
              <a:t> objective</a:t>
            </a:r>
          </a:p>
        </p:txBody>
      </p:sp>
      <p:sp>
        <p:nvSpPr>
          <p:cNvPr id="4" name="Slide Number Placeholder 3"/>
          <p:cNvSpPr>
            <a:spLocks noGrp="1"/>
          </p:cNvSpPr>
          <p:nvPr>
            <p:ph type="sldNum" sz="quarter" idx="5"/>
          </p:nvPr>
        </p:nvSpPr>
        <p:spPr/>
        <p:txBody>
          <a:bodyPr/>
          <a:lstStyle/>
          <a:p>
            <a:fld id="{555CA6A4-D76F-804D-9E0A-7D6B0F4A594E}" type="slidenum">
              <a:rPr lang="en-US" smtClean="0"/>
              <a:t>41</a:t>
            </a:fld>
            <a:endParaRPr lang="en-US"/>
          </a:p>
        </p:txBody>
      </p:sp>
    </p:spTree>
    <p:extLst>
      <p:ext uri="{BB962C8B-B14F-4D97-AF65-F5344CB8AC3E}">
        <p14:creationId xmlns:p14="http://schemas.microsoft.com/office/powerpoint/2010/main" val="3495030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7" name="Shape 1727"/>
          <p:cNvSpPr>
            <a:spLocks noGrp="1" noRot="1" noChangeAspect="1"/>
          </p:cNvSpPr>
          <p:nvPr>
            <p:ph type="sldImg"/>
          </p:nvPr>
        </p:nvSpPr>
        <p:spPr>
          <a:xfrm>
            <a:off x="381000" y="685800"/>
            <a:ext cx="6096000" cy="3429000"/>
          </a:xfrm>
          <a:prstGeom prst="rect">
            <a:avLst/>
          </a:prstGeom>
        </p:spPr>
        <p:txBody>
          <a:bodyPr/>
          <a:lstStyle/>
          <a:p>
            <a:endParaRPr/>
          </a:p>
        </p:txBody>
      </p:sp>
      <p:sp>
        <p:nvSpPr>
          <p:cNvPr id="1728" name="Shape 1728"/>
          <p:cNvSpPr>
            <a:spLocks noGrp="1"/>
          </p:cNvSpPr>
          <p:nvPr>
            <p:ph type="body" sz="quarter" idx="1"/>
          </p:nvPr>
        </p:nvSpPr>
        <p:spPr>
          <a:prstGeom prst="rect">
            <a:avLst/>
          </a:prstGeom>
        </p:spPr>
        <p:txBody>
          <a:bodyPr/>
          <a:lstStyle/>
          <a:p>
            <a:r>
              <a:t>But what if, given this input, out generator outputs this image? Is it real or is it fake? </a:t>
            </a:r>
          </a:p>
        </p:txBody>
      </p:sp>
    </p:spTree>
    <p:extLst>
      <p:ext uri="{BB962C8B-B14F-4D97-AF65-F5344CB8AC3E}">
        <p14:creationId xmlns:p14="http://schemas.microsoft.com/office/powerpoint/2010/main" val="496504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5CA6A4-D76F-804D-9E0A-7D6B0F4A594E}" type="slidenum">
              <a:rPr lang="en-US" smtClean="0"/>
              <a:t>9</a:t>
            </a:fld>
            <a:endParaRPr lang="en-US"/>
          </a:p>
        </p:txBody>
      </p:sp>
    </p:spTree>
    <p:extLst>
      <p:ext uri="{BB962C8B-B14F-4D97-AF65-F5344CB8AC3E}">
        <p14:creationId xmlns:p14="http://schemas.microsoft.com/office/powerpoint/2010/main" val="13059684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0" name="Shape 1950"/>
          <p:cNvSpPr>
            <a:spLocks noGrp="1" noRot="1" noChangeAspect="1"/>
          </p:cNvSpPr>
          <p:nvPr>
            <p:ph type="sldImg"/>
          </p:nvPr>
        </p:nvSpPr>
        <p:spPr>
          <a:xfrm>
            <a:off x="381000" y="685800"/>
            <a:ext cx="6096000" cy="3429000"/>
          </a:xfrm>
          <a:prstGeom prst="rect">
            <a:avLst/>
          </a:prstGeom>
        </p:spPr>
        <p:txBody>
          <a:bodyPr/>
          <a:lstStyle/>
          <a:p>
            <a:endParaRPr/>
          </a:p>
        </p:txBody>
      </p:sp>
      <p:sp>
        <p:nvSpPr>
          <p:cNvPr id="1951" name="Shape 1951"/>
          <p:cNvSpPr>
            <a:spLocks noGrp="1"/>
          </p:cNvSpPr>
          <p:nvPr>
            <p:ph type="body" sz="quarter" idx="1"/>
          </p:nvPr>
        </p:nvSpPr>
        <p:spPr>
          <a:prstGeom prst="rect">
            <a:avLst/>
          </a:prstGeom>
        </p:spPr>
        <p:txBody>
          <a:bodyPr/>
          <a:lstStyle/>
          <a:p>
            <a:pPr defTabSz="912401">
              <a:lnSpc>
                <a:spcPct val="100000"/>
              </a:lnSpc>
              <a:defRPr sz="1000">
                <a:latin typeface="Calibri"/>
                <a:ea typeface="Calibri"/>
                <a:cs typeface="Calibri"/>
                <a:sym typeface="Calibri"/>
              </a:defRPr>
            </a:pPr>
            <a:r>
              <a:t>Again, pixels to pixels!</a:t>
            </a:r>
          </a:p>
          <a:p>
            <a:pPr defTabSz="912401">
              <a:lnSpc>
                <a:spcPct val="100000"/>
              </a:lnSpc>
              <a:defRPr sz="1000">
                <a:latin typeface="Calibri"/>
                <a:ea typeface="Calibri"/>
                <a:cs typeface="Calibri"/>
                <a:sym typeface="Calibri"/>
              </a:defRPr>
            </a:pPr>
            <a:endParaRPr/>
          </a:p>
          <a:p>
            <a:pPr defTabSz="912401">
              <a:lnSpc>
                <a:spcPct val="100000"/>
              </a:lnSpc>
              <a:defRPr sz="1000">
                <a:latin typeface="Calibri"/>
                <a:ea typeface="Calibri"/>
                <a:cs typeface="Calibri"/>
                <a:sym typeface="Calibri"/>
              </a:defRPr>
            </a:pPr>
            <a:r>
              <a:t>These are 512x512 but you can run it at any resolution, since it’s fully convolutional.</a:t>
            </a:r>
          </a:p>
        </p:txBody>
      </p:sp>
    </p:spTree>
    <p:extLst>
      <p:ext uri="{BB962C8B-B14F-4D97-AF65-F5344CB8AC3E}">
        <p14:creationId xmlns:p14="http://schemas.microsoft.com/office/powerpoint/2010/main" val="1605976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5CA6A4-D76F-804D-9E0A-7D6B0F4A594E}" type="slidenum">
              <a:rPr lang="en-US" smtClean="0"/>
              <a:t>65</a:t>
            </a:fld>
            <a:endParaRPr lang="en-US"/>
          </a:p>
        </p:txBody>
      </p:sp>
    </p:spTree>
    <p:extLst>
      <p:ext uri="{BB962C8B-B14F-4D97-AF65-F5344CB8AC3E}">
        <p14:creationId xmlns:p14="http://schemas.microsoft.com/office/powerpoint/2010/main" val="7334903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a:t>
            </a:r>
            <a:r>
              <a:rPr lang="en-US" dirty="0" err="1"/>
              <a:t>www.whichfaceisreal.com</a:t>
            </a:r>
            <a:r>
              <a:rPr lang="en-US" dirty="0"/>
              <a:t>/</a:t>
            </a:r>
            <a:r>
              <a:rPr lang="en-US" dirty="0" err="1"/>
              <a:t>index.php</a:t>
            </a:r>
            <a:endParaRPr lang="en-US" dirty="0"/>
          </a:p>
        </p:txBody>
      </p:sp>
      <p:sp>
        <p:nvSpPr>
          <p:cNvPr id="4" name="Slide Number Placeholder 3"/>
          <p:cNvSpPr>
            <a:spLocks noGrp="1"/>
          </p:cNvSpPr>
          <p:nvPr>
            <p:ph type="sldNum" sz="quarter" idx="5"/>
          </p:nvPr>
        </p:nvSpPr>
        <p:spPr/>
        <p:txBody>
          <a:bodyPr/>
          <a:lstStyle/>
          <a:p>
            <a:fld id="{555CA6A4-D76F-804D-9E0A-7D6B0F4A594E}" type="slidenum">
              <a:rPr lang="en-US" smtClean="0"/>
              <a:t>66</a:t>
            </a:fld>
            <a:endParaRPr lang="en-US"/>
          </a:p>
        </p:txBody>
      </p:sp>
    </p:spTree>
    <p:extLst>
      <p:ext uri="{BB962C8B-B14F-4D97-AF65-F5344CB8AC3E}">
        <p14:creationId xmlns:p14="http://schemas.microsoft.com/office/powerpoint/2010/main" val="19817155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BBC68-9AC8-86BD-FB5E-E42C213809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36FA17-7FE9-4765-16BB-7685B4BA11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76ECF3-F934-C6F6-AC2B-9067DB30AE41}"/>
              </a:ext>
            </a:extLst>
          </p:cNvPr>
          <p:cNvSpPr>
            <a:spLocks noGrp="1"/>
          </p:cNvSpPr>
          <p:nvPr>
            <p:ph type="body" idx="1"/>
          </p:nvPr>
        </p:nvSpPr>
        <p:spPr/>
        <p:txBody>
          <a:bodyPr/>
          <a:lstStyle/>
          <a:p>
            <a:r>
              <a:rPr lang="en-US" dirty="0"/>
              <a:t>http://</a:t>
            </a:r>
            <a:r>
              <a:rPr lang="en-US" dirty="0" err="1"/>
              <a:t>www.whichfaceisreal.com</a:t>
            </a:r>
            <a:r>
              <a:rPr lang="en-US" dirty="0"/>
              <a:t>/</a:t>
            </a:r>
            <a:r>
              <a:rPr lang="en-US" dirty="0" err="1"/>
              <a:t>index.php</a:t>
            </a:r>
            <a:endParaRPr lang="en-US" dirty="0"/>
          </a:p>
        </p:txBody>
      </p:sp>
      <p:sp>
        <p:nvSpPr>
          <p:cNvPr id="4" name="Slide Number Placeholder 3">
            <a:extLst>
              <a:ext uri="{FF2B5EF4-FFF2-40B4-BE49-F238E27FC236}">
                <a16:creationId xmlns:a16="http://schemas.microsoft.com/office/drawing/2014/main" id="{37E27603-5C4E-1714-742B-DBB9E4C1129B}"/>
              </a:ext>
            </a:extLst>
          </p:cNvPr>
          <p:cNvSpPr>
            <a:spLocks noGrp="1"/>
          </p:cNvSpPr>
          <p:nvPr>
            <p:ph type="sldNum" sz="quarter" idx="5"/>
          </p:nvPr>
        </p:nvSpPr>
        <p:spPr/>
        <p:txBody>
          <a:bodyPr/>
          <a:lstStyle/>
          <a:p>
            <a:fld id="{555CA6A4-D76F-804D-9E0A-7D6B0F4A594E}" type="slidenum">
              <a:rPr lang="en-US" smtClean="0"/>
              <a:t>67</a:t>
            </a:fld>
            <a:endParaRPr lang="en-US"/>
          </a:p>
        </p:txBody>
      </p:sp>
    </p:spTree>
    <p:extLst>
      <p:ext uri="{BB962C8B-B14F-4D97-AF65-F5344CB8AC3E}">
        <p14:creationId xmlns:p14="http://schemas.microsoft.com/office/powerpoint/2010/main" val="2167242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5CA6A4-D76F-804D-9E0A-7D6B0F4A594E}" type="slidenum">
              <a:rPr lang="en-US" smtClean="0"/>
              <a:t>68</a:t>
            </a:fld>
            <a:endParaRPr lang="en-US"/>
          </a:p>
        </p:txBody>
      </p:sp>
    </p:spTree>
    <p:extLst>
      <p:ext uri="{BB962C8B-B14F-4D97-AF65-F5344CB8AC3E}">
        <p14:creationId xmlns:p14="http://schemas.microsoft.com/office/powerpoint/2010/main" val="36653116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62696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50214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00732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16744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8495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5CA6A4-D76F-804D-9E0A-7D6B0F4A594E}" type="slidenum">
              <a:rPr lang="en-US" smtClean="0"/>
              <a:t>14</a:t>
            </a:fld>
            <a:endParaRPr lang="en-US"/>
          </a:p>
        </p:txBody>
      </p:sp>
    </p:spTree>
    <p:extLst>
      <p:ext uri="{BB962C8B-B14F-4D97-AF65-F5344CB8AC3E}">
        <p14:creationId xmlns:p14="http://schemas.microsoft.com/office/powerpoint/2010/main" val="27143663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5367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5605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78823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6344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6280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50085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7236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23239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5CA6A4-D76F-804D-9E0A-7D6B0F4A594E}" type="slidenum">
              <a:rPr lang="en-US" smtClean="0"/>
              <a:t>102</a:t>
            </a:fld>
            <a:endParaRPr lang="en-US"/>
          </a:p>
        </p:txBody>
      </p:sp>
    </p:spTree>
    <p:extLst>
      <p:ext uri="{BB962C8B-B14F-4D97-AF65-F5344CB8AC3E}">
        <p14:creationId xmlns:p14="http://schemas.microsoft.com/office/powerpoint/2010/main" val="4068986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1318339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https://blog.keras.io/building-autoencoders-in-keras.html</a:t>
            </a:r>
            <a:endParaRPr lang="en-US" dirty="0"/>
          </a:p>
          <a:p>
            <a:r>
              <a:rPr lang="en-US" dirty="0"/>
              <a:t>Examples from: </a:t>
            </a:r>
          </a:p>
        </p:txBody>
      </p:sp>
      <p:sp>
        <p:nvSpPr>
          <p:cNvPr id="4" name="Slide Number Placeholder 3"/>
          <p:cNvSpPr>
            <a:spLocks noGrp="1"/>
          </p:cNvSpPr>
          <p:nvPr>
            <p:ph type="sldNum" sz="quarter" idx="5"/>
          </p:nvPr>
        </p:nvSpPr>
        <p:spPr/>
        <p:txBody>
          <a:bodyPr/>
          <a:lstStyle/>
          <a:p>
            <a:fld id="{555CA6A4-D76F-804D-9E0A-7D6B0F4A594E}" type="slidenum">
              <a:rPr lang="en-US" smtClean="0"/>
              <a:t>15</a:t>
            </a:fld>
            <a:endParaRPr lang="en-US"/>
          </a:p>
        </p:txBody>
      </p:sp>
    </p:spTree>
    <p:extLst>
      <p:ext uri="{BB962C8B-B14F-4D97-AF65-F5344CB8AC3E}">
        <p14:creationId xmlns:p14="http://schemas.microsoft.com/office/powerpoint/2010/main" val="12972851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42486011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31861506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14560667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29361036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36933769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37266855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41050982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34546761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20525671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2907120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5CA6A4-D76F-804D-9E0A-7D6B0F4A594E}" type="slidenum">
              <a:rPr lang="en-US" smtClean="0"/>
              <a:t>18</a:t>
            </a:fld>
            <a:endParaRPr lang="en-US"/>
          </a:p>
        </p:txBody>
      </p:sp>
    </p:spTree>
    <p:extLst>
      <p:ext uri="{BB962C8B-B14F-4D97-AF65-F5344CB8AC3E}">
        <p14:creationId xmlns:p14="http://schemas.microsoft.com/office/powerpoint/2010/main" val="24422540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19110038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9682038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25910916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40297766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128617834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24821109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31498675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774FA-4BBB-4B5C-B2DB-29CDD3D20A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7478781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5CA6A4-D76F-804D-9E0A-7D6B0F4A59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254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Shape 381"/>
          <p:cNvSpPr>
            <a:spLocks noGrp="1" noRot="1" noChangeAspect="1"/>
          </p:cNvSpPr>
          <p:nvPr>
            <p:ph type="sldImg"/>
          </p:nvPr>
        </p:nvSpPr>
        <p:spPr>
          <a:xfrm>
            <a:off x="381000" y="685800"/>
            <a:ext cx="6096000" cy="3429000"/>
          </a:xfrm>
          <a:prstGeom prst="rect">
            <a:avLst/>
          </a:prstGeom>
        </p:spPr>
        <p:txBody>
          <a:bodyPr/>
          <a:lstStyle/>
          <a:p>
            <a:endParaRPr/>
          </a:p>
        </p:txBody>
      </p:sp>
      <p:sp>
        <p:nvSpPr>
          <p:cNvPr id="382" name="Shape 382"/>
          <p:cNvSpPr>
            <a:spLocks noGrp="1"/>
          </p:cNvSpPr>
          <p:nvPr>
            <p:ph type="body" sz="quarter" idx="1"/>
          </p:nvPr>
        </p:nvSpPr>
        <p:spPr>
          <a:prstGeom prst="rect">
            <a:avLst/>
          </a:prstGeom>
        </p:spPr>
        <p:txBody>
          <a:bodyPr/>
          <a:lstStyle/>
          <a:p>
            <a:pPr defTabSz="914400">
              <a:lnSpc>
                <a:spcPct val="100000"/>
              </a:lnSpc>
              <a:defRPr sz="1200">
                <a:latin typeface="Calibri"/>
                <a:ea typeface="Calibri"/>
                <a:cs typeface="Calibri"/>
                <a:sym typeface="Calibri"/>
              </a:defRPr>
            </a:pPr>
            <a:r>
              <a:t>So formally, we are working in the Lab color space. The grayscale information is contained in the L, or lightness channel of the image, and is the input to our system.</a:t>
            </a:r>
          </a:p>
          <a:p>
            <a:pPr defTabSz="914400">
              <a:lnSpc>
                <a:spcPct val="100000"/>
              </a:lnSpc>
              <a:defRPr sz="1200">
                <a:latin typeface="Calibri"/>
                <a:ea typeface="Calibri"/>
                <a:cs typeface="Calibri"/>
                <a:sym typeface="Calibri"/>
              </a:defRPr>
            </a:pPr>
            <a:endParaRPr/>
          </a:p>
          <a:p>
            <a:pPr defTabSz="914400">
              <a:lnSpc>
                <a:spcPct val="100000"/>
              </a:lnSpc>
              <a:defRPr sz="1200">
                <a:latin typeface="Calibri"/>
                <a:ea typeface="Calibri"/>
                <a:cs typeface="Calibri"/>
                <a:sym typeface="Calibri"/>
              </a:defRPr>
            </a:pPr>
            <a:r>
              <a:t>The output is the ab, or color channels.</a:t>
            </a:r>
          </a:p>
          <a:p>
            <a:pPr defTabSz="914400">
              <a:lnSpc>
                <a:spcPct val="100000"/>
              </a:lnSpc>
              <a:defRPr sz="1200">
                <a:latin typeface="Calibri"/>
                <a:ea typeface="Calibri"/>
                <a:cs typeface="Calibri"/>
                <a:sym typeface="Calibri"/>
              </a:defRPr>
            </a:pPr>
            <a:endParaRPr/>
          </a:p>
          <a:p>
            <a:pPr defTabSz="914400">
              <a:lnSpc>
                <a:spcPct val="100000"/>
              </a:lnSpc>
              <a:defRPr sz="1200">
                <a:latin typeface="Calibri"/>
                <a:ea typeface="Calibri"/>
                <a:cs typeface="Calibri"/>
                <a:sym typeface="Calibri"/>
              </a:defRPr>
            </a:pPr>
            <a:r>
              <a:t>We’re looking to learn the mapping from L to ab using a CNN.</a:t>
            </a:r>
          </a:p>
          <a:p>
            <a:pPr defTabSz="914400">
              <a:lnSpc>
                <a:spcPct val="100000"/>
              </a:lnSpc>
              <a:defRPr sz="1200">
                <a:latin typeface="Calibri"/>
                <a:ea typeface="Calibri"/>
                <a:cs typeface="Calibri"/>
                <a:sym typeface="Calibri"/>
              </a:defRPr>
            </a:pPr>
            <a:endParaRPr/>
          </a:p>
          <a:p>
            <a:pPr defTabSz="914400">
              <a:lnSpc>
                <a:spcPct val="100000"/>
              </a:lnSpc>
              <a:defRPr sz="1200">
                <a:latin typeface="Calibri"/>
                <a:ea typeface="Calibri"/>
                <a:cs typeface="Calibri"/>
                <a:sym typeface="Calibri"/>
              </a:defRPr>
            </a:pPr>
            <a:r>
              <a:t>We can then take the predicted ab channels, concatenate them with the input, and hopefully get a plausible colorization of the input image. This is the graphics benefit of this problem.</a:t>
            </a:r>
          </a:p>
          <a:p>
            <a:pPr defTabSz="914400">
              <a:lnSpc>
                <a:spcPct val="100000"/>
              </a:lnSpc>
              <a:defRPr sz="1200">
                <a:latin typeface="Calibri"/>
                <a:ea typeface="Calibri"/>
                <a:cs typeface="Calibri"/>
                <a:sym typeface="Calibri"/>
              </a:defRPr>
            </a:pPr>
            <a:endParaRPr/>
          </a:p>
        </p:txBody>
      </p:sp>
    </p:spTree>
    <p:extLst>
      <p:ext uri="{BB962C8B-B14F-4D97-AF65-F5344CB8AC3E}">
        <p14:creationId xmlns:p14="http://schemas.microsoft.com/office/powerpoint/2010/main" val="3446828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Shape 381"/>
          <p:cNvSpPr>
            <a:spLocks noGrp="1" noRot="1" noChangeAspect="1"/>
          </p:cNvSpPr>
          <p:nvPr>
            <p:ph type="sldImg"/>
          </p:nvPr>
        </p:nvSpPr>
        <p:spPr>
          <a:xfrm>
            <a:off x="381000" y="685800"/>
            <a:ext cx="6096000" cy="3429000"/>
          </a:xfrm>
          <a:prstGeom prst="rect">
            <a:avLst/>
          </a:prstGeom>
        </p:spPr>
        <p:txBody>
          <a:bodyPr/>
          <a:lstStyle/>
          <a:p>
            <a:endParaRPr/>
          </a:p>
        </p:txBody>
      </p:sp>
      <p:sp>
        <p:nvSpPr>
          <p:cNvPr id="382" name="Shape 382"/>
          <p:cNvSpPr>
            <a:spLocks noGrp="1"/>
          </p:cNvSpPr>
          <p:nvPr>
            <p:ph type="body" sz="quarter" idx="1"/>
          </p:nvPr>
        </p:nvSpPr>
        <p:spPr>
          <a:prstGeom prst="rect">
            <a:avLst/>
          </a:prstGeom>
        </p:spPr>
        <p:txBody>
          <a:bodyPr/>
          <a:lstStyle/>
          <a:p>
            <a:pPr defTabSz="914400">
              <a:lnSpc>
                <a:spcPct val="100000"/>
              </a:lnSpc>
              <a:defRPr sz="1200">
                <a:latin typeface="Calibri"/>
                <a:ea typeface="Calibri"/>
                <a:cs typeface="Calibri"/>
                <a:sym typeface="Calibri"/>
              </a:defRPr>
            </a:pPr>
            <a:r>
              <a:t>So formally, we are working in the Lab color space. The grayscale information is contained in the L, or lightness channel of the image, and is the input to our system.</a:t>
            </a:r>
          </a:p>
          <a:p>
            <a:pPr defTabSz="914400">
              <a:lnSpc>
                <a:spcPct val="100000"/>
              </a:lnSpc>
              <a:defRPr sz="1200">
                <a:latin typeface="Calibri"/>
                <a:ea typeface="Calibri"/>
                <a:cs typeface="Calibri"/>
                <a:sym typeface="Calibri"/>
              </a:defRPr>
            </a:pPr>
            <a:endParaRPr/>
          </a:p>
          <a:p>
            <a:pPr defTabSz="914400">
              <a:lnSpc>
                <a:spcPct val="100000"/>
              </a:lnSpc>
              <a:defRPr sz="1200">
                <a:latin typeface="Calibri"/>
                <a:ea typeface="Calibri"/>
                <a:cs typeface="Calibri"/>
                <a:sym typeface="Calibri"/>
              </a:defRPr>
            </a:pPr>
            <a:r>
              <a:t>The output is the ab, or color channels.</a:t>
            </a:r>
          </a:p>
          <a:p>
            <a:pPr defTabSz="914400">
              <a:lnSpc>
                <a:spcPct val="100000"/>
              </a:lnSpc>
              <a:defRPr sz="1200">
                <a:latin typeface="Calibri"/>
                <a:ea typeface="Calibri"/>
                <a:cs typeface="Calibri"/>
                <a:sym typeface="Calibri"/>
              </a:defRPr>
            </a:pPr>
            <a:endParaRPr/>
          </a:p>
          <a:p>
            <a:pPr defTabSz="914400">
              <a:lnSpc>
                <a:spcPct val="100000"/>
              </a:lnSpc>
              <a:defRPr sz="1200">
                <a:latin typeface="Calibri"/>
                <a:ea typeface="Calibri"/>
                <a:cs typeface="Calibri"/>
                <a:sym typeface="Calibri"/>
              </a:defRPr>
            </a:pPr>
            <a:r>
              <a:t>We’re looking to learn the mapping from L to ab using a CNN.</a:t>
            </a:r>
          </a:p>
          <a:p>
            <a:pPr defTabSz="914400">
              <a:lnSpc>
                <a:spcPct val="100000"/>
              </a:lnSpc>
              <a:defRPr sz="1200">
                <a:latin typeface="Calibri"/>
                <a:ea typeface="Calibri"/>
                <a:cs typeface="Calibri"/>
                <a:sym typeface="Calibri"/>
              </a:defRPr>
            </a:pPr>
            <a:endParaRPr/>
          </a:p>
          <a:p>
            <a:pPr defTabSz="914400">
              <a:lnSpc>
                <a:spcPct val="100000"/>
              </a:lnSpc>
              <a:defRPr sz="1200">
                <a:latin typeface="Calibri"/>
                <a:ea typeface="Calibri"/>
                <a:cs typeface="Calibri"/>
                <a:sym typeface="Calibri"/>
              </a:defRPr>
            </a:pPr>
            <a:r>
              <a:t>We can then take the predicted ab channels, concatenate them with the input, and hopefully get a plausible colorization of the input image. This is the graphics benefit of this problem.</a:t>
            </a:r>
          </a:p>
          <a:p>
            <a:pPr defTabSz="914400">
              <a:lnSpc>
                <a:spcPct val="100000"/>
              </a:lnSpc>
              <a:defRPr sz="1200">
                <a:latin typeface="Calibri"/>
                <a:ea typeface="Calibri"/>
                <a:cs typeface="Calibri"/>
                <a:sym typeface="Calibri"/>
              </a:defRPr>
            </a:pPr>
            <a:endParaRPr/>
          </a:p>
        </p:txBody>
      </p:sp>
    </p:spTree>
    <p:extLst>
      <p:ext uri="{BB962C8B-B14F-4D97-AF65-F5344CB8AC3E}">
        <p14:creationId xmlns:p14="http://schemas.microsoft.com/office/powerpoint/2010/main" val="3660775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Shape 449"/>
          <p:cNvSpPr>
            <a:spLocks noGrp="1" noRot="1" noChangeAspect="1"/>
          </p:cNvSpPr>
          <p:nvPr>
            <p:ph type="sldImg"/>
          </p:nvPr>
        </p:nvSpPr>
        <p:spPr>
          <a:xfrm>
            <a:off x="381000" y="685800"/>
            <a:ext cx="6096000" cy="3429000"/>
          </a:xfrm>
          <a:prstGeom prst="rect">
            <a:avLst/>
          </a:prstGeom>
        </p:spPr>
        <p:txBody>
          <a:bodyPr/>
          <a:lstStyle/>
          <a:p>
            <a:endParaRPr/>
          </a:p>
        </p:txBody>
      </p:sp>
      <p:sp>
        <p:nvSpPr>
          <p:cNvPr id="450" name="Shape 450"/>
          <p:cNvSpPr>
            <a:spLocks noGrp="1"/>
          </p:cNvSpPr>
          <p:nvPr>
            <p:ph type="body" sz="quarter" idx="1"/>
          </p:nvPr>
        </p:nvSpPr>
        <p:spPr>
          <a:prstGeom prst="rect">
            <a:avLst/>
          </a:prstGeom>
        </p:spPr>
        <p:txBody>
          <a:bodyPr/>
          <a:lstStyle/>
          <a:p>
            <a:pPr defTabSz="914400">
              <a:lnSpc>
                <a:spcPct val="100000"/>
              </a:lnSpc>
              <a:defRPr sz="1200">
                <a:latin typeface="Calibri"/>
                <a:ea typeface="Calibri"/>
                <a:cs typeface="Calibri"/>
                <a:sym typeface="Calibri"/>
              </a:defRPr>
            </a:pPr>
            <a:r>
              <a:t>So formally, we are working in the Lab color space. The grayscale information is contained in the L, or lightness channel of the image, and is the input to our system.</a:t>
            </a:r>
          </a:p>
          <a:p>
            <a:pPr defTabSz="914400">
              <a:lnSpc>
                <a:spcPct val="100000"/>
              </a:lnSpc>
              <a:defRPr sz="1200">
                <a:latin typeface="Calibri"/>
                <a:ea typeface="Calibri"/>
                <a:cs typeface="Calibri"/>
                <a:sym typeface="Calibri"/>
              </a:defRPr>
            </a:pPr>
            <a:endParaRPr/>
          </a:p>
          <a:p>
            <a:pPr defTabSz="914400">
              <a:lnSpc>
                <a:spcPct val="100000"/>
              </a:lnSpc>
              <a:defRPr sz="1200">
                <a:latin typeface="Calibri"/>
                <a:ea typeface="Calibri"/>
                <a:cs typeface="Calibri"/>
                <a:sym typeface="Calibri"/>
              </a:defRPr>
            </a:pPr>
            <a:r>
              <a:t>The output is the ab, or color channels.</a:t>
            </a:r>
          </a:p>
          <a:p>
            <a:pPr defTabSz="914400">
              <a:lnSpc>
                <a:spcPct val="100000"/>
              </a:lnSpc>
              <a:defRPr sz="1200">
                <a:latin typeface="Calibri"/>
                <a:ea typeface="Calibri"/>
                <a:cs typeface="Calibri"/>
                <a:sym typeface="Calibri"/>
              </a:defRPr>
            </a:pPr>
            <a:endParaRPr/>
          </a:p>
          <a:p>
            <a:pPr defTabSz="914400">
              <a:lnSpc>
                <a:spcPct val="100000"/>
              </a:lnSpc>
              <a:defRPr sz="1200">
                <a:latin typeface="Calibri"/>
                <a:ea typeface="Calibri"/>
                <a:cs typeface="Calibri"/>
                <a:sym typeface="Calibri"/>
              </a:defRPr>
            </a:pPr>
            <a:r>
              <a:t>We’re looking to learn the mapping from L to ab using a CNN.</a:t>
            </a:r>
          </a:p>
          <a:p>
            <a:pPr defTabSz="914400">
              <a:lnSpc>
                <a:spcPct val="100000"/>
              </a:lnSpc>
              <a:defRPr sz="1200">
                <a:latin typeface="Calibri"/>
                <a:ea typeface="Calibri"/>
                <a:cs typeface="Calibri"/>
                <a:sym typeface="Calibri"/>
              </a:defRPr>
            </a:pPr>
            <a:endParaRPr/>
          </a:p>
          <a:p>
            <a:pPr defTabSz="914400">
              <a:lnSpc>
                <a:spcPct val="100000"/>
              </a:lnSpc>
              <a:defRPr sz="1200">
                <a:latin typeface="Calibri"/>
                <a:ea typeface="Calibri"/>
                <a:cs typeface="Calibri"/>
                <a:sym typeface="Calibri"/>
              </a:defRPr>
            </a:pPr>
            <a:r>
              <a:t>We can then take the predicted ab channels, concatenate them with the input, and hopefully get a plausible colorization of the input image. This is the graphics benefit of this problem.</a:t>
            </a:r>
          </a:p>
          <a:p>
            <a:pPr defTabSz="914400">
              <a:lnSpc>
                <a:spcPct val="100000"/>
              </a:lnSpc>
              <a:defRPr sz="1200">
                <a:latin typeface="Calibri"/>
                <a:ea typeface="Calibri"/>
                <a:cs typeface="Calibri"/>
                <a:sym typeface="Calibri"/>
              </a:defRPr>
            </a:pPr>
            <a:endParaRPr/>
          </a:p>
        </p:txBody>
      </p:sp>
    </p:spTree>
    <p:extLst>
      <p:ext uri="{BB962C8B-B14F-4D97-AF65-F5344CB8AC3E}">
        <p14:creationId xmlns:p14="http://schemas.microsoft.com/office/powerpoint/2010/main" val="3129785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7" name="Shape 1247"/>
          <p:cNvSpPr>
            <a:spLocks noGrp="1" noRot="1" noChangeAspect="1"/>
          </p:cNvSpPr>
          <p:nvPr>
            <p:ph type="sldImg"/>
          </p:nvPr>
        </p:nvSpPr>
        <p:spPr>
          <a:xfrm>
            <a:off x="381000" y="685800"/>
            <a:ext cx="6096000" cy="3429000"/>
          </a:xfrm>
          <a:prstGeom prst="rect">
            <a:avLst/>
          </a:prstGeom>
        </p:spPr>
        <p:txBody>
          <a:bodyPr/>
          <a:lstStyle/>
          <a:p>
            <a:endParaRPr/>
          </a:p>
        </p:txBody>
      </p:sp>
      <p:sp>
        <p:nvSpPr>
          <p:cNvPr id="1248" name="Shape 1248"/>
          <p:cNvSpPr>
            <a:spLocks noGrp="1"/>
          </p:cNvSpPr>
          <p:nvPr>
            <p:ph type="body" sz="quarter" idx="1"/>
          </p:nvPr>
        </p:nvSpPr>
        <p:spPr>
          <a:prstGeom prst="rect">
            <a:avLst/>
          </a:prstGeom>
        </p:spPr>
        <p:txBody>
          <a:bodyPr/>
          <a:lstStyle/>
          <a:p>
            <a:r>
              <a:t>Sounds reasonable, right?</a:t>
            </a:r>
          </a:p>
          <a:p>
            <a:endParaRPr/>
          </a:p>
          <a:p>
            <a:r>
              <a:t>“Minimize Euclidean distance between each predicted pixel color and its ground truth value.” </a:t>
            </a:r>
          </a:p>
        </p:txBody>
      </p:sp>
    </p:spTree>
    <p:extLst>
      <p:ext uri="{BB962C8B-B14F-4D97-AF65-F5344CB8AC3E}">
        <p14:creationId xmlns:p14="http://schemas.microsoft.com/office/powerpoint/2010/main" val="3111917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6535FC9-4C7C-4839-AD87-B5CD13220982}"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2918566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535FC9-4C7C-4839-AD87-B5CD13220982}"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1366068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535FC9-4C7C-4839-AD87-B5CD13220982}"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3805502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125" name="Shape 125"/>
          <p:cNvSpPr>
            <a:spLocks noGrp="1"/>
          </p:cNvSpPr>
          <p:nvPr>
            <p:ph type="title"/>
          </p:nvPr>
        </p:nvSpPr>
        <p:spPr>
          <a:xfrm>
            <a:off x="1981200" y="1063229"/>
            <a:ext cx="8229600" cy="857251"/>
          </a:xfrm>
          <a:prstGeom prst="rect">
            <a:avLst/>
          </a:prstGeom>
        </p:spPr>
        <p:txBody>
          <a:bodyPr lIns="91440" tIns="91440" rIns="91440" bIns="91440"/>
          <a:lstStyle>
            <a:lvl1pPr defTabSz="1219200">
              <a:defRPr sz="5700">
                <a:latin typeface="Calibri"/>
                <a:ea typeface="Calibri"/>
                <a:cs typeface="Calibri"/>
                <a:sym typeface="Calibri"/>
              </a:defRPr>
            </a:lvl1pPr>
          </a:lstStyle>
          <a:p>
            <a:r>
              <a:t>Title Text</a:t>
            </a:r>
          </a:p>
        </p:txBody>
      </p:sp>
      <p:sp>
        <p:nvSpPr>
          <p:cNvPr id="126" name="Shape 126"/>
          <p:cNvSpPr>
            <a:spLocks noGrp="1"/>
          </p:cNvSpPr>
          <p:nvPr>
            <p:ph type="body" sz="half" idx="1"/>
          </p:nvPr>
        </p:nvSpPr>
        <p:spPr>
          <a:xfrm>
            <a:off x="1981200" y="2057401"/>
            <a:ext cx="8229600" cy="3394473"/>
          </a:xfrm>
          <a:prstGeom prst="rect">
            <a:avLst/>
          </a:prstGeom>
        </p:spPr>
        <p:txBody>
          <a:bodyPr lIns="91440" tIns="91440" rIns="91440" bIns="91440"/>
          <a:lstStyle>
            <a:lvl1pPr marL="451821" indent="-451821" defTabSz="1219200">
              <a:spcBef>
                <a:spcPts val="1000"/>
              </a:spcBef>
              <a:buFont typeface="Arial"/>
              <a:defRPr sz="4200">
                <a:latin typeface="Calibri"/>
                <a:ea typeface="Calibri"/>
                <a:cs typeface="Calibri"/>
                <a:sym typeface="Calibri"/>
              </a:defRPr>
            </a:lvl1pPr>
            <a:lvl2pPr marL="792480" indent="-426720" defTabSz="1219200">
              <a:spcBef>
                <a:spcPts val="1000"/>
              </a:spcBef>
              <a:buFont typeface="Arial"/>
              <a:defRPr sz="4200">
                <a:latin typeface="Calibri"/>
                <a:ea typeface="Calibri"/>
                <a:cs typeface="Calibri"/>
                <a:sym typeface="Calibri"/>
              </a:defRPr>
            </a:lvl2pPr>
            <a:lvl3pPr marL="1135781" indent="-404261" defTabSz="1219200">
              <a:spcBef>
                <a:spcPts val="1000"/>
              </a:spcBef>
              <a:buFont typeface="Arial"/>
              <a:defRPr sz="4200">
                <a:latin typeface="Calibri"/>
                <a:ea typeface="Calibri"/>
                <a:cs typeface="Calibri"/>
                <a:sym typeface="Calibri"/>
              </a:defRPr>
            </a:lvl3pPr>
            <a:lvl4pPr marL="1577340" indent="-480060" defTabSz="1219200">
              <a:spcBef>
                <a:spcPts val="1000"/>
              </a:spcBef>
              <a:buFont typeface="Arial"/>
              <a:defRPr sz="4200">
                <a:latin typeface="Calibri"/>
                <a:ea typeface="Calibri"/>
                <a:cs typeface="Calibri"/>
                <a:sym typeface="Calibri"/>
              </a:defRPr>
            </a:lvl4pPr>
            <a:lvl5pPr marL="1943100" indent="-480060" defTabSz="1219200">
              <a:spcBef>
                <a:spcPts val="1000"/>
              </a:spcBef>
              <a:buFont typeface="Arial"/>
              <a:defRPr sz="4200">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27" name="Shape 127"/>
          <p:cNvSpPr>
            <a:spLocks noGrp="1"/>
          </p:cNvSpPr>
          <p:nvPr>
            <p:ph type="sldNum" sz="quarter" idx="2"/>
          </p:nvPr>
        </p:nvSpPr>
        <p:spPr>
          <a:xfrm>
            <a:off x="9798507" y="5553687"/>
            <a:ext cx="412293" cy="415498"/>
          </a:xfrm>
          <a:prstGeom prst="rect">
            <a:avLst/>
          </a:prstGeom>
        </p:spPr>
        <p:txBody>
          <a:bodyPr lIns="91440" tIns="91440" rIns="91440" bIns="91440" anchor="ctr"/>
          <a:lstStyle>
            <a:lvl1pPr defTabSz="1219200">
              <a:defRPr sz="1500">
                <a:solidFill>
                  <a:srgbClr val="888888"/>
                </a:solidFill>
                <a:latin typeface="Calibri"/>
                <a:ea typeface="Calibri"/>
                <a:cs typeface="Calibri"/>
                <a:sym typeface="Calibri"/>
              </a:defRPr>
            </a:lvl1pPr>
          </a:lstStyle>
          <a:p>
            <a:fld id="{86CB4B4D-7CA3-9044-876B-883B54F8677D}" type="slidenum">
              <a:t>‹#›</a:t>
            </a:fld>
            <a:endParaRPr/>
          </a:p>
        </p:txBody>
      </p:sp>
    </p:spTree>
    <p:extLst>
      <p:ext uri="{BB962C8B-B14F-4D97-AF65-F5344CB8AC3E}">
        <p14:creationId xmlns:p14="http://schemas.microsoft.com/office/powerpoint/2010/main" val="247462453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a:xfrm>
            <a:off x="0" y="6492875"/>
            <a:ext cx="7543800" cy="365125"/>
          </a:xfrm>
        </p:spPr>
        <p:txBody>
          <a:bodyPr/>
          <a:lstStyle>
            <a:lvl1pPr algn="l">
              <a:defRPr>
                <a:latin typeface="+mn-lt"/>
              </a:defRPr>
            </a:lvl1p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
        <p:nvSpPr>
          <p:cNvPr id="8" name="Content Placeholder 7"/>
          <p:cNvSpPr>
            <a:spLocks noGrp="1"/>
          </p:cNvSpPr>
          <p:nvPr>
            <p:ph sz="quarter" idx="12"/>
          </p:nvPr>
        </p:nvSpPr>
        <p:spPr>
          <a:xfrm>
            <a:off x="609600" y="1137922"/>
            <a:ext cx="10972800" cy="4966208"/>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374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a:xfrm>
            <a:off x="0" y="6492875"/>
            <a:ext cx="7813964" cy="365125"/>
          </a:xfrm>
        </p:spPr>
        <p:txBody>
          <a:bodyPr/>
          <a:lstStyle/>
          <a:p>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0797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56D29-D84A-792C-DEB3-A0E0683609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CA6303-E2DC-8E7D-E78D-2DDDFD6DBB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6A1F93-5982-66BF-07B5-AA8429AF1A02}"/>
              </a:ext>
            </a:extLst>
          </p:cNvPr>
          <p:cNvSpPr>
            <a:spLocks noGrp="1"/>
          </p:cNvSpPr>
          <p:nvPr>
            <p:ph type="dt" sz="half" idx="10"/>
          </p:nvPr>
        </p:nvSpPr>
        <p:spPr/>
        <p:txBody>
          <a:bodyPr/>
          <a:lstStyle/>
          <a:p>
            <a:fld id="{271F9F5A-7887-44BC-9984-05750DEE0FD4}" type="datetimeFigureOut">
              <a:rPr lang="en-US" smtClean="0"/>
              <a:t>4/13/2026</a:t>
            </a:fld>
            <a:endParaRPr lang="en-US"/>
          </a:p>
        </p:txBody>
      </p:sp>
      <p:sp>
        <p:nvSpPr>
          <p:cNvPr id="5" name="Footer Placeholder 4">
            <a:extLst>
              <a:ext uri="{FF2B5EF4-FFF2-40B4-BE49-F238E27FC236}">
                <a16:creationId xmlns:a16="http://schemas.microsoft.com/office/drawing/2014/main" id="{23890464-7B9B-81E1-5635-92B8C5B7E4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E8DAFE-EE5E-B307-8574-D8C3B3B48B4A}"/>
              </a:ext>
            </a:extLst>
          </p:cNvPr>
          <p:cNvSpPr>
            <a:spLocks noGrp="1"/>
          </p:cNvSpPr>
          <p:nvPr>
            <p:ph type="sldNum" sz="quarter" idx="12"/>
          </p:nvPr>
        </p:nvSpPr>
        <p:spPr/>
        <p:txBody>
          <a:bodyPr/>
          <a:lstStyle/>
          <a:p>
            <a:fld id="{91FADAD0-C067-40DD-BE5D-A8F65EAE1E4B}" type="slidenum">
              <a:rPr lang="en-US" smtClean="0"/>
              <a:t>‹#›</a:t>
            </a:fld>
            <a:endParaRPr lang="en-US"/>
          </a:p>
        </p:txBody>
      </p:sp>
    </p:spTree>
    <p:extLst>
      <p:ext uri="{BB962C8B-B14F-4D97-AF65-F5344CB8AC3E}">
        <p14:creationId xmlns:p14="http://schemas.microsoft.com/office/powerpoint/2010/main" val="3753238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0306E-AD9E-EF19-046A-60E8624DEB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FBCBE1-A3D1-EEC6-EFED-825CE11AE2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C90D85-09E3-BC5C-965E-8FBF9E902168}"/>
              </a:ext>
            </a:extLst>
          </p:cNvPr>
          <p:cNvSpPr>
            <a:spLocks noGrp="1"/>
          </p:cNvSpPr>
          <p:nvPr>
            <p:ph type="dt" sz="half" idx="10"/>
          </p:nvPr>
        </p:nvSpPr>
        <p:spPr/>
        <p:txBody>
          <a:bodyPr/>
          <a:lstStyle/>
          <a:p>
            <a:fld id="{271F9F5A-7887-44BC-9984-05750DEE0FD4}" type="datetimeFigureOut">
              <a:rPr lang="en-US" smtClean="0"/>
              <a:t>4/13/2026</a:t>
            </a:fld>
            <a:endParaRPr lang="en-US"/>
          </a:p>
        </p:txBody>
      </p:sp>
      <p:sp>
        <p:nvSpPr>
          <p:cNvPr id="5" name="Footer Placeholder 4">
            <a:extLst>
              <a:ext uri="{FF2B5EF4-FFF2-40B4-BE49-F238E27FC236}">
                <a16:creationId xmlns:a16="http://schemas.microsoft.com/office/drawing/2014/main" id="{6D9167CF-7538-1D69-C769-DBB8B6142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6709B1-6DC7-F096-874C-09232ABFDA4B}"/>
              </a:ext>
            </a:extLst>
          </p:cNvPr>
          <p:cNvSpPr>
            <a:spLocks noGrp="1"/>
          </p:cNvSpPr>
          <p:nvPr>
            <p:ph type="sldNum" sz="quarter" idx="12"/>
          </p:nvPr>
        </p:nvSpPr>
        <p:spPr/>
        <p:txBody>
          <a:bodyPr/>
          <a:lstStyle/>
          <a:p>
            <a:fld id="{91FADAD0-C067-40DD-BE5D-A8F65EAE1E4B}" type="slidenum">
              <a:rPr lang="en-US" smtClean="0"/>
              <a:t>‹#›</a:t>
            </a:fld>
            <a:endParaRPr lang="en-US"/>
          </a:p>
        </p:txBody>
      </p:sp>
    </p:spTree>
    <p:extLst>
      <p:ext uri="{BB962C8B-B14F-4D97-AF65-F5344CB8AC3E}">
        <p14:creationId xmlns:p14="http://schemas.microsoft.com/office/powerpoint/2010/main" val="1783864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2FCD8-3F2E-5116-28A9-CB3FB0497E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B0D5A9-F458-07CB-A8CE-6C5EF611C00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580164-17D7-ABA0-75A8-541BFC64A315}"/>
              </a:ext>
            </a:extLst>
          </p:cNvPr>
          <p:cNvSpPr>
            <a:spLocks noGrp="1"/>
          </p:cNvSpPr>
          <p:nvPr>
            <p:ph type="dt" sz="half" idx="10"/>
          </p:nvPr>
        </p:nvSpPr>
        <p:spPr/>
        <p:txBody>
          <a:bodyPr/>
          <a:lstStyle/>
          <a:p>
            <a:fld id="{271F9F5A-7887-44BC-9984-05750DEE0FD4}" type="datetimeFigureOut">
              <a:rPr lang="en-US" smtClean="0"/>
              <a:t>4/13/2026</a:t>
            </a:fld>
            <a:endParaRPr lang="en-US"/>
          </a:p>
        </p:txBody>
      </p:sp>
      <p:sp>
        <p:nvSpPr>
          <p:cNvPr id="5" name="Footer Placeholder 4">
            <a:extLst>
              <a:ext uri="{FF2B5EF4-FFF2-40B4-BE49-F238E27FC236}">
                <a16:creationId xmlns:a16="http://schemas.microsoft.com/office/drawing/2014/main" id="{6E7C7EB7-4BBB-2D64-70A8-CA353D63AC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E4A48-18FC-F47E-1D81-5F847D47D503}"/>
              </a:ext>
            </a:extLst>
          </p:cNvPr>
          <p:cNvSpPr>
            <a:spLocks noGrp="1"/>
          </p:cNvSpPr>
          <p:nvPr>
            <p:ph type="sldNum" sz="quarter" idx="12"/>
          </p:nvPr>
        </p:nvSpPr>
        <p:spPr/>
        <p:txBody>
          <a:bodyPr/>
          <a:lstStyle/>
          <a:p>
            <a:fld id="{91FADAD0-C067-40DD-BE5D-A8F65EAE1E4B}" type="slidenum">
              <a:rPr lang="en-US" smtClean="0"/>
              <a:t>‹#›</a:t>
            </a:fld>
            <a:endParaRPr lang="en-US"/>
          </a:p>
        </p:txBody>
      </p:sp>
    </p:spTree>
    <p:extLst>
      <p:ext uri="{BB962C8B-B14F-4D97-AF65-F5344CB8AC3E}">
        <p14:creationId xmlns:p14="http://schemas.microsoft.com/office/powerpoint/2010/main" val="3140417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8BFA1-119F-1809-DCC2-34677E7A71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753EBB-5C98-CCB3-B44B-FABB1B6843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704EDD-271D-24E2-0496-495E2C8726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A3FF52E-4BA0-19E5-CFAE-A990929DE9FB}"/>
              </a:ext>
            </a:extLst>
          </p:cNvPr>
          <p:cNvSpPr>
            <a:spLocks noGrp="1"/>
          </p:cNvSpPr>
          <p:nvPr>
            <p:ph type="dt" sz="half" idx="10"/>
          </p:nvPr>
        </p:nvSpPr>
        <p:spPr/>
        <p:txBody>
          <a:bodyPr/>
          <a:lstStyle/>
          <a:p>
            <a:fld id="{271F9F5A-7887-44BC-9984-05750DEE0FD4}" type="datetimeFigureOut">
              <a:rPr lang="en-US" smtClean="0"/>
              <a:t>4/13/2026</a:t>
            </a:fld>
            <a:endParaRPr lang="en-US"/>
          </a:p>
        </p:txBody>
      </p:sp>
      <p:sp>
        <p:nvSpPr>
          <p:cNvPr id="6" name="Footer Placeholder 5">
            <a:extLst>
              <a:ext uri="{FF2B5EF4-FFF2-40B4-BE49-F238E27FC236}">
                <a16:creationId xmlns:a16="http://schemas.microsoft.com/office/drawing/2014/main" id="{4241C3DE-0A63-E4E6-BB5D-E0C3A2425D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6A07C1-3EFE-674B-AEBE-635909DBE193}"/>
              </a:ext>
            </a:extLst>
          </p:cNvPr>
          <p:cNvSpPr>
            <a:spLocks noGrp="1"/>
          </p:cNvSpPr>
          <p:nvPr>
            <p:ph type="sldNum" sz="quarter" idx="12"/>
          </p:nvPr>
        </p:nvSpPr>
        <p:spPr/>
        <p:txBody>
          <a:bodyPr/>
          <a:lstStyle/>
          <a:p>
            <a:fld id="{91FADAD0-C067-40DD-BE5D-A8F65EAE1E4B}" type="slidenum">
              <a:rPr lang="en-US" smtClean="0"/>
              <a:t>‹#›</a:t>
            </a:fld>
            <a:endParaRPr lang="en-US"/>
          </a:p>
        </p:txBody>
      </p:sp>
    </p:spTree>
    <p:extLst>
      <p:ext uri="{BB962C8B-B14F-4D97-AF65-F5344CB8AC3E}">
        <p14:creationId xmlns:p14="http://schemas.microsoft.com/office/powerpoint/2010/main" val="2348919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B5886-EB5C-2DFD-F677-8C5A472C11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2A9D82-F4B8-9486-0F26-8758B9CEB6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2F0F26-30F6-2FDF-462A-3045DD164D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C6565D-1A1F-FA65-9BDF-1AB2BEF80A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E925A-8DED-1D2F-C4B1-3457958A5A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4A8FE8-4573-ACDA-D7A0-FAFC5117E70D}"/>
              </a:ext>
            </a:extLst>
          </p:cNvPr>
          <p:cNvSpPr>
            <a:spLocks noGrp="1"/>
          </p:cNvSpPr>
          <p:nvPr>
            <p:ph type="dt" sz="half" idx="10"/>
          </p:nvPr>
        </p:nvSpPr>
        <p:spPr/>
        <p:txBody>
          <a:bodyPr/>
          <a:lstStyle/>
          <a:p>
            <a:fld id="{271F9F5A-7887-44BC-9984-05750DEE0FD4}" type="datetimeFigureOut">
              <a:rPr lang="en-US" smtClean="0"/>
              <a:t>4/13/2026</a:t>
            </a:fld>
            <a:endParaRPr lang="en-US"/>
          </a:p>
        </p:txBody>
      </p:sp>
      <p:sp>
        <p:nvSpPr>
          <p:cNvPr id="8" name="Footer Placeholder 7">
            <a:extLst>
              <a:ext uri="{FF2B5EF4-FFF2-40B4-BE49-F238E27FC236}">
                <a16:creationId xmlns:a16="http://schemas.microsoft.com/office/drawing/2014/main" id="{943900C1-340F-AA81-A21E-DEFD329BF1E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70EDD50-FCF5-82E2-CAB2-A961E97C3680}"/>
              </a:ext>
            </a:extLst>
          </p:cNvPr>
          <p:cNvSpPr>
            <a:spLocks noGrp="1"/>
          </p:cNvSpPr>
          <p:nvPr>
            <p:ph type="sldNum" sz="quarter" idx="12"/>
          </p:nvPr>
        </p:nvSpPr>
        <p:spPr/>
        <p:txBody>
          <a:bodyPr/>
          <a:lstStyle/>
          <a:p>
            <a:fld id="{91FADAD0-C067-40DD-BE5D-A8F65EAE1E4B}" type="slidenum">
              <a:rPr lang="en-US" smtClean="0"/>
              <a:t>‹#›</a:t>
            </a:fld>
            <a:endParaRPr lang="en-US"/>
          </a:p>
        </p:txBody>
      </p:sp>
    </p:spTree>
    <p:extLst>
      <p:ext uri="{BB962C8B-B14F-4D97-AF65-F5344CB8AC3E}">
        <p14:creationId xmlns:p14="http://schemas.microsoft.com/office/powerpoint/2010/main" val="1106185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535FC9-4C7C-4839-AD87-B5CD13220982}"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24642814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F19D1-BB28-5449-406A-FE9B1B2B46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B70FA9-C333-7BB9-D56A-1901ED1B1AAE}"/>
              </a:ext>
            </a:extLst>
          </p:cNvPr>
          <p:cNvSpPr>
            <a:spLocks noGrp="1"/>
          </p:cNvSpPr>
          <p:nvPr>
            <p:ph type="dt" sz="half" idx="10"/>
          </p:nvPr>
        </p:nvSpPr>
        <p:spPr/>
        <p:txBody>
          <a:bodyPr/>
          <a:lstStyle/>
          <a:p>
            <a:fld id="{271F9F5A-7887-44BC-9984-05750DEE0FD4}" type="datetimeFigureOut">
              <a:rPr lang="en-US" smtClean="0"/>
              <a:t>4/13/2026</a:t>
            </a:fld>
            <a:endParaRPr lang="en-US"/>
          </a:p>
        </p:txBody>
      </p:sp>
      <p:sp>
        <p:nvSpPr>
          <p:cNvPr id="4" name="Footer Placeholder 3">
            <a:extLst>
              <a:ext uri="{FF2B5EF4-FFF2-40B4-BE49-F238E27FC236}">
                <a16:creationId xmlns:a16="http://schemas.microsoft.com/office/drawing/2014/main" id="{A5F2B3C8-9375-FE7B-E6C9-191DACD107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3FB8F0-AAB0-DE81-92F2-27961BDF9FAA}"/>
              </a:ext>
            </a:extLst>
          </p:cNvPr>
          <p:cNvSpPr>
            <a:spLocks noGrp="1"/>
          </p:cNvSpPr>
          <p:nvPr>
            <p:ph type="sldNum" sz="quarter" idx="12"/>
          </p:nvPr>
        </p:nvSpPr>
        <p:spPr/>
        <p:txBody>
          <a:bodyPr/>
          <a:lstStyle/>
          <a:p>
            <a:fld id="{91FADAD0-C067-40DD-BE5D-A8F65EAE1E4B}" type="slidenum">
              <a:rPr lang="en-US" smtClean="0"/>
              <a:t>‹#›</a:t>
            </a:fld>
            <a:endParaRPr lang="en-US"/>
          </a:p>
        </p:txBody>
      </p:sp>
    </p:spTree>
    <p:extLst>
      <p:ext uri="{BB962C8B-B14F-4D97-AF65-F5344CB8AC3E}">
        <p14:creationId xmlns:p14="http://schemas.microsoft.com/office/powerpoint/2010/main" val="27104925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F18F4A-9A84-969F-F82E-90FB9ADDFF97}"/>
              </a:ext>
            </a:extLst>
          </p:cNvPr>
          <p:cNvSpPr>
            <a:spLocks noGrp="1"/>
          </p:cNvSpPr>
          <p:nvPr>
            <p:ph type="dt" sz="half" idx="10"/>
          </p:nvPr>
        </p:nvSpPr>
        <p:spPr/>
        <p:txBody>
          <a:bodyPr/>
          <a:lstStyle/>
          <a:p>
            <a:fld id="{271F9F5A-7887-44BC-9984-05750DEE0FD4}" type="datetimeFigureOut">
              <a:rPr lang="en-US" smtClean="0"/>
              <a:t>4/13/2026</a:t>
            </a:fld>
            <a:endParaRPr lang="en-US"/>
          </a:p>
        </p:txBody>
      </p:sp>
      <p:sp>
        <p:nvSpPr>
          <p:cNvPr id="3" name="Footer Placeholder 2">
            <a:extLst>
              <a:ext uri="{FF2B5EF4-FFF2-40B4-BE49-F238E27FC236}">
                <a16:creationId xmlns:a16="http://schemas.microsoft.com/office/drawing/2014/main" id="{E61835D9-2164-979D-A0A2-834D0E8BB4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03AEE43-DA78-0833-7A8F-4DF9F2846720}"/>
              </a:ext>
            </a:extLst>
          </p:cNvPr>
          <p:cNvSpPr>
            <a:spLocks noGrp="1"/>
          </p:cNvSpPr>
          <p:nvPr>
            <p:ph type="sldNum" sz="quarter" idx="12"/>
          </p:nvPr>
        </p:nvSpPr>
        <p:spPr/>
        <p:txBody>
          <a:bodyPr/>
          <a:lstStyle/>
          <a:p>
            <a:fld id="{91FADAD0-C067-40DD-BE5D-A8F65EAE1E4B}" type="slidenum">
              <a:rPr lang="en-US" smtClean="0"/>
              <a:t>‹#›</a:t>
            </a:fld>
            <a:endParaRPr lang="en-US"/>
          </a:p>
        </p:txBody>
      </p:sp>
    </p:spTree>
    <p:extLst>
      <p:ext uri="{BB962C8B-B14F-4D97-AF65-F5344CB8AC3E}">
        <p14:creationId xmlns:p14="http://schemas.microsoft.com/office/powerpoint/2010/main" val="38196589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79B30-C979-4416-9E07-6CD04F14AD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9DBD5B-CC63-4F4F-0AEF-BEE48A467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987BB5-DEAD-DDF3-6330-8A438B926D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B89F65-0515-B7E3-2B18-271325EDE333}"/>
              </a:ext>
            </a:extLst>
          </p:cNvPr>
          <p:cNvSpPr>
            <a:spLocks noGrp="1"/>
          </p:cNvSpPr>
          <p:nvPr>
            <p:ph type="dt" sz="half" idx="10"/>
          </p:nvPr>
        </p:nvSpPr>
        <p:spPr/>
        <p:txBody>
          <a:bodyPr/>
          <a:lstStyle/>
          <a:p>
            <a:fld id="{271F9F5A-7887-44BC-9984-05750DEE0FD4}" type="datetimeFigureOut">
              <a:rPr lang="en-US" smtClean="0"/>
              <a:t>4/13/2026</a:t>
            </a:fld>
            <a:endParaRPr lang="en-US"/>
          </a:p>
        </p:txBody>
      </p:sp>
      <p:sp>
        <p:nvSpPr>
          <p:cNvPr id="6" name="Footer Placeholder 5">
            <a:extLst>
              <a:ext uri="{FF2B5EF4-FFF2-40B4-BE49-F238E27FC236}">
                <a16:creationId xmlns:a16="http://schemas.microsoft.com/office/drawing/2014/main" id="{5BF25D57-DF57-2A64-4682-1CC4D5A981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915655-935D-E3AD-23F4-F20EFA6207EA}"/>
              </a:ext>
            </a:extLst>
          </p:cNvPr>
          <p:cNvSpPr>
            <a:spLocks noGrp="1"/>
          </p:cNvSpPr>
          <p:nvPr>
            <p:ph type="sldNum" sz="quarter" idx="12"/>
          </p:nvPr>
        </p:nvSpPr>
        <p:spPr/>
        <p:txBody>
          <a:bodyPr/>
          <a:lstStyle/>
          <a:p>
            <a:fld id="{91FADAD0-C067-40DD-BE5D-A8F65EAE1E4B}" type="slidenum">
              <a:rPr lang="en-US" smtClean="0"/>
              <a:t>‹#›</a:t>
            </a:fld>
            <a:endParaRPr lang="en-US"/>
          </a:p>
        </p:txBody>
      </p:sp>
    </p:spTree>
    <p:extLst>
      <p:ext uri="{BB962C8B-B14F-4D97-AF65-F5344CB8AC3E}">
        <p14:creationId xmlns:p14="http://schemas.microsoft.com/office/powerpoint/2010/main" val="26056025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3CEDB-9C5E-6F23-60E6-CC81093F23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7D1B0C-8DD5-0A26-4EB1-B39CDD5F15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DC7D6B-9931-4C26-3669-03ECEDB496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1DAC6F-CEF9-CA05-506B-7844569C52A2}"/>
              </a:ext>
            </a:extLst>
          </p:cNvPr>
          <p:cNvSpPr>
            <a:spLocks noGrp="1"/>
          </p:cNvSpPr>
          <p:nvPr>
            <p:ph type="dt" sz="half" idx="10"/>
          </p:nvPr>
        </p:nvSpPr>
        <p:spPr/>
        <p:txBody>
          <a:bodyPr/>
          <a:lstStyle/>
          <a:p>
            <a:fld id="{271F9F5A-7887-44BC-9984-05750DEE0FD4}" type="datetimeFigureOut">
              <a:rPr lang="en-US" smtClean="0"/>
              <a:t>4/13/2026</a:t>
            </a:fld>
            <a:endParaRPr lang="en-US"/>
          </a:p>
        </p:txBody>
      </p:sp>
      <p:sp>
        <p:nvSpPr>
          <p:cNvPr id="6" name="Footer Placeholder 5">
            <a:extLst>
              <a:ext uri="{FF2B5EF4-FFF2-40B4-BE49-F238E27FC236}">
                <a16:creationId xmlns:a16="http://schemas.microsoft.com/office/drawing/2014/main" id="{5F35A237-0179-CF0B-4C48-4849943E35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DF052-246C-CC94-52BD-84916F659CF4}"/>
              </a:ext>
            </a:extLst>
          </p:cNvPr>
          <p:cNvSpPr>
            <a:spLocks noGrp="1"/>
          </p:cNvSpPr>
          <p:nvPr>
            <p:ph type="sldNum" sz="quarter" idx="12"/>
          </p:nvPr>
        </p:nvSpPr>
        <p:spPr/>
        <p:txBody>
          <a:bodyPr/>
          <a:lstStyle/>
          <a:p>
            <a:fld id="{91FADAD0-C067-40DD-BE5D-A8F65EAE1E4B}" type="slidenum">
              <a:rPr lang="en-US" smtClean="0"/>
              <a:t>‹#›</a:t>
            </a:fld>
            <a:endParaRPr lang="en-US"/>
          </a:p>
        </p:txBody>
      </p:sp>
    </p:spTree>
    <p:extLst>
      <p:ext uri="{BB962C8B-B14F-4D97-AF65-F5344CB8AC3E}">
        <p14:creationId xmlns:p14="http://schemas.microsoft.com/office/powerpoint/2010/main" val="15266213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12A9E-B3BA-C1CE-B1B4-377EEBEF1E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863B14-EDC6-63A2-51D4-AB5FCE7606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43984C-B64A-DA75-AE4F-0EC94EF7DB2C}"/>
              </a:ext>
            </a:extLst>
          </p:cNvPr>
          <p:cNvSpPr>
            <a:spLocks noGrp="1"/>
          </p:cNvSpPr>
          <p:nvPr>
            <p:ph type="dt" sz="half" idx="10"/>
          </p:nvPr>
        </p:nvSpPr>
        <p:spPr/>
        <p:txBody>
          <a:bodyPr/>
          <a:lstStyle/>
          <a:p>
            <a:fld id="{271F9F5A-7887-44BC-9984-05750DEE0FD4}" type="datetimeFigureOut">
              <a:rPr lang="en-US" smtClean="0"/>
              <a:t>4/13/2026</a:t>
            </a:fld>
            <a:endParaRPr lang="en-US"/>
          </a:p>
        </p:txBody>
      </p:sp>
      <p:sp>
        <p:nvSpPr>
          <p:cNvPr id="5" name="Footer Placeholder 4">
            <a:extLst>
              <a:ext uri="{FF2B5EF4-FFF2-40B4-BE49-F238E27FC236}">
                <a16:creationId xmlns:a16="http://schemas.microsoft.com/office/drawing/2014/main" id="{8F7B010C-052C-13F2-F0E8-DC30DEFDA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5136A0-5290-C6FB-2FA5-F93BE6629BE9}"/>
              </a:ext>
            </a:extLst>
          </p:cNvPr>
          <p:cNvSpPr>
            <a:spLocks noGrp="1"/>
          </p:cNvSpPr>
          <p:nvPr>
            <p:ph type="sldNum" sz="quarter" idx="12"/>
          </p:nvPr>
        </p:nvSpPr>
        <p:spPr/>
        <p:txBody>
          <a:bodyPr/>
          <a:lstStyle/>
          <a:p>
            <a:fld id="{91FADAD0-C067-40DD-BE5D-A8F65EAE1E4B}" type="slidenum">
              <a:rPr lang="en-US" smtClean="0"/>
              <a:t>‹#›</a:t>
            </a:fld>
            <a:endParaRPr lang="en-US"/>
          </a:p>
        </p:txBody>
      </p:sp>
    </p:spTree>
    <p:extLst>
      <p:ext uri="{BB962C8B-B14F-4D97-AF65-F5344CB8AC3E}">
        <p14:creationId xmlns:p14="http://schemas.microsoft.com/office/powerpoint/2010/main" val="21765316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4C61E1-856E-94AA-C468-FA2771E4A7A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3D3162-215C-9CF5-930E-BD35AC2E2A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C7AD6-16F4-447E-EA1A-8EBB52A4E8C5}"/>
              </a:ext>
            </a:extLst>
          </p:cNvPr>
          <p:cNvSpPr>
            <a:spLocks noGrp="1"/>
          </p:cNvSpPr>
          <p:nvPr>
            <p:ph type="dt" sz="half" idx="10"/>
          </p:nvPr>
        </p:nvSpPr>
        <p:spPr/>
        <p:txBody>
          <a:bodyPr/>
          <a:lstStyle/>
          <a:p>
            <a:fld id="{271F9F5A-7887-44BC-9984-05750DEE0FD4}" type="datetimeFigureOut">
              <a:rPr lang="en-US" smtClean="0"/>
              <a:t>4/13/2026</a:t>
            </a:fld>
            <a:endParaRPr lang="en-US"/>
          </a:p>
        </p:txBody>
      </p:sp>
      <p:sp>
        <p:nvSpPr>
          <p:cNvPr id="5" name="Footer Placeholder 4">
            <a:extLst>
              <a:ext uri="{FF2B5EF4-FFF2-40B4-BE49-F238E27FC236}">
                <a16:creationId xmlns:a16="http://schemas.microsoft.com/office/drawing/2014/main" id="{D828E48E-293C-9C85-A914-60B1DDB951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F53BF4-DB21-285A-1D0B-4E869F699FE1}"/>
              </a:ext>
            </a:extLst>
          </p:cNvPr>
          <p:cNvSpPr>
            <a:spLocks noGrp="1"/>
          </p:cNvSpPr>
          <p:nvPr>
            <p:ph type="sldNum" sz="quarter" idx="12"/>
          </p:nvPr>
        </p:nvSpPr>
        <p:spPr/>
        <p:txBody>
          <a:bodyPr/>
          <a:lstStyle/>
          <a:p>
            <a:fld id="{91FADAD0-C067-40DD-BE5D-A8F65EAE1E4B}" type="slidenum">
              <a:rPr lang="en-US" smtClean="0"/>
              <a:t>‹#›</a:t>
            </a:fld>
            <a:endParaRPr lang="en-US"/>
          </a:p>
        </p:txBody>
      </p:sp>
    </p:spTree>
    <p:extLst>
      <p:ext uri="{BB962C8B-B14F-4D97-AF65-F5344CB8AC3E}">
        <p14:creationId xmlns:p14="http://schemas.microsoft.com/office/powerpoint/2010/main" val="828077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535FC9-4C7C-4839-AD87-B5CD13220982}"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3478305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535FC9-4C7C-4839-AD87-B5CD13220982}"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2103352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6535FC9-4C7C-4839-AD87-B5CD13220982}" type="datetimeFigureOut">
              <a:rPr lang="en-US" smtClean="0"/>
              <a:pPr/>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1463606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Date Placeholder 2"/>
          <p:cNvSpPr>
            <a:spLocks noGrp="1"/>
          </p:cNvSpPr>
          <p:nvPr>
            <p:ph type="dt" sz="half" idx="10"/>
          </p:nvPr>
        </p:nvSpPr>
        <p:spPr/>
        <p:txBody>
          <a:bodyPr/>
          <a:lstStyle/>
          <a:p>
            <a:fld id="{46535FC9-4C7C-4839-AD87-B5CD13220982}" type="datetimeFigureOut">
              <a:rPr lang="en-US" smtClean="0"/>
              <a:pPr/>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1154408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535FC9-4C7C-4839-AD87-B5CD13220982}" type="datetimeFigureOut">
              <a:rPr lang="en-US" smtClean="0"/>
              <a:pPr/>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2991156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535FC9-4C7C-4839-AD87-B5CD13220982}"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789221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535FC9-4C7C-4839-AD87-B5CD13220982}"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1B2BE-37E8-49C8-A941-FB00A9E058CF}" type="slidenum">
              <a:rPr lang="en-US" smtClean="0"/>
              <a:pPr/>
              <a:t>‹#›</a:t>
            </a:fld>
            <a:endParaRPr lang="en-US"/>
          </a:p>
        </p:txBody>
      </p:sp>
    </p:spTree>
    <p:extLst>
      <p:ext uri="{BB962C8B-B14F-4D97-AF65-F5344CB8AC3E}">
        <p14:creationId xmlns:p14="http://schemas.microsoft.com/office/powerpoint/2010/main" val="40858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535FC9-4C7C-4839-AD87-B5CD13220982}" type="datetimeFigureOut">
              <a:rPr lang="en-US" smtClean="0"/>
              <a:pPr/>
              <a:t>4/13/2026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1B2BE-37E8-49C8-A941-FB00A9E058CF}" type="slidenum">
              <a:rPr lang="en-US" smtClean="0"/>
              <a:pPr/>
              <a:t>‹#›</a:t>
            </a:fld>
            <a:endParaRPr lang="en-US"/>
          </a:p>
        </p:txBody>
      </p:sp>
    </p:spTree>
    <p:extLst>
      <p:ext uri="{BB962C8B-B14F-4D97-AF65-F5344CB8AC3E}">
        <p14:creationId xmlns:p14="http://schemas.microsoft.com/office/powerpoint/2010/main" val="202565339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72" r:id="rId13"/>
    <p:sldLayoutId id="214748367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BC3E85-2F0E-4A6B-6489-ACC7AF71CA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00BE10-CAF8-8DAF-98E9-F6A85D48AB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5EC45-93C9-5A04-33D0-084C96D185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71F9F5A-7887-44BC-9984-05750DEE0FD4}" type="datetimeFigureOut">
              <a:rPr lang="en-US" smtClean="0"/>
              <a:t>4/13/2026</a:t>
            </a:fld>
            <a:endParaRPr lang="en-US"/>
          </a:p>
        </p:txBody>
      </p:sp>
      <p:sp>
        <p:nvSpPr>
          <p:cNvPr id="5" name="Footer Placeholder 4">
            <a:extLst>
              <a:ext uri="{FF2B5EF4-FFF2-40B4-BE49-F238E27FC236}">
                <a16:creationId xmlns:a16="http://schemas.microsoft.com/office/drawing/2014/main" id="{EB5B41A8-8FEC-1495-4AA3-76A373D300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F8D9EB3-1CC1-5414-7C82-6344D11C75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FADAD0-C067-40DD-BE5D-A8F65EAE1E4B}" type="slidenum">
              <a:rPr lang="en-US" smtClean="0"/>
              <a:t>‹#›</a:t>
            </a:fld>
            <a:endParaRPr lang="en-US"/>
          </a:p>
        </p:txBody>
      </p:sp>
    </p:spTree>
    <p:extLst>
      <p:ext uri="{BB962C8B-B14F-4D97-AF65-F5344CB8AC3E}">
        <p14:creationId xmlns:p14="http://schemas.microsoft.com/office/powerpoint/2010/main" val="240739599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hyperlink" Target="https://dreamfusion3d.github.io/" TargetMode="External"/><Relationship Id="rId4" Type="http://schemas.openxmlformats.org/officeDocument/2006/relationships/image" Target="../media/image176.png"/></Relationships>
</file>

<file path=ppt/slides/_rels/slide101.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39.xml"/><Relationship Id="rId1" Type="http://schemas.openxmlformats.org/officeDocument/2006/relationships/slideLayout" Target="../slideLayouts/slideLayout20.xml"/></Relationships>
</file>

<file path=ppt/slides/_rels/slide106.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40.xml"/><Relationship Id="rId1" Type="http://schemas.openxmlformats.org/officeDocument/2006/relationships/slideLayout" Target="../slideLayouts/slideLayout20.xml"/></Relationships>
</file>

<file path=ppt/slides/_rels/slide107.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108.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42.xml"/><Relationship Id="rId1" Type="http://schemas.openxmlformats.org/officeDocument/2006/relationships/slideLayout" Target="../slideLayouts/slideLayout20.xml"/></Relationships>
</file>

<file path=ppt/slides/_rels/slide109.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43.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44.xml"/><Relationship Id="rId1" Type="http://schemas.openxmlformats.org/officeDocument/2006/relationships/slideLayout" Target="../slideLayouts/slideLayout20.xml"/></Relationships>
</file>

<file path=ppt/slides/_rels/slide111.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45.xml"/><Relationship Id="rId1" Type="http://schemas.openxmlformats.org/officeDocument/2006/relationships/slideLayout" Target="../slideLayouts/slideLayout20.xml"/></Relationships>
</file>

<file path=ppt/slides/_rels/slide112.xml.rels><?xml version="1.0" encoding="UTF-8" standalone="yes"?>
<Relationships xmlns="http://schemas.openxmlformats.org/package/2006/relationships"><Relationship Id="rId3" Type="http://schemas.openxmlformats.org/officeDocument/2006/relationships/image" Target="../media/image182.svg"/><Relationship Id="rId2" Type="http://schemas.openxmlformats.org/officeDocument/2006/relationships/notesSlide" Target="../notesSlides/notesSlide46.xml"/><Relationship Id="rId1" Type="http://schemas.openxmlformats.org/officeDocument/2006/relationships/slideLayout" Target="../slideLayouts/slideLayout20.xml"/><Relationship Id="rId4" Type="http://schemas.openxmlformats.org/officeDocument/2006/relationships/image" Target="../media/image181.jpeg"/></Relationships>
</file>

<file path=ppt/slides/_rels/slide113.xml.rels><?xml version="1.0" encoding="UTF-8" standalone="yes"?>
<Relationships xmlns="http://schemas.openxmlformats.org/package/2006/relationships"><Relationship Id="rId3" Type="http://schemas.openxmlformats.org/officeDocument/2006/relationships/image" Target="../media/image182.svg"/><Relationship Id="rId2" Type="http://schemas.openxmlformats.org/officeDocument/2006/relationships/notesSlide" Target="../notesSlides/notesSlide47.xml"/><Relationship Id="rId1" Type="http://schemas.openxmlformats.org/officeDocument/2006/relationships/slideLayout" Target="../slideLayouts/slideLayout20.xml"/><Relationship Id="rId4" Type="http://schemas.openxmlformats.org/officeDocument/2006/relationships/image" Target="../media/image181.jpeg"/></Relationships>
</file>

<file path=ppt/slides/_rels/slide11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48.xml"/><Relationship Id="rId1" Type="http://schemas.openxmlformats.org/officeDocument/2006/relationships/slideLayout" Target="../slideLayouts/slideLayout20.xml"/><Relationship Id="rId4" Type="http://schemas.openxmlformats.org/officeDocument/2006/relationships/image" Target="NULL"/></Relationships>
</file>

<file path=ppt/slides/_rels/slide115.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49.xml"/><Relationship Id="rId1" Type="http://schemas.openxmlformats.org/officeDocument/2006/relationships/slideLayout" Target="../slideLayouts/slideLayout20.xml"/><Relationship Id="rId6" Type="http://schemas.openxmlformats.org/officeDocument/2006/relationships/image" Target="NULL"/><Relationship Id="rId4" Type="http://schemas.openxmlformats.org/officeDocument/2006/relationships/image" Target="../media/image182.svg"/></Relationships>
</file>

<file path=ppt/slides/_rels/slide116.xml.rels><?xml version="1.0" encoding="UTF-8" standalone="yes"?>
<Relationships xmlns="http://schemas.openxmlformats.org/package/2006/relationships"><Relationship Id="rId3" Type="http://schemas.openxmlformats.org/officeDocument/2006/relationships/image" Target="../media/image183.jpg"/><Relationship Id="rId2" Type="http://schemas.openxmlformats.org/officeDocument/2006/relationships/notesSlide" Target="../notesSlides/notesSlide50.xml"/><Relationship Id="rId1" Type="http://schemas.openxmlformats.org/officeDocument/2006/relationships/slideLayout" Target="../slideLayouts/slideLayout21.xml"/></Relationships>
</file>

<file path=ppt/slides/_rels/slide117.xml.rels><?xml version="1.0" encoding="UTF-8" standalone="yes"?>
<Relationships xmlns="http://schemas.openxmlformats.org/package/2006/relationships"><Relationship Id="rId8" Type="http://schemas.openxmlformats.org/officeDocument/2006/relationships/image" Target="../media/image189.jpg"/><Relationship Id="rId3" Type="http://schemas.openxmlformats.org/officeDocument/2006/relationships/image" Target="../media/image184.jpeg"/><Relationship Id="rId7" Type="http://schemas.openxmlformats.org/officeDocument/2006/relationships/image" Target="../media/image188.jpg"/><Relationship Id="rId2" Type="http://schemas.openxmlformats.org/officeDocument/2006/relationships/notesSlide" Target="../notesSlides/notesSlide51.xml"/><Relationship Id="rId1" Type="http://schemas.openxmlformats.org/officeDocument/2006/relationships/slideLayout" Target="../slideLayouts/slideLayout20.xml"/><Relationship Id="rId6" Type="http://schemas.openxmlformats.org/officeDocument/2006/relationships/image" Target="../media/image187.jpg"/><Relationship Id="rId5" Type="http://schemas.openxmlformats.org/officeDocument/2006/relationships/image" Target="../media/image186.jpg"/><Relationship Id="rId10" Type="http://schemas.openxmlformats.org/officeDocument/2006/relationships/image" Target="../media/image191.jpg"/><Relationship Id="rId4" Type="http://schemas.openxmlformats.org/officeDocument/2006/relationships/image" Target="../media/image185.jpg"/><Relationship Id="rId9" Type="http://schemas.openxmlformats.org/officeDocument/2006/relationships/image" Target="../media/image190.jpg"/></Relationships>
</file>

<file path=ppt/slides/_rels/slide118.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52.xml"/><Relationship Id="rId1" Type="http://schemas.openxmlformats.org/officeDocument/2006/relationships/slideLayout" Target="../slideLayouts/slideLayout20.xml"/><Relationship Id="rId6" Type="http://schemas.openxmlformats.org/officeDocument/2006/relationships/image" Target="NULL"/><Relationship Id="rId5" Type="http://schemas.openxmlformats.org/officeDocument/2006/relationships/image" Target="../media/image193.png"/><Relationship Id="rId4" Type="http://schemas.openxmlformats.org/officeDocument/2006/relationships/image" Target="../media/image192.png"/></Relationships>
</file>

<file path=ppt/slides/_rels/slide119.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media/image194.png"/><Relationship Id="rId2" Type="http://schemas.openxmlformats.org/officeDocument/2006/relationships/notesSlide" Target="../notesSlides/notesSlide53.xml"/><Relationship Id="rId1" Type="http://schemas.openxmlformats.org/officeDocument/2006/relationships/slideLayout" Target="../slideLayouts/slideLayout20.xml"/><Relationship Id="rId6" Type="http://schemas.openxmlformats.org/officeDocument/2006/relationships/image" Target="../media/image182.svg"/><Relationship Id="rId5" Type="http://schemas.openxmlformats.org/officeDocument/2006/relationships/image" Target="NULL"/><Relationship Id="rId4" Type="http://schemas.openxmlformats.org/officeDocument/2006/relationships/image" Target="../media/image193.png"/><Relationship Id="rId9" Type="http://schemas.openxmlformats.org/officeDocument/2006/relationships/image" Target="NUL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8" Type="http://schemas.openxmlformats.org/officeDocument/2006/relationships/image" Target="../media/image182.svg"/><Relationship Id="rId3" Type="http://schemas.openxmlformats.org/officeDocument/2006/relationships/image" Target="../media/image194.png"/><Relationship Id="rId7" Type="http://schemas.openxmlformats.org/officeDocument/2006/relationships/image" Target="NULL"/><Relationship Id="rId2" Type="http://schemas.openxmlformats.org/officeDocument/2006/relationships/notesSlide" Target="../notesSlides/notesSlide54.xml"/><Relationship Id="rId1" Type="http://schemas.openxmlformats.org/officeDocument/2006/relationships/slideLayout" Target="../slideLayouts/slideLayout20.xml"/><Relationship Id="rId6" Type="http://schemas.openxmlformats.org/officeDocument/2006/relationships/image" Target="../media/image195.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NULL"/><Relationship Id="rId4" Type="http://schemas.openxmlformats.org/officeDocument/2006/relationships/image" Target="NULL"/></Relationships>
</file>

<file path=ppt/slides/_rels/slide121.xml.rels><?xml version="1.0" encoding="UTF-8" standalone="yes"?>
<Relationships xmlns="http://schemas.openxmlformats.org/package/2006/relationships"><Relationship Id="rId3" Type="http://schemas.openxmlformats.org/officeDocument/2006/relationships/image" Target="../media/image196.jpg"/><Relationship Id="rId2" Type="http://schemas.openxmlformats.org/officeDocument/2006/relationships/notesSlide" Target="../notesSlides/notesSlide55.xml"/><Relationship Id="rId1" Type="http://schemas.openxmlformats.org/officeDocument/2006/relationships/slideLayout" Target="../slideLayouts/slideLayout20.xml"/></Relationships>
</file>

<file path=ppt/slides/_rels/slide122.xml.rels><?xml version="1.0" encoding="UTF-8" standalone="yes"?>
<Relationships xmlns="http://schemas.openxmlformats.org/package/2006/relationships"><Relationship Id="rId3" Type="http://schemas.openxmlformats.org/officeDocument/2006/relationships/image" Target="../media/image197.jpg"/><Relationship Id="rId2" Type="http://schemas.openxmlformats.org/officeDocument/2006/relationships/notesSlide" Target="../notesSlides/notesSlide56.xml"/><Relationship Id="rId1" Type="http://schemas.openxmlformats.org/officeDocument/2006/relationships/slideLayout" Target="../slideLayouts/slideLayout20.xml"/></Relationships>
</file>

<file path=ppt/slides/_rels/slide123.xml.rels><?xml version="1.0" encoding="UTF-8" standalone="yes"?>
<Relationships xmlns="http://schemas.openxmlformats.org/package/2006/relationships"><Relationship Id="rId3" Type="http://schemas.openxmlformats.org/officeDocument/2006/relationships/image" Target="../media/image198.jpg"/><Relationship Id="rId2" Type="http://schemas.openxmlformats.org/officeDocument/2006/relationships/notesSlide" Target="../notesSlides/notesSlide57.xml"/><Relationship Id="rId1" Type="http://schemas.openxmlformats.org/officeDocument/2006/relationships/slideLayout" Target="../slideLayouts/slideLayout21.xml"/></Relationships>
</file>

<file path=ppt/slides/_rels/slide124.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png"/><Relationship Id="rId7"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tiff"/><Relationship Id="rId4" Type="http://schemas.openxmlformats.org/officeDocument/2006/relationships/hyperlink" Target="https://blog.keras.io/building-autoencoders-in-keras.html"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3.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0.emf"/><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2.png"/></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50.png"/><Relationship Id="rId3" Type="http://schemas.openxmlformats.org/officeDocument/2006/relationships/image" Target="../media/image44.png"/><Relationship Id="rId7" Type="http://schemas.openxmlformats.org/officeDocument/2006/relationships/image" Target="../media/image37.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8.xml"/><Relationship Id="rId16"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5.png"/><Relationship Id="rId15" Type="http://schemas.openxmlformats.org/officeDocument/2006/relationships/image" Target="../media/image5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64.png"/><Relationship Id="rId7" Type="http://schemas.openxmlformats.org/officeDocument/2006/relationships/image" Target="../media/image66.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63.png"/><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62.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70.png"/><Relationship Id="rId5" Type="http://schemas.openxmlformats.org/officeDocument/2006/relationships/image" Target="../media/image60.png"/><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image" Target="../media/image60.png"/><Relationship Id="rId7" Type="http://schemas.openxmlformats.org/officeDocument/2006/relationships/image" Target="../media/image4.svg"/><Relationship Id="rId12" Type="http://schemas.openxmlformats.org/officeDocument/2006/relationships/image" Target="../media/image23.png"/><Relationship Id="rId17" Type="http://schemas.openxmlformats.org/officeDocument/2006/relationships/image" Target="../media/image28.png"/><Relationship Id="rId2" Type="http://schemas.openxmlformats.org/officeDocument/2006/relationships/notesSlide" Target="../notesSlides/notesSlide14.xml"/><Relationship Id="rId16"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72.png"/><Relationship Id="rId11" Type="http://schemas.openxmlformats.org/officeDocument/2006/relationships/image" Target="../media/image22.png"/><Relationship Id="rId5" Type="http://schemas.openxmlformats.org/officeDocument/2006/relationships/image" Target="../media/image70.png"/><Relationship Id="rId15" Type="http://schemas.openxmlformats.org/officeDocument/2006/relationships/image" Target="../media/image26.png"/><Relationship Id="rId10" Type="http://schemas.openxmlformats.org/officeDocument/2006/relationships/image" Target="../media/image21.png"/><Relationship Id="rId19" Type="http://schemas.openxmlformats.org/officeDocument/2006/relationships/image" Target="../media/image30.emf"/><Relationship Id="rId4" Type="http://schemas.openxmlformats.org/officeDocument/2006/relationships/image" Target="../media/image67.png"/><Relationship Id="rId9" Type="http://schemas.openxmlformats.org/officeDocument/2006/relationships/image" Target="../media/image20.png"/><Relationship Id="rId14"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76.png"/><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77.png"/><Relationship Id="rId7" Type="http://schemas.openxmlformats.org/officeDocument/2006/relationships/image" Target="../media/image69.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76.png"/><Relationship Id="rId5" Type="http://schemas.openxmlformats.org/officeDocument/2006/relationships/image" Target="../media/image37.png"/><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68.png"/><Relationship Id="rId3" Type="http://schemas.openxmlformats.org/officeDocument/2006/relationships/image" Target="../media/image77.png"/><Relationship Id="rId7" Type="http://schemas.openxmlformats.org/officeDocument/2006/relationships/image" Target="../media/image79.png"/><Relationship Id="rId12" Type="http://schemas.openxmlformats.org/officeDocument/2006/relationships/image" Target="../media/image69.png"/><Relationship Id="rId17" Type="http://schemas.openxmlformats.org/officeDocument/2006/relationships/image" Target="../media/image85.png"/><Relationship Id="rId2" Type="http://schemas.openxmlformats.org/officeDocument/2006/relationships/notesSlide" Target="../notesSlides/notesSlide17.xml"/><Relationship Id="rId16" Type="http://schemas.openxmlformats.org/officeDocument/2006/relationships/image" Target="../media/image38.png"/><Relationship Id="rId1" Type="http://schemas.openxmlformats.org/officeDocument/2006/relationships/slideLayout" Target="../slideLayouts/slideLayout12.xml"/><Relationship Id="rId6" Type="http://schemas.openxmlformats.org/officeDocument/2006/relationships/image" Target="../media/image78.png"/><Relationship Id="rId11" Type="http://schemas.openxmlformats.org/officeDocument/2006/relationships/image" Target="../media/image76.png"/><Relationship Id="rId5" Type="http://schemas.openxmlformats.org/officeDocument/2006/relationships/image" Target="../media/image37.png"/><Relationship Id="rId15" Type="http://schemas.openxmlformats.org/officeDocument/2006/relationships/image" Target="../media/image84.png"/><Relationship Id="rId10" Type="http://schemas.openxmlformats.org/officeDocument/2006/relationships/image" Target="../media/image82.png"/><Relationship Id="rId4" Type="http://schemas.openxmlformats.org/officeDocument/2006/relationships/image" Target="../media/image75.png"/><Relationship Id="rId9" Type="http://schemas.openxmlformats.org/officeDocument/2006/relationships/image" Target="../media/image81.png"/><Relationship Id="rId14" Type="http://schemas.openxmlformats.org/officeDocument/2006/relationships/image" Target="../media/image83.png"/></Relationships>
</file>

<file path=ppt/slides/_rels/slide41.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76.png"/><Relationship Id="rId3" Type="http://schemas.openxmlformats.org/officeDocument/2006/relationships/image" Target="../media/image86.png"/><Relationship Id="rId7" Type="http://schemas.openxmlformats.org/officeDocument/2006/relationships/image" Target="../media/image84.png"/><Relationship Id="rId12" Type="http://schemas.openxmlformats.org/officeDocument/2006/relationships/image" Target="../media/image37.png"/><Relationship Id="rId2" Type="http://schemas.openxmlformats.org/officeDocument/2006/relationships/notesSlide" Target="../notesSlides/notesSlide18.xml"/><Relationship Id="rId16" Type="http://schemas.openxmlformats.org/officeDocument/2006/relationships/image" Target="../media/image87.png"/><Relationship Id="rId1" Type="http://schemas.openxmlformats.org/officeDocument/2006/relationships/slideLayout" Target="../slideLayouts/slideLayout12.xml"/><Relationship Id="rId6" Type="http://schemas.openxmlformats.org/officeDocument/2006/relationships/image" Target="../media/image83.png"/><Relationship Id="rId11" Type="http://schemas.openxmlformats.org/officeDocument/2006/relationships/image" Target="../media/image77.png"/><Relationship Id="rId5" Type="http://schemas.openxmlformats.org/officeDocument/2006/relationships/image" Target="../media/image78.png"/><Relationship Id="rId15" Type="http://schemas.openxmlformats.org/officeDocument/2006/relationships/image" Target="../media/image68.png"/><Relationship Id="rId10" Type="http://schemas.openxmlformats.org/officeDocument/2006/relationships/image" Target="../media/image80.png"/><Relationship Id="rId4" Type="http://schemas.openxmlformats.org/officeDocument/2006/relationships/image" Target="../media/image82.png"/><Relationship Id="rId9" Type="http://schemas.openxmlformats.org/officeDocument/2006/relationships/image" Target="../media/image75.png"/><Relationship Id="rId14" Type="http://schemas.openxmlformats.org/officeDocument/2006/relationships/image" Target="../media/image69.png"/></Relationships>
</file>

<file path=ppt/slides/_rels/slide42.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87.png"/><Relationship Id="rId3" Type="http://schemas.openxmlformats.org/officeDocument/2006/relationships/image" Target="../media/image78.png"/><Relationship Id="rId7" Type="http://schemas.openxmlformats.org/officeDocument/2006/relationships/image" Target="../media/image75.png"/><Relationship Id="rId12" Type="http://schemas.openxmlformats.org/officeDocument/2006/relationships/image" Target="../media/image68.png"/><Relationship Id="rId2" Type="http://schemas.openxmlformats.org/officeDocument/2006/relationships/image" Target="../media/image82.png"/><Relationship Id="rId1" Type="http://schemas.openxmlformats.org/officeDocument/2006/relationships/slideLayout" Target="../slideLayouts/slideLayout12.xml"/><Relationship Id="rId6" Type="http://schemas.openxmlformats.org/officeDocument/2006/relationships/image" Target="../media/image77.png"/><Relationship Id="rId11" Type="http://schemas.openxmlformats.org/officeDocument/2006/relationships/image" Target="../media/image79.png"/><Relationship Id="rId5" Type="http://schemas.openxmlformats.org/officeDocument/2006/relationships/image" Target="../media/image84.png"/><Relationship Id="rId10" Type="http://schemas.openxmlformats.org/officeDocument/2006/relationships/image" Target="../media/image88.png"/><Relationship Id="rId4" Type="http://schemas.openxmlformats.org/officeDocument/2006/relationships/image" Target="../media/image83.png"/><Relationship Id="rId9" Type="http://schemas.openxmlformats.org/officeDocument/2006/relationships/image" Target="../media/image76.png"/></Relationships>
</file>

<file path=ppt/slides/_rels/slide43.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68.png"/><Relationship Id="rId2" Type="http://schemas.openxmlformats.org/officeDocument/2006/relationships/image" Target="../media/image77.png"/><Relationship Id="rId1" Type="http://schemas.openxmlformats.org/officeDocument/2006/relationships/slideLayout" Target="../slideLayouts/slideLayout12.xml"/><Relationship Id="rId6" Type="http://schemas.openxmlformats.org/officeDocument/2006/relationships/image" Target="../media/image76.png"/><Relationship Id="rId5" Type="http://schemas.openxmlformats.org/officeDocument/2006/relationships/image" Target="../media/image37.png"/><Relationship Id="rId4" Type="http://schemas.openxmlformats.org/officeDocument/2006/relationships/image" Target="../media/image75.png"/></Relationships>
</file>

<file path=ppt/slides/_rels/slide44.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79.png"/><Relationship Id="rId3" Type="http://schemas.openxmlformats.org/officeDocument/2006/relationships/image" Target="../media/image77.png"/><Relationship Id="rId7" Type="http://schemas.openxmlformats.org/officeDocument/2006/relationships/image" Target="../media/image68.png"/><Relationship Id="rId12" Type="http://schemas.openxmlformats.org/officeDocument/2006/relationships/image" Target="../media/image88.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76.png"/><Relationship Id="rId11" Type="http://schemas.openxmlformats.org/officeDocument/2006/relationships/image" Target="../media/image84.png"/><Relationship Id="rId5" Type="http://schemas.openxmlformats.org/officeDocument/2006/relationships/image" Target="../media/image37.png"/><Relationship Id="rId10" Type="http://schemas.openxmlformats.org/officeDocument/2006/relationships/image" Target="../media/image83.png"/><Relationship Id="rId4" Type="http://schemas.openxmlformats.org/officeDocument/2006/relationships/image" Target="../media/image75.png"/><Relationship Id="rId9" Type="http://schemas.openxmlformats.org/officeDocument/2006/relationships/image" Target="../media/image78.png"/><Relationship Id="rId14" Type="http://schemas.openxmlformats.org/officeDocument/2006/relationships/image" Target="../media/image89.png"/></Relationships>
</file>

<file path=ppt/slides/_rels/slide45.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9.png"/><Relationship Id="rId3" Type="http://schemas.openxmlformats.org/officeDocument/2006/relationships/image" Target="../media/image75.png"/><Relationship Id="rId7" Type="http://schemas.openxmlformats.org/officeDocument/2006/relationships/image" Target="../media/image82.png"/><Relationship Id="rId12" Type="http://schemas.openxmlformats.org/officeDocument/2006/relationships/image" Target="../media/image79.png"/><Relationship Id="rId2" Type="http://schemas.openxmlformats.org/officeDocument/2006/relationships/image" Target="../media/image77.png"/><Relationship Id="rId1" Type="http://schemas.openxmlformats.org/officeDocument/2006/relationships/slideLayout" Target="../slideLayouts/slideLayout12.xml"/><Relationship Id="rId6" Type="http://schemas.openxmlformats.org/officeDocument/2006/relationships/image" Target="../media/image68.png"/><Relationship Id="rId11" Type="http://schemas.openxmlformats.org/officeDocument/2006/relationships/image" Target="../media/image88.png"/><Relationship Id="rId5" Type="http://schemas.openxmlformats.org/officeDocument/2006/relationships/image" Target="../media/image76.png"/><Relationship Id="rId10" Type="http://schemas.openxmlformats.org/officeDocument/2006/relationships/image" Target="../media/image84.png"/><Relationship Id="rId4" Type="http://schemas.openxmlformats.org/officeDocument/2006/relationships/image" Target="../media/image37.png"/><Relationship Id="rId9" Type="http://schemas.openxmlformats.org/officeDocument/2006/relationships/image" Target="../media/image83.png"/></Relationships>
</file>

<file path=ppt/slides/_rels/slide4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9.png"/><Relationship Id="rId3" Type="http://schemas.openxmlformats.org/officeDocument/2006/relationships/image" Target="../media/image88.png"/><Relationship Id="rId7" Type="http://schemas.openxmlformats.org/officeDocument/2006/relationships/image" Target="../media/image78.png"/><Relationship Id="rId12" Type="http://schemas.openxmlformats.org/officeDocument/2006/relationships/image" Target="../media/image68.png"/><Relationship Id="rId2" Type="http://schemas.openxmlformats.org/officeDocument/2006/relationships/image" Target="../media/image77.png"/><Relationship Id="rId1" Type="http://schemas.openxmlformats.org/officeDocument/2006/relationships/slideLayout" Target="../slideLayouts/slideLayout12.xml"/><Relationship Id="rId6" Type="http://schemas.openxmlformats.org/officeDocument/2006/relationships/image" Target="../media/image84.png"/><Relationship Id="rId11" Type="http://schemas.openxmlformats.org/officeDocument/2006/relationships/image" Target="../media/image76.png"/><Relationship Id="rId5" Type="http://schemas.openxmlformats.org/officeDocument/2006/relationships/image" Target="../media/image83.png"/><Relationship Id="rId10" Type="http://schemas.openxmlformats.org/officeDocument/2006/relationships/image" Target="../media/image37.png"/><Relationship Id="rId4" Type="http://schemas.openxmlformats.org/officeDocument/2006/relationships/image" Target="../media/image82.png"/><Relationship Id="rId9" Type="http://schemas.openxmlformats.org/officeDocument/2006/relationships/image" Target="../media/image75.png"/></Relationships>
</file>

<file path=ppt/slides/_rels/slide4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78.png"/><Relationship Id="rId7" Type="http://schemas.openxmlformats.org/officeDocument/2006/relationships/image" Target="../media/image75.png"/><Relationship Id="rId2" Type="http://schemas.openxmlformats.org/officeDocument/2006/relationships/image" Target="../media/image88.png"/><Relationship Id="rId1" Type="http://schemas.openxmlformats.org/officeDocument/2006/relationships/slideLayout" Target="../slideLayouts/slideLayout12.xml"/><Relationship Id="rId6" Type="http://schemas.openxmlformats.org/officeDocument/2006/relationships/image" Target="../media/image77.png"/><Relationship Id="rId11" Type="http://schemas.openxmlformats.org/officeDocument/2006/relationships/image" Target="../media/image89.png"/><Relationship Id="rId5" Type="http://schemas.openxmlformats.org/officeDocument/2006/relationships/image" Target="../media/image90.png"/><Relationship Id="rId10" Type="http://schemas.openxmlformats.org/officeDocument/2006/relationships/image" Target="../media/image68.png"/><Relationship Id="rId4" Type="http://schemas.openxmlformats.org/officeDocument/2006/relationships/image" Target="../media/image79.png"/><Relationship Id="rId9" Type="http://schemas.openxmlformats.org/officeDocument/2006/relationships/image" Target="../media/image76.png"/></Relationships>
</file>

<file path=ppt/slides/_rels/slide4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78.png"/><Relationship Id="rId7" Type="http://schemas.openxmlformats.org/officeDocument/2006/relationships/image" Target="../media/image75.png"/><Relationship Id="rId2" Type="http://schemas.openxmlformats.org/officeDocument/2006/relationships/image" Target="../media/image88.png"/><Relationship Id="rId1" Type="http://schemas.openxmlformats.org/officeDocument/2006/relationships/slideLayout" Target="../slideLayouts/slideLayout12.xml"/><Relationship Id="rId6" Type="http://schemas.openxmlformats.org/officeDocument/2006/relationships/image" Target="../media/image77.png"/><Relationship Id="rId11" Type="http://schemas.openxmlformats.org/officeDocument/2006/relationships/image" Target="../media/image89.png"/><Relationship Id="rId5" Type="http://schemas.openxmlformats.org/officeDocument/2006/relationships/image" Target="../media/image90.png"/><Relationship Id="rId10" Type="http://schemas.openxmlformats.org/officeDocument/2006/relationships/image" Target="../media/image68.png"/><Relationship Id="rId4" Type="http://schemas.openxmlformats.org/officeDocument/2006/relationships/image" Target="../media/image79.png"/><Relationship Id="rId9" Type="http://schemas.openxmlformats.org/officeDocument/2006/relationships/image" Target="../media/image76.png"/></Relationships>
</file>

<file path=ppt/slides/_rels/slide4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78.png"/><Relationship Id="rId7" Type="http://schemas.openxmlformats.org/officeDocument/2006/relationships/image" Target="../media/image75.png"/><Relationship Id="rId2" Type="http://schemas.openxmlformats.org/officeDocument/2006/relationships/image" Target="../media/image88.png"/><Relationship Id="rId1" Type="http://schemas.openxmlformats.org/officeDocument/2006/relationships/slideLayout" Target="../slideLayouts/slideLayout12.xml"/><Relationship Id="rId6" Type="http://schemas.openxmlformats.org/officeDocument/2006/relationships/image" Target="../media/image77.png"/><Relationship Id="rId11" Type="http://schemas.openxmlformats.org/officeDocument/2006/relationships/image" Target="../media/image87.png"/><Relationship Id="rId5" Type="http://schemas.openxmlformats.org/officeDocument/2006/relationships/image" Target="../media/image90.png"/><Relationship Id="rId10" Type="http://schemas.openxmlformats.org/officeDocument/2006/relationships/image" Target="../media/image68.png"/><Relationship Id="rId4" Type="http://schemas.openxmlformats.org/officeDocument/2006/relationships/image" Target="../media/image79.png"/><Relationship Id="rId9" Type="http://schemas.openxmlformats.org/officeDocument/2006/relationships/image" Target="../media/image7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77.png"/><Relationship Id="rId7" Type="http://schemas.openxmlformats.org/officeDocument/2006/relationships/image" Target="../media/image68.png"/><Relationship Id="rId2" Type="http://schemas.openxmlformats.org/officeDocument/2006/relationships/image" Target="../media/image87.png"/><Relationship Id="rId1" Type="http://schemas.openxmlformats.org/officeDocument/2006/relationships/slideLayout" Target="../slideLayouts/slideLayout12.xml"/><Relationship Id="rId6" Type="http://schemas.openxmlformats.org/officeDocument/2006/relationships/image" Target="../media/image76.png"/><Relationship Id="rId11" Type="http://schemas.openxmlformats.org/officeDocument/2006/relationships/image" Target="../media/image90.png"/><Relationship Id="rId5" Type="http://schemas.openxmlformats.org/officeDocument/2006/relationships/image" Target="../media/image37.png"/><Relationship Id="rId10" Type="http://schemas.openxmlformats.org/officeDocument/2006/relationships/image" Target="../media/image79.png"/><Relationship Id="rId4" Type="http://schemas.openxmlformats.org/officeDocument/2006/relationships/image" Target="../media/image75.png"/><Relationship Id="rId9" Type="http://schemas.openxmlformats.org/officeDocument/2006/relationships/image" Target="../media/image78.png"/></Relationships>
</file>

<file path=ppt/slides/_rels/slide5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3" Type="http://schemas.openxmlformats.org/officeDocument/2006/relationships/image" Target="../media/image93.png"/><Relationship Id="rId7" Type="http://schemas.openxmlformats.org/officeDocument/2006/relationships/image" Target="../media/image97.png"/><Relationship Id="rId12" Type="http://schemas.openxmlformats.org/officeDocument/2006/relationships/image" Target="../media/image102.jpeg"/><Relationship Id="rId2" Type="http://schemas.openxmlformats.org/officeDocument/2006/relationships/image" Target="../media/image92.png"/><Relationship Id="rId1" Type="http://schemas.openxmlformats.org/officeDocument/2006/relationships/slideLayout" Target="../slideLayouts/slideLayout12.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53.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4.png"/><Relationship Id="rId7" Type="http://schemas.openxmlformats.org/officeDocument/2006/relationships/hyperlink" Target="http://maps.google.com/"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5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2.xml"/><Relationship Id="rId4" Type="http://schemas.openxmlformats.org/officeDocument/2006/relationships/image" Target="../media/image111.png"/></Relationships>
</file>

<file path=ppt/slides/_rels/slide55.xml.rels><?xml version="1.0" encoding="UTF-8" standalone="yes"?>
<Relationships xmlns="http://schemas.openxmlformats.org/package/2006/relationships"><Relationship Id="rId8" Type="http://schemas.openxmlformats.org/officeDocument/2006/relationships/image" Target="../media/image118.jpeg"/><Relationship Id="rId13" Type="http://schemas.openxmlformats.org/officeDocument/2006/relationships/image" Target="../media/image123.jpeg"/><Relationship Id="rId3" Type="http://schemas.openxmlformats.org/officeDocument/2006/relationships/image" Target="../media/image113.jpeg"/><Relationship Id="rId7" Type="http://schemas.openxmlformats.org/officeDocument/2006/relationships/image" Target="../media/image117.jpeg"/><Relationship Id="rId12" Type="http://schemas.openxmlformats.org/officeDocument/2006/relationships/image" Target="../media/image122.jpeg"/><Relationship Id="rId2" Type="http://schemas.openxmlformats.org/officeDocument/2006/relationships/image" Target="../media/image112.jpeg"/><Relationship Id="rId1" Type="http://schemas.openxmlformats.org/officeDocument/2006/relationships/slideLayout" Target="../slideLayouts/slideLayout12.xml"/><Relationship Id="rId6" Type="http://schemas.openxmlformats.org/officeDocument/2006/relationships/image" Target="../media/image116.jpeg"/><Relationship Id="rId11" Type="http://schemas.openxmlformats.org/officeDocument/2006/relationships/image" Target="../media/image121.jpeg"/><Relationship Id="rId5" Type="http://schemas.openxmlformats.org/officeDocument/2006/relationships/image" Target="../media/image115.jpeg"/><Relationship Id="rId10" Type="http://schemas.openxmlformats.org/officeDocument/2006/relationships/image" Target="../media/image120.jpeg"/><Relationship Id="rId4" Type="http://schemas.openxmlformats.org/officeDocument/2006/relationships/image" Target="../media/image114.jpeg"/><Relationship Id="rId9" Type="http://schemas.openxmlformats.org/officeDocument/2006/relationships/image" Target="../media/image119.jpeg"/></Relationships>
</file>

<file path=ppt/slides/_rels/slide56.xml.rels><?xml version="1.0" encoding="UTF-8" standalone="yes"?>
<Relationships xmlns="http://schemas.openxmlformats.org/package/2006/relationships"><Relationship Id="rId8" Type="http://schemas.openxmlformats.org/officeDocument/2006/relationships/image" Target="../media/image130.jpeg"/><Relationship Id="rId13" Type="http://schemas.openxmlformats.org/officeDocument/2006/relationships/image" Target="../media/image135.jpeg"/><Relationship Id="rId3" Type="http://schemas.openxmlformats.org/officeDocument/2006/relationships/image" Target="../media/image125.jpeg"/><Relationship Id="rId7" Type="http://schemas.openxmlformats.org/officeDocument/2006/relationships/image" Target="../media/image129.jpeg"/><Relationship Id="rId12" Type="http://schemas.openxmlformats.org/officeDocument/2006/relationships/image" Target="../media/image134.jpeg"/><Relationship Id="rId2" Type="http://schemas.openxmlformats.org/officeDocument/2006/relationships/image" Target="../media/image124.jpeg"/><Relationship Id="rId1" Type="http://schemas.openxmlformats.org/officeDocument/2006/relationships/slideLayout" Target="../slideLayouts/slideLayout12.xml"/><Relationship Id="rId6" Type="http://schemas.openxmlformats.org/officeDocument/2006/relationships/image" Target="../media/image128.jpeg"/><Relationship Id="rId11" Type="http://schemas.openxmlformats.org/officeDocument/2006/relationships/image" Target="../media/image133.jpeg"/><Relationship Id="rId5" Type="http://schemas.openxmlformats.org/officeDocument/2006/relationships/image" Target="../media/image127.jpeg"/><Relationship Id="rId10" Type="http://schemas.openxmlformats.org/officeDocument/2006/relationships/image" Target="../media/image132.jpeg"/><Relationship Id="rId4" Type="http://schemas.openxmlformats.org/officeDocument/2006/relationships/image" Target="../media/image126.jpeg"/><Relationship Id="rId9" Type="http://schemas.openxmlformats.org/officeDocument/2006/relationships/image" Target="../media/image131.jpeg"/></Relationships>
</file>

<file path=ppt/slides/_rels/slide57.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hyperlink" Target="https://affinelayer.com/pixsrv/"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2.png"/></Relationships>
</file>

<file path=ppt/slides/_rels/slide64.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43.png"/><Relationship Id="rId4" Type="http://schemas.openxmlformats.org/officeDocument/2006/relationships/image" Target="../media/image142.png"/></Relationships>
</file>

<file path=ppt/slides/_rels/slide6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66.xml.rels><?xml version="1.0" encoding="UTF-8" standalone="yes"?>
<Relationships xmlns="http://schemas.openxmlformats.org/package/2006/relationships"><Relationship Id="rId3" Type="http://schemas.openxmlformats.org/officeDocument/2006/relationships/hyperlink" Target="https://www.nytimes.com/interactive/2024/01/19/technology/artificial-intelligence-image-generators-faces-quiz.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46.jpeg"/><Relationship Id="rId4" Type="http://schemas.openxmlformats.org/officeDocument/2006/relationships/image" Target="../media/image145.jpeg"/></Relationships>
</file>

<file path=ppt/slides/_rels/slide67.xml.rels><?xml version="1.0" encoding="UTF-8" standalone="yes"?>
<Relationships xmlns="http://schemas.openxmlformats.org/package/2006/relationships"><Relationship Id="rId3" Type="http://schemas.openxmlformats.org/officeDocument/2006/relationships/hyperlink" Target="https://www.nytimes.com/interactive/2024/01/19/technology/artificial-intelligence-image-generators-faces-quiz.htm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46.jpeg"/><Relationship Id="rId4" Type="http://schemas.openxmlformats.org/officeDocument/2006/relationships/image" Target="../media/image145.jpeg"/></Relationships>
</file>

<file path=ppt/slides/_rels/slide68.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github.com/NVlabs/stylegan"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hyperlink" Target="https://github.com/NVlabs/stylegan2"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49.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50.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51.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hyperlink" Target="https://nvlabs.github.io/eg3d" TargetMode="External"/><Relationship Id="rId5" Type="http://schemas.openxmlformats.org/officeDocument/2006/relationships/image" Target="../media/image153.png"/><Relationship Id="rId4" Type="http://schemas.openxmlformats.org/officeDocument/2006/relationships/image" Target="../media/image15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76.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png"/><Relationship Id="rId7" Type="http://schemas.openxmlformats.org/officeDocument/2006/relationships/image" Target="../media/image7.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svg"/></Relationships>
</file>

<file path=ppt/slides/_rels/slide77.xml.rels><?xml version="1.0" encoding="UTF-8" standalone="yes"?>
<Relationships xmlns="http://schemas.openxmlformats.org/package/2006/relationships"><Relationship Id="rId3" Type="http://schemas.openxmlformats.org/officeDocument/2006/relationships/image" Target="../media/image154.png"/><Relationship Id="rId7"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eg"/></Relationships>
</file>

<file path=ppt/slides/_rels/slide78.xml.rels><?xml version="1.0" encoding="UTF-8" standalone="yes"?>
<Relationships xmlns="http://schemas.openxmlformats.org/package/2006/relationships"><Relationship Id="rId3" Type="http://schemas.openxmlformats.org/officeDocument/2006/relationships/image" Target="../media/image154.png"/><Relationship Id="rId7"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eg"/></Relationships>
</file>

<file path=ppt/slides/_rels/slide79.xml.rels><?xml version="1.0" encoding="UTF-8" standalone="yes"?>
<Relationships xmlns="http://schemas.openxmlformats.org/package/2006/relationships"><Relationship Id="rId3" Type="http://schemas.openxmlformats.org/officeDocument/2006/relationships/image" Target="../media/image154.png"/><Relationship Id="rId7"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notesSlide" Target="../notesSlides/notesSlide29.xml"/></Relationships>
</file>

<file path=ppt/slides/_rels/slide81.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4.png"/><Relationship Id="rId7" Type="http://schemas.openxmlformats.org/officeDocument/2006/relationships/image" Target="../media/image159.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58.png"/><Relationship Id="rId5" Type="http://schemas.openxmlformats.org/officeDocument/2006/relationships/image" Target="../media/image157.png"/><Relationship Id="rId4" Type="http://schemas.openxmlformats.org/officeDocument/2006/relationships/image" Target="../media/image156.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61.png"/><Relationship Id="rId5" Type="http://schemas.openxmlformats.org/officeDocument/2006/relationships/image" Target="../media/image154.png"/><Relationship Id="rId4" Type="http://schemas.openxmlformats.org/officeDocument/2006/relationships/notesSlide" Target="../notesSlides/notesSlide31.xml"/></Relationships>
</file>

<file path=ppt/slides/_rels/slide83.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4.png"/><Relationship Id="rId7" Type="http://schemas.openxmlformats.org/officeDocument/2006/relationships/image" Target="../media/image159.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58.png"/><Relationship Id="rId5" Type="http://schemas.openxmlformats.org/officeDocument/2006/relationships/image" Target="../media/image157.png"/><Relationship Id="rId4" Type="http://schemas.openxmlformats.org/officeDocument/2006/relationships/image" Target="../media/image156.png"/></Relationships>
</file>

<file path=ppt/slides/_rels/slide84.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62.png"/></Relationships>
</file>

<file path=ppt/slides/_rels/slide85.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62.png"/></Relationships>
</file>

<file path=ppt/slides/_rels/slide8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tiff"/></Relationships>
</file>

<file path=ppt/slides/_rels/slide90.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hyperlink" Target="https://en.wikipedia.org/wiki/Llama" TargetMode="Externa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71.gif"/><Relationship Id="rId2" Type="http://schemas.openxmlformats.org/officeDocument/2006/relationships/image" Target="../media/image170.gif"/><Relationship Id="rId1" Type="http://schemas.openxmlformats.org/officeDocument/2006/relationships/slideLayout" Target="../slideLayouts/slideLayout2.xml"/><Relationship Id="rId6" Type="http://schemas.openxmlformats.org/officeDocument/2006/relationships/hyperlink" Target="https://iterative-refinement.github.io/palette/" TargetMode="External"/><Relationship Id="rId5" Type="http://schemas.openxmlformats.org/officeDocument/2006/relationships/image" Target="../media/image173.gif"/><Relationship Id="rId4" Type="http://schemas.openxmlformats.org/officeDocument/2006/relationships/image" Target="../media/image172.gif"/></Relationships>
</file>

<file path=ppt/slides/_rels/slide98.xml.rels><?xml version="1.0" encoding="UTF-8" standalone="yes"?>
<Relationships xmlns="http://schemas.openxmlformats.org/package/2006/relationships"><Relationship Id="rId3" Type="http://schemas.openxmlformats.org/officeDocument/2006/relationships/hyperlink" Target="https://iterative-refinement.github.io/palette/" TargetMode="External"/><Relationship Id="rId2" Type="http://schemas.openxmlformats.org/officeDocument/2006/relationships/image" Target="../media/image174.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hyperlink" Target="https://iterative-refinement.github.io/palette/" TargetMode="External"/><Relationship Id="rId2" Type="http://schemas.openxmlformats.org/officeDocument/2006/relationships/image" Target="../media/image17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2698519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25CDA6-960B-3F49-B756-FD24A998CB70}"/>
              </a:ext>
            </a:extLst>
          </p:cNvPr>
          <p:cNvSpPr>
            <a:spLocks noGrp="1"/>
          </p:cNvSpPr>
          <p:nvPr>
            <p:ph type="title"/>
          </p:nvPr>
        </p:nvSpPr>
        <p:spPr/>
        <p:txBody>
          <a:bodyPr>
            <a:normAutofit fontScale="90000"/>
          </a:bodyPr>
          <a:lstStyle/>
          <a:p>
            <a:r>
              <a:rPr lang="en-US" dirty="0"/>
              <a:t>Autoencoders: Dimensionality Reduction for Manifolds</a:t>
            </a:r>
          </a:p>
        </p:txBody>
      </p:sp>
      <p:sp>
        <p:nvSpPr>
          <p:cNvPr id="2" name="Content Placeholder 1">
            <a:extLst>
              <a:ext uri="{FF2B5EF4-FFF2-40B4-BE49-F238E27FC236}">
                <a16:creationId xmlns:a16="http://schemas.microsoft.com/office/drawing/2014/main" id="{64CA11BD-B19C-C04E-9166-987DF905E6BF}"/>
              </a:ext>
            </a:extLst>
          </p:cNvPr>
          <p:cNvSpPr>
            <a:spLocks noGrp="1"/>
          </p:cNvSpPr>
          <p:nvPr>
            <p:ph idx="1"/>
          </p:nvPr>
        </p:nvSpPr>
        <p:spPr>
          <a:xfrm>
            <a:off x="377241" y="1689873"/>
            <a:ext cx="5678592" cy="5237020"/>
          </a:xfrm>
        </p:spPr>
        <p:txBody>
          <a:bodyPr>
            <a:normAutofit fontScale="77500" lnSpcReduction="20000"/>
          </a:bodyPr>
          <a:lstStyle/>
          <a:p>
            <a:pPr>
              <a:lnSpc>
                <a:spcPct val="120000"/>
              </a:lnSpc>
            </a:pPr>
            <a:r>
              <a:rPr lang="en-US" dirty="0"/>
              <a:t>Learn a non-linear (deep network) transformation into some lower-dimensional space (encoder)</a:t>
            </a:r>
          </a:p>
          <a:p>
            <a:pPr>
              <a:lnSpc>
                <a:spcPct val="120000"/>
              </a:lnSpc>
            </a:pPr>
            <a:r>
              <a:rPr lang="en-US" dirty="0"/>
              <a:t>Learn a transformation from lower-dimensional space back to original content (decoder)</a:t>
            </a:r>
          </a:p>
          <a:p>
            <a:pPr>
              <a:lnSpc>
                <a:spcPct val="120000"/>
              </a:lnSpc>
            </a:pPr>
            <a:r>
              <a:rPr lang="en-US" dirty="0"/>
              <a:t>Loss function measures difference between input &amp; output</a:t>
            </a:r>
          </a:p>
          <a:p>
            <a:pPr>
              <a:lnSpc>
                <a:spcPct val="120000"/>
              </a:lnSpc>
            </a:pPr>
            <a:endParaRPr lang="en-US" dirty="0"/>
          </a:p>
          <a:p>
            <a:pPr>
              <a:lnSpc>
                <a:spcPct val="120000"/>
              </a:lnSpc>
            </a:pPr>
            <a:r>
              <a:rPr lang="en-US" b="1" dirty="0"/>
              <a:t>Self Supervised! </a:t>
            </a:r>
          </a:p>
          <a:p>
            <a:pPr lvl="1">
              <a:lnSpc>
                <a:spcPct val="120000"/>
              </a:lnSpc>
            </a:pPr>
            <a:r>
              <a:rPr lang="en-US" dirty="0"/>
              <a:t>No labels required! Signal is just from learning to compress data</a:t>
            </a:r>
          </a:p>
        </p:txBody>
      </p:sp>
      <p:pic>
        <p:nvPicPr>
          <p:cNvPr id="7" name="Picture 6" descr="A close up of a map&#10;&#10;Description automatically generated">
            <a:extLst>
              <a:ext uri="{FF2B5EF4-FFF2-40B4-BE49-F238E27FC236}">
                <a16:creationId xmlns:a16="http://schemas.microsoft.com/office/drawing/2014/main" id="{2FAF650D-6B38-5D4A-B1B0-FDA0C4C6F43C}"/>
              </a:ext>
            </a:extLst>
          </p:cNvPr>
          <p:cNvPicPr>
            <a:picLocks noChangeAspect="1"/>
          </p:cNvPicPr>
          <p:nvPr/>
        </p:nvPicPr>
        <p:blipFill>
          <a:blip r:embed="rId2"/>
          <a:stretch>
            <a:fillRect/>
          </a:stretch>
        </p:blipFill>
        <p:spPr>
          <a:xfrm>
            <a:off x="6220970" y="2042955"/>
            <a:ext cx="4990036" cy="3703320"/>
          </a:xfrm>
          <a:prstGeom prst="rect">
            <a:avLst/>
          </a:prstGeom>
        </p:spPr>
      </p:pic>
      <p:grpSp>
        <p:nvGrpSpPr>
          <p:cNvPr id="9" name="Group 8">
            <a:extLst>
              <a:ext uri="{FF2B5EF4-FFF2-40B4-BE49-F238E27FC236}">
                <a16:creationId xmlns:a16="http://schemas.microsoft.com/office/drawing/2014/main" id="{9C1B084A-8328-1744-A9F6-44803FCCE15B}"/>
              </a:ext>
            </a:extLst>
          </p:cNvPr>
          <p:cNvGrpSpPr/>
          <p:nvPr/>
        </p:nvGrpSpPr>
        <p:grpSpPr>
          <a:xfrm>
            <a:off x="7662869" y="1230660"/>
            <a:ext cx="2312495" cy="2035054"/>
            <a:chOff x="7662869" y="1230660"/>
            <a:chExt cx="2312495" cy="2035054"/>
          </a:xfrm>
        </p:grpSpPr>
        <p:sp>
          <p:nvSpPr>
            <p:cNvPr id="4" name="Down Arrow 3">
              <a:extLst>
                <a:ext uri="{FF2B5EF4-FFF2-40B4-BE49-F238E27FC236}">
                  <a16:creationId xmlns:a16="http://schemas.microsoft.com/office/drawing/2014/main" id="{D86795F2-8FAA-0C4D-AD31-3AA9CC616A43}"/>
                </a:ext>
              </a:extLst>
            </p:cNvPr>
            <p:cNvSpPr/>
            <p:nvPr/>
          </p:nvSpPr>
          <p:spPr>
            <a:xfrm>
              <a:off x="8520046" y="2323813"/>
              <a:ext cx="598141" cy="9419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9433B2EF-F7F6-CF45-BC6E-EE6884E96E20}"/>
                </a:ext>
              </a:extLst>
            </p:cNvPr>
            <p:cNvGrpSpPr/>
            <p:nvPr/>
          </p:nvGrpSpPr>
          <p:grpSpPr>
            <a:xfrm>
              <a:off x="7662869" y="1230660"/>
              <a:ext cx="2312495" cy="1017527"/>
              <a:chOff x="7677153" y="1168783"/>
              <a:chExt cx="2312495" cy="1017527"/>
            </a:xfrm>
          </p:grpSpPr>
          <p:sp>
            <p:nvSpPr>
              <p:cNvPr id="5" name="Rounded Rectangle 4">
                <a:extLst>
                  <a:ext uri="{FF2B5EF4-FFF2-40B4-BE49-F238E27FC236}">
                    <a16:creationId xmlns:a16="http://schemas.microsoft.com/office/drawing/2014/main" id="{9AD2EEAA-05E9-8F42-8B2C-CAB362BF4FB4}"/>
                  </a:ext>
                </a:extLst>
              </p:cNvPr>
              <p:cNvSpPr/>
              <p:nvPr/>
            </p:nvSpPr>
            <p:spPr>
              <a:xfrm>
                <a:off x="7677153" y="1168783"/>
                <a:ext cx="2312495" cy="1017527"/>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35733F24-C783-404C-8C84-53B4EFD5B78B}"/>
                  </a:ext>
                </a:extLst>
              </p:cNvPr>
              <p:cNvSpPr txBox="1"/>
              <p:nvPr/>
            </p:nvSpPr>
            <p:spPr>
              <a:xfrm>
                <a:off x="7774621" y="1215881"/>
                <a:ext cx="2117558" cy="923330"/>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Feature space at bottleneck is often called “latent space”</a:t>
                </a:r>
              </a:p>
            </p:txBody>
          </p:sp>
        </p:grpSp>
      </p:grpSp>
    </p:spTree>
    <p:extLst>
      <p:ext uri="{BB962C8B-B14F-4D97-AF65-F5344CB8AC3E}">
        <p14:creationId xmlns:p14="http://schemas.microsoft.com/office/powerpoint/2010/main" val="280712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BEA94-FCD0-4BD2-C277-8AB7D7205BAB}"/>
              </a:ext>
            </a:extLst>
          </p:cNvPr>
          <p:cNvSpPr>
            <a:spLocks noGrp="1"/>
          </p:cNvSpPr>
          <p:nvPr>
            <p:ph type="title"/>
          </p:nvPr>
        </p:nvSpPr>
        <p:spPr/>
        <p:txBody>
          <a:bodyPr>
            <a:normAutofit fontScale="90000"/>
          </a:bodyPr>
          <a:lstStyle/>
          <a:p>
            <a:r>
              <a:rPr lang="en-US" dirty="0" err="1"/>
              <a:t>DreamFusion</a:t>
            </a:r>
            <a:r>
              <a:rPr lang="en-US" dirty="0"/>
              <a:t>: Text-to-3D using 2D Diffusion</a:t>
            </a:r>
          </a:p>
        </p:txBody>
      </p:sp>
      <p:pic>
        <p:nvPicPr>
          <p:cNvPr id="4" name="a_DSLR_photo_of_a_squirrel___rgbdn_hq_15000">
            <a:hlinkClick r:id="" action="ppaction://media"/>
            <a:extLst>
              <a:ext uri="{FF2B5EF4-FFF2-40B4-BE49-F238E27FC236}">
                <a16:creationId xmlns:a16="http://schemas.microsoft.com/office/drawing/2014/main" id="{3B92B9C9-F60A-55BA-081F-BEEA0951232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06900" y="1739900"/>
            <a:ext cx="3378200" cy="3378200"/>
          </a:xfrm>
          <a:prstGeom prst="rect">
            <a:avLst/>
          </a:prstGeom>
        </p:spPr>
      </p:pic>
      <p:sp>
        <p:nvSpPr>
          <p:cNvPr id="8" name="TextBox 7">
            <a:extLst>
              <a:ext uri="{FF2B5EF4-FFF2-40B4-BE49-F238E27FC236}">
                <a16:creationId xmlns:a16="http://schemas.microsoft.com/office/drawing/2014/main" id="{8DB068CC-4C8A-ED2F-61F2-8EF5E082EFFB}"/>
              </a:ext>
            </a:extLst>
          </p:cNvPr>
          <p:cNvSpPr txBox="1"/>
          <p:nvPr/>
        </p:nvSpPr>
        <p:spPr>
          <a:xfrm>
            <a:off x="4064000" y="5255696"/>
            <a:ext cx="40640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“a DSLR photo of a squirrel”</a:t>
            </a:r>
          </a:p>
        </p:txBody>
      </p:sp>
      <p:sp>
        <p:nvSpPr>
          <p:cNvPr id="10" name="TextBox 9">
            <a:extLst>
              <a:ext uri="{FF2B5EF4-FFF2-40B4-BE49-F238E27FC236}">
                <a16:creationId xmlns:a16="http://schemas.microsoft.com/office/drawing/2014/main" id="{A5B2521F-8E1A-E329-5981-2100B305E707}"/>
              </a:ext>
            </a:extLst>
          </p:cNvPr>
          <p:cNvSpPr txBox="1"/>
          <p:nvPr/>
        </p:nvSpPr>
        <p:spPr>
          <a:xfrm>
            <a:off x="2959100" y="6133584"/>
            <a:ext cx="609600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Myriad Pro"/>
                <a:ea typeface="+mn-ea"/>
                <a:cs typeface="+mn-cs"/>
                <a:hlinkClick r:id="rId5"/>
              </a:rPr>
              <a:t>https://dreamfusion3d.github.io/</a:t>
            </a:r>
            <a:endParaRPr kumimoji="0" lang="en-US" sz="2000" b="0" i="0" u="none" strike="noStrike" kern="1200" cap="none" spc="0" normalizeH="0" baseline="0" noProof="0" dirty="0">
              <a:ln>
                <a:noFill/>
              </a:ln>
              <a:solidFill>
                <a:prstClr val="black"/>
              </a:solidFill>
              <a:effectLst/>
              <a:uLnTx/>
              <a:uFillTx/>
              <a:latin typeface="Myriad Pro"/>
              <a:ea typeface="+mn-ea"/>
              <a:cs typeface="+mn-cs"/>
            </a:endParaRPr>
          </a:p>
        </p:txBody>
      </p:sp>
    </p:spTree>
    <p:extLst>
      <p:ext uri="{BB962C8B-B14F-4D97-AF65-F5344CB8AC3E}">
        <p14:creationId xmlns:p14="http://schemas.microsoft.com/office/powerpoint/2010/main" val="251384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EC118-4B8D-4095-F349-46927A9F462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769DCE4-769C-145B-7547-4D955563A214}"/>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23076148-3816-5306-C049-86873E40D61D}"/>
              </a:ext>
            </a:extLst>
          </p:cNvPr>
          <p:cNvPicPr>
            <a:picLocks noChangeAspect="1"/>
          </p:cNvPicPr>
          <p:nvPr/>
        </p:nvPicPr>
        <p:blipFill>
          <a:blip r:embed="rId2"/>
          <a:stretch>
            <a:fillRect/>
          </a:stretch>
        </p:blipFill>
        <p:spPr>
          <a:xfrm>
            <a:off x="2134757" y="0"/>
            <a:ext cx="7922485" cy="6858000"/>
          </a:xfrm>
          <a:prstGeom prst="rect">
            <a:avLst/>
          </a:prstGeom>
        </p:spPr>
      </p:pic>
    </p:spTree>
    <p:extLst>
      <p:ext uri="{BB962C8B-B14F-4D97-AF65-F5344CB8AC3E}">
        <p14:creationId xmlns:p14="http://schemas.microsoft.com/office/powerpoint/2010/main" val="273001376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39D9-EA8E-C60E-232E-96D00E8851C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64B5C84-D2FA-F431-4624-41DD0884C9F2}"/>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A6316536-F1EE-6729-A7E0-A26CD57E1C7D}"/>
              </a:ext>
            </a:extLst>
          </p:cNvPr>
          <p:cNvPicPr>
            <a:picLocks noChangeAspect="1"/>
          </p:cNvPicPr>
          <p:nvPr/>
        </p:nvPicPr>
        <p:blipFill>
          <a:blip r:embed="rId3"/>
          <a:stretch>
            <a:fillRect/>
          </a:stretch>
        </p:blipFill>
        <p:spPr>
          <a:xfrm>
            <a:off x="619397" y="0"/>
            <a:ext cx="10953205" cy="6858000"/>
          </a:xfrm>
          <a:prstGeom prst="rect">
            <a:avLst/>
          </a:prstGeom>
        </p:spPr>
      </p:pic>
    </p:spTree>
    <p:extLst>
      <p:ext uri="{BB962C8B-B14F-4D97-AF65-F5344CB8AC3E}">
        <p14:creationId xmlns:p14="http://schemas.microsoft.com/office/powerpoint/2010/main" val="38858485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8EF0FFB-5E78-9992-4133-F912B2657B58}"/>
              </a:ext>
            </a:extLst>
          </p:cNvPr>
          <p:cNvSpPr>
            <a:spLocks noGrp="1"/>
          </p:cNvSpPr>
          <p:nvPr>
            <p:ph type="title"/>
          </p:nvPr>
        </p:nvSpPr>
        <p:spPr/>
        <p:txBody>
          <a:bodyPr/>
          <a:lstStyle/>
          <a:p>
            <a:endParaRPr lang="en-US"/>
          </a:p>
        </p:txBody>
      </p:sp>
      <p:pic>
        <p:nvPicPr>
          <p:cNvPr id="7" name="Picture 6">
            <a:extLst>
              <a:ext uri="{FF2B5EF4-FFF2-40B4-BE49-F238E27FC236}">
                <a16:creationId xmlns:a16="http://schemas.microsoft.com/office/drawing/2014/main" id="{8A6AF3B5-47FB-DB1C-8037-EC94DC4EF4DC}"/>
              </a:ext>
            </a:extLst>
          </p:cNvPr>
          <p:cNvPicPr>
            <a:picLocks noChangeAspect="1"/>
          </p:cNvPicPr>
          <p:nvPr/>
        </p:nvPicPr>
        <p:blipFill>
          <a:blip r:embed="rId2"/>
          <a:stretch>
            <a:fillRect/>
          </a:stretch>
        </p:blipFill>
        <p:spPr>
          <a:xfrm>
            <a:off x="609600" y="0"/>
            <a:ext cx="10972800" cy="6858000"/>
          </a:xfrm>
          <a:prstGeom prst="rect">
            <a:avLst/>
          </a:prstGeom>
        </p:spPr>
      </p:pic>
    </p:spTree>
    <p:extLst>
      <p:ext uri="{BB962C8B-B14F-4D97-AF65-F5344CB8AC3E}">
        <p14:creationId xmlns:p14="http://schemas.microsoft.com/office/powerpoint/2010/main" val="31713422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594F1-AEDD-40E7-8A9B-6363866A57E6}"/>
              </a:ext>
            </a:extLst>
          </p:cNvPr>
          <p:cNvSpPr>
            <a:spLocks noGrp="1"/>
          </p:cNvSpPr>
          <p:nvPr>
            <p:ph type="ctrTitle"/>
          </p:nvPr>
        </p:nvSpPr>
        <p:spPr/>
        <p:txBody>
          <a:bodyPr>
            <a:normAutofit fontScale="90000"/>
          </a:bodyPr>
          <a:lstStyle/>
          <a:p>
            <a:r>
              <a:rPr lang="en-US" i="1" dirty="0"/>
              <a:t>Personalized Residuals for Concept-Driven Text-to-Image Generation</a:t>
            </a:r>
          </a:p>
        </p:txBody>
      </p:sp>
      <p:sp>
        <p:nvSpPr>
          <p:cNvPr id="3" name="Subtitle 2">
            <a:extLst>
              <a:ext uri="{FF2B5EF4-FFF2-40B4-BE49-F238E27FC236}">
                <a16:creationId xmlns:a16="http://schemas.microsoft.com/office/drawing/2014/main" id="{6F2B1335-089D-913F-D7C2-44A74AFC2C0D}"/>
              </a:ext>
            </a:extLst>
          </p:cNvPr>
          <p:cNvSpPr>
            <a:spLocks noGrp="1"/>
          </p:cNvSpPr>
          <p:nvPr>
            <p:ph type="subTitle" idx="1"/>
          </p:nvPr>
        </p:nvSpPr>
        <p:spPr/>
        <p:txBody>
          <a:bodyPr>
            <a:normAutofit/>
          </a:bodyPr>
          <a:lstStyle/>
          <a:p>
            <a:r>
              <a:rPr lang="en-US" dirty="0"/>
              <a:t>Cusuh Ham, Matthew Fisher, James Hays,</a:t>
            </a:r>
          </a:p>
          <a:p>
            <a:r>
              <a:rPr lang="en-US" dirty="0"/>
              <a:t>Nicholas </a:t>
            </a:r>
            <a:r>
              <a:rPr lang="en-US" dirty="0" err="1"/>
              <a:t>Kolkin</a:t>
            </a:r>
            <a:r>
              <a:rPr lang="en-US" dirty="0"/>
              <a:t>, Yuchen Liu, Richard Zhang, Tobias </a:t>
            </a:r>
            <a:r>
              <a:rPr lang="en-US" dirty="0" err="1"/>
              <a:t>Hinz</a:t>
            </a:r>
            <a:endParaRPr lang="en-US" dirty="0"/>
          </a:p>
          <a:p>
            <a:r>
              <a:rPr lang="en-US" i="1" dirty="0"/>
              <a:t>CVPR 2024</a:t>
            </a:r>
          </a:p>
        </p:txBody>
      </p:sp>
    </p:spTree>
    <p:extLst>
      <p:ext uri="{BB962C8B-B14F-4D97-AF65-F5344CB8AC3E}">
        <p14:creationId xmlns:p14="http://schemas.microsoft.com/office/powerpoint/2010/main" val="315568764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02C18-996C-8C17-BB2D-08F04E101DB5}"/>
              </a:ext>
            </a:extLst>
          </p:cNvPr>
          <p:cNvSpPr>
            <a:spLocks noGrp="1"/>
          </p:cNvSpPr>
          <p:nvPr>
            <p:ph type="title"/>
          </p:nvPr>
        </p:nvSpPr>
        <p:spPr/>
        <p:txBody>
          <a:bodyPr/>
          <a:lstStyle/>
          <a:p>
            <a:r>
              <a:rPr lang="en-US" dirty="0"/>
              <a:t>Motivation</a:t>
            </a:r>
          </a:p>
        </p:txBody>
      </p:sp>
      <p:pic>
        <p:nvPicPr>
          <p:cNvPr id="2050" name="Picture 2" descr="DreamBooth">
            <a:extLst>
              <a:ext uri="{FF2B5EF4-FFF2-40B4-BE49-F238E27FC236}">
                <a16:creationId xmlns:a16="http://schemas.microsoft.com/office/drawing/2014/main" id="{459EE473-6EF0-BD91-B9D5-D482D77426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0290"/>
          <a:stretch/>
        </p:blipFill>
        <p:spPr bwMode="auto">
          <a:xfrm>
            <a:off x="565013" y="1690688"/>
            <a:ext cx="3286550" cy="4311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FD7B82-1066-3A60-480D-16B6AAD7A49B}"/>
              </a:ext>
            </a:extLst>
          </p:cNvPr>
          <p:cNvSpPr txBox="1"/>
          <p:nvPr/>
        </p:nvSpPr>
        <p:spPr>
          <a:xfrm>
            <a:off x="183902" y="6318015"/>
            <a:ext cx="109572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DreamBooth</a:t>
            </a: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fine tuning text-to-image diffusion models for subject-driven generation</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N. Ruiz, Y. Li, V.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Jampani</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Y.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Pritch</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M. Rubinstein, K.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Aberman</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CVPR 2023.</a:t>
            </a:r>
          </a:p>
        </p:txBody>
      </p:sp>
      <p:pic>
        <p:nvPicPr>
          <p:cNvPr id="5" name="Picture 2" descr="DreamBooth">
            <a:extLst>
              <a:ext uri="{FF2B5EF4-FFF2-40B4-BE49-F238E27FC236}">
                <a16:creationId xmlns:a16="http://schemas.microsoft.com/office/drawing/2014/main" id="{9FFF1146-CA43-9CB9-A2F5-594B65460A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710"/>
          <a:stretch/>
        </p:blipFill>
        <p:spPr bwMode="auto">
          <a:xfrm>
            <a:off x="3860799" y="1690687"/>
            <a:ext cx="7775423" cy="4311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4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97353C-1B88-F38A-85C8-D346029DA160}"/>
              </a:ext>
            </a:extLst>
          </p:cNvPr>
          <p:cNvSpPr>
            <a:spLocks noGrp="1"/>
          </p:cNvSpPr>
          <p:nvPr>
            <p:ph type="title"/>
          </p:nvPr>
        </p:nvSpPr>
        <p:spPr/>
        <p:txBody>
          <a:bodyPr>
            <a:normAutofit/>
          </a:bodyPr>
          <a:lstStyle/>
          <a:p>
            <a:r>
              <a:rPr lang="en-US" sz="3600" dirty="0"/>
              <a:t>Background: diffusion model</a:t>
            </a:r>
          </a:p>
        </p:txBody>
      </p:sp>
      <p:sp>
        <p:nvSpPr>
          <p:cNvPr id="6" name="Trapezoid 5">
            <a:extLst>
              <a:ext uri="{FF2B5EF4-FFF2-40B4-BE49-F238E27FC236}">
                <a16:creationId xmlns:a16="http://schemas.microsoft.com/office/drawing/2014/main" id="{73B3403D-248B-F525-26F1-9A8764D65C15}"/>
              </a:ext>
            </a:extLst>
          </p:cNvPr>
          <p:cNvSpPr/>
          <p:nvPr/>
        </p:nvSpPr>
        <p:spPr>
          <a:xfrm rot="5400000">
            <a:off x="3405445" y="2140186"/>
            <a:ext cx="3662721" cy="3755571"/>
          </a:xfrm>
          <a:prstGeom prst="trapezoid">
            <a:avLst/>
          </a:prstGeom>
          <a:solidFill>
            <a:schemeClr val="bg1">
              <a:lumMod val="9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rapezoid 6">
            <a:extLst>
              <a:ext uri="{FF2B5EF4-FFF2-40B4-BE49-F238E27FC236}">
                <a16:creationId xmlns:a16="http://schemas.microsoft.com/office/drawing/2014/main" id="{33C7DB40-E32D-C7C0-F0E1-D8892267BF72}"/>
              </a:ext>
            </a:extLst>
          </p:cNvPr>
          <p:cNvSpPr/>
          <p:nvPr/>
        </p:nvSpPr>
        <p:spPr>
          <a:xfrm rot="16200000">
            <a:off x="7161018" y="2140185"/>
            <a:ext cx="3662720" cy="3755571"/>
          </a:xfrm>
          <a:prstGeom prst="trapezoid">
            <a:avLst/>
          </a:prstGeom>
          <a:solidFill>
            <a:schemeClr val="bg1">
              <a:lumMod val="9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Rounded Corners 7">
            <a:extLst>
              <a:ext uri="{FF2B5EF4-FFF2-40B4-BE49-F238E27FC236}">
                <a16:creationId xmlns:a16="http://schemas.microsoft.com/office/drawing/2014/main" id="{34F09396-9AD8-9D47-094B-31CB5E2292DD}"/>
              </a:ext>
            </a:extLst>
          </p:cNvPr>
          <p:cNvSpPr/>
          <p:nvPr/>
        </p:nvSpPr>
        <p:spPr>
          <a:xfrm>
            <a:off x="3584880" y="3142185"/>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9" name="Trapezoid 8">
            <a:extLst>
              <a:ext uri="{FF2B5EF4-FFF2-40B4-BE49-F238E27FC236}">
                <a16:creationId xmlns:a16="http://schemas.microsoft.com/office/drawing/2014/main" id="{0B52BE2C-2EB6-9E67-543A-1460DEE9DAC2}"/>
              </a:ext>
            </a:extLst>
          </p:cNvPr>
          <p:cNvSpPr/>
          <p:nvPr/>
        </p:nvSpPr>
        <p:spPr>
          <a:xfrm rot="10800000">
            <a:off x="838201" y="3153810"/>
            <a:ext cx="1968759" cy="1181422"/>
          </a:xfrm>
          <a:prstGeom prst="trapezoi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Rectangle: Rounded Corners 9">
            <a:extLst>
              <a:ext uri="{FF2B5EF4-FFF2-40B4-BE49-F238E27FC236}">
                <a16:creationId xmlns:a16="http://schemas.microsoft.com/office/drawing/2014/main" id="{B01B631F-2577-A9FC-9D39-4C02DA01C083}"/>
              </a:ext>
            </a:extLst>
          </p:cNvPr>
          <p:cNvSpPr/>
          <p:nvPr/>
        </p:nvSpPr>
        <p:spPr>
          <a:xfrm>
            <a:off x="965095"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55A0EFF6-C300-2A09-5344-C0A41A6E9316}"/>
              </a:ext>
            </a:extLst>
          </p:cNvPr>
          <p:cNvSpPr txBox="1"/>
          <p:nvPr/>
        </p:nvSpPr>
        <p:spPr>
          <a:xfrm>
            <a:off x="806723" y="2270047"/>
            <a:ext cx="19286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 photo of a dog”</a:t>
            </a:r>
          </a:p>
        </p:txBody>
      </p:sp>
      <p:sp>
        <p:nvSpPr>
          <p:cNvPr id="21" name="Rectangle: Rounded Corners 20">
            <a:extLst>
              <a:ext uri="{FF2B5EF4-FFF2-40B4-BE49-F238E27FC236}">
                <a16:creationId xmlns:a16="http://schemas.microsoft.com/office/drawing/2014/main" id="{DDA7CC13-F5A2-43EC-953B-7A02154C613C}"/>
              </a:ext>
            </a:extLst>
          </p:cNvPr>
          <p:cNvSpPr/>
          <p:nvPr/>
        </p:nvSpPr>
        <p:spPr>
          <a:xfrm>
            <a:off x="5339666" y="3142185"/>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3" name="Rectangle: Rounded Corners 22">
            <a:extLst>
              <a:ext uri="{FF2B5EF4-FFF2-40B4-BE49-F238E27FC236}">
                <a16:creationId xmlns:a16="http://schemas.microsoft.com/office/drawing/2014/main" id="{87630041-CBDA-92C2-184E-0389C45B313A}"/>
              </a:ext>
            </a:extLst>
          </p:cNvPr>
          <p:cNvSpPr/>
          <p:nvPr/>
        </p:nvSpPr>
        <p:spPr>
          <a:xfrm>
            <a:off x="7426001" y="3157692"/>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5" name="Rectangle: Rounded Corners 24">
            <a:extLst>
              <a:ext uri="{FF2B5EF4-FFF2-40B4-BE49-F238E27FC236}">
                <a16:creationId xmlns:a16="http://schemas.microsoft.com/office/drawing/2014/main" id="{78BF9119-D735-313F-E613-9161FCFE1804}"/>
              </a:ext>
            </a:extLst>
          </p:cNvPr>
          <p:cNvSpPr/>
          <p:nvPr/>
        </p:nvSpPr>
        <p:spPr>
          <a:xfrm>
            <a:off x="9190857" y="3157693"/>
            <a:ext cx="1453447" cy="175689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cxnSp>
        <p:nvCxnSpPr>
          <p:cNvPr id="28" name="Straight Arrow Connector 27">
            <a:extLst>
              <a:ext uri="{FF2B5EF4-FFF2-40B4-BE49-F238E27FC236}">
                <a16:creationId xmlns:a16="http://schemas.microsoft.com/office/drawing/2014/main" id="{2D6E4B43-B600-9FDC-4E56-39645CC0EB10}"/>
              </a:ext>
            </a:extLst>
          </p:cNvPr>
          <p:cNvCxnSpPr/>
          <p:nvPr/>
        </p:nvCxnSpPr>
        <p:spPr>
          <a:xfrm>
            <a:off x="1032254"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09B19CC6-0540-0258-9FEC-2A2BA8A0FFBC}"/>
              </a:ext>
            </a:extLst>
          </p:cNvPr>
          <p:cNvCxnSpPr/>
          <p:nvPr/>
        </p:nvCxnSpPr>
        <p:spPr>
          <a:xfrm>
            <a:off x="1448192"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97E8058F-4710-B244-3DDF-606564521B22}"/>
              </a:ext>
            </a:extLst>
          </p:cNvPr>
          <p:cNvCxnSpPr/>
          <p:nvPr/>
        </p:nvCxnSpPr>
        <p:spPr>
          <a:xfrm>
            <a:off x="1855408"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4B5F69EC-6670-AC38-E929-A67993BFF5D7}"/>
              </a:ext>
            </a:extLst>
          </p:cNvPr>
          <p:cNvCxnSpPr/>
          <p:nvPr/>
        </p:nvCxnSpPr>
        <p:spPr>
          <a:xfrm>
            <a:off x="2113456" y="2639769"/>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F75FCF11-723D-86B9-6A63-57B8999605E3}"/>
              </a:ext>
            </a:extLst>
          </p:cNvPr>
          <p:cNvCxnSpPr/>
          <p:nvPr/>
        </p:nvCxnSpPr>
        <p:spPr>
          <a:xfrm>
            <a:off x="2435312"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id="{AB795277-26AB-0252-7E0D-9D0F7EAB8F1C}"/>
              </a:ext>
            </a:extLst>
          </p:cNvPr>
          <p:cNvCxnSpPr/>
          <p:nvPr/>
        </p:nvCxnSpPr>
        <p:spPr>
          <a:xfrm>
            <a:off x="1032254" y="4409881"/>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1371FFA7-759F-9FEB-9A82-628FF794CB3E}"/>
              </a:ext>
            </a:extLst>
          </p:cNvPr>
          <p:cNvCxnSpPr/>
          <p:nvPr/>
        </p:nvCxnSpPr>
        <p:spPr>
          <a:xfrm>
            <a:off x="1448192" y="4409881"/>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7A56F3A9-A816-7E71-5381-61649A8E878C}"/>
              </a:ext>
            </a:extLst>
          </p:cNvPr>
          <p:cNvCxnSpPr/>
          <p:nvPr/>
        </p:nvCxnSpPr>
        <p:spPr>
          <a:xfrm>
            <a:off x="1855408" y="4409881"/>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18AFCAA9-3525-A0A4-A359-4DC05C48AB62}"/>
              </a:ext>
            </a:extLst>
          </p:cNvPr>
          <p:cNvCxnSpPr/>
          <p:nvPr/>
        </p:nvCxnSpPr>
        <p:spPr>
          <a:xfrm>
            <a:off x="2113456" y="44121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57F1A463-A663-6AD5-86D4-36BB04561A9B}"/>
              </a:ext>
            </a:extLst>
          </p:cNvPr>
          <p:cNvCxnSpPr/>
          <p:nvPr/>
        </p:nvCxnSpPr>
        <p:spPr>
          <a:xfrm>
            <a:off x="2435312" y="4409881"/>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0" name="TextBox 39">
            <a:extLst>
              <a:ext uri="{FF2B5EF4-FFF2-40B4-BE49-F238E27FC236}">
                <a16:creationId xmlns:a16="http://schemas.microsoft.com/office/drawing/2014/main" id="{AABDA5E8-BD70-8C5A-4A05-B9FCF07D5CB5}"/>
              </a:ext>
            </a:extLst>
          </p:cNvPr>
          <p:cNvSpPr txBox="1"/>
          <p:nvPr/>
        </p:nvSpPr>
        <p:spPr>
          <a:xfrm>
            <a:off x="1155597" y="3561730"/>
            <a:ext cx="139057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Text encoder</a:t>
            </a:r>
          </a:p>
        </p:txBody>
      </p:sp>
      <p:sp>
        <p:nvSpPr>
          <p:cNvPr id="41" name="Rectangle: Rounded Corners 40">
            <a:extLst>
              <a:ext uri="{FF2B5EF4-FFF2-40B4-BE49-F238E27FC236}">
                <a16:creationId xmlns:a16="http://schemas.microsoft.com/office/drawing/2014/main" id="{29845C5D-90D4-DDF1-4C00-C5D59485C3B8}"/>
              </a:ext>
            </a:extLst>
          </p:cNvPr>
          <p:cNvSpPr/>
          <p:nvPr/>
        </p:nvSpPr>
        <p:spPr>
          <a:xfrm>
            <a:off x="1383386" y="4914540"/>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2" name="Rectangle: Rounded Corners 41">
            <a:extLst>
              <a:ext uri="{FF2B5EF4-FFF2-40B4-BE49-F238E27FC236}">
                <a16:creationId xmlns:a16="http://schemas.microsoft.com/office/drawing/2014/main" id="{43C0868B-ACF7-2BEF-827E-A2C537F35028}"/>
              </a:ext>
            </a:extLst>
          </p:cNvPr>
          <p:cNvSpPr/>
          <p:nvPr/>
        </p:nvSpPr>
        <p:spPr>
          <a:xfrm>
            <a:off x="1792935"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3" name="Rectangle: Rounded Corners 42">
            <a:extLst>
              <a:ext uri="{FF2B5EF4-FFF2-40B4-BE49-F238E27FC236}">
                <a16:creationId xmlns:a16="http://schemas.microsoft.com/office/drawing/2014/main" id="{D763BED0-8DF3-719E-FD3C-A33E0EEB1CD5}"/>
              </a:ext>
            </a:extLst>
          </p:cNvPr>
          <p:cNvSpPr/>
          <p:nvPr/>
        </p:nvSpPr>
        <p:spPr>
          <a:xfrm>
            <a:off x="2051190"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4" name="Rectangle: Rounded Corners 43">
            <a:extLst>
              <a:ext uri="{FF2B5EF4-FFF2-40B4-BE49-F238E27FC236}">
                <a16:creationId xmlns:a16="http://schemas.microsoft.com/office/drawing/2014/main" id="{3C84D7F3-57BE-9E67-C50E-0ECCEE7C8EFF}"/>
              </a:ext>
            </a:extLst>
          </p:cNvPr>
          <p:cNvSpPr/>
          <p:nvPr/>
        </p:nvSpPr>
        <p:spPr>
          <a:xfrm>
            <a:off x="2370506"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5" name="Left Bracket 44">
            <a:extLst>
              <a:ext uri="{FF2B5EF4-FFF2-40B4-BE49-F238E27FC236}">
                <a16:creationId xmlns:a16="http://schemas.microsoft.com/office/drawing/2014/main" id="{AC7A7D0A-8D02-3796-BDA9-B1A2A4FBAF10}"/>
              </a:ext>
            </a:extLst>
          </p:cNvPr>
          <p:cNvSpPr/>
          <p:nvPr/>
        </p:nvSpPr>
        <p:spPr>
          <a:xfrm rot="16200000">
            <a:off x="1668350" y="5082369"/>
            <a:ext cx="130866" cy="1403058"/>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65" name="Straight Arrow Connector 64">
            <a:extLst>
              <a:ext uri="{FF2B5EF4-FFF2-40B4-BE49-F238E27FC236}">
                <a16:creationId xmlns:a16="http://schemas.microsoft.com/office/drawing/2014/main" id="{959DEBCA-A40F-76CB-5B8E-77375F7D96E3}"/>
              </a:ext>
            </a:extLst>
          </p:cNvPr>
          <p:cNvCxnSpPr>
            <a:cxnSpLocks/>
            <a:endCxn id="8" idx="2"/>
          </p:cNvCxnSpPr>
          <p:nvPr/>
        </p:nvCxnSpPr>
        <p:spPr>
          <a:xfrm flipV="1">
            <a:off x="4311604" y="4897833"/>
            <a:ext cx="0" cy="1192274"/>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5ED15517-0C3F-260D-7C6B-280597EFD96A}"/>
              </a:ext>
            </a:extLst>
          </p:cNvPr>
          <p:cNvCxnSpPr>
            <a:cxnSpLocks/>
            <a:endCxn id="21" idx="2"/>
          </p:cNvCxnSpPr>
          <p:nvPr/>
        </p:nvCxnSpPr>
        <p:spPr>
          <a:xfrm flipV="1">
            <a:off x="6066390" y="4897833"/>
            <a:ext cx="0" cy="1176766"/>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904172AA-AC74-0DCD-8D0E-7692A86EBE41}"/>
              </a:ext>
            </a:extLst>
          </p:cNvPr>
          <p:cNvCxnSpPr>
            <a:cxnSpLocks/>
            <a:endCxn id="23" idx="2"/>
          </p:cNvCxnSpPr>
          <p:nvPr/>
        </p:nvCxnSpPr>
        <p:spPr>
          <a:xfrm flipV="1">
            <a:off x="8152725" y="4913340"/>
            <a:ext cx="0" cy="1176766"/>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pic>
        <p:nvPicPr>
          <p:cNvPr id="76" name="Picture 3">
            <a:extLst>
              <a:ext uri="{FF2B5EF4-FFF2-40B4-BE49-F238E27FC236}">
                <a16:creationId xmlns:a16="http://schemas.microsoft.com/office/drawing/2014/main" id="{BA0AAE72-97A2-8603-1D95-C04BE144D3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930" y="434880"/>
            <a:ext cx="1403230" cy="1371600"/>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76">
            <a:extLst>
              <a:ext uri="{FF2B5EF4-FFF2-40B4-BE49-F238E27FC236}">
                <a16:creationId xmlns:a16="http://schemas.microsoft.com/office/drawing/2014/main" id="{3251847D-7361-2EFE-7606-72F9EFEA59BA}"/>
              </a:ext>
            </a:extLst>
          </p:cNvPr>
          <p:cNvSpPr txBox="1"/>
          <p:nvPr/>
        </p:nvSpPr>
        <p:spPr>
          <a:xfrm rot="5400000">
            <a:off x="10213901" y="3838501"/>
            <a:ext cx="167642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Diffusion model</a:t>
            </a:r>
          </a:p>
        </p:txBody>
      </p:sp>
      <p:cxnSp>
        <p:nvCxnSpPr>
          <p:cNvPr id="3" name="Connector: Elbow 2">
            <a:extLst>
              <a:ext uri="{FF2B5EF4-FFF2-40B4-BE49-F238E27FC236}">
                <a16:creationId xmlns:a16="http://schemas.microsoft.com/office/drawing/2014/main" id="{616D7FFA-3AF5-6609-C474-122A277FCF61}"/>
              </a:ext>
            </a:extLst>
          </p:cNvPr>
          <p:cNvCxnSpPr>
            <a:stCxn id="76" idx="2"/>
          </p:cNvCxnSpPr>
          <p:nvPr/>
        </p:nvCxnSpPr>
        <p:spPr>
          <a:xfrm rot="5400000">
            <a:off x="6444223" y="-326138"/>
            <a:ext cx="1335705" cy="5600941"/>
          </a:xfrm>
          <a:prstGeom prst="bentConnector3">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5319D4F7-8CFC-0F94-68D2-26FB197E28C5}"/>
              </a:ext>
            </a:extLst>
          </p:cNvPr>
          <p:cNvCxnSpPr>
            <a:cxnSpLocks/>
          </p:cNvCxnSpPr>
          <p:nvPr/>
        </p:nvCxnSpPr>
        <p:spPr>
          <a:xfrm>
            <a:off x="6066390" y="2474332"/>
            <a:ext cx="0" cy="667853"/>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BCE3B8A5-AB71-9F6F-81FF-D4B32529BCBD}"/>
              </a:ext>
            </a:extLst>
          </p:cNvPr>
          <p:cNvCxnSpPr>
            <a:cxnSpLocks/>
          </p:cNvCxnSpPr>
          <p:nvPr/>
        </p:nvCxnSpPr>
        <p:spPr>
          <a:xfrm>
            <a:off x="8152724" y="2474332"/>
            <a:ext cx="1" cy="683361"/>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F307AAA5-2F59-6C2A-9A1D-6E7D4C84B8B9}"/>
              </a:ext>
            </a:extLst>
          </p:cNvPr>
          <p:cNvCxnSpPr/>
          <p:nvPr/>
        </p:nvCxnSpPr>
        <p:spPr>
          <a:xfrm>
            <a:off x="9912545" y="2474332"/>
            <a:ext cx="5036" cy="683361"/>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1" name="Connector: Elbow 60">
            <a:extLst>
              <a:ext uri="{FF2B5EF4-FFF2-40B4-BE49-F238E27FC236}">
                <a16:creationId xmlns:a16="http://schemas.microsoft.com/office/drawing/2014/main" id="{728D7EC4-17FD-4730-8876-120D3C25E4CD}"/>
              </a:ext>
            </a:extLst>
          </p:cNvPr>
          <p:cNvCxnSpPr>
            <a:stCxn id="45" idx="1"/>
            <a:endCxn id="25" idx="2"/>
          </p:cNvCxnSpPr>
          <p:nvPr/>
        </p:nvCxnSpPr>
        <p:spPr>
          <a:xfrm rot="5400000" flipH="1" flipV="1">
            <a:off x="5358312" y="1290062"/>
            <a:ext cx="934740" cy="8183798"/>
          </a:xfrm>
          <a:prstGeom prst="bentConnector3">
            <a:avLst>
              <a:gd name="adj1" fmla="val -25187"/>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4099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par>
                                <p:cTn id="12" presetID="10" presetClass="entr" presetSubtype="0" fill="hold" nodeType="with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childTnLst>
                                </p:cTn>
                              </p:par>
                              <p:par>
                                <p:cTn id="15" presetID="10"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par>
                                <p:cTn id="21" presetID="10"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par>
                                <p:cTn id="24" presetID="10"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par>
                                <p:cTn id="27" presetID="10" presetClass="entr" presetSubtype="0"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500"/>
                                        <p:tgtEl>
                                          <p:spTgt spid="36"/>
                                        </p:tgtEl>
                                      </p:cBhvr>
                                    </p:animEffect>
                                  </p:childTnLst>
                                </p:cTn>
                              </p:par>
                              <p:par>
                                <p:cTn id="30" presetID="10" presetClass="entr" presetSubtype="0"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par>
                                <p:cTn id="33" presetID="10" presetClass="entr" presetSubtype="0"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500"/>
                                        <p:tgtEl>
                                          <p:spTgt spid="38"/>
                                        </p:tgtEl>
                                      </p:cBhvr>
                                    </p:animEffect>
                                  </p:childTnLst>
                                </p:cTn>
                              </p:par>
                              <p:par>
                                <p:cTn id="36" presetID="10" presetClass="entr" presetSubtype="0" fill="hold" nodeType="with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fade">
                                      <p:cBhvr>
                                        <p:cTn id="38" dur="500"/>
                                        <p:tgtEl>
                                          <p:spTgt spid="39"/>
                                        </p:tgtEl>
                                      </p:cBhvr>
                                    </p:animEffect>
                                  </p:childTnLst>
                                </p:cTn>
                              </p:par>
                            </p:childTnLst>
                          </p:cTn>
                        </p:par>
                        <p:par>
                          <p:cTn id="39" fill="hold">
                            <p:stCondLst>
                              <p:cond delay="1000"/>
                            </p:stCondLst>
                            <p:childTnLst>
                              <p:par>
                                <p:cTn id="40" presetID="10" presetClass="entr" presetSubtype="0"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fade">
                                      <p:cBhvr>
                                        <p:cTn id="51" dur="500"/>
                                        <p:tgtEl>
                                          <p:spTgt spid="4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fade">
                                      <p:cBhvr>
                                        <p:cTn id="54" dur="500"/>
                                        <p:tgtEl>
                                          <p:spTgt spid="4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fade">
                                      <p:cBhvr>
                                        <p:cTn id="59" dur="500"/>
                                        <p:tgtEl>
                                          <p:spTgt spid="45"/>
                                        </p:tgtEl>
                                      </p:cBhvr>
                                    </p:animEffect>
                                  </p:childTnLst>
                                </p:cTn>
                              </p:par>
                              <p:par>
                                <p:cTn id="60" presetID="10" presetClass="entr" presetSubtype="0" fill="hold" nodeType="withEffect">
                                  <p:stCondLst>
                                    <p:cond delay="0"/>
                                  </p:stCondLst>
                                  <p:childTnLst>
                                    <p:set>
                                      <p:cBhvr>
                                        <p:cTn id="61" dur="1" fill="hold">
                                          <p:stCondLst>
                                            <p:cond delay="0"/>
                                          </p:stCondLst>
                                        </p:cTn>
                                        <p:tgtEl>
                                          <p:spTgt spid="65"/>
                                        </p:tgtEl>
                                        <p:attrNameLst>
                                          <p:attrName>style.visibility</p:attrName>
                                        </p:attrNameLst>
                                      </p:cBhvr>
                                      <p:to>
                                        <p:strVal val="visible"/>
                                      </p:to>
                                    </p:set>
                                    <p:animEffect transition="in" filter="fade">
                                      <p:cBhvr>
                                        <p:cTn id="62" dur="500"/>
                                        <p:tgtEl>
                                          <p:spTgt spid="65"/>
                                        </p:tgtEl>
                                      </p:cBhvr>
                                    </p:animEffect>
                                  </p:childTnLst>
                                </p:cTn>
                              </p:par>
                              <p:par>
                                <p:cTn id="63" presetID="10" presetClass="entr" presetSubtype="0" fill="hold" nodeType="withEffect">
                                  <p:stCondLst>
                                    <p:cond delay="0"/>
                                  </p:stCondLst>
                                  <p:childTnLst>
                                    <p:set>
                                      <p:cBhvr>
                                        <p:cTn id="64" dur="1" fill="hold">
                                          <p:stCondLst>
                                            <p:cond delay="0"/>
                                          </p:stCondLst>
                                        </p:cTn>
                                        <p:tgtEl>
                                          <p:spTgt spid="61"/>
                                        </p:tgtEl>
                                        <p:attrNameLst>
                                          <p:attrName>style.visibility</p:attrName>
                                        </p:attrNameLst>
                                      </p:cBhvr>
                                      <p:to>
                                        <p:strVal val="visible"/>
                                      </p:to>
                                    </p:set>
                                    <p:animEffect transition="in" filter="fade">
                                      <p:cBhvr>
                                        <p:cTn id="65" dur="500"/>
                                        <p:tgtEl>
                                          <p:spTgt spid="61"/>
                                        </p:tgtEl>
                                      </p:cBhvr>
                                    </p:animEffect>
                                  </p:childTnLst>
                                </p:cTn>
                              </p:par>
                              <p:par>
                                <p:cTn id="66" presetID="10" presetClass="entr" presetSubtype="0" fill="hold" nodeType="withEffect">
                                  <p:stCondLst>
                                    <p:cond delay="0"/>
                                  </p:stCondLst>
                                  <p:childTnLst>
                                    <p:set>
                                      <p:cBhvr>
                                        <p:cTn id="67" dur="1" fill="hold">
                                          <p:stCondLst>
                                            <p:cond delay="0"/>
                                          </p:stCondLst>
                                        </p:cTn>
                                        <p:tgtEl>
                                          <p:spTgt spid="68"/>
                                        </p:tgtEl>
                                        <p:attrNameLst>
                                          <p:attrName>style.visibility</p:attrName>
                                        </p:attrNameLst>
                                      </p:cBhvr>
                                      <p:to>
                                        <p:strVal val="visible"/>
                                      </p:to>
                                    </p:set>
                                    <p:animEffect transition="in" filter="fade">
                                      <p:cBhvr>
                                        <p:cTn id="68" dur="500"/>
                                        <p:tgtEl>
                                          <p:spTgt spid="68"/>
                                        </p:tgtEl>
                                      </p:cBhvr>
                                    </p:animEffect>
                                  </p:childTnLst>
                                </p:cTn>
                              </p:par>
                              <p:par>
                                <p:cTn id="69" presetID="10" presetClass="entr" presetSubtype="0" fill="hold" nodeType="withEffect">
                                  <p:stCondLst>
                                    <p:cond delay="0"/>
                                  </p:stCondLst>
                                  <p:childTnLst>
                                    <p:set>
                                      <p:cBhvr>
                                        <p:cTn id="70" dur="1" fill="hold">
                                          <p:stCondLst>
                                            <p:cond delay="0"/>
                                          </p:stCondLst>
                                        </p:cTn>
                                        <p:tgtEl>
                                          <p:spTgt spid="71"/>
                                        </p:tgtEl>
                                        <p:attrNameLst>
                                          <p:attrName>style.visibility</p:attrName>
                                        </p:attrNameLst>
                                      </p:cBhvr>
                                      <p:to>
                                        <p:strVal val="visible"/>
                                      </p:to>
                                    </p:set>
                                    <p:animEffect transition="in" filter="fade">
                                      <p:cBhvr>
                                        <p:cTn id="71" dur="500"/>
                                        <p:tgtEl>
                                          <p:spTgt spid="7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3"/>
                                        </p:tgtEl>
                                        <p:attrNameLst>
                                          <p:attrName>style.visibility</p:attrName>
                                        </p:attrNameLst>
                                      </p:cBhvr>
                                      <p:to>
                                        <p:strVal val="visible"/>
                                      </p:to>
                                    </p:set>
                                    <p:animEffect transition="in" filter="fade">
                                      <p:cBhvr>
                                        <p:cTn id="76" dur="500"/>
                                        <p:tgtEl>
                                          <p:spTgt spid="3"/>
                                        </p:tgtEl>
                                      </p:cBhvr>
                                    </p:animEffect>
                                  </p:childTnLst>
                                </p:cTn>
                              </p:par>
                              <p:par>
                                <p:cTn id="77" presetID="10" presetClass="entr" presetSubtype="0" fill="hold" nodeType="with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fade">
                                      <p:cBhvr>
                                        <p:cTn id="79" dur="500"/>
                                        <p:tgtEl>
                                          <p:spTgt spid="15"/>
                                        </p:tgtEl>
                                      </p:cBhvr>
                                    </p:animEffect>
                                  </p:childTnLst>
                                </p:cTn>
                              </p:par>
                              <p:par>
                                <p:cTn id="80" presetID="10" presetClass="entr" presetSubtype="0" fill="hold" nodeType="with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500"/>
                                        <p:tgtEl>
                                          <p:spTgt spid="19"/>
                                        </p:tgtEl>
                                      </p:cBhvr>
                                    </p:animEffect>
                                  </p:childTnLst>
                                </p:cTn>
                              </p:par>
                              <p:par>
                                <p:cTn id="83" presetID="10" presetClass="entr" presetSubtype="0" fill="hold" nodeType="withEffect">
                                  <p:stCondLst>
                                    <p:cond delay="0"/>
                                  </p:stCondLst>
                                  <p:childTnLst>
                                    <p:set>
                                      <p:cBhvr>
                                        <p:cTn id="84" dur="1" fill="hold">
                                          <p:stCondLst>
                                            <p:cond delay="0"/>
                                          </p:stCondLst>
                                        </p:cTn>
                                        <p:tgtEl>
                                          <p:spTgt spid="46"/>
                                        </p:tgtEl>
                                        <p:attrNameLst>
                                          <p:attrName>style.visibility</p:attrName>
                                        </p:attrNameLst>
                                      </p:cBhvr>
                                      <p:to>
                                        <p:strVal val="visible"/>
                                      </p:to>
                                    </p:set>
                                    <p:animEffect transition="in" filter="fade">
                                      <p:cBhvr>
                                        <p:cTn id="8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P spid="41" grpId="0" animBg="1"/>
      <p:bldP spid="42" grpId="0" animBg="1"/>
      <p:bldP spid="43" grpId="0" animBg="1"/>
      <p:bldP spid="44" grpId="0" animBg="1"/>
      <p:bldP spid="45"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97353C-1B88-F38A-85C8-D346029DA160}"/>
              </a:ext>
            </a:extLst>
          </p:cNvPr>
          <p:cNvSpPr>
            <a:spLocks noGrp="1"/>
          </p:cNvSpPr>
          <p:nvPr>
            <p:ph type="title"/>
          </p:nvPr>
        </p:nvSpPr>
        <p:spPr/>
        <p:txBody>
          <a:bodyPr/>
          <a:lstStyle/>
          <a:p>
            <a:r>
              <a:rPr lang="en-US" sz="3600" dirty="0"/>
              <a:t>Personalization</a:t>
            </a:r>
            <a:r>
              <a:rPr lang="en-US" dirty="0"/>
              <a:t> approaches</a:t>
            </a:r>
          </a:p>
        </p:txBody>
      </p:sp>
      <p:sp>
        <p:nvSpPr>
          <p:cNvPr id="6" name="Trapezoid 5">
            <a:extLst>
              <a:ext uri="{FF2B5EF4-FFF2-40B4-BE49-F238E27FC236}">
                <a16:creationId xmlns:a16="http://schemas.microsoft.com/office/drawing/2014/main" id="{73B3403D-248B-F525-26F1-9A8764D65C15}"/>
              </a:ext>
            </a:extLst>
          </p:cNvPr>
          <p:cNvSpPr/>
          <p:nvPr/>
        </p:nvSpPr>
        <p:spPr>
          <a:xfrm rot="5400000">
            <a:off x="3405445" y="2140186"/>
            <a:ext cx="3662721" cy="3755571"/>
          </a:xfrm>
          <a:prstGeom prst="trapezoid">
            <a:avLst/>
          </a:prstGeom>
          <a:solidFill>
            <a:schemeClr val="bg1">
              <a:lumMod val="9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rapezoid 6">
            <a:extLst>
              <a:ext uri="{FF2B5EF4-FFF2-40B4-BE49-F238E27FC236}">
                <a16:creationId xmlns:a16="http://schemas.microsoft.com/office/drawing/2014/main" id="{33C7DB40-E32D-C7C0-F0E1-D8892267BF72}"/>
              </a:ext>
            </a:extLst>
          </p:cNvPr>
          <p:cNvSpPr/>
          <p:nvPr/>
        </p:nvSpPr>
        <p:spPr>
          <a:xfrm rot="16200000">
            <a:off x="7161018" y="2140185"/>
            <a:ext cx="3662720" cy="3755571"/>
          </a:xfrm>
          <a:prstGeom prst="trapezoid">
            <a:avLst/>
          </a:prstGeom>
          <a:solidFill>
            <a:schemeClr val="bg1">
              <a:lumMod val="9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Rounded Corners 7">
            <a:extLst>
              <a:ext uri="{FF2B5EF4-FFF2-40B4-BE49-F238E27FC236}">
                <a16:creationId xmlns:a16="http://schemas.microsoft.com/office/drawing/2014/main" id="{34F09396-9AD8-9D47-094B-31CB5E2292DD}"/>
              </a:ext>
            </a:extLst>
          </p:cNvPr>
          <p:cNvSpPr/>
          <p:nvPr/>
        </p:nvSpPr>
        <p:spPr>
          <a:xfrm>
            <a:off x="3584880" y="3142185"/>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9" name="Trapezoid 8">
            <a:extLst>
              <a:ext uri="{FF2B5EF4-FFF2-40B4-BE49-F238E27FC236}">
                <a16:creationId xmlns:a16="http://schemas.microsoft.com/office/drawing/2014/main" id="{0B52BE2C-2EB6-9E67-543A-1460DEE9DAC2}"/>
              </a:ext>
            </a:extLst>
          </p:cNvPr>
          <p:cNvSpPr/>
          <p:nvPr/>
        </p:nvSpPr>
        <p:spPr>
          <a:xfrm rot="10800000">
            <a:off x="838201" y="3153810"/>
            <a:ext cx="1968759" cy="1181422"/>
          </a:xfrm>
          <a:prstGeom prst="trapezoi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Rectangle: Rounded Corners 9">
            <a:extLst>
              <a:ext uri="{FF2B5EF4-FFF2-40B4-BE49-F238E27FC236}">
                <a16:creationId xmlns:a16="http://schemas.microsoft.com/office/drawing/2014/main" id="{B01B631F-2577-A9FC-9D39-4C02DA01C083}"/>
              </a:ext>
            </a:extLst>
          </p:cNvPr>
          <p:cNvSpPr/>
          <p:nvPr/>
        </p:nvSpPr>
        <p:spPr>
          <a:xfrm>
            <a:off x="965095"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55A0EFF6-C300-2A09-5344-C0A41A6E9316}"/>
              </a:ext>
            </a:extLst>
          </p:cNvPr>
          <p:cNvSpPr txBox="1"/>
          <p:nvPr/>
        </p:nvSpPr>
        <p:spPr>
          <a:xfrm>
            <a:off x="806723" y="2270047"/>
            <a:ext cx="22203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 photo of a </a:t>
            </a: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dog”</a:t>
            </a:r>
          </a:p>
        </p:txBody>
      </p:sp>
      <p:sp>
        <p:nvSpPr>
          <p:cNvPr id="21" name="Rectangle: Rounded Corners 20">
            <a:extLst>
              <a:ext uri="{FF2B5EF4-FFF2-40B4-BE49-F238E27FC236}">
                <a16:creationId xmlns:a16="http://schemas.microsoft.com/office/drawing/2014/main" id="{DDA7CC13-F5A2-43EC-953B-7A02154C613C}"/>
              </a:ext>
            </a:extLst>
          </p:cNvPr>
          <p:cNvSpPr/>
          <p:nvPr/>
        </p:nvSpPr>
        <p:spPr>
          <a:xfrm>
            <a:off x="5339666" y="3142185"/>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3" name="Rectangle: Rounded Corners 22">
            <a:extLst>
              <a:ext uri="{FF2B5EF4-FFF2-40B4-BE49-F238E27FC236}">
                <a16:creationId xmlns:a16="http://schemas.microsoft.com/office/drawing/2014/main" id="{87630041-CBDA-92C2-184E-0389C45B313A}"/>
              </a:ext>
            </a:extLst>
          </p:cNvPr>
          <p:cNvSpPr/>
          <p:nvPr/>
        </p:nvSpPr>
        <p:spPr>
          <a:xfrm>
            <a:off x="7426001" y="3157692"/>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5" name="Rectangle: Rounded Corners 24">
            <a:extLst>
              <a:ext uri="{FF2B5EF4-FFF2-40B4-BE49-F238E27FC236}">
                <a16:creationId xmlns:a16="http://schemas.microsoft.com/office/drawing/2014/main" id="{78BF9119-D735-313F-E613-9161FCFE1804}"/>
              </a:ext>
            </a:extLst>
          </p:cNvPr>
          <p:cNvSpPr/>
          <p:nvPr/>
        </p:nvSpPr>
        <p:spPr>
          <a:xfrm>
            <a:off x="9190857" y="3157693"/>
            <a:ext cx="1453447" cy="175689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cxnSp>
        <p:nvCxnSpPr>
          <p:cNvPr id="28" name="Straight Arrow Connector 27">
            <a:extLst>
              <a:ext uri="{FF2B5EF4-FFF2-40B4-BE49-F238E27FC236}">
                <a16:creationId xmlns:a16="http://schemas.microsoft.com/office/drawing/2014/main" id="{2D6E4B43-B600-9FDC-4E56-39645CC0EB10}"/>
              </a:ext>
            </a:extLst>
          </p:cNvPr>
          <p:cNvCxnSpPr/>
          <p:nvPr/>
        </p:nvCxnSpPr>
        <p:spPr>
          <a:xfrm>
            <a:off x="1032254"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09B19CC6-0540-0258-9FEC-2A2BA8A0FFBC}"/>
              </a:ext>
            </a:extLst>
          </p:cNvPr>
          <p:cNvCxnSpPr/>
          <p:nvPr/>
        </p:nvCxnSpPr>
        <p:spPr>
          <a:xfrm>
            <a:off x="1448192"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97E8058F-4710-B244-3DDF-606564521B22}"/>
              </a:ext>
            </a:extLst>
          </p:cNvPr>
          <p:cNvCxnSpPr/>
          <p:nvPr/>
        </p:nvCxnSpPr>
        <p:spPr>
          <a:xfrm>
            <a:off x="1855408"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4B5F69EC-6670-AC38-E929-A67993BFF5D7}"/>
              </a:ext>
            </a:extLst>
          </p:cNvPr>
          <p:cNvCxnSpPr/>
          <p:nvPr/>
        </p:nvCxnSpPr>
        <p:spPr>
          <a:xfrm>
            <a:off x="2051310" y="2639769"/>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F75FCF11-723D-86B9-6A63-57B8999605E3}"/>
              </a:ext>
            </a:extLst>
          </p:cNvPr>
          <p:cNvCxnSpPr/>
          <p:nvPr/>
        </p:nvCxnSpPr>
        <p:spPr>
          <a:xfrm>
            <a:off x="2630626"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0" name="TextBox 39">
            <a:extLst>
              <a:ext uri="{FF2B5EF4-FFF2-40B4-BE49-F238E27FC236}">
                <a16:creationId xmlns:a16="http://schemas.microsoft.com/office/drawing/2014/main" id="{AABDA5E8-BD70-8C5A-4A05-B9FCF07D5CB5}"/>
              </a:ext>
            </a:extLst>
          </p:cNvPr>
          <p:cNvSpPr txBox="1"/>
          <p:nvPr/>
        </p:nvSpPr>
        <p:spPr>
          <a:xfrm>
            <a:off x="1155597" y="3561730"/>
            <a:ext cx="139057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Text encoder</a:t>
            </a:r>
          </a:p>
        </p:txBody>
      </p:sp>
      <p:sp>
        <p:nvSpPr>
          <p:cNvPr id="41" name="Rectangle: Rounded Corners 40">
            <a:extLst>
              <a:ext uri="{FF2B5EF4-FFF2-40B4-BE49-F238E27FC236}">
                <a16:creationId xmlns:a16="http://schemas.microsoft.com/office/drawing/2014/main" id="{29845C5D-90D4-DDF1-4C00-C5D59485C3B8}"/>
              </a:ext>
            </a:extLst>
          </p:cNvPr>
          <p:cNvSpPr/>
          <p:nvPr/>
        </p:nvSpPr>
        <p:spPr>
          <a:xfrm>
            <a:off x="1383386" y="4914540"/>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2" name="Rectangle: Rounded Corners 41">
            <a:extLst>
              <a:ext uri="{FF2B5EF4-FFF2-40B4-BE49-F238E27FC236}">
                <a16:creationId xmlns:a16="http://schemas.microsoft.com/office/drawing/2014/main" id="{43C0868B-ACF7-2BEF-827E-A2C537F35028}"/>
              </a:ext>
            </a:extLst>
          </p:cNvPr>
          <p:cNvSpPr/>
          <p:nvPr/>
        </p:nvSpPr>
        <p:spPr>
          <a:xfrm>
            <a:off x="1792935"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3" name="Rectangle: Rounded Corners 42">
            <a:extLst>
              <a:ext uri="{FF2B5EF4-FFF2-40B4-BE49-F238E27FC236}">
                <a16:creationId xmlns:a16="http://schemas.microsoft.com/office/drawing/2014/main" id="{D763BED0-8DF3-719E-FD3C-A33E0EEB1CD5}"/>
              </a:ext>
            </a:extLst>
          </p:cNvPr>
          <p:cNvSpPr/>
          <p:nvPr/>
        </p:nvSpPr>
        <p:spPr>
          <a:xfrm>
            <a:off x="1979900"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4" name="Rectangle: Rounded Corners 43">
            <a:extLst>
              <a:ext uri="{FF2B5EF4-FFF2-40B4-BE49-F238E27FC236}">
                <a16:creationId xmlns:a16="http://schemas.microsoft.com/office/drawing/2014/main" id="{3C84D7F3-57BE-9E67-C50E-0ECCEE7C8EFF}"/>
              </a:ext>
            </a:extLst>
          </p:cNvPr>
          <p:cNvSpPr/>
          <p:nvPr/>
        </p:nvSpPr>
        <p:spPr>
          <a:xfrm>
            <a:off x="2566692" y="4914540"/>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5" name="Left Bracket 44">
            <a:extLst>
              <a:ext uri="{FF2B5EF4-FFF2-40B4-BE49-F238E27FC236}">
                <a16:creationId xmlns:a16="http://schemas.microsoft.com/office/drawing/2014/main" id="{AC7A7D0A-8D02-3796-BDA9-B1A2A4FBAF10}"/>
              </a:ext>
            </a:extLst>
          </p:cNvPr>
          <p:cNvSpPr/>
          <p:nvPr/>
        </p:nvSpPr>
        <p:spPr>
          <a:xfrm rot="16200000">
            <a:off x="1768117" y="4986822"/>
            <a:ext cx="126646" cy="1598372"/>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65" name="Straight Arrow Connector 64">
            <a:extLst>
              <a:ext uri="{FF2B5EF4-FFF2-40B4-BE49-F238E27FC236}">
                <a16:creationId xmlns:a16="http://schemas.microsoft.com/office/drawing/2014/main" id="{959DEBCA-A40F-76CB-5B8E-77375F7D96E3}"/>
              </a:ext>
            </a:extLst>
          </p:cNvPr>
          <p:cNvCxnSpPr>
            <a:cxnSpLocks/>
            <a:endCxn id="8" idx="2"/>
          </p:cNvCxnSpPr>
          <p:nvPr/>
        </p:nvCxnSpPr>
        <p:spPr>
          <a:xfrm flipV="1">
            <a:off x="4311604" y="4897833"/>
            <a:ext cx="0" cy="1192274"/>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5ED15517-0C3F-260D-7C6B-280597EFD96A}"/>
              </a:ext>
            </a:extLst>
          </p:cNvPr>
          <p:cNvCxnSpPr>
            <a:cxnSpLocks/>
            <a:endCxn id="21" idx="2"/>
          </p:cNvCxnSpPr>
          <p:nvPr/>
        </p:nvCxnSpPr>
        <p:spPr>
          <a:xfrm flipV="1">
            <a:off x="6066390" y="4897833"/>
            <a:ext cx="0" cy="1176766"/>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904172AA-AC74-0DCD-8D0E-7692A86EBE41}"/>
              </a:ext>
            </a:extLst>
          </p:cNvPr>
          <p:cNvCxnSpPr>
            <a:cxnSpLocks/>
            <a:endCxn id="23" idx="2"/>
          </p:cNvCxnSpPr>
          <p:nvPr/>
        </p:nvCxnSpPr>
        <p:spPr>
          <a:xfrm flipV="1">
            <a:off x="8152725" y="4913340"/>
            <a:ext cx="0" cy="1176766"/>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pic>
        <p:nvPicPr>
          <p:cNvPr id="76" name="Picture 3">
            <a:extLst>
              <a:ext uri="{FF2B5EF4-FFF2-40B4-BE49-F238E27FC236}">
                <a16:creationId xmlns:a16="http://schemas.microsoft.com/office/drawing/2014/main" id="{BA0AAE72-97A2-8603-1D95-C04BE144D3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930" y="434880"/>
            <a:ext cx="1403230" cy="1371600"/>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76">
            <a:extLst>
              <a:ext uri="{FF2B5EF4-FFF2-40B4-BE49-F238E27FC236}">
                <a16:creationId xmlns:a16="http://schemas.microsoft.com/office/drawing/2014/main" id="{3251847D-7361-2EFE-7606-72F9EFEA59BA}"/>
              </a:ext>
            </a:extLst>
          </p:cNvPr>
          <p:cNvSpPr txBox="1"/>
          <p:nvPr/>
        </p:nvSpPr>
        <p:spPr>
          <a:xfrm rot="5400000">
            <a:off x="10213901" y="3838501"/>
            <a:ext cx="167642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Diffusion model</a:t>
            </a:r>
          </a:p>
        </p:txBody>
      </p:sp>
      <p:cxnSp>
        <p:nvCxnSpPr>
          <p:cNvPr id="3" name="Connector: Elbow 2">
            <a:extLst>
              <a:ext uri="{FF2B5EF4-FFF2-40B4-BE49-F238E27FC236}">
                <a16:creationId xmlns:a16="http://schemas.microsoft.com/office/drawing/2014/main" id="{616D7FFA-3AF5-6609-C474-122A277FCF61}"/>
              </a:ext>
            </a:extLst>
          </p:cNvPr>
          <p:cNvCxnSpPr>
            <a:stCxn id="76" idx="2"/>
          </p:cNvCxnSpPr>
          <p:nvPr/>
        </p:nvCxnSpPr>
        <p:spPr>
          <a:xfrm rot="5400000">
            <a:off x="6444223" y="-326138"/>
            <a:ext cx="1335705" cy="5600941"/>
          </a:xfrm>
          <a:prstGeom prst="bentConnector3">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5319D4F7-8CFC-0F94-68D2-26FB197E28C5}"/>
              </a:ext>
            </a:extLst>
          </p:cNvPr>
          <p:cNvCxnSpPr>
            <a:cxnSpLocks/>
          </p:cNvCxnSpPr>
          <p:nvPr/>
        </p:nvCxnSpPr>
        <p:spPr>
          <a:xfrm>
            <a:off x="6066390" y="2474332"/>
            <a:ext cx="0" cy="667853"/>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BCE3B8A5-AB71-9F6F-81FF-D4B32529BCBD}"/>
              </a:ext>
            </a:extLst>
          </p:cNvPr>
          <p:cNvCxnSpPr>
            <a:cxnSpLocks/>
          </p:cNvCxnSpPr>
          <p:nvPr/>
        </p:nvCxnSpPr>
        <p:spPr>
          <a:xfrm>
            <a:off x="8152724" y="2474332"/>
            <a:ext cx="1" cy="683361"/>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F307AAA5-2F59-6C2A-9A1D-6E7D4C84B8B9}"/>
              </a:ext>
            </a:extLst>
          </p:cNvPr>
          <p:cNvCxnSpPr/>
          <p:nvPr/>
        </p:nvCxnSpPr>
        <p:spPr>
          <a:xfrm>
            <a:off x="9912545" y="2474332"/>
            <a:ext cx="5036" cy="683361"/>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9" name="TextBox 48">
            <a:extLst>
              <a:ext uri="{FF2B5EF4-FFF2-40B4-BE49-F238E27FC236}">
                <a16:creationId xmlns:a16="http://schemas.microsoft.com/office/drawing/2014/main" id="{EF3940C9-9F1B-13D7-6250-52FE09DABB6C}"/>
              </a:ext>
            </a:extLst>
          </p:cNvPr>
          <p:cNvSpPr txBox="1"/>
          <p:nvPr/>
        </p:nvSpPr>
        <p:spPr>
          <a:xfrm>
            <a:off x="10647833" y="936014"/>
            <a:ext cx="4315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endParaRPr kumimoji="0" lang="en-US" sz="1800" b="0" i="0"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endParaRPr>
          </a:p>
        </p:txBody>
      </p:sp>
      <p:cxnSp>
        <p:nvCxnSpPr>
          <p:cNvPr id="61" name="Connector: Elbow 60">
            <a:extLst>
              <a:ext uri="{FF2B5EF4-FFF2-40B4-BE49-F238E27FC236}">
                <a16:creationId xmlns:a16="http://schemas.microsoft.com/office/drawing/2014/main" id="{728D7EC4-17FD-4730-8876-120D3C25E4CD}"/>
              </a:ext>
            </a:extLst>
          </p:cNvPr>
          <p:cNvCxnSpPr>
            <a:cxnSpLocks/>
            <a:stCxn id="45" idx="1"/>
            <a:endCxn id="25" idx="2"/>
          </p:cNvCxnSpPr>
          <p:nvPr/>
        </p:nvCxnSpPr>
        <p:spPr>
          <a:xfrm rot="5400000" flipH="1" flipV="1">
            <a:off x="5407140" y="1338890"/>
            <a:ext cx="934740" cy="8086141"/>
          </a:xfrm>
          <a:prstGeom prst="bentConnector3">
            <a:avLst>
              <a:gd name="adj1" fmla="val -2530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 name="Straight Arrow Connector 1">
            <a:extLst>
              <a:ext uri="{FF2B5EF4-FFF2-40B4-BE49-F238E27FC236}">
                <a16:creationId xmlns:a16="http://schemas.microsoft.com/office/drawing/2014/main" id="{69DB6795-8B36-89BD-0C4A-60C4519AA482}"/>
              </a:ext>
            </a:extLst>
          </p:cNvPr>
          <p:cNvCxnSpPr/>
          <p:nvPr/>
        </p:nvCxnSpPr>
        <p:spPr>
          <a:xfrm>
            <a:off x="2283610"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A3D8712C-2D50-8F61-8C05-914170D78DB2}"/>
              </a:ext>
            </a:extLst>
          </p:cNvPr>
          <p:cNvCxnSpPr/>
          <p:nvPr/>
        </p:nvCxnSpPr>
        <p:spPr>
          <a:xfrm>
            <a:off x="1033734"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F3FA6EC0-91C9-4C01-61EE-849BCEDE4AB0}"/>
              </a:ext>
            </a:extLst>
          </p:cNvPr>
          <p:cNvCxnSpPr/>
          <p:nvPr/>
        </p:nvCxnSpPr>
        <p:spPr>
          <a:xfrm>
            <a:off x="1449672"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D0678E7A-FB32-EF50-C933-8C1C22299372}"/>
              </a:ext>
            </a:extLst>
          </p:cNvPr>
          <p:cNvCxnSpPr/>
          <p:nvPr/>
        </p:nvCxnSpPr>
        <p:spPr>
          <a:xfrm>
            <a:off x="1856888"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959F4ABD-D36A-D967-45D2-326D4A36D966}"/>
              </a:ext>
            </a:extLst>
          </p:cNvPr>
          <p:cNvCxnSpPr/>
          <p:nvPr/>
        </p:nvCxnSpPr>
        <p:spPr>
          <a:xfrm>
            <a:off x="2052790" y="441704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04D1C2E7-A497-8795-421A-9BDF61EA8E9C}"/>
              </a:ext>
            </a:extLst>
          </p:cNvPr>
          <p:cNvCxnSpPr/>
          <p:nvPr/>
        </p:nvCxnSpPr>
        <p:spPr>
          <a:xfrm>
            <a:off x="2283610"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9" name="Rectangle: Rounded Corners 28">
            <a:extLst>
              <a:ext uri="{FF2B5EF4-FFF2-40B4-BE49-F238E27FC236}">
                <a16:creationId xmlns:a16="http://schemas.microsoft.com/office/drawing/2014/main" id="{FE03782E-B6D1-58EC-87B6-03BFBBE5E503}"/>
              </a:ext>
            </a:extLst>
          </p:cNvPr>
          <p:cNvSpPr/>
          <p:nvPr/>
        </p:nvSpPr>
        <p:spPr>
          <a:xfrm>
            <a:off x="2221305" y="4914540"/>
            <a:ext cx="137160" cy="731520"/>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48" name="Straight Arrow Connector 47">
            <a:extLst>
              <a:ext uri="{FF2B5EF4-FFF2-40B4-BE49-F238E27FC236}">
                <a16:creationId xmlns:a16="http://schemas.microsoft.com/office/drawing/2014/main" id="{94B941E2-5367-A2E7-C272-8270D608F516}"/>
              </a:ext>
            </a:extLst>
          </p:cNvPr>
          <p:cNvCxnSpPr/>
          <p:nvPr/>
        </p:nvCxnSpPr>
        <p:spPr>
          <a:xfrm>
            <a:off x="2630626"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453338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97353C-1B88-F38A-85C8-D346029DA160}"/>
              </a:ext>
            </a:extLst>
          </p:cNvPr>
          <p:cNvSpPr>
            <a:spLocks noGrp="1"/>
          </p:cNvSpPr>
          <p:nvPr>
            <p:ph type="title"/>
          </p:nvPr>
        </p:nvSpPr>
        <p:spPr/>
        <p:txBody>
          <a:bodyPr/>
          <a:lstStyle/>
          <a:p>
            <a:r>
              <a:rPr lang="en-US" dirty="0" err="1"/>
              <a:t>DreamBooth</a:t>
            </a:r>
            <a:endParaRPr lang="en-US" dirty="0"/>
          </a:p>
        </p:txBody>
      </p:sp>
      <p:sp>
        <p:nvSpPr>
          <p:cNvPr id="6" name="Trapezoid 5">
            <a:extLst>
              <a:ext uri="{FF2B5EF4-FFF2-40B4-BE49-F238E27FC236}">
                <a16:creationId xmlns:a16="http://schemas.microsoft.com/office/drawing/2014/main" id="{73B3403D-248B-F525-26F1-9A8764D65C15}"/>
              </a:ext>
            </a:extLst>
          </p:cNvPr>
          <p:cNvSpPr/>
          <p:nvPr/>
        </p:nvSpPr>
        <p:spPr>
          <a:xfrm rot="5400000">
            <a:off x="3405445" y="2140186"/>
            <a:ext cx="3662721" cy="3755571"/>
          </a:xfrm>
          <a:prstGeom prst="trapezoid">
            <a:avLst/>
          </a:prstGeom>
          <a:solidFill>
            <a:schemeClr val="bg1">
              <a:lumMod val="9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rapezoid 6">
            <a:extLst>
              <a:ext uri="{FF2B5EF4-FFF2-40B4-BE49-F238E27FC236}">
                <a16:creationId xmlns:a16="http://schemas.microsoft.com/office/drawing/2014/main" id="{33C7DB40-E32D-C7C0-F0E1-D8892267BF72}"/>
              </a:ext>
            </a:extLst>
          </p:cNvPr>
          <p:cNvSpPr/>
          <p:nvPr/>
        </p:nvSpPr>
        <p:spPr>
          <a:xfrm rot="16200000">
            <a:off x="7161018" y="2140185"/>
            <a:ext cx="3662720" cy="3755571"/>
          </a:xfrm>
          <a:prstGeom prst="trapezoid">
            <a:avLst/>
          </a:prstGeom>
          <a:solidFill>
            <a:schemeClr val="bg1">
              <a:lumMod val="9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Rounded Corners 7">
            <a:extLst>
              <a:ext uri="{FF2B5EF4-FFF2-40B4-BE49-F238E27FC236}">
                <a16:creationId xmlns:a16="http://schemas.microsoft.com/office/drawing/2014/main" id="{34F09396-9AD8-9D47-094B-31CB5E2292DD}"/>
              </a:ext>
            </a:extLst>
          </p:cNvPr>
          <p:cNvSpPr/>
          <p:nvPr/>
        </p:nvSpPr>
        <p:spPr>
          <a:xfrm>
            <a:off x="3584880" y="3142185"/>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9" name="Trapezoid 8">
            <a:extLst>
              <a:ext uri="{FF2B5EF4-FFF2-40B4-BE49-F238E27FC236}">
                <a16:creationId xmlns:a16="http://schemas.microsoft.com/office/drawing/2014/main" id="{0B52BE2C-2EB6-9E67-543A-1460DEE9DAC2}"/>
              </a:ext>
            </a:extLst>
          </p:cNvPr>
          <p:cNvSpPr/>
          <p:nvPr/>
        </p:nvSpPr>
        <p:spPr>
          <a:xfrm rot="10800000">
            <a:off x="838201" y="3153810"/>
            <a:ext cx="1968759" cy="1181422"/>
          </a:xfrm>
          <a:prstGeom prst="trapezoi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Rectangle: Rounded Corners 9">
            <a:extLst>
              <a:ext uri="{FF2B5EF4-FFF2-40B4-BE49-F238E27FC236}">
                <a16:creationId xmlns:a16="http://schemas.microsoft.com/office/drawing/2014/main" id="{B01B631F-2577-A9FC-9D39-4C02DA01C083}"/>
              </a:ext>
            </a:extLst>
          </p:cNvPr>
          <p:cNvSpPr/>
          <p:nvPr/>
        </p:nvSpPr>
        <p:spPr>
          <a:xfrm>
            <a:off x="965095"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55A0EFF6-C300-2A09-5344-C0A41A6E9316}"/>
              </a:ext>
            </a:extLst>
          </p:cNvPr>
          <p:cNvSpPr txBox="1"/>
          <p:nvPr/>
        </p:nvSpPr>
        <p:spPr>
          <a:xfrm>
            <a:off x="806723" y="2270047"/>
            <a:ext cx="22203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 photo of a </a:t>
            </a: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dog”</a:t>
            </a:r>
          </a:p>
        </p:txBody>
      </p:sp>
      <p:sp>
        <p:nvSpPr>
          <p:cNvPr id="21" name="Rectangle: Rounded Corners 20">
            <a:extLst>
              <a:ext uri="{FF2B5EF4-FFF2-40B4-BE49-F238E27FC236}">
                <a16:creationId xmlns:a16="http://schemas.microsoft.com/office/drawing/2014/main" id="{DDA7CC13-F5A2-43EC-953B-7A02154C613C}"/>
              </a:ext>
            </a:extLst>
          </p:cNvPr>
          <p:cNvSpPr/>
          <p:nvPr/>
        </p:nvSpPr>
        <p:spPr>
          <a:xfrm>
            <a:off x="5339666" y="3142185"/>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3" name="Rectangle: Rounded Corners 22">
            <a:extLst>
              <a:ext uri="{FF2B5EF4-FFF2-40B4-BE49-F238E27FC236}">
                <a16:creationId xmlns:a16="http://schemas.microsoft.com/office/drawing/2014/main" id="{87630041-CBDA-92C2-184E-0389C45B313A}"/>
              </a:ext>
            </a:extLst>
          </p:cNvPr>
          <p:cNvSpPr/>
          <p:nvPr/>
        </p:nvSpPr>
        <p:spPr>
          <a:xfrm>
            <a:off x="7426001" y="3157692"/>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5" name="Rectangle: Rounded Corners 24">
            <a:extLst>
              <a:ext uri="{FF2B5EF4-FFF2-40B4-BE49-F238E27FC236}">
                <a16:creationId xmlns:a16="http://schemas.microsoft.com/office/drawing/2014/main" id="{78BF9119-D735-313F-E613-9161FCFE1804}"/>
              </a:ext>
            </a:extLst>
          </p:cNvPr>
          <p:cNvSpPr/>
          <p:nvPr/>
        </p:nvSpPr>
        <p:spPr>
          <a:xfrm>
            <a:off x="9190857" y="3157693"/>
            <a:ext cx="1453447" cy="175689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cxnSp>
        <p:nvCxnSpPr>
          <p:cNvPr id="28" name="Straight Arrow Connector 27">
            <a:extLst>
              <a:ext uri="{FF2B5EF4-FFF2-40B4-BE49-F238E27FC236}">
                <a16:creationId xmlns:a16="http://schemas.microsoft.com/office/drawing/2014/main" id="{2D6E4B43-B600-9FDC-4E56-39645CC0EB10}"/>
              </a:ext>
            </a:extLst>
          </p:cNvPr>
          <p:cNvCxnSpPr/>
          <p:nvPr/>
        </p:nvCxnSpPr>
        <p:spPr>
          <a:xfrm>
            <a:off x="1032254"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09B19CC6-0540-0258-9FEC-2A2BA8A0FFBC}"/>
              </a:ext>
            </a:extLst>
          </p:cNvPr>
          <p:cNvCxnSpPr/>
          <p:nvPr/>
        </p:nvCxnSpPr>
        <p:spPr>
          <a:xfrm>
            <a:off x="1448192"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97E8058F-4710-B244-3DDF-606564521B22}"/>
              </a:ext>
            </a:extLst>
          </p:cNvPr>
          <p:cNvCxnSpPr/>
          <p:nvPr/>
        </p:nvCxnSpPr>
        <p:spPr>
          <a:xfrm>
            <a:off x="1855408"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4B5F69EC-6670-AC38-E929-A67993BFF5D7}"/>
              </a:ext>
            </a:extLst>
          </p:cNvPr>
          <p:cNvCxnSpPr/>
          <p:nvPr/>
        </p:nvCxnSpPr>
        <p:spPr>
          <a:xfrm>
            <a:off x="2051310" y="2639769"/>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F75FCF11-723D-86B9-6A63-57B8999605E3}"/>
              </a:ext>
            </a:extLst>
          </p:cNvPr>
          <p:cNvCxnSpPr/>
          <p:nvPr/>
        </p:nvCxnSpPr>
        <p:spPr>
          <a:xfrm>
            <a:off x="2630626"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0" name="TextBox 39">
            <a:extLst>
              <a:ext uri="{FF2B5EF4-FFF2-40B4-BE49-F238E27FC236}">
                <a16:creationId xmlns:a16="http://schemas.microsoft.com/office/drawing/2014/main" id="{AABDA5E8-BD70-8C5A-4A05-B9FCF07D5CB5}"/>
              </a:ext>
            </a:extLst>
          </p:cNvPr>
          <p:cNvSpPr txBox="1"/>
          <p:nvPr/>
        </p:nvSpPr>
        <p:spPr>
          <a:xfrm>
            <a:off x="1155597" y="3561730"/>
            <a:ext cx="139057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Text encoder</a:t>
            </a:r>
          </a:p>
        </p:txBody>
      </p:sp>
      <p:sp>
        <p:nvSpPr>
          <p:cNvPr id="41" name="Rectangle: Rounded Corners 40">
            <a:extLst>
              <a:ext uri="{FF2B5EF4-FFF2-40B4-BE49-F238E27FC236}">
                <a16:creationId xmlns:a16="http://schemas.microsoft.com/office/drawing/2014/main" id="{29845C5D-90D4-DDF1-4C00-C5D59485C3B8}"/>
              </a:ext>
            </a:extLst>
          </p:cNvPr>
          <p:cNvSpPr/>
          <p:nvPr/>
        </p:nvSpPr>
        <p:spPr>
          <a:xfrm>
            <a:off x="1383386" y="4914540"/>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2" name="Rectangle: Rounded Corners 41">
            <a:extLst>
              <a:ext uri="{FF2B5EF4-FFF2-40B4-BE49-F238E27FC236}">
                <a16:creationId xmlns:a16="http://schemas.microsoft.com/office/drawing/2014/main" id="{43C0868B-ACF7-2BEF-827E-A2C537F35028}"/>
              </a:ext>
            </a:extLst>
          </p:cNvPr>
          <p:cNvSpPr/>
          <p:nvPr/>
        </p:nvSpPr>
        <p:spPr>
          <a:xfrm>
            <a:off x="1792935"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3" name="Rectangle: Rounded Corners 42">
            <a:extLst>
              <a:ext uri="{FF2B5EF4-FFF2-40B4-BE49-F238E27FC236}">
                <a16:creationId xmlns:a16="http://schemas.microsoft.com/office/drawing/2014/main" id="{D763BED0-8DF3-719E-FD3C-A33E0EEB1CD5}"/>
              </a:ext>
            </a:extLst>
          </p:cNvPr>
          <p:cNvSpPr/>
          <p:nvPr/>
        </p:nvSpPr>
        <p:spPr>
          <a:xfrm>
            <a:off x="1979900"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4" name="Rectangle: Rounded Corners 43">
            <a:extLst>
              <a:ext uri="{FF2B5EF4-FFF2-40B4-BE49-F238E27FC236}">
                <a16:creationId xmlns:a16="http://schemas.microsoft.com/office/drawing/2014/main" id="{3C84D7F3-57BE-9E67-C50E-0ECCEE7C8EFF}"/>
              </a:ext>
            </a:extLst>
          </p:cNvPr>
          <p:cNvSpPr/>
          <p:nvPr/>
        </p:nvSpPr>
        <p:spPr>
          <a:xfrm>
            <a:off x="2566692" y="4914540"/>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5" name="Left Bracket 44">
            <a:extLst>
              <a:ext uri="{FF2B5EF4-FFF2-40B4-BE49-F238E27FC236}">
                <a16:creationId xmlns:a16="http://schemas.microsoft.com/office/drawing/2014/main" id="{AC7A7D0A-8D02-3796-BDA9-B1A2A4FBAF10}"/>
              </a:ext>
            </a:extLst>
          </p:cNvPr>
          <p:cNvSpPr/>
          <p:nvPr/>
        </p:nvSpPr>
        <p:spPr>
          <a:xfrm rot="16200000">
            <a:off x="1768117" y="4986822"/>
            <a:ext cx="126646" cy="1598372"/>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65" name="Straight Arrow Connector 64">
            <a:extLst>
              <a:ext uri="{FF2B5EF4-FFF2-40B4-BE49-F238E27FC236}">
                <a16:creationId xmlns:a16="http://schemas.microsoft.com/office/drawing/2014/main" id="{959DEBCA-A40F-76CB-5B8E-77375F7D96E3}"/>
              </a:ext>
            </a:extLst>
          </p:cNvPr>
          <p:cNvCxnSpPr>
            <a:cxnSpLocks/>
            <a:endCxn id="8" idx="2"/>
          </p:cNvCxnSpPr>
          <p:nvPr/>
        </p:nvCxnSpPr>
        <p:spPr>
          <a:xfrm flipV="1">
            <a:off x="4311604" y="4897833"/>
            <a:ext cx="0" cy="1192274"/>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5ED15517-0C3F-260D-7C6B-280597EFD96A}"/>
              </a:ext>
            </a:extLst>
          </p:cNvPr>
          <p:cNvCxnSpPr>
            <a:cxnSpLocks/>
            <a:endCxn id="21" idx="2"/>
          </p:cNvCxnSpPr>
          <p:nvPr/>
        </p:nvCxnSpPr>
        <p:spPr>
          <a:xfrm flipV="1">
            <a:off x="6066390" y="4897833"/>
            <a:ext cx="0" cy="1176766"/>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904172AA-AC74-0DCD-8D0E-7692A86EBE41}"/>
              </a:ext>
            </a:extLst>
          </p:cNvPr>
          <p:cNvCxnSpPr>
            <a:cxnSpLocks/>
            <a:endCxn id="23" idx="2"/>
          </p:cNvCxnSpPr>
          <p:nvPr/>
        </p:nvCxnSpPr>
        <p:spPr>
          <a:xfrm flipV="1">
            <a:off x="8152725" y="4913340"/>
            <a:ext cx="0" cy="1176766"/>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pic>
        <p:nvPicPr>
          <p:cNvPr id="76" name="Picture 3">
            <a:extLst>
              <a:ext uri="{FF2B5EF4-FFF2-40B4-BE49-F238E27FC236}">
                <a16:creationId xmlns:a16="http://schemas.microsoft.com/office/drawing/2014/main" id="{BA0AAE72-97A2-8603-1D95-C04BE144D3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930" y="434880"/>
            <a:ext cx="1403230" cy="1371600"/>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76">
            <a:extLst>
              <a:ext uri="{FF2B5EF4-FFF2-40B4-BE49-F238E27FC236}">
                <a16:creationId xmlns:a16="http://schemas.microsoft.com/office/drawing/2014/main" id="{3251847D-7361-2EFE-7606-72F9EFEA59BA}"/>
              </a:ext>
            </a:extLst>
          </p:cNvPr>
          <p:cNvSpPr txBox="1"/>
          <p:nvPr/>
        </p:nvSpPr>
        <p:spPr>
          <a:xfrm rot="5400000">
            <a:off x="10213901" y="3838501"/>
            <a:ext cx="167642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Diffusion model</a:t>
            </a:r>
          </a:p>
        </p:txBody>
      </p:sp>
      <p:cxnSp>
        <p:nvCxnSpPr>
          <p:cNvPr id="3" name="Connector: Elbow 2">
            <a:extLst>
              <a:ext uri="{FF2B5EF4-FFF2-40B4-BE49-F238E27FC236}">
                <a16:creationId xmlns:a16="http://schemas.microsoft.com/office/drawing/2014/main" id="{616D7FFA-3AF5-6609-C474-122A277FCF61}"/>
              </a:ext>
            </a:extLst>
          </p:cNvPr>
          <p:cNvCxnSpPr>
            <a:stCxn id="76" idx="2"/>
          </p:cNvCxnSpPr>
          <p:nvPr/>
        </p:nvCxnSpPr>
        <p:spPr>
          <a:xfrm rot="5400000">
            <a:off x="6444223" y="-326138"/>
            <a:ext cx="1335705" cy="5600941"/>
          </a:xfrm>
          <a:prstGeom prst="bentConnector3">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5319D4F7-8CFC-0F94-68D2-26FB197E28C5}"/>
              </a:ext>
            </a:extLst>
          </p:cNvPr>
          <p:cNvCxnSpPr>
            <a:cxnSpLocks/>
          </p:cNvCxnSpPr>
          <p:nvPr/>
        </p:nvCxnSpPr>
        <p:spPr>
          <a:xfrm>
            <a:off x="6066390" y="2474332"/>
            <a:ext cx="0" cy="667853"/>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BCE3B8A5-AB71-9F6F-81FF-D4B32529BCBD}"/>
              </a:ext>
            </a:extLst>
          </p:cNvPr>
          <p:cNvCxnSpPr>
            <a:cxnSpLocks/>
          </p:cNvCxnSpPr>
          <p:nvPr/>
        </p:nvCxnSpPr>
        <p:spPr>
          <a:xfrm>
            <a:off x="8152724" y="2474332"/>
            <a:ext cx="1" cy="683361"/>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F307AAA5-2F59-6C2A-9A1D-6E7D4C84B8B9}"/>
              </a:ext>
            </a:extLst>
          </p:cNvPr>
          <p:cNvCxnSpPr/>
          <p:nvPr/>
        </p:nvCxnSpPr>
        <p:spPr>
          <a:xfrm>
            <a:off x="9912545" y="2474332"/>
            <a:ext cx="5036" cy="683361"/>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9" name="TextBox 48">
            <a:extLst>
              <a:ext uri="{FF2B5EF4-FFF2-40B4-BE49-F238E27FC236}">
                <a16:creationId xmlns:a16="http://schemas.microsoft.com/office/drawing/2014/main" id="{EF3940C9-9F1B-13D7-6250-52FE09DABB6C}"/>
              </a:ext>
            </a:extLst>
          </p:cNvPr>
          <p:cNvSpPr txBox="1"/>
          <p:nvPr/>
        </p:nvSpPr>
        <p:spPr>
          <a:xfrm>
            <a:off x="10647833" y="936014"/>
            <a:ext cx="4315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endParaRPr kumimoji="0" lang="en-US" sz="1800" b="0" i="0"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endParaRPr>
          </a:p>
        </p:txBody>
      </p:sp>
      <p:cxnSp>
        <p:nvCxnSpPr>
          <p:cNvPr id="61" name="Connector: Elbow 60">
            <a:extLst>
              <a:ext uri="{FF2B5EF4-FFF2-40B4-BE49-F238E27FC236}">
                <a16:creationId xmlns:a16="http://schemas.microsoft.com/office/drawing/2014/main" id="{728D7EC4-17FD-4730-8876-120D3C25E4CD}"/>
              </a:ext>
            </a:extLst>
          </p:cNvPr>
          <p:cNvCxnSpPr>
            <a:cxnSpLocks/>
            <a:stCxn id="45" idx="1"/>
            <a:endCxn id="25" idx="2"/>
          </p:cNvCxnSpPr>
          <p:nvPr/>
        </p:nvCxnSpPr>
        <p:spPr>
          <a:xfrm rot="5400000" flipH="1" flipV="1">
            <a:off x="5407140" y="1338890"/>
            <a:ext cx="934740" cy="8086141"/>
          </a:xfrm>
          <a:prstGeom prst="bentConnector3">
            <a:avLst>
              <a:gd name="adj1" fmla="val -2530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 name="Straight Arrow Connector 1">
            <a:extLst>
              <a:ext uri="{FF2B5EF4-FFF2-40B4-BE49-F238E27FC236}">
                <a16:creationId xmlns:a16="http://schemas.microsoft.com/office/drawing/2014/main" id="{69DB6795-8B36-89BD-0C4A-60C4519AA482}"/>
              </a:ext>
            </a:extLst>
          </p:cNvPr>
          <p:cNvCxnSpPr/>
          <p:nvPr/>
        </p:nvCxnSpPr>
        <p:spPr>
          <a:xfrm>
            <a:off x="2283610"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A3D8712C-2D50-8F61-8C05-914170D78DB2}"/>
              </a:ext>
            </a:extLst>
          </p:cNvPr>
          <p:cNvCxnSpPr/>
          <p:nvPr/>
        </p:nvCxnSpPr>
        <p:spPr>
          <a:xfrm>
            <a:off x="1033734"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F3FA6EC0-91C9-4C01-61EE-849BCEDE4AB0}"/>
              </a:ext>
            </a:extLst>
          </p:cNvPr>
          <p:cNvCxnSpPr/>
          <p:nvPr/>
        </p:nvCxnSpPr>
        <p:spPr>
          <a:xfrm>
            <a:off x="1449672"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D0678E7A-FB32-EF50-C933-8C1C22299372}"/>
              </a:ext>
            </a:extLst>
          </p:cNvPr>
          <p:cNvCxnSpPr/>
          <p:nvPr/>
        </p:nvCxnSpPr>
        <p:spPr>
          <a:xfrm>
            <a:off x="1856888"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959F4ABD-D36A-D967-45D2-326D4A36D966}"/>
              </a:ext>
            </a:extLst>
          </p:cNvPr>
          <p:cNvCxnSpPr/>
          <p:nvPr/>
        </p:nvCxnSpPr>
        <p:spPr>
          <a:xfrm>
            <a:off x="2052790" y="441704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04D1C2E7-A497-8795-421A-9BDF61EA8E9C}"/>
              </a:ext>
            </a:extLst>
          </p:cNvPr>
          <p:cNvCxnSpPr/>
          <p:nvPr/>
        </p:nvCxnSpPr>
        <p:spPr>
          <a:xfrm>
            <a:off x="2283610"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9" name="Rectangle: Rounded Corners 28">
            <a:extLst>
              <a:ext uri="{FF2B5EF4-FFF2-40B4-BE49-F238E27FC236}">
                <a16:creationId xmlns:a16="http://schemas.microsoft.com/office/drawing/2014/main" id="{FE03782E-B6D1-58EC-87B6-03BFBBE5E503}"/>
              </a:ext>
            </a:extLst>
          </p:cNvPr>
          <p:cNvSpPr/>
          <p:nvPr/>
        </p:nvSpPr>
        <p:spPr>
          <a:xfrm>
            <a:off x="2221305" y="4914540"/>
            <a:ext cx="137160" cy="731520"/>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48" name="Straight Arrow Connector 47">
            <a:extLst>
              <a:ext uri="{FF2B5EF4-FFF2-40B4-BE49-F238E27FC236}">
                <a16:creationId xmlns:a16="http://schemas.microsoft.com/office/drawing/2014/main" id="{94B941E2-5367-A2E7-C272-8270D608F516}"/>
              </a:ext>
            </a:extLst>
          </p:cNvPr>
          <p:cNvCxnSpPr/>
          <p:nvPr/>
        </p:nvCxnSpPr>
        <p:spPr>
          <a:xfrm>
            <a:off x="2630626"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3B2D108F-59C3-E561-D98B-0644ED123A72}"/>
              </a:ext>
            </a:extLst>
          </p:cNvPr>
          <p:cNvSpPr txBox="1"/>
          <p:nvPr/>
        </p:nvSpPr>
        <p:spPr>
          <a:xfrm>
            <a:off x="0" y="6604084"/>
            <a:ext cx="1073819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DreamBooth</a:t>
            </a: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fine tuning text-to-image diffusion models for subject-driven generation</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N. Ruiz, Y. Li, V.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Jampani</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Y.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Pritch</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M. Rubinstein, K.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Aberman</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CVPR 2023.</a:t>
            </a:r>
          </a:p>
        </p:txBody>
      </p:sp>
      <p:sp>
        <p:nvSpPr>
          <p:cNvPr id="12" name="Rectangle: Rounded Corners 11">
            <a:extLst>
              <a:ext uri="{FF2B5EF4-FFF2-40B4-BE49-F238E27FC236}">
                <a16:creationId xmlns:a16="http://schemas.microsoft.com/office/drawing/2014/main" id="{6C6FA53B-7C9A-EEA4-4AA0-474B685BAF54}"/>
              </a:ext>
            </a:extLst>
          </p:cNvPr>
          <p:cNvSpPr/>
          <p:nvPr/>
        </p:nvSpPr>
        <p:spPr>
          <a:xfrm>
            <a:off x="3106994" y="1887794"/>
            <a:ext cx="8129781" cy="4355690"/>
          </a:xfrm>
          <a:prstGeom prst="roundRect">
            <a:avLst/>
          </a:prstGeom>
          <a:noFill/>
          <a:ln w="28575">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quot;Not Allowed&quot; Symbol 12">
            <a:extLst>
              <a:ext uri="{FF2B5EF4-FFF2-40B4-BE49-F238E27FC236}">
                <a16:creationId xmlns:a16="http://schemas.microsoft.com/office/drawing/2014/main" id="{6ED83F33-0584-CAA0-CA79-79FDD94F0684}"/>
              </a:ext>
            </a:extLst>
          </p:cNvPr>
          <p:cNvSpPr/>
          <p:nvPr/>
        </p:nvSpPr>
        <p:spPr>
          <a:xfrm>
            <a:off x="4517687" y="669101"/>
            <a:ext cx="228600" cy="228600"/>
          </a:xfrm>
          <a:prstGeom prst="noSmoking">
            <a:avLst/>
          </a:prstGeom>
          <a:solidFill>
            <a:srgbClr val="C0000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TextBox 13">
            <a:extLst>
              <a:ext uri="{FF2B5EF4-FFF2-40B4-BE49-F238E27FC236}">
                <a16:creationId xmlns:a16="http://schemas.microsoft.com/office/drawing/2014/main" id="{B7054FF3-EBA0-2A18-F367-25F8D470BB88}"/>
              </a:ext>
            </a:extLst>
          </p:cNvPr>
          <p:cNvSpPr txBox="1"/>
          <p:nvPr/>
        </p:nvSpPr>
        <p:spPr>
          <a:xfrm>
            <a:off x="4746287" y="598735"/>
            <a:ext cx="198656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Large # parameters</a:t>
            </a:r>
          </a:p>
        </p:txBody>
      </p:sp>
      <p:sp>
        <p:nvSpPr>
          <p:cNvPr id="17" name="&quot;Not Allowed&quot; Symbol 16">
            <a:extLst>
              <a:ext uri="{FF2B5EF4-FFF2-40B4-BE49-F238E27FC236}">
                <a16:creationId xmlns:a16="http://schemas.microsoft.com/office/drawing/2014/main" id="{7984D8EF-80DB-E328-A973-F8EF0B7B2F89}"/>
              </a:ext>
            </a:extLst>
          </p:cNvPr>
          <p:cNvSpPr/>
          <p:nvPr/>
        </p:nvSpPr>
        <p:spPr>
          <a:xfrm>
            <a:off x="4517687" y="1000669"/>
            <a:ext cx="228600" cy="228600"/>
          </a:xfrm>
          <a:prstGeom prst="noSmoking">
            <a:avLst/>
          </a:prstGeom>
          <a:solidFill>
            <a:srgbClr val="C0000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17919394-13CF-9EC5-7EE4-63F1E48FDAE0}"/>
              </a:ext>
            </a:extLst>
          </p:cNvPr>
          <p:cNvSpPr txBox="1"/>
          <p:nvPr/>
        </p:nvSpPr>
        <p:spPr>
          <a:xfrm>
            <a:off x="4746286" y="930303"/>
            <a:ext cx="350702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Requires regularization images to preserve learned prior</a:t>
            </a:r>
          </a:p>
        </p:txBody>
      </p:sp>
    </p:spTree>
    <p:extLst>
      <p:ext uri="{BB962C8B-B14F-4D97-AF65-F5344CB8AC3E}">
        <p14:creationId xmlns:p14="http://schemas.microsoft.com/office/powerpoint/2010/main" val="2550534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7" grpId="0" animBg="1"/>
      <p:bldP spid="26"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97353C-1B88-F38A-85C8-D346029DA160}"/>
              </a:ext>
            </a:extLst>
          </p:cNvPr>
          <p:cNvSpPr>
            <a:spLocks noGrp="1"/>
          </p:cNvSpPr>
          <p:nvPr>
            <p:ph type="title"/>
          </p:nvPr>
        </p:nvSpPr>
        <p:spPr>
          <a:xfrm>
            <a:off x="838200" y="365125"/>
            <a:ext cx="4653308" cy="1325563"/>
          </a:xfrm>
        </p:spPr>
        <p:txBody>
          <a:bodyPr>
            <a:normAutofit/>
          </a:bodyPr>
          <a:lstStyle/>
          <a:p>
            <a:r>
              <a:rPr lang="en-US" dirty="0"/>
              <a:t>Custom Diffusion</a:t>
            </a:r>
          </a:p>
        </p:txBody>
      </p:sp>
      <p:sp>
        <p:nvSpPr>
          <p:cNvPr id="4" name="Slide Number Placeholder 3">
            <a:extLst>
              <a:ext uri="{FF2B5EF4-FFF2-40B4-BE49-F238E27FC236}">
                <a16:creationId xmlns:a16="http://schemas.microsoft.com/office/drawing/2014/main" id="{D3C638B8-6DC5-2519-74A3-44F3790E1CD8}"/>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CB0378-4402-4E46-A587-D667CEBE189E}"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Arial" panose="020B0604020202020204" pitchFamily="34" charset="0"/>
            </a:endParaRPr>
          </a:p>
        </p:txBody>
      </p:sp>
      <p:sp>
        <p:nvSpPr>
          <p:cNvPr id="6" name="Trapezoid 5">
            <a:extLst>
              <a:ext uri="{FF2B5EF4-FFF2-40B4-BE49-F238E27FC236}">
                <a16:creationId xmlns:a16="http://schemas.microsoft.com/office/drawing/2014/main" id="{73B3403D-248B-F525-26F1-9A8764D65C15}"/>
              </a:ext>
            </a:extLst>
          </p:cNvPr>
          <p:cNvSpPr/>
          <p:nvPr/>
        </p:nvSpPr>
        <p:spPr>
          <a:xfrm rot="5400000">
            <a:off x="3405445" y="2140186"/>
            <a:ext cx="3662721" cy="3755571"/>
          </a:xfrm>
          <a:prstGeom prst="trapezoid">
            <a:avLst/>
          </a:prstGeom>
          <a:solidFill>
            <a:schemeClr val="bg1">
              <a:lumMod val="9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rapezoid 6">
            <a:extLst>
              <a:ext uri="{FF2B5EF4-FFF2-40B4-BE49-F238E27FC236}">
                <a16:creationId xmlns:a16="http://schemas.microsoft.com/office/drawing/2014/main" id="{33C7DB40-E32D-C7C0-F0E1-D8892267BF72}"/>
              </a:ext>
            </a:extLst>
          </p:cNvPr>
          <p:cNvSpPr/>
          <p:nvPr/>
        </p:nvSpPr>
        <p:spPr>
          <a:xfrm rot="16200000">
            <a:off x="7161018" y="2140185"/>
            <a:ext cx="3662720" cy="3755571"/>
          </a:xfrm>
          <a:prstGeom prst="trapezoid">
            <a:avLst/>
          </a:prstGeom>
          <a:solidFill>
            <a:schemeClr val="bg1">
              <a:lumMod val="9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Rounded Corners 7">
            <a:extLst>
              <a:ext uri="{FF2B5EF4-FFF2-40B4-BE49-F238E27FC236}">
                <a16:creationId xmlns:a16="http://schemas.microsoft.com/office/drawing/2014/main" id="{34F09396-9AD8-9D47-094B-31CB5E2292DD}"/>
              </a:ext>
            </a:extLst>
          </p:cNvPr>
          <p:cNvSpPr/>
          <p:nvPr/>
        </p:nvSpPr>
        <p:spPr>
          <a:xfrm>
            <a:off x="3584880" y="3142185"/>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1" name="Rectangle: Rounded Corners 20">
            <a:extLst>
              <a:ext uri="{FF2B5EF4-FFF2-40B4-BE49-F238E27FC236}">
                <a16:creationId xmlns:a16="http://schemas.microsoft.com/office/drawing/2014/main" id="{DDA7CC13-F5A2-43EC-953B-7A02154C613C}"/>
              </a:ext>
            </a:extLst>
          </p:cNvPr>
          <p:cNvSpPr/>
          <p:nvPr/>
        </p:nvSpPr>
        <p:spPr>
          <a:xfrm>
            <a:off x="5339666" y="3142185"/>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3" name="Rectangle: Rounded Corners 22">
            <a:extLst>
              <a:ext uri="{FF2B5EF4-FFF2-40B4-BE49-F238E27FC236}">
                <a16:creationId xmlns:a16="http://schemas.microsoft.com/office/drawing/2014/main" id="{87630041-CBDA-92C2-184E-0389C45B313A}"/>
              </a:ext>
            </a:extLst>
          </p:cNvPr>
          <p:cNvSpPr/>
          <p:nvPr/>
        </p:nvSpPr>
        <p:spPr>
          <a:xfrm>
            <a:off x="7426001" y="3157692"/>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5" name="Rectangle: Rounded Corners 24">
            <a:extLst>
              <a:ext uri="{FF2B5EF4-FFF2-40B4-BE49-F238E27FC236}">
                <a16:creationId xmlns:a16="http://schemas.microsoft.com/office/drawing/2014/main" id="{78BF9119-D735-313F-E613-9161FCFE1804}"/>
              </a:ext>
            </a:extLst>
          </p:cNvPr>
          <p:cNvSpPr/>
          <p:nvPr/>
        </p:nvSpPr>
        <p:spPr>
          <a:xfrm>
            <a:off x="9190857" y="3157693"/>
            <a:ext cx="1453447" cy="175689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cxnSp>
        <p:nvCxnSpPr>
          <p:cNvPr id="65" name="Straight Arrow Connector 64">
            <a:extLst>
              <a:ext uri="{FF2B5EF4-FFF2-40B4-BE49-F238E27FC236}">
                <a16:creationId xmlns:a16="http://schemas.microsoft.com/office/drawing/2014/main" id="{959DEBCA-A40F-76CB-5B8E-77375F7D96E3}"/>
              </a:ext>
            </a:extLst>
          </p:cNvPr>
          <p:cNvCxnSpPr>
            <a:cxnSpLocks/>
            <a:endCxn id="8" idx="2"/>
          </p:cNvCxnSpPr>
          <p:nvPr/>
        </p:nvCxnSpPr>
        <p:spPr>
          <a:xfrm flipV="1">
            <a:off x="4311604" y="4897833"/>
            <a:ext cx="0" cy="1192274"/>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5ED15517-0C3F-260D-7C6B-280597EFD96A}"/>
              </a:ext>
            </a:extLst>
          </p:cNvPr>
          <p:cNvCxnSpPr>
            <a:cxnSpLocks/>
            <a:endCxn id="21" idx="2"/>
          </p:cNvCxnSpPr>
          <p:nvPr/>
        </p:nvCxnSpPr>
        <p:spPr>
          <a:xfrm flipV="1">
            <a:off x="6066390" y="4897833"/>
            <a:ext cx="0" cy="1176766"/>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904172AA-AC74-0DCD-8D0E-7692A86EBE41}"/>
              </a:ext>
            </a:extLst>
          </p:cNvPr>
          <p:cNvCxnSpPr>
            <a:cxnSpLocks/>
            <a:endCxn id="23" idx="2"/>
          </p:cNvCxnSpPr>
          <p:nvPr/>
        </p:nvCxnSpPr>
        <p:spPr>
          <a:xfrm flipV="1">
            <a:off x="8152725" y="4913340"/>
            <a:ext cx="0" cy="1176766"/>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pic>
        <p:nvPicPr>
          <p:cNvPr id="76" name="Picture 3">
            <a:extLst>
              <a:ext uri="{FF2B5EF4-FFF2-40B4-BE49-F238E27FC236}">
                <a16:creationId xmlns:a16="http://schemas.microsoft.com/office/drawing/2014/main" id="{BA0AAE72-97A2-8603-1D95-C04BE144D3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930" y="434880"/>
            <a:ext cx="1403230" cy="1371600"/>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76">
            <a:extLst>
              <a:ext uri="{FF2B5EF4-FFF2-40B4-BE49-F238E27FC236}">
                <a16:creationId xmlns:a16="http://schemas.microsoft.com/office/drawing/2014/main" id="{3251847D-7361-2EFE-7606-72F9EFEA59BA}"/>
              </a:ext>
            </a:extLst>
          </p:cNvPr>
          <p:cNvSpPr txBox="1"/>
          <p:nvPr/>
        </p:nvSpPr>
        <p:spPr>
          <a:xfrm rot="5400000">
            <a:off x="10213901" y="3838501"/>
            <a:ext cx="167642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Diffusion model</a:t>
            </a:r>
          </a:p>
        </p:txBody>
      </p:sp>
      <p:cxnSp>
        <p:nvCxnSpPr>
          <p:cNvPr id="3" name="Connector: Elbow 2">
            <a:extLst>
              <a:ext uri="{FF2B5EF4-FFF2-40B4-BE49-F238E27FC236}">
                <a16:creationId xmlns:a16="http://schemas.microsoft.com/office/drawing/2014/main" id="{616D7FFA-3AF5-6609-C474-122A277FCF61}"/>
              </a:ext>
            </a:extLst>
          </p:cNvPr>
          <p:cNvCxnSpPr>
            <a:stCxn id="76" idx="2"/>
          </p:cNvCxnSpPr>
          <p:nvPr/>
        </p:nvCxnSpPr>
        <p:spPr>
          <a:xfrm rot="5400000">
            <a:off x="6444223" y="-326138"/>
            <a:ext cx="1335705" cy="5600941"/>
          </a:xfrm>
          <a:prstGeom prst="bentConnector3">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5319D4F7-8CFC-0F94-68D2-26FB197E28C5}"/>
              </a:ext>
            </a:extLst>
          </p:cNvPr>
          <p:cNvCxnSpPr>
            <a:cxnSpLocks/>
          </p:cNvCxnSpPr>
          <p:nvPr/>
        </p:nvCxnSpPr>
        <p:spPr>
          <a:xfrm>
            <a:off x="6066390" y="2474332"/>
            <a:ext cx="0" cy="667853"/>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BCE3B8A5-AB71-9F6F-81FF-D4B32529BCBD}"/>
              </a:ext>
            </a:extLst>
          </p:cNvPr>
          <p:cNvCxnSpPr>
            <a:cxnSpLocks/>
          </p:cNvCxnSpPr>
          <p:nvPr/>
        </p:nvCxnSpPr>
        <p:spPr>
          <a:xfrm>
            <a:off x="8152724" y="2474332"/>
            <a:ext cx="1" cy="683361"/>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F307AAA5-2F59-6C2A-9A1D-6E7D4C84B8B9}"/>
              </a:ext>
            </a:extLst>
          </p:cNvPr>
          <p:cNvCxnSpPr/>
          <p:nvPr/>
        </p:nvCxnSpPr>
        <p:spPr>
          <a:xfrm>
            <a:off x="9912545" y="2474332"/>
            <a:ext cx="5036" cy="683361"/>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 name="Rectangle: Rounded Corners 1">
            <a:extLst>
              <a:ext uri="{FF2B5EF4-FFF2-40B4-BE49-F238E27FC236}">
                <a16:creationId xmlns:a16="http://schemas.microsoft.com/office/drawing/2014/main" id="{5CC4807B-7540-6383-6810-CC4440806FAC}"/>
              </a:ext>
            </a:extLst>
          </p:cNvPr>
          <p:cNvSpPr/>
          <p:nvPr/>
        </p:nvSpPr>
        <p:spPr>
          <a:xfrm>
            <a:off x="3480646" y="4022882"/>
            <a:ext cx="7275705" cy="614275"/>
          </a:xfrm>
          <a:prstGeom prst="roundRect">
            <a:avLst/>
          </a:prstGeom>
          <a:noFill/>
          <a:ln w="28575">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8E2FF96A-6EEC-EBE5-462B-0CADBBCAFED9}"/>
              </a:ext>
            </a:extLst>
          </p:cNvPr>
          <p:cNvSpPr txBox="1"/>
          <p:nvPr/>
        </p:nvSpPr>
        <p:spPr>
          <a:xfrm>
            <a:off x="0" y="6604084"/>
            <a:ext cx="811042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Multi-concept customization of text-to-image diffusion</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N. Kumari, B. Zhang, R. Zhang, E.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Shechtman</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J. Zhu. CVPR 2023.</a:t>
            </a:r>
          </a:p>
        </p:txBody>
      </p:sp>
      <p:sp>
        <p:nvSpPr>
          <p:cNvPr id="13" name="TextBox 12">
            <a:extLst>
              <a:ext uri="{FF2B5EF4-FFF2-40B4-BE49-F238E27FC236}">
                <a16:creationId xmlns:a16="http://schemas.microsoft.com/office/drawing/2014/main" id="{FD6E88DC-731A-0572-FBD5-892772ACDE18}"/>
              </a:ext>
            </a:extLst>
          </p:cNvPr>
          <p:cNvSpPr txBox="1"/>
          <p:nvPr/>
        </p:nvSpPr>
        <p:spPr>
          <a:xfrm>
            <a:off x="10647833" y="936014"/>
            <a:ext cx="4315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endParaRPr kumimoji="0" lang="en-US" sz="1800" b="0" i="0"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endParaRPr>
          </a:p>
        </p:txBody>
      </p:sp>
      <p:sp>
        <p:nvSpPr>
          <p:cNvPr id="22" name="Smiley Face 21">
            <a:extLst>
              <a:ext uri="{FF2B5EF4-FFF2-40B4-BE49-F238E27FC236}">
                <a16:creationId xmlns:a16="http://schemas.microsoft.com/office/drawing/2014/main" id="{A095FF92-6F4A-2111-0FE8-04A2CE774B58}"/>
              </a:ext>
            </a:extLst>
          </p:cNvPr>
          <p:cNvSpPr/>
          <p:nvPr/>
        </p:nvSpPr>
        <p:spPr>
          <a:xfrm>
            <a:off x="5352152" y="882189"/>
            <a:ext cx="228600" cy="228600"/>
          </a:xfrm>
          <a:prstGeom prst="smileyFace">
            <a:avLst/>
          </a:prstGeom>
          <a:noFill/>
          <a:ln>
            <a:solidFill>
              <a:schemeClr val="accent6"/>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TextBox 23">
            <a:extLst>
              <a:ext uri="{FF2B5EF4-FFF2-40B4-BE49-F238E27FC236}">
                <a16:creationId xmlns:a16="http://schemas.microsoft.com/office/drawing/2014/main" id="{9333AE1A-F294-2711-A386-0FAC80AC212F}"/>
              </a:ext>
            </a:extLst>
          </p:cNvPr>
          <p:cNvSpPr txBox="1"/>
          <p:nvPr/>
        </p:nvSpPr>
        <p:spPr>
          <a:xfrm>
            <a:off x="5580752" y="811823"/>
            <a:ext cx="188564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Fewer parameters</a:t>
            </a:r>
          </a:p>
        </p:txBody>
      </p:sp>
      <p:sp>
        <p:nvSpPr>
          <p:cNvPr id="26" name="&quot;Not Allowed&quot; Symbol 25">
            <a:extLst>
              <a:ext uri="{FF2B5EF4-FFF2-40B4-BE49-F238E27FC236}">
                <a16:creationId xmlns:a16="http://schemas.microsoft.com/office/drawing/2014/main" id="{B4471C28-A5F4-3F57-7771-C47B944C8300}"/>
              </a:ext>
            </a:extLst>
          </p:cNvPr>
          <p:cNvSpPr/>
          <p:nvPr/>
        </p:nvSpPr>
        <p:spPr>
          <a:xfrm>
            <a:off x="5352152" y="1213757"/>
            <a:ext cx="228600" cy="228600"/>
          </a:xfrm>
          <a:prstGeom prst="noSmoking">
            <a:avLst/>
          </a:prstGeom>
          <a:solidFill>
            <a:srgbClr val="C0000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TextBox 26">
            <a:extLst>
              <a:ext uri="{FF2B5EF4-FFF2-40B4-BE49-F238E27FC236}">
                <a16:creationId xmlns:a16="http://schemas.microsoft.com/office/drawing/2014/main" id="{957B9B3E-C2D9-198C-7C42-E6197E4DD306}"/>
              </a:ext>
            </a:extLst>
          </p:cNvPr>
          <p:cNvSpPr txBox="1"/>
          <p:nvPr/>
        </p:nvSpPr>
        <p:spPr>
          <a:xfrm>
            <a:off x="5580752" y="1143391"/>
            <a:ext cx="30676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Requires regularization images</a:t>
            </a:r>
          </a:p>
        </p:txBody>
      </p:sp>
      <p:sp>
        <p:nvSpPr>
          <p:cNvPr id="14" name="Trapezoid 13">
            <a:extLst>
              <a:ext uri="{FF2B5EF4-FFF2-40B4-BE49-F238E27FC236}">
                <a16:creationId xmlns:a16="http://schemas.microsoft.com/office/drawing/2014/main" id="{E58A968E-D709-EAE3-6474-938C88C50F3A}"/>
              </a:ext>
            </a:extLst>
          </p:cNvPr>
          <p:cNvSpPr/>
          <p:nvPr/>
        </p:nvSpPr>
        <p:spPr>
          <a:xfrm rot="10800000">
            <a:off x="838201" y="3153810"/>
            <a:ext cx="1968759" cy="1181422"/>
          </a:xfrm>
          <a:prstGeom prst="trapezoi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Rectangle: Rounded Corners 16">
            <a:extLst>
              <a:ext uri="{FF2B5EF4-FFF2-40B4-BE49-F238E27FC236}">
                <a16:creationId xmlns:a16="http://schemas.microsoft.com/office/drawing/2014/main" id="{518A928E-B285-A85B-EF86-053934110C5F}"/>
              </a:ext>
            </a:extLst>
          </p:cNvPr>
          <p:cNvSpPr/>
          <p:nvPr/>
        </p:nvSpPr>
        <p:spPr>
          <a:xfrm>
            <a:off x="965095"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9610772F-3216-7A89-B952-E4685E72DAAC}"/>
              </a:ext>
            </a:extLst>
          </p:cNvPr>
          <p:cNvSpPr txBox="1"/>
          <p:nvPr/>
        </p:nvSpPr>
        <p:spPr>
          <a:xfrm>
            <a:off x="806723" y="2270047"/>
            <a:ext cx="22203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 photo of a </a:t>
            </a: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dog”</a:t>
            </a:r>
          </a:p>
        </p:txBody>
      </p:sp>
      <p:cxnSp>
        <p:nvCxnSpPr>
          <p:cNvPr id="20" name="Straight Arrow Connector 19">
            <a:extLst>
              <a:ext uri="{FF2B5EF4-FFF2-40B4-BE49-F238E27FC236}">
                <a16:creationId xmlns:a16="http://schemas.microsoft.com/office/drawing/2014/main" id="{DC7B87A9-5C7D-DE00-36F3-15306B0D5CFF}"/>
              </a:ext>
            </a:extLst>
          </p:cNvPr>
          <p:cNvCxnSpPr/>
          <p:nvPr/>
        </p:nvCxnSpPr>
        <p:spPr>
          <a:xfrm>
            <a:off x="1032254"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392292E5-E80A-9747-3217-7CEB85DBD7CB}"/>
              </a:ext>
            </a:extLst>
          </p:cNvPr>
          <p:cNvCxnSpPr/>
          <p:nvPr/>
        </p:nvCxnSpPr>
        <p:spPr>
          <a:xfrm>
            <a:off x="1448192"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C76877D5-8C40-4014-43E9-6866281D127D}"/>
              </a:ext>
            </a:extLst>
          </p:cNvPr>
          <p:cNvCxnSpPr/>
          <p:nvPr/>
        </p:nvCxnSpPr>
        <p:spPr>
          <a:xfrm>
            <a:off x="1855408"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DE34B131-C774-4E60-0D27-2B6BCB902ECD}"/>
              </a:ext>
            </a:extLst>
          </p:cNvPr>
          <p:cNvCxnSpPr/>
          <p:nvPr/>
        </p:nvCxnSpPr>
        <p:spPr>
          <a:xfrm>
            <a:off x="2051310" y="2639769"/>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95A1904C-F544-5108-12D1-D0BE265D23A5}"/>
              </a:ext>
            </a:extLst>
          </p:cNvPr>
          <p:cNvCxnSpPr/>
          <p:nvPr/>
        </p:nvCxnSpPr>
        <p:spPr>
          <a:xfrm>
            <a:off x="2630626"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9" name="TextBox 48">
            <a:extLst>
              <a:ext uri="{FF2B5EF4-FFF2-40B4-BE49-F238E27FC236}">
                <a16:creationId xmlns:a16="http://schemas.microsoft.com/office/drawing/2014/main" id="{1315621E-FD2A-4A34-55B8-4CDD6860E7F6}"/>
              </a:ext>
            </a:extLst>
          </p:cNvPr>
          <p:cNvSpPr txBox="1"/>
          <p:nvPr/>
        </p:nvSpPr>
        <p:spPr>
          <a:xfrm>
            <a:off x="1155597" y="3561730"/>
            <a:ext cx="139057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Text encoder</a:t>
            </a:r>
          </a:p>
        </p:txBody>
      </p:sp>
      <p:sp>
        <p:nvSpPr>
          <p:cNvPr id="50" name="Rectangle: Rounded Corners 49">
            <a:extLst>
              <a:ext uri="{FF2B5EF4-FFF2-40B4-BE49-F238E27FC236}">
                <a16:creationId xmlns:a16="http://schemas.microsoft.com/office/drawing/2014/main" id="{785731AD-D9BF-B272-B1DF-7CD6595D1C7E}"/>
              </a:ext>
            </a:extLst>
          </p:cNvPr>
          <p:cNvSpPr/>
          <p:nvPr/>
        </p:nvSpPr>
        <p:spPr>
          <a:xfrm>
            <a:off x="1383386" y="4914540"/>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 name="Rectangle: Rounded Corners 50">
            <a:extLst>
              <a:ext uri="{FF2B5EF4-FFF2-40B4-BE49-F238E27FC236}">
                <a16:creationId xmlns:a16="http://schemas.microsoft.com/office/drawing/2014/main" id="{ACC787E9-EE2C-DB5C-7500-CF980EF2363B}"/>
              </a:ext>
            </a:extLst>
          </p:cNvPr>
          <p:cNvSpPr/>
          <p:nvPr/>
        </p:nvSpPr>
        <p:spPr>
          <a:xfrm>
            <a:off x="1792935"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2" name="Rectangle: Rounded Corners 51">
            <a:extLst>
              <a:ext uri="{FF2B5EF4-FFF2-40B4-BE49-F238E27FC236}">
                <a16:creationId xmlns:a16="http://schemas.microsoft.com/office/drawing/2014/main" id="{88DF13CA-6A7D-3FFE-24C3-7472B08E2E75}"/>
              </a:ext>
            </a:extLst>
          </p:cNvPr>
          <p:cNvSpPr/>
          <p:nvPr/>
        </p:nvSpPr>
        <p:spPr>
          <a:xfrm>
            <a:off x="1979900"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3" name="Rectangle: Rounded Corners 52">
            <a:extLst>
              <a:ext uri="{FF2B5EF4-FFF2-40B4-BE49-F238E27FC236}">
                <a16:creationId xmlns:a16="http://schemas.microsoft.com/office/drawing/2014/main" id="{5871F72F-5786-E1C7-E021-773E4C0F68FC}"/>
              </a:ext>
            </a:extLst>
          </p:cNvPr>
          <p:cNvSpPr/>
          <p:nvPr/>
        </p:nvSpPr>
        <p:spPr>
          <a:xfrm>
            <a:off x="2566692" y="4914540"/>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4" name="Left Bracket 53">
            <a:extLst>
              <a:ext uri="{FF2B5EF4-FFF2-40B4-BE49-F238E27FC236}">
                <a16:creationId xmlns:a16="http://schemas.microsoft.com/office/drawing/2014/main" id="{B550C608-3424-35AF-C486-0BB3933889E9}"/>
              </a:ext>
            </a:extLst>
          </p:cNvPr>
          <p:cNvSpPr/>
          <p:nvPr/>
        </p:nvSpPr>
        <p:spPr>
          <a:xfrm rot="16200000">
            <a:off x="1768117" y="4986822"/>
            <a:ext cx="126646" cy="1598372"/>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55" name="Connector: Elbow 54">
            <a:extLst>
              <a:ext uri="{FF2B5EF4-FFF2-40B4-BE49-F238E27FC236}">
                <a16:creationId xmlns:a16="http://schemas.microsoft.com/office/drawing/2014/main" id="{4A1E9365-415D-38CE-F47A-2233E457A477}"/>
              </a:ext>
            </a:extLst>
          </p:cNvPr>
          <p:cNvCxnSpPr>
            <a:cxnSpLocks/>
            <a:stCxn id="54" idx="1"/>
          </p:cNvCxnSpPr>
          <p:nvPr/>
        </p:nvCxnSpPr>
        <p:spPr>
          <a:xfrm rot="5400000" flipH="1" flipV="1">
            <a:off x="5407140" y="1338890"/>
            <a:ext cx="934740" cy="8086141"/>
          </a:xfrm>
          <a:prstGeom prst="bentConnector3">
            <a:avLst>
              <a:gd name="adj1" fmla="val -2530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56" name="Straight Arrow Connector 55">
            <a:extLst>
              <a:ext uri="{FF2B5EF4-FFF2-40B4-BE49-F238E27FC236}">
                <a16:creationId xmlns:a16="http://schemas.microsoft.com/office/drawing/2014/main" id="{F8CF623A-C4A0-D2BC-76B8-F901A42B27F0}"/>
              </a:ext>
            </a:extLst>
          </p:cNvPr>
          <p:cNvCxnSpPr/>
          <p:nvPr/>
        </p:nvCxnSpPr>
        <p:spPr>
          <a:xfrm>
            <a:off x="2283610"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A1EE2C20-9046-E9BF-37F7-4C63FBB6E7C7}"/>
              </a:ext>
            </a:extLst>
          </p:cNvPr>
          <p:cNvCxnSpPr/>
          <p:nvPr/>
        </p:nvCxnSpPr>
        <p:spPr>
          <a:xfrm>
            <a:off x="1033734"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23BA8CA9-1202-223C-21CF-FD027D0B7D0E}"/>
              </a:ext>
            </a:extLst>
          </p:cNvPr>
          <p:cNvCxnSpPr/>
          <p:nvPr/>
        </p:nvCxnSpPr>
        <p:spPr>
          <a:xfrm>
            <a:off x="1449672"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4EA86FAA-7B21-2D10-D1C1-B8B4AE2DD9DB}"/>
              </a:ext>
            </a:extLst>
          </p:cNvPr>
          <p:cNvCxnSpPr/>
          <p:nvPr/>
        </p:nvCxnSpPr>
        <p:spPr>
          <a:xfrm>
            <a:off x="1856888"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1F66C936-0909-15AB-46FC-C7D26AF4D4B6}"/>
              </a:ext>
            </a:extLst>
          </p:cNvPr>
          <p:cNvCxnSpPr/>
          <p:nvPr/>
        </p:nvCxnSpPr>
        <p:spPr>
          <a:xfrm>
            <a:off x="2052790" y="441704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CA80577F-7DB0-5D2C-35FE-41B879386599}"/>
              </a:ext>
            </a:extLst>
          </p:cNvPr>
          <p:cNvCxnSpPr/>
          <p:nvPr/>
        </p:nvCxnSpPr>
        <p:spPr>
          <a:xfrm>
            <a:off x="2632106"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3" name="Straight Arrow Connector 62">
            <a:extLst>
              <a:ext uri="{FF2B5EF4-FFF2-40B4-BE49-F238E27FC236}">
                <a16:creationId xmlns:a16="http://schemas.microsoft.com/office/drawing/2014/main" id="{356249C1-83E9-AC30-5563-4A035487BC6E}"/>
              </a:ext>
            </a:extLst>
          </p:cNvPr>
          <p:cNvCxnSpPr/>
          <p:nvPr/>
        </p:nvCxnSpPr>
        <p:spPr>
          <a:xfrm>
            <a:off x="2285090"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64" name="Rectangle: Rounded Corners 63">
            <a:extLst>
              <a:ext uri="{FF2B5EF4-FFF2-40B4-BE49-F238E27FC236}">
                <a16:creationId xmlns:a16="http://schemas.microsoft.com/office/drawing/2014/main" id="{3A2B090B-44D0-7F2A-5643-7721B1280490}"/>
              </a:ext>
            </a:extLst>
          </p:cNvPr>
          <p:cNvSpPr/>
          <p:nvPr/>
        </p:nvSpPr>
        <p:spPr>
          <a:xfrm>
            <a:off x="2221305" y="4914540"/>
            <a:ext cx="137160" cy="731520"/>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6" name="Rectangle: Rounded Corners 65">
            <a:extLst>
              <a:ext uri="{FF2B5EF4-FFF2-40B4-BE49-F238E27FC236}">
                <a16:creationId xmlns:a16="http://schemas.microsoft.com/office/drawing/2014/main" id="{21E16C0D-29F7-0F6B-8D4F-714FE26526CC}"/>
              </a:ext>
            </a:extLst>
          </p:cNvPr>
          <p:cNvSpPr/>
          <p:nvPr/>
        </p:nvSpPr>
        <p:spPr>
          <a:xfrm>
            <a:off x="2173117" y="4880507"/>
            <a:ext cx="228600" cy="822960"/>
          </a:xfrm>
          <a:prstGeom prst="roundRect">
            <a:avLst/>
          </a:prstGeom>
          <a:noFill/>
          <a:ln w="28575">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57648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p:bldP spid="26" grpId="0" animBg="1"/>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25CDA6-960B-3F49-B756-FD24A998CB70}"/>
              </a:ext>
            </a:extLst>
          </p:cNvPr>
          <p:cNvSpPr>
            <a:spLocks noGrp="1"/>
          </p:cNvSpPr>
          <p:nvPr>
            <p:ph type="title"/>
          </p:nvPr>
        </p:nvSpPr>
        <p:spPr/>
        <p:txBody>
          <a:bodyPr>
            <a:normAutofit fontScale="90000"/>
          </a:bodyPr>
          <a:lstStyle/>
          <a:p>
            <a:r>
              <a:rPr lang="en-US" dirty="0"/>
              <a:t>Autoencoders: Dimensionality Reduction for Manifolds</a:t>
            </a:r>
          </a:p>
        </p:txBody>
      </p:sp>
      <p:sp>
        <p:nvSpPr>
          <p:cNvPr id="2" name="Content Placeholder 1">
            <a:extLst>
              <a:ext uri="{FF2B5EF4-FFF2-40B4-BE49-F238E27FC236}">
                <a16:creationId xmlns:a16="http://schemas.microsoft.com/office/drawing/2014/main" id="{64CA11BD-B19C-C04E-9166-987DF905E6BF}"/>
              </a:ext>
            </a:extLst>
          </p:cNvPr>
          <p:cNvSpPr>
            <a:spLocks noGrp="1"/>
          </p:cNvSpPr>
          <p:nvPr>
            <p:ph idx="1"/>
          </p:nvPr>
        </p:nvSpPr>
        <p:spPr>
          <a:xfrm>
            <a:off x="377241" y="1367757"/>
            <a:ext cx="5593791" cy="4903335"/>
          </a:xfrm>
        </p:spPr>
        <p:txBody>
          <a:bodyPr>
            <a:normAutofit/>
          </a:bodyPr>
          <a:lstStyle/>
          <a:p>
            <a:endParaRPr lang="en-US" dirty="0"/>
          </a:p>
          <a:p>
            <a:r>
              <a:rPr lang="en-US" dirty="0"/>
              <a:t>Transformations that reduce dimensionality </a:t>
            </a:r>
            <a:r>
              <a:rPr lang="en-US" b="1" dirty="0"/>
              <a:t>cannot be invertible</a:t>
            </a:r>
            <a:r>
              <a:rPr lang="en-US" dirty="0"/>
              <a:t> in general</a:t>
            </a:r>
          </a:p>
          <a:p>
            <a:pPr marL="0" indent="0">
              <a:buNone/>
            </a:pPr>
            <a:endParaRPr lang="en-US" dirty="0"/>
          </a:p>
          <a:p>
            <a:r>
              <a:rPr lang="en-US" dirty="0"/>
              <a:t>An autoencoder tries to learn a transformation that is </a:t>
            </a:r>
            <a:r>
              <a:rPr lang="en-US" b="1" dirty="0"/>
              <a:t>invertible for points on some manifold</a:t>
            </a:r>
            <a:endParaRPr lang="en-US" dirty="0"/>
          </a:p>
        </p:txBody>
      </p:sp>
      <p:pic>
        <p:nvPicPr>
          <p:cNvPr id="7" name="Picture 6" descr="A close up of a map&#10;&#10;Description automatically generated">
            <a:extLst>
              <a:ext uri="{FF2B5EF4-FFF2-40B4-BE49-F238E27FC236}">
                <a16:creationId xmlns:a16="http://schemas.microsoft.com/office/drawing/2014/main" id="{2FAF650D-6B38-5D4A-B1B0-FDA0C4C6F43C}"/>
              </a:ext>
            </a:extLst>
          </p:cNvPr>
          <p:cNvPicPr>
            <a:picLocks noChangeAspect="1"/>
          </p:cNvPicPr>
          <p:nvPr/>
        </p:nvPicPr>
        <p:blipFill>
          <a:blip r:embed="rId2"/>
          <a:stretch>
            <a:fillRect/>
          </a:stretch>
        </p:blipFill>
        <p:spPr>
          <a:xfrm>
            <a:off x="6096000" y="1077687"/>
            <a:ext cx="2825348" cy="2096812"/>
          </a:xfrm>
          <a:prstGeom prst="rect">
            <a:avLst/>
          </a:prstGeom>
        </p:spPr>
      </p:pic>
      <p:pic>
        <p:nvPicPr>
          <p:cNvPr id="16" name="Picture 15">
            <a:extLst>
              <a:ext uri="{FF2B5EF4-FFF2-40B4-BE49-F238E27FC236}">
                <a16:creationId xmlns:a16="http://schemas.microsoft.com/office/drawing/2014/main" id="{EB0BC788-A203-9E44-B54F-480E844BCA59}"/>
              </a:ext>
            </a:extLst>
          </p:cNvPr>
          <p:cNvPicPr>
            <a:picLocks noChangeAspect="1"/>
          </p:cNvPicPr>
          <p:nvPr/>
        </p:nvPicPr>
        <p:blipFill>
          <a:blip r:embed="rId3"/>
          <a:stretch>
            <a:fillRect/>
          </a:stretch>
        </p:blipFill>
        <p:spPr>
          <a:xfrm>
            <a:off x="6096000" y="3683502"/>
            <a:ext cx="2943084" cy="2365787"/>
          </a:xfrm>
          <a:prstGeom prst="rect">
            <a:avLst/>
          </a:prstGeom>
        </p:spPr>
      </p:pic>
    </p:spTree>
    <p:extLst>
      <p:ext uri="{BB962C8B-B14F-4D97-AF65-F5344CB8AC3E}">
        <p14:creationId xmlns:p14="http://schemas.microsoft.com/office/powerpoint/2010/main" val="72484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97353C-1B88-F38A-85C8-D346029DA160}"/>
              </a:ext>
            </a:extLst>
          </p:cNvPr>
          <p:cNvSpPr>
            <a:spLocks noGrp="1"/>
          </p:cNvSpPr>
          <p:nvPr>
            <p:ph type="title"/>
          </p:nvPr>
        </p:nvSpPr>
        <p:spPr>
          <a:xfrm>
            <a:off x="838200" y="365125"/>
            <a:ext cx="4501466" cy="1325563"/>
          </a:xfrm>
        </p:spPr>
        <p:txBody>
          <a:bodyPr/>
          <a:lstStyle/>
          <a:p>
            <a:r>
              <a:rPr lang="en-US" dirty="0"/>
              <a:t>Textual Inversion</a:t>
            </a:r>
          </a:p>
        </p:txBody>
      </p:sp>
      <p:sp>
        <p:nvSpPr>
          <p:cNvPr id="6" name="Trapezoid 5">
            <a:extLst>
              <a:ext uri="{FF2B5EF4-FFF2-40B4-BE49-F238E27FC236}">
                <a16:creationId xmlns:a16="http://schemas.microsoft.com/office/drawing/2014/main" id="{73B3403D-248B-F525-26F1-9A8764D65C15}"/>
              </a:ext>
            </a:extLst>
          </p:cNvPr>
          <p:cNvSpPr/>
          <p:nvPr/>
        </p:nvSpPr>
        <p:spPr>
          <a:xfrm rot="5400000">
            <a:off x="3405445" y="2140186"/>
            <a:ext cx="3662721" cy="3755571"/>
          </a:xfrm>
          <a:prstGeom prst="trapezoid">
            <a:avLst/>
          </a:prstGeom>
          <a:solidFill>
            <a:schemeClr val="bg1">
              <a:lumMod val="9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rapezoid 6">
            <a:extLst>
              <a:ext uri="{FF2B5EF4-FFF2-40B4-BE49-F238E27FC236}">
                <a16:creationId xmlns:a16="http://schemas.microsoft.com/office/drawing/2014/main" id="{33C7DB40-E32D-C7C0-F0E1-D8892267BF72}"/>
              </a:ext>
            </a:extLst>
          </p:cNvPr>
          <p:cNvSpPr/>
          <p:nvPr/>
        </p:nvSpPr>
        <p:spPr>
          <a:xfrm rot="16200000">
            <a:off x="7161018" y="2140185"/>
            <a:ext cx="3662720" cy="3755571"/>
          </a:xfrm>
          <a:prstGeom prst="trapezoid">
            <a:avLst/>
          </a:prstGeom>
          <a:solidFill>
            <a:schemeClr val="bg1">
              <a:lumMod val="95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Rounded Corners 7">
            <a:extLst>
              <a:ext uri="{FF2B5EF4-FFF2-40B4-BE49-F238E27FC236}">
                <a16:creationId xmlns:a16="http://schemas.microsoft.com/office/drawing/2014/main" id="{34F09396-9AD8-9D47-094B-31CB5E2292DD}"/>
              </a:ext>
            </a:extLst>
          </p:cNvPr>
          <p:cNvSpPr/>
          <p:nvPr/>
        </p:nvSpPr>
        <p:spPr>
          <a:xfrm>
            <a:off x="3584880" y="3142185"/>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1" name="Rectangle: Rounded Corners 20">
            <a:extLst>
              <a:ext uri="{FF2B5EF4-FFF2-40B4-BE49-F238E27FC236}">
                <a16:creationId xmlns:a16="http://schemas.microsoft.com/office/drawing/2014/main" id="{DDA7CC13-F5A2-43EC-953B-7A02154C613C}"/>
              </a:ext>
            </a:extLst>
          </p:cNvPr>
          <p:cNvSpPr/>
          <p:nvPr/>
        </p:nvSpPr>
        <p:spPr>
          <a:xfrm>
            <a:off x="5339666" y="3142185"/>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3" name="Rectangle: Rounded Corners 22">
            <a:extLst>
              <a:ext uri="{FF2B5EF4-FFF2-40B4-BE49-F238E27FC236}">
                <a16:creationId xmlns:a16="http://schemas.microsoft.com/office/drawing/2014/main" id="{87630041-CBDA-92C2-184E-0389C45B313A}"/>
              </a:ext>
            </a:extLst>
          </p:cNvPr>
          <p:cNvSpPr/>
          <p:nvPr/>
        </p:nvSpPr>
        <p:spPr>
          <a:xfrm>
            <a:off x="7426001" y="3157692"/>
            <a:ext cx="1453447" cy="175564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sp>
        <p:nvSpPr>
          <p:cNvPr id="25" name="Rectangle: Rounded Corners 24">
            <a:extLst>
              <a:ext uri="{FF2B5EF4-FFF2-40B4-BE49-F238E27FC236}">
                <a16:creationId xmlns:a16="http://schemas.microsoft.com/office/drawing/2014/main" id="{78BF9119-D735-313F-E613-9161FCFE1804}"/>
              </a:ext>
            </a:extLst>
          </p:cNvPr>
          <p:cNvSpPr/>
          <p:nvPr/>
        </p:nvSpPr>
        <p:spPr>
          <a:xfrm>
            <a:off x="9190857" y="3157693"/>
            <a:ext cx="1453447" cy="175689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ptos" panose="02110004020202020204"/>
                <a:ea typeface="+mn-ea"/>
                <a:cs typeface="+mn-cs"/>
              </a:rPr>
              <a:t>KV</a:t>
            </a:r>
          </a:p>
        </p:txBody>
      </p:sp>
      <p:cxnSp>
        <p:nvCxnSpPr>
          <p:cNvPr id="65" name="Straight Arrow Connector 64">
            <a:extLst>
              <a:ext uri="{FF2B5EF4-FFF2-40B4-BE49-F238E27FC236}">
                <a16:creationId xmlns:a16="http://schemas.microsoft.com/office/drawing/2014/main" id="{959DEBCA-A40F-76CB-5B8E-77375F7D96E3}"/>
              </a:ext>
            </a:extLst>
          </p:cNvPr>
          <p:cNvCxnSpPr>
            <a:cxnSpLocks/>
            <a:endCxn id="8" idx="2"/>
          </p:cNvCxnSpPr>
          <p:nvPr/>
        </p:nvCxnSpPr>
        <p:spPr>
          <a:xfrm flipV="1">
            <a:off x="4311604" y="4897833"/>
            <a:ext cx="0" cy="1192274"/>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5ED15517-0C3F-260D-7C6B-280597EFD96A}"/>
              </a:ext>
            </a:extLst>
          </p:cNvPr>
          <p:cNvCxnSpPr>
            <a:cxnSpLocks/>
            <a:endCxn id="21" idx="2"/>
          </p:cNvCxnSpPr>
          <p:nvPr/>
        </p:nvCxnSpPr>
        <p:spPr>
          <a:xfrm flipV="1">
            <a:off x="6066390" y="4897833"/>
            <a:ext cx="0" cy="1176766"/>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904172AA-AC74-0DCD-8D0E-7692A86EBE41}"/>
              </a:ext>
            </a:extLst>
          </p:cNvPr>
          <p:cNvCxnSpPr>
            <a:cxnSpLocks/>
            <a:endCxn id="23" idx="2"/>
          </p:cNvCxnSpPr>
          <p:nvPr/>
        </p:nvCxnSpPr>
        <p:spPr>
          <a:xfrm flipV="1">
            <a:off x="8152725" y="4913340"/>
            <a:ext cx="0" cy="1176766"/>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pic>
        <p:nvPicPr>
          <p:cNvPr id="76" name="Picture 3">
            <a:extLst>
              <a:ext uri="{FF2B5EF4-FFF2-40B4-BE49-F238E27FC236}">
                <a16:creationId xmlns:a16="http://schemas.microsoft.com/office/drawing/2014/main" id="{BA0AAE72-97A2-8603-1D95-C04BE144D3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930" y="434880"/>
            <a:ext cx="1403230" cy="1371600"/>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76">
            <a:extLst>
              <a:ext uri="{FF2B5EF4-FFF2-40B4-BE49-F238E27FC236}">
                <a16:creationId xmlns:a16="http://schemas.microsoft.com/office/drawing/2014/main" id="{3251847D-7361-2EFE-7606-72F9EFEA59BA}"/>
              </a:ext>
            </a:extLst>
          </p:cNvPr>
          <p:cNvSpPr txBox="1"/>
          <p:nvPr/>
        </p:nvSpPr>
        <p:spPr>
          <a:xfrm rot="5400000">
            <a:off x="10213901" y="3838501"/>
            <a:ext cx="167642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Diffusion model</a:t>
            </a:r>
          </a:p>
        </p:txBody>
      </p:sp>
      <p:cxnSp>
        <p:nvCxnSpPr>
          <p:cNvPr id="3" name="Connector: Elbow 2">
            <a:extLst>
              <a:ext uri="{FF2B5EF4-FFF2-40B4-BE49-F238E27FC236}">
                <a16:creationId xmlns:a16="http://schemas.microsoft.com/office/drawing/2014/main" id="{616D7FFA-3AF5-6609-C474-122A277FCF61}"/>
              </a:ext>
            </a:extLst>
          </p:cNvPr>
          <p:cNvCxnSpPr>
            <a:stCxn id="76" idx="2"/>
          </p:cNvCxnSpPr>
          <p:nvPr/>
        </p:nvCxnSpPr>
        <p:spPr>
          <a:xfrm rot="5400000">
            <a:off x="6444223" y="-326138"/>
            <a:ext cx="1335705" cy="5600941"/>
          </a:xfrm>
          <a:prstGeom prst="bentConnector3">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5319D4F7-8CFC-0F94-68D2-26FB197E28C5}"/>
              </a:ext>
            </a:extLst>
          </p:cNvPr>
          <p:cNvCxnSpPr>
            <a:cxnSpLocks/>
          </p:cNvCxnSpPr>
          <p:nvPr/>
        </p:nvCxnSpPr>
        <p:spPr>
          <a:xfrm>
            <a:off x="6066390" y="2474332"/>
            <a:ext cx="0" cy="667853"/>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BCE3B8A5-AB71-9F6F-81FF-D4B32529BCBD}"/>
              </a:ext>
            </a:extLst>
          </p:cNvPr>
          <p:cNvCxnSpPr>
            <a:cxnSpLocks/>
          </p:cNvCxnSpPr>
          <p:nvPr/>
        </p:nvCxnSpPr>
        <p:spPr>
          <a:xfrm>
            <a:off x="8152724" y="2474332"/>
            <a:ext cx="1" cy="683361"/>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F307AAA5-2F59-6C2A-9A1D-6E7D4C84B8B9}"/>
              </a:ext>
            </a:extLst>
          </p:cNvPr>
          <p:cNvCxnSpPr/>
          <p:nvPr/>
        </p:nvCxnSpPr>
        <p:spPr>
          <a:xfrm>
            <a:off x="9912545" y="2474332"/>
            <a:ext cx="5036" cy="683361"/>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CF993A24-1BE9-6918-C0D2-43618F261D4C}"/>
              </a:ext>
            </a:extLst>
          </p:cNvPr>
          <p:cNvSpPr txBox="1"/>
          <p:nvPr/>
        </p:nvSpPr>
        <p:spPr>
          <a:xfrm>
            <a:off x="1" y="6271743"/>
            <a:ext cx="11700164"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An image is worth one word: personalizing text-to-image generation using textual inversion</a:t>
            </a: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R. Gal, Y. </a:t>
            </a:r>
            <a:r>
              <a:rPr kumimoji="0" lang="en-US" sz="11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Alaluf</a:t>
            </a: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Y. Atzmon, O. </a:t>
            </a:r>
            <a:r>
              <a:rPr kumimoji="0" lang="en-US" sz="11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Patashnik</a:t>
            </a: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 H. </a:t>
            </a:r>
            <a:r>
              <a:rPr kumimoji="0" lang="en-US" sz="11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Bermano</a:t>
            </a: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G. </a:t>
            </a:r>
            <a:r>
              <a:rPr kumimoji="0" lang="en-US" sz="11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Chechik</a:t>
            </a: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D. Cohen-Or. </a:t>
            </a:r>
            <a:r>
              <a:rPr kumimoji="0" lang="en-US" sz="11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arXiv</a:t>
            </a: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preprint 2022.</a:t>
            </a:r>
          </a:p>
        </p:txBody>
      </p:sp>
      <p:sp>
        <p:nvSpPr>
          <p:cNvPr id="12" name="TextBox 11">
            <a:extLst>
              <a:ext uri="{FF2B5EF4-FFF2-40B4-BE49-F238E27FC236}">
                <a16:creationId xmlns:a16="http://schemas.microsoft.com/office/drawing/2014/main" id="{2773D23C-F5B5-7345-451E-50EB7CEADC7F}"/>
              </a:ext>
            </a:extLst>
          </p:cNvPr>
          <p:cNvSpPr txBox="1"/>
          <p:nvPr/>
        </p:nvSpPr>
        <p:spPr>
          <a:xfrm>
            <a:off x="10647833" y="936014"/>
            <a:ext cx="4315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endParaRPr kumimoji="0" lang="en-US" sz="1800" b="0" i="0"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endParaRPr>
          </a:p>
        </p:txBody>
      </p:sp>
      <p:sp>
        <p:nvSpPr>
          <p:cNvPr id="14" name="Smiley Face 13">
            <a:extLst>
              <a:ext uri="{FF2B5EF4-FFF2-40B4-BE49-F238E27FC236}">
                <a16:creationId xmlns:a16="http://schemas.microsoft.com/office/drawing/2014/main" id="{FD92EC1F-C686-FB1B-17AF-325C30DDB4BB}"/>
              </a:ext>
            </a:extLst>
          </p:cNvPr>
          <p:cNvSpPr/>
          <p:nvPr/>
        </p:nvSpPr>
        <p:spPr>
          <a:xfrm>
            <a:off x="5102772" y="604543"/>
            <a:ext cx="228600" cy="228600"/>
          </a:xfrm>
          <a:prstGeom prst="smileyFace">
            <a:avLst/>
          </a:prstGeom>
          <a:noFill/>
          <a:ln>
            <a:solidFill>
              <a:schemeClr val="accent6"/>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TextBox 16">
            <a:extLst>
              <a:ext uri="{FF2B5EF4-FFF2-40B4-BE49-F238E27FC236}">
                <a16:creationId xmlns:a16="http://schemas.microsoft.com/office/drawing/2014/main" id="{2D80E68E-3757-BAD8-C34F-B23A35EB7D17}"/>
              </a:ext>
            </a:extLst>
          </p:cNvPr>
          <p:cNvSpPr txBox="1"/>
          <p:nvPr/>
        </p:nvSpPr>
        <p:spPr>
          <a:xfrm>
            <a:off x="5331372" y="534177"/>
            <a:ext cx="212827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Very few parameters</a:t>
            </a:r>
          </a:p>
        </p:txBody>
      </p:sp>
      <p:sp>
        <p:nvSpPr>
          <p:cNvPr id="18" name="Smiley Face 17">
            <a:extLst>
              <a:ext uri="{FF2B5EF4-FFF2-40B4-BE49-F238E27FC236}">
                <a16:creationId xmlns:a16="http://schemas.microsoft.com/office/drawing/2014/main" id="{63A8FF60-6CC3-0123-2496-8AE1C0EDE6D3}"/>
              </a:ext>
            </a:extLst>
          </p:cNvPr>
          <p:cNvSpPr/>
          <p:nvPr/>
        </p:nvSpPr>
        <p:spPr>
          <a:xfrm>
            <a:off x="5102772" y="936111"/>
            <a:ext cx="228600" cy="228600"/>
          </a:xfrm>
          <a:prstGeom prst="smileyFace">
            <a:avLst/>
          </a:prstGeom>
          <a:noFill/>
          <a:ln>
            <a:solidFill>
              <a:schemeClr val="accent6"/>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TextBox 19">
            <a:extLst>
              <a:ext uri="{FF2B5EF4-FFF2-40B4-BE49-F238E27FC236}">
                <a16:creationId xmlns:a16="http://schemas.microsoft.com/office/drawing/2014/main" id="{AFE5E95F-1D3C-D267-2CD2-B0B507E3EDBA}"/>
              </a:ext>
            </a:extLst>
          </p:cNvPr>
          <p:cNvSpPr txBox="1"/>
          <p:nvPr/>
        </p:nvSpPr>
        <p:spPr>
          <a:xfrm>
            <a:off x="5331372" y="865745"/>
            <a:ext cx="372950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Doesn’t affect generative prior</a:t>
            </a:r>
          </a:p>
        </p:txBody>
      </p:sp>
      <p:sp>
        <p:nvSpPr>
          <p:cNvPr id="24" name="&quot;Not Allowed&quot; Symbol 23">
            <a:extLst>
              <a:ext uri="{FF2B5EF4-FFF2-40B4-BE49-F238E27FC236}">
                <a16:creationId xmlns:a16="http://schemas.microsoft.com/office/drawing/2014/main" id="{1E09060E-C283-EBE6-AA2D-67BAC7BD627B}"/>
              </a:ext>
            </a:extLst>
          </p:cNvPr>
          <p:cNvSpPr/>
          <p:nvPr/>
        </p:nvSpPr>
        <p:spPr>
          <a:xfrm>
            <a:off x="5111066" y="1534216"/>
            <a:ext cx="228600" cy="228600"/>
          </a:xfrm>
          <a:prstGeom prst="noSmoking">
            <a:avLst/>
          </a:prstGeom>
          <a:solidFill>
            <a:srgbClr val="C0000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8B04AA92-EAB0-C5D7-FF77-90875E379C09}"/>
              </a:ext>
            </a:extLst>
          </p:cNvPr>
          <p:cNvSpPr txBox="1"/>
          <p:nvPr/>
        </p:nvSpPr>
        <p:spPr>
          <a:xfrm>
            <a:off x="5339666" y="1463850"/>
            <a:ext cx="372950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Inflexible editing</a:t>
            </a:r>
          </a:p>
        </p:txBody>
      </p:sp>
      <p:sp>
        <p:nvSpPr>
          <p:cNvPr id="11" name="Trapezoid 10">
            <a:extLst>
              <a:ext uri="{FF2B5EF4-FFF2-40B4-BE49-F238E27FC236}">
                <a16:creationId xmlns:a16="http://schemas.microsoft.com/office/drawing/2014/main" id="{7BA5553A-B463-420E-1DC7-0BD7BCE76D66}"/>
              </a:ext>
            </a:extLst>
          </p:cNvPr>
          <p:cNvSpPr/>
          <p:nvPr/>
        </p:nvSpPr>
        <p:spPr>
          <a:xfrm rot="10800000">
            <a:off x="838201" y="3153810"/>
            <a:ext cx="1968759" cy="1181422"/>
          </a:xfrm>
          <a:prstGeom prst="trapezoi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Rectangle: Rounded Corners 21">
            <a:extLst>
              <a:ext uri="{FF2B5EF4-FFF2-40B4-BE49-F238E27FC236}">
                <a16:creationId xmlns:a16="http://schemas.microsoft.com/office/drawing/2014/main" id="{4D6D7842-1C54-F473-ABE1-A1E3D95CED7F}"/>
              </a:ext>
            </a:extLst>
          </p:cNvPr>
          <p:cNvSpPr/>
          <p:nvPr/>
        </p:nvSpPr>
        <p:spPr>
          <a:xfrm>
            <a:off x="965095"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TextBox 26">
            <a:extLst>
              <a:ext uri="{FF2B5EF4-FFF2-40B4-BE49-F238E27FC236}">
                <a16:creationId xmlns:a16="http://schemas.microsoft.com/office/drawing/2014/main" id="{096D1592-2F4B-ACAA-D12D-C6B158BF1443}"/>
              </a:ext>
            </a:extLst>
          </p:cNvPr>
          <p:cNvSpPr txBox="1"/>
          <p:nvPr/>
        </p:nvSpPr>
        <p:spPr>
          <a:xfrm>
            <a:off x="806723" y="2270047"/>
            <a:ext cx="22203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 photo of a </a:t>
            </a: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dog”</a:t>
            </a:r>
          </a:p>
        </p:txBody>
      </p:sp>
      <p:cxnSp>
        <p:nvCxnSpPr>
          <p:cNvPr id="29" name="Straight Arrow Connector 28">
            <a:extLst>
              <a:ext uri="{FF2B5EF4-FFF2-40B4-BE49-F238E27FC236}">
                <a16:creationId xmlns:a16="http://schemas.microsoft.com/office/drawing/2014/main" id="{1093AAD7-A46E-27E0-B3D9-CDE803DF0881}"/>
              </a:ext>
            </a:extLst>
          </p:cNvPr>
          <p:cNvCxnSpPr/>
          <p:nvPr/>
        </p:nvCxnSpPr>
        <p:spPr>
          <a:xfrm>
            <a:off x="1032254"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BFEA2C1E-442F-470A-1BAB-2F26D2FD2557}"/>
              </a:ext>
            </a:extLst>
          </p:cNvPr>
          <p:cNvCxnSpPr/>
          <p:nvPr/>
        </p:nvCxnSpPr>
        <p:spPr>
          <a:xfrm>
            <a:off x="1448192"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76F973CA-B048-6A8E-0A7F-8869A7BA987C}"/>
              </a:ext>
            </a:extLst>
          </p:cNvPr>
          <p:cNvCxnSpPr/>
          <p:nvPr/>
        </p:nvCxnSpPr>
        <p:spPr>
          <a:xfrm>
            <a:off x="1855408"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011D73B8-CA9C-66D0-B38E-3C12F474E7A5}"/>
              </a:ext>
            </a:extLst>
          </p:cNvPr>
          <p:cNvCxnSpPr/>
          <p:nvPr/>
        </p:nvCxnSpPr>
        <p:spPr>
          <a:xfrm>
            <a:off x="2051310" y="2639769"/>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CB83FD57-D573-0188-678A-BDB7711486E4}"/>
              </a:ext>
            </a:extLst>
          </p:cNvPr>
          <p:cNvCxnSpPr/>
          <p:nvPr/>
        </p:nvCxnSpPr>
        <p:spPr>
          <a:xfrm>
            <a:off x="2630626"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50" name="TextBox 49">
            <a:extLst>
              <a:ext uri="{FF2B5EF4-FFF2-40B4-BE49-F238E27FC236}">
                <a16:creationId xmlns:a16="http://schemas.microsoft.com/office/drawing/2014/main" id="{C83438C4-6982-6D48-2B8F-E071829B1794}"/>
              </a:ext>
            </a:extLst>
          </p:cNvPr>
          <p:cNvSpPr txBox="1"/>
          <p:nvPr/>
        </p:nvSpPr>
        <p:spPr>
          <a:xfrm>
            <a:off x="1155597" y="3561730"/>
            <a:ext cx="139057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Text encoder</a:t>
            </a:r>
          </a:p>
        </p:txBody>
      </p:sp>
      <p:sp>
        <p:nvSpPr>
          <p:cNvPr id="51" name="Rectangle: Rounded Corners 50">
            <a:extLst>
              <a:ext uri="{FF2B5EF4-FFF2-40B4-BE49-F238E27FC236}">
                <a16:creationId xmlns:a16="http://schemas.microsoft.com/office/drawing/2014/main" id="{0296F687-3AE3-E77E-3C42-7D064733307F}"/>
              </a:ext>
            </a:extLst>
          </p:cNvPr>
          <p:cNvSpPr/>
          <p:nvPr/>
        </p:nvSpPr>
        <p:spPr>
          <a:xfrm>
            <a:off x="1383386" y="4914540"/>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2" name="Rectangle: Rounded Corners 51">
            <a:extLst>
              <a:ext uri="{FF2B5EF4-FFF2-40B4-BE49-F238E27FC236}">
                <a16:creationId xmlns:a16="http://schemas.microsoft.com/office/drawing/2014/main" id="{0BA634EA-70DC-32EA-A226-353E7133EBC0}"/>
              </a:ext>
            </a:extLst>
          </p:cNvPr>
          <p:cNvSpPr/>
          <p:nvPr/>
        </p:nvSpPr>
        <p:spPr>
          <a:xfrm>
            <a:off x="1792935"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3" name="Rectangle: Rounded Corners 52">
            <a:extLst>
              <a:ext uri="{FF2B5EF4-FFF2-40B4-BE49-F238E27FC236}">
                <a16:creationId xmlns:a16="http://schemas.microsoft.com/office/drawing/2014/main" id="{172E215B-4981-46B3-87AA-202A6AD5B32E}"/>
              </a:ext>
            </a:extLst>
          </p:cNvPr>
          <p:cNvSpPr/>
          <p:nvPr/>
        </p:nvSpPr>
        <p:spPr>
          <a:xfrm>
            <a:off x="1979900" y="4914591"/>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4" name="Rectangle: Rounded Corners 53">
            <a:extLst>
              <a:ext uri="{FF2B5EF4-FFF2-40B4-BE49-F238E27FC236}">
                <a16:creationId xmlns:a16="http://schemas.microsoft.com/office/drawing/2014/main" id="{7066935C-E719-9A38-CC26-9FFB37B5E485}"/>
              </a:ext>
            </a:extLst>
          </p:cNvPr>
          <p:cNvSpPr/>
          <p:nvPr/>
        </p:nvSpPr>
        <p:spPr>
          <a:xfrm>
            <a:off x="2566692" y="4914540"/>
            <a:ext cx="137160" cy="73152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5" name="Left Bracket 54">
            <a:extLst>
              <a:ext uri="{FF2B5EF4-FFF2-40B4-BE49-F238E27FC236}">
                <a16:creationId xmlns:a16="http://schemas.microsoft.com/office/drawing/2014/main" id="{B6345CBF-2F6A-3DB0-B192-C2DFC45B906F}"/>
              </a:ext>
            </a:extLst>
          </p:cNvPr>
          <p:cNvSpPr/>
          <p:nvPr/>
        </p:nvSpPr>
        <p:spPr>
          <a:xfrm rot="16200000">
            <a:off x="1768117" y="4986822"/>
            <a:ext cx="126646" cy="1598372"/>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56" name="Connector: Elbow 55">
            <a:extLst>
              <a:ext uri="{FF2B5EF4-FFF2-40B4-BE49-F238E27FC236}">
                <a16:creationId xmlns:a16="http://schemas.microsoft.com/office/drawing/2014/main" id="{90A18AD1-8E22-9DB6-63E5-05BF12C65A7E}"/>
              </a:ext>
            </a:extLst>
          </p:cNvPr>
          <p:cNvCxnSpPr>
            <a:cxnSpLocks/>
            <a:stCxn id="55" idx="1"/>
          </p:cNvCxnSpPr>
          <p:nvPr/>
        </p:nvCxnSpPr>
        <p:spPr>
          <a:xfrm rot="5400000" flipH="1" flipV="1">
            <a:off x="5407140" y="1338890"/>
            <a:ext cx="934740" cy="8086141"/>
          </a:xfrm>
          <a:prstGeom prst="bentConnector3">
            <a:avLst>
              <a:gd name="adj1" fmla="val -2530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6DC44273-B5E7-1D1B-D2A3-69ADF9B2A0D4}"/>
              </a:ext>
            </a:extLst>
          </p:cNvPr>
          <p:cNvCxnSpPr/>
          <p:nvPr/>
        </p:nvCxnSpPr>
        <p:spPr>
          <a:xfrm>
            <a:off x="2283610" y="2637475"/>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BA0AB83C-AB08-C0DB-1271-2E2377F5F830}"/>
              </a:ext>
            </a:extLst>
          </p:cNvPr>
          <p:cNvCxnSpPr/>
          <p:nvPr/>
        </p:nvCxnSpPr>
        <p:spPr>
          <a:xfrm>
            <a:off x="1033734"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1B5F8F13-26FB-668F-C0C7-E8BB6C7222A1}"/>
              </a:ext>
            </a:extLst>
          </p:cNvPr>
          <p:cNvCxnSpPr/>
          <p:nvPr/>
        </p:nvCxnSpPr>
        <p:spPr>
          <a:xfrm>
            <a:off x="1449672"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162848B5-15E1-3674-A82C-E1EFF9058BC6}"/>
              </a:ext>
            </a:extLst>
          </p:cNvPr>
          <p:cNvCxnSpPr/>
          <p:nvPr/>
        </p:nvCxnSpPr>
        <p:spPr>
          <a:xfrm>
            <a:off x="1856888"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399BD760-D544-C157-126B-EF901C336E24}"/>
              </a:ext>
            </a:extLst>
          </p:cNvPr>
          <p:cNvCxnSpPr/>
          <p:nvPr/>
        </p:nvCxnSpPr>
        <p:spPr>
          <a:xfrm>
            <a:off x="2052790" y="441704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3" name="Straight Arrow Connector 62">
            <a:extLst>
              <a:ext uri="{FF2B5EF4-FFF2-40B4-BE49-F238E27FC236}">
                <a16:creationId xmlns:a16="http://schemas.microsoft.com/office/drawing/2014/main" id="{D0C52328-3553-3588-0FB2-A9643E5BF9A0}"/>
              </a:ext>
            </a:extLst>
          </p:cNvPr>
          <p:cNvCxnSpPr/>
          <p:nvPr/>
        </p:nvCxnSpPr>
        <p:spPr>
          <a:xfrm>
            <a:off x="2632106"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64" name="Straight Arrow Connector 63">
            <a:extLst>
              <a:ext uri="{FF2B5EF4-FFF2-40B4-BE49-F238E27FC236}">
                <a16:creationId xmlns:a16="http://schemas.microsoft.com/office/drawing/2014/main" id="{F449DF36-1FFE-4196-1E9B-E553DFEACE37}"/>
              </a:ext>
            </a:extLst>
          </p:cNvPr>
          <p:cNvCxnSpPr/>
          <p:nvPr/>
        </p:nvCxnSpPr>
        <p:spPr>
          <a:xfrm>
            <a:off x="2285090" y="4414488"/>
            <a:ext cx="0" cy="430062"/>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66" name="Rectangle: Rounded Corners 65">
            <a:extLst>
              <a:ext uri="{FF2B5EF4-FFF2-40B4-BE49-F238E27FC236}">
                <a16:creationId xmlns:a16="http://schemas.microsoft.com/office/drawing/2014/main" id="{EB155494-0C32-AF44-2209-0C2E326029E2}"/>
              </a:ext>
            </a:extLst>
          </p:cNvPr>
          <p:cNvSpPr/>
          <p:nvPr/>
        </p:nvSpPr>
        <p:spPr>
          <a:xfrm>
            <a:off x="2221305" y="4914540"/>
            <a:ext cx="137160" cy="731520"/>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Rounded Corners 12">
            <a:extLst>
              <a:ext uri="{FF2B5EF4-FFF2-40B4-BE49-F238E27FC236}">
                <a16:creationId xmlns:a16="http://schemas.microsoft.com/office/drawing/2014/main" id="{D96EB0EC-FF55-2952-5894-4F9240B8D71B}"/>
              </a:ext>
            </a:extLst>
          </p:cNvPr>
          <p:cNvSpPr/>
          <p:nvPr/>
        </p:nvSpPr>
        <p:spPr>
          <a:xfrm>
            <a:off x="2173117" y="4880507"/>
            <a:ext cx="228600" cy="822960"/>
          </a:xfrm>
          <a:prstGeom prst="roundRect">
            <a:avLst/>
          </a:prstGeom>
          <a:noFill/>
          <a:ln w="28575">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77294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P spid="18" grpId="0" animBg="1"/>
      <p:bldP spid="20" grpId="0"/>
      <p:bldP spid="24" grpId="0" animBg="1"/>
      <p:bldP spid="26"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ABDFF-9F05-2127-B865-47342CE7614C}"/>
              </a:ext>
            </a:extLst>
          </p:cNvPr>
          <p:cNvSpPr>
            <a:spLocks noGrp="1"/>
          </p:cNvSpPr>
          <p:nvPr>
            <p:ph type="title"/>
          </p:nvPr>
        </p:nvSpPr>
        <p:spPr>
          <a:xfrm>
            <a:off x="838200" y="365125"/>
            <a:ext cx="5448557" cy="1325563"/>
          </a:xfrm>
        </p:spPr>
        <p:txBody>
          <a:bodyPr/>
          <a:lstStyle/>
          <a:p>
            <a:r>
              <a:rPr lang="en-US" dirty="0"/>
              <a:t>Transformer blocks</a:t>
            </a:r>
          </a:p>
        </p:txBody>
      </p:sp>
      <p:sp>
        <p:nvSpPr>
          <p:cNvPr id="4" name="Rectangle 3">
            <a:extLst>
              <a:ext uri="{FF2B5EF4-FFF2-40B4-BE49-F238E27FC236}">
                <a16:creationId xmlns:a16="http://schemas.microsoft.com/office/drawing/2014/main" id="{F5AF4E3E-3959-2483-8130-BE68DF4ECBC7}"/>
              </a:ext>
            </a:extLst>
          </p:cNvPr>
          <p:cNvSpPr/>
          <p:nvPr/>
        </p:nvSpPr>
        <p:spPr>
          <a:xfrm>
            <a:off x="2758440" y="2044065"/>
            <a:ext cx="6675120" cy="347472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9B1D3330-D147-9595-6FAE-69517790DA30}"/>
              </a:ext>
            </a:extLst>
          </p:cNvPr>
          <p:cNvSpPr/>
          <p:nvPr/>
        </p:nvSpPr>
        <p:spPr>
          <a:xfrm rot="16200000">
            <a:off x="1733238" y="3415665"/>
            <a:ext cx="3200400" cy="731520"/>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Proj</a:t>
            </a:r>
            <a:r>
              <a:rPr kumimoji="0" lang="en-US" sz="2800" b="0" i="0" u="none" strike="noStrike" kern="1200" cap="none" spc="0" normalizeH="0" baseline="-25000" noProof="0" dirty="0" err="1">
                <a:ln>
                  <a:noFill/>
                </a:ln>
                <a:solidFill>
                  <a:sysClr val="windowText" lastClr="000000"/>
                </a:solidFill>
                <a:effectLst/>
                <a:uLnTx/>
                <a:uFillTx/>
                <a:latin typeface="Aptos" panose="02110004020202020204"/>
                <a:ea typeface="+mn-ea"/>
                <a:cs typeface="+mn-cs"/>
              </a:rPr>
              <a:t>in</a:t>
            </a:r>
            <a:endParaRPr kumimoji="0" lang="en-US" sz="28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4424124B-B42D-8DD2-BD44-FFF845B5CA7C}"/>
              </a:ext>
            </a:extLst>
          </p:cNvPr>
          <p:cNvSpPr/>
          <p:nvPr/>
        </p:nvSpPr>
        <p:spPr>
          <a:xfrm rot="16200000">
            <a:off x="2673997" y="3415666"/>
            <a:ext cx="3200400" cy="731520"/>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Self-Attention</a:t>
            </a:r>
          </a:p>
        </p:txBody>
      </p:sp>
      <p:sp>
        <p:nvSpPr>
          <p:cNvPr id="10" name="Rectangle 9">
            <a:extLst>
              <a:ext uri="{FF2B5EF4-FFF2-40B4-BE49-F238E27FC236}">
                <a16:creationId xmlns:a16="http://schemas.microsoft.com/office/drawing/2014/main" id="{B7E84AFA-0488-C24B-0136-96B0DD19C672}"/>
              </a:ext>
            </a:extLst>
          </p:cNvPr>
          <p:cNvSpPr/>
          <p:nvPr/>
        </p:nvSpPr>
        <p:spPr>
          <a:xfrm rot="16200000">
            <a:off x="4694408" y="2336014"/>
            <a:ext cx="3200400" cy="2890822"/>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Cross-Attention</a:t>
            </a:r>
          </a:p>
        </p:txBody>
      </p:sp>
      <p:sp>
        <p:nvSpPr>
          <p:cNvPr id="11" name="Rectangle 10">
            <a:extLst>
              <a:ext uri="{FF2B5EF4-FFF2-40B4-BE49-F238E27FC236}">
                <a16:creationId xmlns:a16="http://schemas.microsoft.com/office/drawing/2014/main" id="{99E11FB3-91CF-0CD3-2C29-3DE889D23207}"/>
              </a:ext>
            </a:extLst>
          </p:cNvPr>
          <p:cNvSpPr/>
          <p:nvPr/>
        </p:nvSpPr>
        <p:spPr>
          <a:xfrm rot="16200000">
            <a:off x="7237139" y="3415665"/>
            <a:ext cx="3200400" cy="731520"/>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Proj</a:t>
            </a:r>
            <a:r>
              <a:rPr kumimoji="0" lang="en-US" sz="2800" b="0" i="0" u="none" strike="noStrike" kern="1200" cap="none" spc="0" normalizeH="0" baseline="-25000" noProof="0" dirty="0" err="1">
                <a:ln>
                  <a:noFill/>
                </a:ln>
                <a:solidFill>
                  <a:sysClr val="windowText" lastClr="000000"/>
                </a:solidFill>
                <a:effectLst/>
                <a:uLnTx/>
                <a:uFillTx/>
                <a:latin typeface="Aptos" panose="02110004020202020204"/>
                <a:ea typeface="+mn-ea"/>
                <a:cs typeface="+mn-cs"/>
              </a:rPr>
              <a:t>out</a:t>
            </a:r>
            <a:endParaRPr kumimoji="0" lang="en-US" sz="28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10178A63-7E17-254B-B376-A654BA5EB9A7}"/>
              </a:ext>
            </a:extLst>
          </p:cNvPr>
          <p:cNvSpPr/>
          <p:nvPr/>
        </p:nvSpPr>
        <p:spPr>
          <a:xfrm>
            <a:off x="6143625" y="2828725"/>
            <a:ext cx="731520" cy="73152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Q</a:t>
            </a:r>
          </a:p>
        </p:txBody>
      </p:sp>
      <p:sp>
        <p:nvSpPr>
          <p:cNvPr id="13" name="Rectangle 12">
            <a:extLst>
              <a:ext uri="{FF2B5EF4-FFF2-40B4-BE49-F238E27FC236}">
                <a16:creationId xmlns:a16="http://schemas.microsoft.com/office/drawing/2014/main" id="{A5670E40-97B4-6706-310D-62B3818012B0}"/>
              </a:ext>
            </a:extLst>
          </p:cNvPr>
          <p:cNvSpPr/>
          <p:nvPr/>
        </p:nvSpPr>
        <p:spPr>
          <a:xfrm>
            <a:off x="5661572" y="3908859"/>
            <a:ext cx="731520" cy="73152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K</a:t>
            </a:r>
          </a:p>
        </p:txBody>
      </p:sp>
      <p:sp>
        <p:nvSpPr>
          <p:cNvPr id="14" name="Rectangle 13">
            <a:extLst>
              <a:ext uri="{FF2B5EF4-FFF2-40B4-BE49-F238E27FC236}">
                <a16:creationId xmlns:a16="http://schemas.microsoft.com/office/drawing/2014/main" id="{B4F02D05-12CD-FFBA-1629-56A90899F434}"/>
              </a:ext>
            </a:extLst>
          </p:cNvPr>
          <p:cNvSpPr/>
          <p:nvPr/>
        </p:nvSpPr>
        <p:spPr>
          <a:xfrm>
            <a:off x="6663690" y="3908859"/>
            <a:ext cx="731520" cy="73152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V</a:t>
            </a:r>
          </a:p>
        </p:txBody>
      </p:sp>
      <p:cxnSp>
        <p:nvCxnSpPr>
          <p:cNvPr id="27" name="Connector: Elbow 26">
            <a:extLst>
              <a:ext uri="{FF2B5EF4-FFF2-40B4-BE49-F238E27FC236}">
                <a16:creationId xmlns:a16="http://schemas.microsoft.com/office/drawing/2014/main" id="{60999464-617E-0DE5-37C7-3924AEFA2F39}"/>
              </a:ext>
            </a:extLst>
          </p:cNvPr>
          <p:cNvCxnSpPr>
            <a:cxnSpLocks/>
            <a:endCxn id="14" idx="2"/>
          </p:cNvCxnSpPr>
          <p:nvPr/>
        </p:nvCxnSpPr>
        <p:spPr>
          <a:xfrm flipV="1">
            <a:off x="6027332" y="4640379"/>
            <a:ext cx="1002118" cy="348614"/>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grpSp>
        <p:nvGrpSpPr>
          <p:cNvPr id="30" name="Group 29">
            <a:extLst>
              <a:ext uri="{FF2B5EF4-FFF2-40B4-BE49-F238E27FC236}">
                <a16:creationId xmlns:a16="http://schemas.microsoft.com/office/drawing/2014/main" id="{F5D2B19D-0712-D8CD-18CF-0C8B7947A8F9}"/>
              </a:ext>
            </a:extLst>
          </p:cNvPr>
          <p:cNvGrpSpPr/>
          <p:nvPr/>
        </p:nvGrpSpPr>
        <p:grpSpPr>
          <a:xfrm>
            <a:off x="2026880" y="3781424"/>
            <a:ext cx="353768" cy="48968"/>
            <a:chOff x="1256207" y="8612501"/>
            <a:chExt cx="353768" cy="48968"/>
          </a:xfrm>
        </p:grpSpPr>
        <p:sp>
          <p:nvSpPr>
            <p:cNvPr id="31" name="Oval 30">
              <a:extLst>
                <a:ext uri="{FF2B5EF4-FFF2-40B4-BE49-F238E27FC236}">
                  <a16:creationId xmlns:a16="http://schemas.microsoft.com/office/drawing/2014/main" id="{DD74D54B-77EE-B0DC-2270-A3E7EAF52CC6}"/>
                </a:ext>
              </a:extLst>
            </p:cNvPr>
            <p:cNvSpPr/>
            <p:nvPr/>
          </p:nvSpPr>
          <p:spPr>
            <a:xfrm>
              <a:off x="12562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Oval 31">
              <a:extLst>
                <a:ext uri="{FF2B5EF4-FFF2-40B4-BE49-F238E27FC236}">
                  <a16:creationId xmlns:a16="http://schemas.microsoft.com/office/drawing/2014/main" id="{D2027B15-BBB6-4968-A168-B2F84A9702C9}"/>
                </a:ext>
              </a:extLst>
            </p:cNvPr>
            <p:cNvSpPr/>
            <p:nvPr/>
          </p:nvSpPr>
          <p:spPr>
            <a:xfrm>
              <a:off x="14086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Oval 32">
              <a:extLst>
                <a:ext uri="{FF2B5EF4-FFF2-40B4-BE49-F238E27FC236}">
                  <a16:creationId xmlns:a16="http://schemas.microsoft.com/office/drawing/2014/main" id="{0412980D-8C94-ED00-58DB-7E5DAA03785F}"/>
                </a:ext>
              </a:extLst>
            </p:cNvPr>
            <p:cNvSpPr/>
            <p:nvPr/>
          </p:nvSpPr>
          <p:spPr>
            <a:xfrm>
              <a:off x="15610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34" name="Group 33">
            <a:extLst>
              <a:ext uri="{FF2B5EF4-FFF2-40B4-BE49-F238E27FC236}">
                <a16:creationId xmlns:a16="http://schemas.microsoft.com/office/drawing/2014/main" id="{C792E0D4-8D6A-41D7-4123-281C51C9C267}"/>
              </a:ext>
            </a:extLst>
          </p:cNvPr>
          <p:cNvGrpSpPr/>
          <p:nvPr/>
        </p:nvGrpSpPr>
        <p:grpSpPr>
          <a:xfrm>
            <a:off x="9683436" y="3754044"/>
            <a:ext cx="353768" cy="48968"/>
            <a:chOff x="1256207" y="8612501"/>
            <a:chExt cx="353768" cy="48968"/>
          </a:xfrm>
        </p:grpSpPr>
        <p:sp>
          <p:nvSpPr>
            <p:cNvPr id="35" name="Oval 34">
              <a:extLst>
                <a:ext uri="{FF2B5EF4-FFF2-40B4-BE49-F238E27FC236}">
                  <a16:creationId xmlns:a16="http://schemas.microsoft.com/office/drawing/2014/main" id="{00C9A56C-D0AE-3064-8E3D-B1D39CCB04AE}"/>
                </a:ext>
              </a:extLst>
            </p:cNvPr>
            <p:cNvSpPr/>
            <p:nvPr/>
          </p:nvSpPr>
          <p:spPr>
            <a:xfrm>
              <a:off x="12562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6" name="Oval 35">
              <a:extLst>
                <a:ext uri="{FF2B5EF4-FFF2-40B4-BE49-F238E27FC236}">
                  <a16:creationId xmlns:a16="http://schemas.microsoft.com/office/drawing/2014/main" id="{FF47DCBA-6AFB-39E9-881C-14F16DF8F2AB}"/>
                </a:ext>
              </a:extLst>
            </p:cNvPr>
            <p:cNvSpPr/>
            <p:nvPr/>
          </p:nvSpPr>
          <p:spPr>
            <a:xfrm>
              <a:off x="14086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7" name="Oval 36">
              <a:extLst>
                <a:ext uri="{FF2B5EF4-FFF2-40B4-BE49-F238E27FC236}">
                  <a16:creationId xmlns:a16="http://schemas.microsoft.com/office/drawing/2014/main" id="{EEF516D9-AB48-72F0-939A-358F1734C9E9}"/>
                </a:ext>
              </a:extLst>
            </p:cNvPr>
            <p:cNvSpPr/>
            <p:nvPr/>
          </p:nvSpPr>
          <p:spPr>
            <a:xfrm>
              <a:off x="15610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8" name="Picture 3">
            <a:extLst>
              <a:ext uri="{FF2B5EF4-FFF2-40B4-BE49-F238E27FC236}">
                <a16:creationId xmlns:a16="http://schemas.microsoft.com/office/drawing/2014/main" id="{9420AA4D-9EC8-088B-7531-F909E43D5C7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930" y="434880"/>
            <a:ext cx="1403230" cy="1371600"/>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Straight Arrow Connector 39">
            <a:extLst>
              <a:ext uri="{FF2B5EF4-FFF2-40B4-BE49-F238E27FC236}">
                <a16:creationId xmlns:a16="http://schemas.microsoft.com/office/drawing/2014/main" id="{6AE39C0D-031C-B06C-6E85-6429A362AC12}"/>
              </a:ext>
            </a:extLst>
          </p:cNvPr>
          <p:cNvCxnSpPr>
            <a:cxnSpLocks/>
            <a:stCxn id="10" idx="2"/>
            <a:endCxn id="11" idx="0"/>
          </p:cNvCxnSpPr>
          <p:nvPr/>
        </p:nvCxnSpPr>
        <p:spPr>
          <a:xfrm>
            <a:off x="7740019" y="3781425"/>
            <a:ext cx="731560" cy="0"/>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2" name="Connector: Elbow 41">
            <a:extLst>
              <a:ext uri="{FF2B5EF4-FFF2-40B4-BE49-F238E27FC236}">
                <a16:creationId xmlns:a16="http://schemas.microsoft.com/office/drawing/2014/main" id="{7D3A987D-2895-CC73-0DB1-CE19F2B1A668}"/>
              </a:ext>
            </a:extLst>
          </p:cNvPr>
          <p:cNvCxnSpPr>
            <a:stCxn id="38" idx="1"/>
            <a:endCxn id="12" idx="0"/>
          </p:cNvCxnSpPr>
          <p:nvPr/>
        </p:nvCxnSpPr>
        <p:spPr>
          <a:xfrm rot="10800000" flipV="1">
            <a:off x="6509386" y="1120679"/>
            <a:ext cx="2701545" cy="1708045"/>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3" name="TextBox 42">
            <a:extLst>
              <a:ext uri="{FF2B5EF4-FFF2-40B4-BE49-F238E27FC236}">
                <a16:creationId xmlns:a16="http://schemas.microsoft.com/office/drawing/2014/main" id="{C8252D8F-2731-6463-025F-AA9801EB4D09}"/>
              </a:ext>
            </a:extLst>
          </p:cNvPr>
          <p:cNvSpPr txBox="1"/>
          <p:nvPr/>
        </p:nvSpPr>
        <p:spPr>
          <a:xfrm>
            <a:off x="10647833" y="936014"/>
            <a:ext cx="4315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endParaRPr kumimoji="0" lang="en-US" sz="1800" b="0" i="0"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endParaRPr>
          </a:p>
        </p:txBody>
      </p:sp>
      <p:sp>
        <p:nvSpPr>
          <p:cNvPr id="28" name="TextBox 27">
            <a:extLst>
              <a:ext uri="{FF2B5EF4-FFF2-40B4-BE49-F238E27FC236}">
                <a16:creationId xmlns:a16="http://schemas.microsoft.com/office/drawing/2014/main" id="{F003F5A2-BD81-AED9-2A88-03B8FED381E3}"/>
              </a:ext>
            </a:extLst>
          </p:cNvPr>
          <p:cNvSpPr txBox="1"/>
          <p:nvPr/>
        </p:nvSpPr>
        <p:spPr>
          <a:xfrm>
            <a:off x="604731" y="5766618"/>
            <a:ext cx="2777906" cy="369332"/>
          </a:xfrm>
          <a:prstGeom prst="rect">
            <a:avLst/>
          </a:prstGeom>
          <a:noFill/>
          <a:ln>
            <a:solidFill>
              <a:schemeClr val="bg1">
                <a:lumMod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 photo of </a:t>
            </a: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dog”</a:t>
            </a:r>
          </a:p>
        </p:txBody>
      </p:sp>
      <p:cxnSp>
        <p:nvCxnSpPr>
          <p:cNvPr id="29" name="Connector: Elbow 22">
            <a:extLst>
              <a:ext uri="{FF2B5EF4-FFF2-40B4-BE49-F238E27FC236}">
                <a16:creationId xmlns:a16="http://schemas.microsoft.com/office/drawing/2014/main" id="{35EFDE77-3797-33A5-3EC1-91D80FAED96F}"/>
              </a:ext>
            </a:extLst>
          </p:cNvPr>
          <p:cNvCxnSpPr>
            <a:cxnSpLocks/>
            <a:stCxn id="28" idx="3"/>
          </p:cNvCxnSpPr>
          <p:nvPr/>
        </p:nvCxnSpPr>
        <p:spPr>
          <a:xfrm flipV="1">
            <a:off x="3382637" y="4640379"/>
            <a:ext cx="2644695" cy="1310905"/>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5047213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ABDFF-9F05-2127-B865-47342CE7614C}"/>
              </a:ext>
            </a:extLst>
          </p:cNvPr>
          <p:cNvSpPr>
            <a:spLocks noGrp="1"/>
          </p:cNvSpPr>
          <p:nvPr>
            <p:ph type="title"/>
          </p:nvPr>
        </p:nvSpPr>
        <p:spPr>
          <a:xfrm>
            <a:off x="838200" y="365125"/>
            <a:ext cx="5825490" cy="1325563"/>
          </a:xfrm>
        </p:spPr>
        <p:txBody>
          <a:bodyPr/>
          <a:lstStyle/>
          <a:p>
            <a:r>
              <a:rPr lang="en-US" dirty="0"/>
              <a:t>Transformer blocks</a:t>
            </a:r>
          </a:p>
        </p:txBody>
      </p:sp>
      <p:sp>
        <p:nvSpPr>
          <p:cNvPr id="4" name="Rectangle 3">
            <a:extLst>
              <a:ext uri="{FF2B5EF4-FFF2-40B4-BE49-F238E27FC236}">
                <a16:creationId xmlns:a16="http://schemas.microsoft.com/office/drawing/2014/main" id="{F5AF4E3E-3959-2483-8130-BE68DF4ECBC7}"/>
              </a:ext>
            </a:extLst>
          </p:cNvPr>
          <p:cNvSpPr/>
          <p:nvPr/>
        </p:nvSpPr>
        <p:spPr>
          <a:xfrm>
            <a:off x="2758440" y="2044065"/>
            <a:ext cx="6675120" cy="347472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9B1D3330-D147-9595-6FAE-69517790DA30}"/>
              </a:ext>
            </a:extLst>
          </p:cNvPr>
          <p:cNvSpPr/>
          <p:nvPr/>
        </p:nvSpPr>
        <p:spPr>
          <a:xfrm rot="16200000">
            <a:off x="1733238" y="3415665"/>
            <a:ext cx="3200400" cy="731520"/>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Proj</a:t>
            </a:r>
            <a:r>
              <a:rPr kumimoji="0" lang="en-US" sz="2800" b="0" i="0" u="none" strike="noStrike" kern="1200" cap="none" spc="0" normalizeH="0" baseline="-25000" noProof="0" dirty="0" err="1">
                <a:ln>
                  <a:noFill/>
                </a:ln>
                <a:solidFill>
                  <a:sysClr val="windowText" lastClr="000000"/>
                </a:solidFill>
                <a:effectLst/>
                <a:uLnTx/>
                <a:uFillTx/>
                <a:latin typeface="Aptos" panose="02110004020202020204"/>
                <a:ea typeface="+mn-ea"/>
                <a:cs typeface="+mn-cs"/>
              </a:rPr>
              <a:t>in</a:t>
            </a:r>
            <a:endParaRPr kumimoji="0" lang="en-US" sz="28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4424124B-B42D-8DD2-BD44-FFF845B5CA7C}"/>
              </a:ext>
            </a:extLst>
          </p:cNvPr>
          <p:cNvSpPr/>
          <p:nvPr/>
        </p:nvSpPr>
        <p:spPr>
          <a:xfrm rot="16200000">
            <a:off x="2673997" y="3415666"/>
            <a:ext cx="3200400" cy="731520"/>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Self-Attention</a:t>
            </a:r>
          </a:p>
        </p:txBody>
      </p:sp>
      <p:sp>
        <p:nvSpPr>
          <p:cNvPr id="10" name="Rectangle 9">
            <a:extLst>
              <a:ext uri="{FF2B5EF4-FFF2-40B4-BE49-F238E27FC236}">
                <a16:creationId xmlns:a16="http://schemas.microsoft.com/office/drawing/2014/main" id="{B7E84AFA-0488-C24B-0136-96B0DD19C672}"/>
              </a:ext>
            </a:extLst>
          </p:cNvPr>
          <p:cNvSpPr/>
          <p:nvPr/>
        </p:nvSpPr>
        <p:spPr>
          <a:xfrm rot="16200000">
            <a:off x="4694408" y="2336014"/>
            <a:ext cx="3200400" cy="2890822"/>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Cross-Attention</a:t>
            </a:r>
          </a:p>
        </p:txBody>
      </p:sp>
      <p:sp>
        <p:nvSpPr>
          <p:cNvPr id="11" name="Rectangle 10">
            <a:extLst>
              <a:ext uri="{FF2B5EF4-FFF2-40B4-BE49-F238E27FC236}">
                <a16:creationId xmlns:a16="http://schemas.microsoft.com/office/drawing/2014/main" id="{99E11FB3-91CF-0CD3-2C29-3DE889D23207}"/>
              </a:ext>
            </a:extLst>
          </p:cNvPr>
          <p:cNvSpPr/>
          <p:nvPr/>
        </p:nvSpPr>
        <p:spPr>
          <a:xfrm rot="16200000">
            <a:off x="7237139" y="3415665"/>
            <a:ext cx="3200400" cy="731520"/>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Proj</a:t>
            </a:r>
            <a:r>
              <a:rPr kumimoji="0" lang="en-US" sz="2800" b="0" i="0" u="none" strike="noStrike" kern="1200" cap="none" spc="0" normalizeH="0" baseline="-25000" noProof="0" dirty="0" err="1">
                <a:ln>
                  <a:noFill/>
                </a:ln>
                <a:solidFill>
                  <a:sysClr val="windowText" lastClr="000000"/>
                </a:solidFill>
                <a:effectLst/>
                <a:uLnTx/>
                <a:uFillTx/>
                <a:latin typeface="Aptos" panose="02110004020202020204"/>
                <a:ea typeface="+mn-ea"/>
                <a:cs typeface="+mn-cs"/>
              </a:rPr>
              <a:t>out</a:t>
            </a:r>
            <a:endParaRPr kumimoji="0" lang="en-US" sz="28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10178A63-7E17-254B-B376-A654BA5EB9A7}"/>
              </a:ext>
            </a:extLst>
          </p:cNvPr>
          <p:cNvSpPr/>
          <p:nvPr/>
        </p:nvSpPr>
        <p:spPr>
          <a:xfrm>
            <a:off x="6143625" y="2828725"/>
            <a:ext cx="731520" cy="73152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Q</a:t>
            </a:r>
          </a:p>
        </p:txBody>
      </p:sp>
      <p:sp>
        <p:nvSpPr>
          <p:cNvPr id="13" name="Rectangle 12">
            <a:extLst>
              <a:ext uri="{FF2B5EF4-FFF2-40B4-BE49-F238E27FC236}">
                <a16:creationId xmlns:a16="http://schemas.microsoft.com/office/drawing/2014/main" id="{A5670E40-97B4-6706-310D-62B3818012B0}"/>
              </a:ext>
            </a:extLst>
          </p:cNvPr>
          <p:cNvSpPr/>
          <p:nvPr/>
        </p:nvSpPr>
        <p:spPr>
          <a:xfrm>
            <a:off x="5661572" y="3908859"/>
            <a:ext cx="731520" cy="73152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K</a:t>
            </a:r>
          </a:p>
        </p:txBody>
      </p:sp>
      <p:sp>
        <p:nvSpPr>
          <p:cNvPr id="14" name="Rectangle 13">
            <a:extLst>
              <a:ext uri="{FF2B5EF4-FFF2-40B4-BE49-F238E27FC236}">
                <a16:creationId xmlns:a16="http://schemas.microsoft.com/office/drawing/2014/main" id="{B4F02D05-12CD-FFBA-1629-56A90899F434}"/>
              </a:ext>
            </a:extLst>
          </p:cNvPr>
          <p:cNvSpPr/>
          <p:nvPr/>
        </p:nvSpPr>
        <p:spPr>
          <a:xfrm>
            <a:off x="6663690" y="3908859"/>
            <a:ext cx="731520" cy="731520"/>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V</a:t>
            </a:r>
          </a:p>
        </p:txBody>
      </p:sp>
      <p:pic>
        <p:nvPicPr>
          <p:cNvPr id="16" name="Graphic 15" descr="Lock with solid fill">
            <a:extLst>
              <a:ext uri="{FF2B5EF4-FFF2-40B4-BE49-F238E27FC236}">
                <a16:creationId xmlns:a16="http://schemas.microsoft.com/office/drawing/2014/main" id="{79AD96B5-1CD5-F777-346C-0B9830B99F4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82637" y="2181224"/>
            <a:ext cx="320040" cy="320040"/>
          </a:xfrm>
          <a:prstGeom prst="rect">
            <a:avLst/>
          </a:prstGeom>
        </p:spPr>
      </p:pic>
      <p:pic>
        <p:nvPicPr>
          <p:cNvPr id="17" name="Graphic 16" descr="Lock with solid fill">
            <a:extLst>
              <a:ext uri="{FF2B5EF4-FFF2-40B4-BE49-F238E27FC236}">
                <a16:creationId xmlns:a16="http://schemas.microsoft.com/office/drawing/2014/main" id="{D289ABD6-7595-8103-8A29-7B737BA68D1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17369" y="2181224"/>
            <a:ext cx="320040" cy="320040"/>
          </a:xfrm>
          <a:prstGeom prst="rect">
            <a:avLst/>
          </a:prstGeom>
        </p:spPr>
      </p:pic>
      <p:pic>
        <p:nvPicPr>
          <p:cNvPr id="19" name="Graphic 18" descr="Lock with solid fill">
            <a:extLst>
              <a:ext uri="{FF2B5EF4-FFF2-40B4-BE49-F238E27FC236}">
                <a16:creationId xmlns:a16="http://schemas.microsoft.com/office/drawing/2014/main" id="{64C0EA7C-D452-DB55-0CDC-A6BB9DC2970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83059" y="2181224"/>
            <a:ext cx="320040" cy="320040"/>
          </a:xfrm>
          <a:prstGeom prst="rect">
            <a:avLst/>
          </a:prstGeom>
        </p:spPr>
      </p:pic>
      <p:sp>
        <p:nvSpPr>
          <p:cNvPr id="21" name="TextBox 20">
            <a:extLst>
              <a:ext uri="{FF2B5EF4-FFF2-40B4-BE49-F238E27FC236}">
                <a16:creationId xmlns:a16="http://schemas.microsoft.com/office/drawing/2014/main" id="{F003F5A2-BD81-AED9-2A88-03B8FED381E3}"/>
              </a:ext>
            </a:extLst>
          </p:cNvPr>
          <p:cNvSpPr txBox="1"/>
          <p:nvPr/>
        </p:nvSpPr>
        <p:spPr>
          <a:xfrm>
            <a:off x="604731" y="5766618"/>
            <a:ext cx="2777906" cy="369332"/>
          </a:xfrm>
          <a:prstGeom prst="rect">
            <a:avLst/>
          </a:prstGeom>
          <a:noFill/>
          <a:ln>
            <a:solidFill>
              <a:schemeClr val="bg1">
                <a:lumMod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 photo of </a:t>
            </a: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dog”</a:t>
            </a:r>
          </a:p>
        </p:txBody>
      </p:sp>
      <p:cxnSp>
        <p:nvCxnSpPr>
          <p:cNvPr id="23" name="Connector: Elbow 22">
            <a:extLst>
              <a:ext uri="{FF2B5EF4-FFF2-40B4-BE49-F238E27FC236}">
                <a16:creationId xmlns:a16="http://schemas.microsoft.com/office/drawing/2014/main" id="{35EFDE77-3797-33A5-3EC1-91D80FAED96F}"/>
              </a:ext>
            </a:extLst>
          </p:cNvPr>
          <p:cNvCxnSpPr>
            <a:cxnSpLocks/>
            <a:stCxn id="21" idx="3"/>
            <a:endCxn id="13" idx="2"/>
          </p:cNvCxnSpPr>
          <p:nvPr/>
        </p:nvCxnSpPr>
        <p:spPr>
          <a:xfrm flipV="1">
            <a:off x="3382637" y="4640379"/>
            <a:ext cx="2644695" cy="1310905"/>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7" name="Connector: Elbow 26">
            <a:extLst>
              <a:ext uri="{FF2B5EF4-FFF2-40B4-BE49-F238E27FC236}">
                <a16:creationId xmlns:a16="http://schemas.microsoft.com/office/drawing/2014/main" id="{60999464-617E-0DE5-37C7-3924AEFA2F39}"/>
              </a:ext>
            </a:extLst>
          </p:cNvPr>
          <p:cNvCxnSpPr>
            <a:cxnSpLocks/>
            <a:endCxn id="14" idx="2"/>
          </p:cNvCxnSpPr>
          <p:nvPr/>
        </p:nvCxnSpPr>
        <p:spPr>
          <a:xfrm flipV="1">
            <a:off x="6027332" y="4640379"/>
            <a:ext cx="1002118" cy="348614"/>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grpSp>
        <p:nvGrpSpPr>
          <p:cNvPr id="30" name="Group 29">
            <a:extLst>
              <a:ext uri="{FF2B5EF4-FFF2-40B4-BE49-F238E27FC236}">
                <a16:creationId xmlns:a16="http://schemas.microsoft.com/office/drawing/2014/main" id="{F5D2B19D-0712-D8CD-18CF-0C8B7947A8F9}"/>
              </a:ext>
            </a:extLst>
          </p:cNvPr>
          <p:cNvGrpSpPr/>
          <p:nvPr/>
        </p:nvGrpSpPr>
        <p:grpSpPr>
          <a:xfrm>
            <a:off x="2026880" y="3781424"/>
            <a:ext cx="353768" cy="48968"/>
            <a:chOff x="1256207" y="8612501"/>
            <a:chExt cx="353768" cy="48968"/>
          </a:xfrm>
        </p:grpSpPr>
        <p:sp>
          <p:nvSpPr>
            <p:cNvPr id="31" name="Oval 30">
              <a:extLst>
                <a:ext uri="{FF2B5EF4-FFF2-40B4-BE49-F238E27FC236}">
                  <a16:creationId xmlns:a16="http://schemas.microsoft.com/office/drawing/2014/main" id="{DD74D54B-77EE-B0DC-2270-A3E7EAF52CC6}"/>
                </a:ext>
              </a:extLst>
            </p:cNvPr>
            <p:cNvSpPr/>
            <p:nvPr/>
          </p:nvSpPr>
          <p:spPr>
            <a:xfrm>
              <a:off x="12562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Oval 31">
              <a:extLst>
                <a:ext uri="{FF2B5EF4-FFF2-40B4-BE49-F238E27FC236}">
                  <a16:creationId xmlns:a16="http://schemas.microsoft.com/office/drawing/2014/main" id="{D2027B15-BBB6-4968-A168-B2F84A9702C9}"/>
                </a:ext>
              </a:extLst>
            </p:cNvPr>
            <p:cNvSpPr/>
            <p:nvPr/>
          </p:nvSpPr>
          <p:spPr>
            <a:xfrm>
              <a:off x="14086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Oval 32">
              <a:extLst>
                <a:ext uri="{FF2B5EF4-FFF2-40B4-BE49-F238E27FC236}">
                  <a16:creationId xmlns:a16="http://schemas.microsoft.com/office/drawing/2014/main" id="{0412980D-8C94-ED00-58DB-7E5DAA03785F}"/>
                </a:ext>
              </a:extLst>
            </p:cNvPr>
            <p:cNvSpPr/>
            <p:nvPr/>
          </p:nvSpPr>
          <p:spPr>
            <a:xfrm>
              <a:off x="15610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34" name="Group 33">
            <a:extLst>
              <a:ext uri="{FF2B5EF4-FFF2-40B4-BE49-F238E27FC236}">
                <a16:creationId xmlns:a16="http://schemas.microsoft.com/office/drawing/2014/main" id="{C792E0D4-8D6A-41D7-4123-281C51C9C267}"/>
              </a:ext>
            </a:extLst>
          </p:cNvPr>
          <p:cNvGrpSpPr/>
          <p:nvPr/>
        </p:nvGrpSpPr>
        <p:grpSpPr>
          <a:xfrm>
            <a:off x="9683436" y="3754044"/>
            <a:ext cx="353768" cy="48968"/>
            <a:chOff x="1256207" y="8612501"/>
            <a:chExt cx="353768" cy="48968"/>
          </a:xfrm>
        </p:grpSpPr>
        <p:sp>
          <p:nvSpPr>
            <p:cNvPr id="35" name="Oval 34">
              <a:extLst>
                <a:ext uri="{FF2B5EF4-FFF2-40B4-BE49-F238E27FC236}">
                  <a16:creationId xmlns:a16="http://schemas.microsoft.com/office/drawing/2014/main" id="{00C9A56C-D0AE-3064-8E3D-B1D39CCB04AE}"/>
                </a:ext>
              </a:extLst>
            </p:cNvPr>
            <p:cNvSpPr/>
            <p:nvPr/>
          </p:nvSpPr>
          <p:spPr>
            <a:xfrm>
              <a:off x="12562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6" name="Oval 35">
              <a:extLst>
                <a:ext uri="{FF2B5EF4-FFF2-40B4-BE49-F238E27FC236}">
                  <a16:creationId xmlns:a16="http://schemas.microsoft.com/office/drawing/2014/main" id="{FF47DCBA-6AFB-39E9-881C-14F16DF8F2AB}"/>
                </a:ext>
              </a:extLst>
            </p:cNvPr>
            <p:cNvSpPr/>
            <p:nvPr/>
          </p:nvSpPr>
          <p:spPr>
            <a:xfrm>
              <a:off x="14086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7" name="Oval 36">
              <a:extLst>
                <a:ext uri="{FF2B5EF4-FFF2-40B4-BE49-F238E27FC236}">
                  <a16:creationId xmlns:a16="http://schemas.microsoft.com/office/drawing/2014/main" id="{EEF516D9-AB48-72F0-939A-358F1734C9E9}"/>
                </a:ext>
              </a:extLst>
            </p:cNvPr>
            <p:cNvSpPr/>
            <p:nvPr/>
          </p:nvSpPr>
          <p:spPr>
            <a:xfrm>
              <a:off x="15610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8" name="Picture 3">
            <a:extLst>
              <a:ext uri="{FF2B5EF4-FFF2-40B4-BE49-F238E27FC236}">
                <a16:creationId xmlns:a16="http://schemas.microsoft.com/office/drawing/2014/main" id="{9420AA4D-9EC8-088B-7531-F909E43D5C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10930" y="434880"/>
            <a:ext cx="1403230" cy="1371600"/>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Straight Arrow Connector 39">
            <a:extLst>
              <a:ext uri="{FF2B5EF4-FFF2-40B4-BE49-F238E27FC236}">
                <a16:creationId xmlns:a16="http://schemas.microsoft.com/office/drawing/2014/main" id="{6AE39C0D-031C-B06C-6E85-6429A362AC12}"/>
              </a:ext>
            </a:extLst>
          </p:cNvPr>
          <p:cNvCxnSpPr>
            <a:stCxn id="10" idx="2"/>
            <a:endCxn id="11" idx="0"/>
          </p:cNvCxnSpPr>
          <p:nvPr/>
        </p:nvCxnSpPr>
        <p:spPr>
          <a:xfrm>
            <a:off x="7740019" y="3781425"/>
            <a:ext cx="731560" cy="0"/>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2" name="Connector: Elbow 41">
            <a:extLst>
              <a:ext uri="{FF2B5EF4-FFF2-40B4-BE49-F238E27FC236}">
                <a16:creationId xmlns:a16="http://schemas.microsoft.com/office/drawing/2014/main" id="{7D3A987D-2895-CC73-0DB1-CE19F2B1A668}"/>
              </a:ext>
            </a:extLst>
          </p:cNvPr>
          <p:cNvCxnSpPr>
            <a:stCxn id="38" idx="1"/>
            <a:endCxn id="12" idx="0"/>
          </p:cNvCxnSpPr>
          <p:nvPr/>
        </p:nvCxnSpPr>
        <p:spPr>
          <a:xfrm rot="10800000" flipV="1">
            <a:off x="6509386" y="1120679"/>
            <a:ext cx="2701545" cy="1708045"/>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239534A2-A2B7-2C1E-DB05-752C027FE921}"/>
              </a:ext>
            </a:extLst>
          </p:cNvPr>
          <p:cNvSpPr txBox="1"/>
          <p:nvPr/>
        </p:nvSpPr>
        <p:spPr>
          <a:xfrm>
            <a:off x="10647833" y="936014"/>
            <a:ext cx="4315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endParaRPr kumimoji="0" lang="en-US" sz="1800" b="0" i="0"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300250595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ABDFF-9F05-2127-B865-47342CE7614C}"/>
              </a:ext>
            </a:extLst>
          </p:cNvPr>
          <p:cNvSpPr>
            <a:spLocks noGrp="1"/>
          </p:cNvSpPr>
          <p:nvPr>
            <p:ph type="title"/>
          </p:nvPr>
        </p:nvSpPr>
        <p:spPr>
          <a:xfrm>
            <a:off x="838200" y="365125"/>
            <a:ext cx="6093872" cy="1325563"/>
          </a:xfrm>
        </p:spPr>
        <p:txBody>
          <a:bodyPr/>
          <a:lstStyle/>
          <a:p>
            <a:r>
              <a:rPr lang="en-US" dirty="0"/>
              <a:t>Transformer blocks</a:t>
            </a:r>
          </a:p>
        </p:txBody>
      </p:sp>
      <p:sp>
        <p:nvSpPr>
          <p:cNvPr id="4" name="Rectangle 3">
            <a:extLst>
              <a:ext uri="{FF2B5EF4-FFF2-40B4-BE49-F238E27FC236}">
                <a16:creationId xmlns:a16="http://schemas.microsoft.com/office/drawing/2014/main" id="{F5AF4E3E-3959-2483-8130-BE68DF4ECBC7}"/>
              </a:ext>
            </a:extLst>
          </p:cNvPr>
          <p:cNvSpPr/>
          <p:nvPr/>
        </p:nvSpPr>
        <p:spPr>
          <a:xfrm>
            <a:off x="2758440" y="2044065"/>
            <a:ext cx="6675120" cy="347472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9B1D3330-D147-9595-6FAE-69517790DA30}"/>
              </a:ext>
            </a:extLst>
          </p:cNvPr>
          <p:cNvSpPr/>
          <p:nvPr/>
        </p:nvSpPr>
        <p:spPr>
          <a:xfrm rot="16200000">
            <a:off x="1733238" y="3415665"/>
            <a:ext cx="3200400" cy="731520"/>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Proj</a:t>
            </a:r>
            <a:r>
              <a:rPr kumimoji="0" lang="en-US" sz="2800" b="0" i="0" u="none" strike="noStrike" kern="1200" cap="none" spc="0" normalizeH="0" baseline="-25000" noProof="0" dirty="0" err="1">
                <a:ln>
                  <a:noFill/>
                </a:ln>
                <a:solidFill>
                  <a:sysClr val="windowText" lastClr="000000"/>
                </a:solidFill>
                <a:effectLst/>
                <a:uLnTx/>
                <a:uFillTx/>
                <a:latin typeface="Aptos" panose="02110004020202020204"/>
                <a:ea typeface="+mn-ea"/>
                <a:cs typeface="+mn-cs"/>
              </a:rPr>
              <a:t>in</a:t>
            </a:r>
            <a:endParaRPr kumimoji="0" lang="en-US" sz="28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4424124B-B42D-8DD2-BD44-FFF845B5CA7C}"/>
              </a:ext>
            </a:extLst>
          </p:cNvPr>
          <p:cNvSpPr/>
          <p:nvPr/>
        </p:nvSpPr>
        <p:spPr>
          <a:xfrm rot="16200000">
            <a:off x="2673997" y="3415666"/>
            <a:ext cx="3200400" cy="731520"/>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Self-Attention</a:t>
            </a:r>
          </a:p>
        </p:txBody>
      </p:sp>
      <p:sp>
        <p:nvSpPr>
          <p:cNvPr id="10" name="Rectangle 9">
            <a:extLst>
              <a:ext uri="{FF2B5EF4-FFF2-40B4-BE49-F238E27FC236}">
                <a16:creationId xmlns:a16="http://schemas.microsoft.com/office/drawing/2014/main" id="{B7E84AFA-0488-C24B-0136-96B0DD19C672}"/>
              </a:ext>
            </a:extLst>
          </p:cNvPr>
          <p:cNvSpPr/>
          <p:nvPr/>
        </p:nvSpPr>
        <p:spPr>
          <a:xfrm rot="16200000">
            <a:off x="4694408" y="2336014"/>
            <a:ext cx="3200400" cy="2890822"/>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Cross-Attention</a:t>
            </a:r>
          </a:p>
        </p:txBody>
      </p:sp>
      <p:sp>
        <p:nvSpPr>
          <p:cNvPr id="11" name="Rectangle 10">
            <a:extLst>
              <a:ext uri="{FF2B5EF4-FFF2-40B4-BE49-F238E27FC236}">
                <a16:creationId xmlns:a16="http://schemas.microsoft.com/office/drawing/2014/main" id="{99E11FB3-91CF-0CD3-2C29-3DE889D23207}"/>
              </a:ext>
            </a:extLst>
          </p:cNvPr>
          <p:cNvSpPr/>
          <p:nvPr/>
        </p:nvSpPr>
        <p:spPr>
          <a:xfrm rot="16200000">
            <a:off x="7237139" y="3415665"/>
            <a:ext cx="3200400" cy="73152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Proj</a:t>
            </a:r>
            <a:r>
              <a:rPr kumimoji="0" lang="en-US" sz="2800" b="0" i="0" u="none" strike="noStrike" kern="1200" cap="none" spc="0" normalizeH="0" baseline="-25000" noProof="0" dirty="0" err="1">
                <a:ln>
                  <a:noFill/>
                </a:ln>
                <a:solidFill>
                  <a:sysClr val="windowText" lastClr="000000"/>
                </a:solidFill>
                <a:effectLst/>
                <a:uLnTx/>
                <a:uFillTx/>
                <a:latin typeface="Aptos" panose="02110004020202020204"/>
                <a:ea typeface="+mn-ea"/>
                <a:cs typeface="+mn-cs"/>
              </a:rPr>
              <a:t>out</a:t>
            </a:r>
            <a:endParaRPr kumimoji="0" lang="en-US" sz="28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10178A63-7E17-254B-B376-A654BA5EB9A7}"/>
              </a:ext>
            </a:extLst>
          </p:cNvPr>
          <p:cNvSpPr/>
          <p:nvPr/>
        </p:nvSpPr>
        <p:spPr>
          <a:xfrm>
            <a:off x="6143625" y="2828725"/>
            <a:ext cx="731520" cy="73152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Q</a:t>
            </a:r>
          </a:p>
        </p:txBody>
      </p:sp>
      <p:sp>
        <p:nvSpPr>
          <p:cNvPr id="13" name="Rectangle 12">
            <a:extLst>
              <a:ext uri="{FF2B5EF4-FFF2-40B4-BE49-F238E27FC236}">
                <a16:creationId xmlns:a16="http://schemas.microsoft.com/office/drawing/2014/main" id="{A5670E40-97B4-6706-310D-62B3818012B0}"/>
              </a:ext>
            </a:extLst>
          </p:cNvPr>
          <p:cNvSpPr/>
          <p:nvPr/>
        </p:nvSpPr>
        <p:spPr>
          <a:xfrm>
            <a:off x="5661572" y="3908859"/>
            <a:ext cx="731520" cy="73152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K</a:t>
            </a:r>
          </a:p>
        </p:txBody>
      </p:sp>
      <p:sp>
        <p:nvSpPr>
          <p:cNvPr id="14" name="Rectangle 13">
            <a:extLst>
              <a:ext uri="{FF2B5EF4-FFF2-40B4-BE49-F238E27FC236}">
                <a16:creationId xmlns:a16="http://schemas.microsoft.com/office/drawing/2014/main" id="{B4F02D05-12CD-FFBA-1629-56A90899F434}"/>
              </a:ext>
            </a:extLst>
          </p:cNvPr>
          <p:cNvSpPr/>
          <p:nvPr/>
        </p:nvSpPr>
        <p:spPr>
          <a:xfrm>
            <a:off x="6663690" y="3908859"/>
            <a:ext cx="731520" cy="73152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V</a:t>
            </a:r>
          </a:p>
        </p:txBody>
      </p:sp>
      <p:pic>
        <p:nvPicPr>
          <p:cNvPr id="16" name="Graphic 15" descr="Lock with solid fill">
            <a:extLst>
              <a:ext uri="{FF2B5EF4-FFF2-40B4-BE49-F238E27FC236}">
                <a16:creationId xmlns:a16="http://schemas.microsoft.com/office/drawing/2014/main" id="{79AD96B5-1CD5-F777-346C-0B9830B99F4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82637" y="2181224"/>
            <a:ext cx="320040" cy="320040"/>
          </a:xfrm>
          <a:prstGeom prst="rect">
            <a:avLst/>
          </a:prstGeom>
        </p:spPr>
      </p:pic>
      <p:pic>
        <p:nvPicPr>
          <p:cNvPr id="17" name="Graphic 16" descr="Lock with solid fill">
            <a:extLst>
              <a:ext uri="{FF2B5EF4-FFF2-40B4-BE49-F238E27FC236}">
                <a16:creationId xmlns:a16="http://schemas.microsoft.com/office/drawing/2014/main" id="{D289ABD6-7595-8103-8A29-7B737BA68D1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17369" y="2181224"/>
            <a:ext cx="320040" cy="320040"/>
          </a:xfrm>
          <a:prstGeom prst="rect">
            <a:avLst/>
          </a:prstGeom>
        </p:spPr>
      </p:pic>
      <p:cxnSp>
        <p:nvCxnSpPr>
          <p:cNvPr id="27" name="Connector: Elbow 26">
            <a:extLst>
              <a:ext uri="{FF2B5EF4-FFF2-40B4-BE49-F238E27FC236}">
                <a16:creationId xmlns:a16="http://schemas.microsoft.com/office/drawing/2014/main" id="{60999464-617E-0DE5-37C7-3924AEFA2F39}"/>
              </a:ext>
            </a:extLst>
          </p:cNvPr>
          <p:cNvCxnSpPr>
            <a:cxnSpLocks/>
            <a:endCxn id="14" idx="2"/>
          </p:cNvCxnSpPr>
          <p:nvPr/>
        </p:nvCxnSpPr>
        <p:spPr>
          <a:xfrm flipV="1">
            <a:off x="6027332" y="4640379"/>
            <a:ext cx="1002118" cy="348614"/>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grpSp>
        <p:nvGrpSpPr>
          <p:cNvPr id="30" name="Group 29">
            <a:extLst>
              <a:ext uri="{FF2B5EF4-FFF2-40B4-BE49-F238E27FC236}">
                <a16:creationId xmlns:a16="http://schemas.microsoft.com/office/drawing/2014/main" id="{F5D2B19D-0712-D8CD-18CF-0C8B7947A8F9}"/>
              </a:ext>
            </a:extLst>
          </p:cNvPr>
          <p:cNvGrpSpPr/>
          <p:nvPr/>
        </p:nvGrpSpPr>
        <p:grpSpPr>
          <a:xfrm>
            <a:off x="2026880" y="3781424"/>
            <a:ext cx="353768" cy="48968"/>
            <a:chOff x="1256207" y="8612501"/>
            <a:chExt cx="353768" cy="48968"/>
          </a:xfrm>
        </p:grpSpPr>
        <p:sp>
          <p:nvSpPr>
            <p:cNvPr id="31" name="Oval 30">
              <a:extLst>
                <a:ext uri="{FF2B5EF4-FFF2-40B4-BE49-F238E27FC236}">
                  <a16:creationId xmlns:a16="http://schemas.microsoft.com/office/drawing/2014/main" id="{DD74D54B-77EE-B0DC-2270-A3E7EAF52CC6}"/>
                </a:ext>
              </a:extLst>
            </p:cNvPr>
            <p:cNvSpPr/>
            <p:nvPr/>
          </p:nvSpPr>
          <p:spPr>
            <a:xfrm>
              <a:off x="12562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Oval 31">
              <a:extLst>
                <a:ext uri="{FF2B5EF4-FFF2-40B4-BE49-F238E27FC236}">
                  <a16:creationId xmlns:a16="http://schemas.microsoft.com/office/drawing/2014/main" id="{D2027B15-BBB6-4968-A168-B2F84A9702C9}"/>
                </a:ext>
              </a:extLst>
            </p:cNvPr>
            <p:cNvSpPr/>
            <p:nvPr/>
          </p:nvSpPr>
          <p:spPr>
            <a:xfrm>
              <a:off x="14086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Oval 32">
              <a:extLst>
                <a:ext uri="{FF2B5EF4-FFF2-40B4-BE49-F238E27FC236}">
                  <a16:creationId xmlns:a16="http://schemas.microsoft.com/office/drawing/2014/main" id="{0412980D-8C94-ED00-58DB-7E5DAA03785F}"/>
                </a:ext>
              </a:extLst>
            </p:cNvPr>
            <p:cNvSpPr/>
            <p:nvPr/>
          </p:nvSpPr>
          <p:spPr>
            <a:xfrm>
              <a:off x="15610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34" name="Group 33">
            <a:extLst>
              <a:ext uri="{FF2B5EF4-FFF2-40B4-BE49-F238E27FC236}">
                <a16:creationId xmlns:a16="http://schemas.microsoft.com/office/drawing/2014/main" id="{C792E0D4-8D6A-41D7-4123-281C51C9C267}"/>
              </a:ext>
            </a:extLst>
          </p:cNvPr>
          <p:cNvGrpSpPr/>
          <p:nvPr/>
        </p:nvGrpSpPr>
        <p:grpSpPr>
          <a:xfrm>
            <a:off x="9683436" y="3754044"/>
            <a:ext cx="353768" cy="48968"/>
            <a:chOff x="1256207" y="8612501"/>
            <a:chExt cx="353768" cy="48968"/>
          </a:xfrm>
        </p:grpSpPr>
        <p:sp>
          <p:nvSpPr>
            <p:cNvPr id="35" name="Oval 34">
              <a:extLst>
                <a:ext uri="{FF2B5EF4-FFF2-40B4-BE49-F238E27FC236}">
                  <a16:creationId xmlns:a16="http://schemas.microsoft.com/office/drawing/2014/main" id="{00C9A56C-D0AE-3064-8E3D-B1D39CCB04AE}"/>
                </a:ext>
              </a:extLst>
            </p:cNvPr>
            <p:cNvSpPr/>
            <p:nvPr/>
          </p:nvSpPr>
          <p:spPr>
            <a:xfrm>
              <a:off x="12562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6" name="Oval 35">
              <a:extLst>
                <a:ext uri="{FF2B5EF4-FFF2-40B4-BE49-F238E27FC236}">
                  <a16:creationId xmlns:a16="http://schemas.microsoft.com/office/drawing/2014/main" id="{FF47DCBA-6AFB-39E9-881C-14F16DF8F2AB}"/>
                </a:ext>
              </a:extLst>
            </p:cNvPr>
            <p:cNvSpPr/>
            <p:nvPr/>
          </p:nvSpPr>
          <p:spPr>
            <a:xfrm>
              <a:off x="14086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7" name="Oval 36">
              <a:extLst>
                <a:ext uri="{FF2B5EF4-FFF2-40B4-BE49-F238E27FC236}">
                  <a16:creationId xmlns:a16="http://schemas.microsoft.com/office/drawing/2014/main" id="{EEF516D9-AB48-72F0-939A-358F1734C9E9}"/>
                </a:ext>
              </a:extLst>
            </p:cNvPr>
            <p:cNvSpPr/>
            <p:nvPr/>
          </p:nvSpPr>
          <p:spPr>
            <a:xfrm>
              <a:off x="15610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8" name="Picture 3">
            <a:extLst>
              <a:ext uri="{FF2B5EF4-FFF2-40B4-BE49-F238E27FC236}">
                <a16:creationId xmlns:a16="http://schemas.microsoft.com/office/drawing/2014/main" id="{9420AA4D-9EC8-088B-7531-F909E43D5C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10930" y="434880"/>
            <a:ext cx="1403230" cy="1371600"/>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Straight Arrow Connector 39">
            <a:extLst>
              <a:ext uri="{FF2B5EF4-FFF2-40B4-BE49-F238E27FC236}">
                <a16:creationId xmlns:a16="http://schemas.microsoft.com/office/drawing/2014/main" id="{6AE39C0D-031C-B06C-6E85-6429A362AC12}"/>
              </a:ext>
            </a:extLst>
          </p:cNvPr>
          <p:cNvCxnSpPr>
            <a:stCxn id="10" idx="2"/>
            <a:endCxn id="11" idx="0"/>
          </p:cNvCxnSpPr>
          <p:nvPr/>
        </p:nvCxnSpPr>
        <p:spPr>
          <a:xfrm>
            <a:off x="7740019" y="3781425"/>
            <a:ext cx="731560" cy="0"/>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2" name="Connector: Elbow 41">
            <a:extLst>
              <a:ext uri="{FF2B5EF4-FFF2-40B4-BE49-F238E27FC236}">
                <a16:creationId xmlns:a16="http://schemas.microsoft.com/office/drawing/2014/main" id="{7D3A987D-2895-CC73-0DB1-CE19F2B1A668}"/>
              </a:ext>
            </a:extLst>
          </p:cNvPr>
          <p:cNvCxnSpPr>
            <a:stCxn id="38" idx="1"/>
            <a:endCxn id="12" idx="0"/>
          </p:cNvCxnSpPr>
          <p:nvPr/>
        </p:nvCxnSpPr>
        <p:spPr>
          <a:xfrm rot="10800000" flipV="1">
            <a:off x="6509386" y="1120679"/>
            <a:ext cx="2701545" cy="1708045"/>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pic>
        <p:nvPicPr>
          <p:cNvPr id="6" name="Graphic 5" descr="Lock with solid fill">
            <a:extLst>
              <a:ext uri="{FF2B5EF4-FFF2-40B4-BE49-F238E27FC236}">
                <a16:creationId xmlns:a16="http://schemas.microsoft.com/office/drawing/2014/main" id="{699A3F25-6FC7-E87B-7B3F-F436B968AE9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18713" y="2181224"/>
            <a:ext cx="320040" cy="320040"/>
          </a:xfrm>
          <a:prstGeom prst="rect">
            <a:avLst/>
          </a:prstGeom>
        </p:spPr>
      </p:pic>
      <p:sp>
        <p:nvSpPr>
          <p:cNvPr id="7" name="TextBox 6">
            <a:extLst>
              <a:ext uri="{FF2B5EF4-FFF2-40B4-BE49-F238E27FC236}">
                <a16:creationId xmlns:a16="http://schemas.microsoft.com/office/drawing/2014/main" id="{288650D5-36B2-491C-921A-3CE4007929A6}"/>
              </a:ext>
            </a:extLst>
          </p:cNvPr>
          <p:cNvSpPr txBox="1"/>
          <p:nvPr/>
        </p:nvSpPr>
        <p:spPr>
          <a:xfrm>
            <a:off x="10647833" y="936014"/>
            <a:ext cx="4315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endParaRPr kumimoji="0" lang="en-US" sz="1800" b="0" i="0"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endParaRPr>
          </a:p>
        </p:txBody>
      </p:sp>
      <p:sp>
        <p:nvSpPr>
          <p:cNvPr id="39" name="TextBox 38">
            <a:extLst>
              <a:ext uri="{FF2B5EF4-FFF2-40B4-BE49-F238E27FC236}">
                <a16:creationId xmlns:a16="http://schemas.microsoft.com/office/drawing/2014/main" id="{F003F5A2-BD81-AED9-2A88-03B8FED381E3}"/>
              </a:ext>
            </a:extLst>
          </p:cNvPr>
          <p:cNvSpPr txBox="1"/>
          <p:nvPr/>
        </p:nvSpPr>
        <p:spPr>
          <a:xfrm>
            <a:off x="604731" y="5766618"/>
            <a:ext cx="2777906" cy="369332"/>
          </a:xfrm>
          <a:prstGeom prst="rect">
            <a:avLst/>
          </a:prstGeom>
          <a:noFill/>
          <a:ln>
            <a:solidFill>
              <a:schemeClr val="bg1">
                <a:lumMod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 photo of </a:t>
            </a: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dog”</a:t>
            </a:r>
          </a:p>
        </p:txBody>
      </p:sp>
      <p:cxnSp>
        <p:nvCxnSpPr>
          <p:cNvPr id="41" name="Connector: Elbow 22">
            <a:extLst>
              <a:ext uri="{FF2B5EF4-FFF2-40B4-BE49-F238E27FC236}">
                <a16:creationId xmlns:a16="http://schemas.microsoft.com/office/drawing/2014/main" id="{35EFDE77-3797-33A5-3EC1-91D80FAED96F}"/>
              </a:ext>
            </a:extLst>
          </p:cNvPr>
          <p:cNvCxnSpPr>
            <a:cxnSpLocks/>
            <a:stCxn id="39" idx="3"/>
          </p:cNvCxnSpPr>
          <p:nvPr/>
        </p:nvCxnSpPr>
        <p:spPr>
          <a:xfrm flipV="1">
            <a:off x="3382637" y="4640379"/>
            <a:ext cx="2644695" cy="1310905"/>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536498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59FB3-6915-295E-E374-687CFA60C75B}"/>
              </a:ext>
            </a:extLst>
          </p:cNvPr>
          <p:cNvSpPr>
            <a:spLocks noGrp="1"/>
          </p:cNvSpPr>
          <p:nvPr>
            <p:ph type="title"/>
          </p:nvPr>
        </p:nvSpPr>
        <p:spPr/>
        <p:txBody>
          <a:bodyPr/>
          <a:lstStyle/>
          <a:p>
            <a:r>
              <a:rPr lang="en-US" dirty="0"/>
              <a:t>Our approach: personalized residuals</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337521F4-1385-F802-2FDF-372E6B0DD3AA}"/>
                  </a:ext>
                </a:extLst>
              </p:cNvPr>
              <p:cNvSpPr/>
              <p:nvPr/>
            </p:nvSpPr>
            <p:spPr>
              <a:xfrm>
                <a:off x="3890605" y="3233960"/>
                <a:ext cx="1166325" cy="1156996"/>
              </a:xfrm>
              <a:prstGeom prst="rect">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𝑊</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Sub>
                    </m:oMath>
                  </m:oMathPara>
                </a14:m>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4" name="Rectangle 3">
                <a:extLst>
                  <a:ext uri="{FF2B5EF4-FFF2-40B4-BE49-F238E27FC236}">
                    <a16:creationId xmlns:a16="http://schemas.microsoft.com/office/drawing/2014/main" id="{337521F4-1385-F802-2FDF-372E6B0DD3AA}"/>
                  </a:ext>
                </a:extLst>
              </p:cNvPr>
              <p:cNvSpPr>
                <a:spLocks noRot="1" noChangeAspect="1" noMove="1" noResize="1" noEditPoints="1" noAdjustHandles="1" noChangeArrowheads="1" noChangeShapeType="1" noTextEdit="1"/>
              </p:cNvSpPr>
              <p:nvPr/>
            </p:nvSpPr>
            <p:spPr>
              <a:xfrm>
                <a:off x="3890605" y="3233960"/>
                <a:ext cx="1166325" cy="1156996"/>
              </a:xfrm>
              <a:prstGeom prst="rect">
                <a:avLst/>
              </a:prstGeom>
              <a:blipFill>
                <a:blip r:embed="rId3"/>
                <a:stretch>
                  <a:fillRect/>
                </a:stretch>
              </a:blipFill>
              <a:ln>
                <a:solidFill>
                  <a:schemeClr val="tx1"/>
                </a:solidFill>
              </a:ln>
            </p:spPr>
            <p:txBody>
              <a:bodyPr/>
              <a:lstStyle/>
              <a:p>
                <a:r>
                  <a:rPr lang="en-US">
                    <a:noFill/>
                  </a:rPr>
                  <a:t> </a:t>
                </a:r>
              </a:p>
            </p:txBody>
          </p:sp>
        </mc:Fallback>
      </mc:AlternateContent>
      <p:sp>
        <p:nvSpPr>
          <p:cNvPr id="7" name="TextBox 6">
            <a:extLst>
              <a:ext uri="{FF2B5EF4-FFF2-40B4-BE49-F238E27FC236}">
                <a16:creationId xmlns:a16="http://schemas.microsoft.com/office/drawing/2014/main" id="{DD494950-B132-F1C9-E103-B950AA7820D5}"/>
              </a:ext>
            </a:extLst>
          </p:cNvPr>
          <p:cNvSpPr txBox="1"/>
          <p:nvPr/>
        </p:nvSpPr>
        <p:spPr>
          <a:xfrm>
            <a:off x="3584111" y="3627792"/>
            <a:ext cx="3064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a:t>
            </a:r>
          </a:p>
        </p:txBody>
      </p:sp>
      <p:sp>
        <p:nvSpPr>
          <p:cNvPr id="8" name="TextBox 7">
            <a:extLst>
              <a:ext uri="{FF2B5EF4-FFF2-40B4-BE49-F238E27FC236}">
                <a16:creationId xmlns:a16="http://schemas.microsoft.com/office/drawing/2014/main" id="{4F06E77A-4C1A-F461-9B18-362DCEF3B4F3}"/>
              </a:ext>
            </a:extLst>
          </p:cNvPr>
          <p:cNvSpPr txBox="1"/>
          <p:nvPr/>
        </p:nvSpPr>
        <p:spPr>
          <a:xfrm>
            <a:off x="4320520" y="2864628"/>
            <a:ext cx="3064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a:t>
            </a: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A4E6704C-33EC-D6B0-125E-EDA9ECA5FB3C}"/>
                  </a:ext>
                </a:extLst>
              </p:cNvPr>
              <p:cNvSpPr/>
              <p:nvPr/>
            </p:nvSpPr>
            <p:spPr>
              <a:xfrm>
                <a:off x="7444275" y="3233960"/>
                <a:ext cx="1166325" cy="1156996"/>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𝑊</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up>
                      </m:sSubSup>
                    </m:oMath>
                  </m:oMathPara>
                </a14:m>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10" name="Rectangle 9">
                <a:extLst>
                  <a:ext uri="{FF2B5EF4-FFF2-40B4-BE49-F238E27FC236}">
                    <a16:creationId xmlns:a16="http://schemas.microsoft.com/office/drawing/2014/main" id="{A4E6704C-33EC-D6B0-125E-EDA9ECA5FB3C}"/>
                  </a:ext>
                </a:extLst>
              </p:cNvPr>
              <p:cNvSpPr>
                <a:spLocks noRot="1" noChangeAspect="1" noMove="1" noResize="1" noEditPoints="1" noAdjustHandles="1" noChangeArrowheads="1" noChangeShapeType="1" noTextEdit="1"/>
              </p:cNvSpPr>
              <p:nvPr/>
            </p:nvSpPr>
            <p:spPr>
              <a:xfrm>
                <a:off x="7444275" y="3233960"/>
                <a:ext cx="1166325" cy="1156996"/>
              </a:xfrm>
              <a:prstGeom prst="rect">
                <a:avLst/>
              </a:prstGeom>
              <a:blipFill>
                <a:blip r:embed="rId4"/>
                <a:stretch>
                  <a:fillRect/>
                </a:stretch>
              </a:blipFill>
              <a:ln>
                <a:solidFill>
                  <a:schemeClr val="tx1"/>
                </a:solidFill>
              </a:ln>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ECD04C37-8E6F-1723-4912-FF9A4957F986}"/>
              </a:ext>
            </a:extLst>
          </p:cNvPr>
          <p:cNvCxnSpPr>
            <a:stCxn id="4" idx="3"/>
            <a:endCxn id="10" idx="1"/>
          </p:cNvCxnSpPr>
          <p:nvPr/>
        </p:nvCxnSpPr>
        <p:spPr>
          <a:xfrm>
            <a:off x="5056930" y="3812458"/>
            <a:ext cx="2387345" cy="0"/>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3F9D88D6-F925-27FC-3248-817E12630DF4}"/>
              </a:ext>
            </a:extLst>
          </p:cNvPr>
          <p:cNvSpPr txBox="1"/>
          <p:nvPr/>
        </p:nvSpPr>
        <p:spPr>
          <a:xfrm>
            <a:off x="5707024" y="3443126"/>
            <a:ext cx="1087157"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Fine-tune</a:t>
            </a:r>
          </a:p>
        </p:txBody>
      </p:sp>
      <p:sp>
        <p:nvSpPr>
          <p:cNvPr id="16" name="Multiplication Sign 15">
            <a:extLst>
              <a:ext uri="{FF2B5EF4-FFF2-40B4-BE49-F238E27FC236}">
                <a16:creationId xmlns:a16="http://schemas.microsoft.com/office/drawing/2014/main" id="{E13D09A2-6C73-13EF-88E3-F0B37538ACA2}"/>
              </a:ext>
            </a:extLst>
          </p:cNvPr>
          <p:cNvSpPr/>
          <p:nvPr/>
        </p:nvSpPr>
        <p:spPr>
          <a:xfrm>
            <a:off x="4540699" y="2218189"/>
            <a:ext cx="3333136" cy="3008671"/>
          </a:xfrm>
          <a:prstGeom prst="mathMultiply">
            <a:avLst>
              <a:gd name="adj1" fmla="val 3176"/>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ED3DD576-A696-5DAD-2693-C3F8814DCBE1}"/>
              </a:ext>
            </a:extLst>
          </p:cNvPr>
          <p:cNvSpPr txBox="1"/>
          <p:nvPr/>
        </p:nvSpPr>
        <p:spPr>
          <a:xfrm>
            <a:off x="5139675" y="5275480"/>
            <a:ext cx="249427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Overwrites learned prior</a:t>
            </a:r>
          </a:p>
        </p:txBody>
      </p:sp>
      <p:sp>
        <p:nvSpPr>
          <p:cNvPr id="19" name="&quot;Not Allowed&quot; Symbol 18">
            <a:extLst>
              <a:ext uri="{FF2B5EF4-FFF2-40B4-BE49-F238E27FC236}">
                <a16:creationId xmlns:a16="http://schemas.microsoft.com/office/drawing/2014/main" id="{DA4DBC0F-7BC1-6579-DEDB-A7644FF61FF3}"/>
              </a:ext>
            </a:extLst>
          </p:cNvPr>
          <p:cNvSpPr/>
          <p:nvPr/>
        </p:nvSpPr>
        <p:spPr>
          <a:xfrm>
            <a:off x="4911075" y="5345846"/>
            <a:ext cx="228600" cy="228600"/>
          </a:xfrm>
          <a:prstGeom prst="noSmoking">
            <a:avLst/>
          </a:prstGeom>
          <a:solidFill>
            <a:srgbClr val="C0000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D186BC92-E396-C9C5-F6DA-AB72B8767EDA}"/>
              </a:ext>
            </a:extLst>
          </p:cNvPr>
          <p:cNvSpPr txBox="1"/>
          <p:nvPr/>
        </p:nvSpPr>
        <p:spPr>
          <a:xfrm>
            <a:off x="997832" y="3258460"/>
            <a:ext cx="101085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1x1 conv</a:t>
            </a:r>
          </a:p>
        </p:txBody>
      </p:sp>
      <p:sp>
        <p:nvSpPr>
          <p:cNvPr id="6" name="Cube 5">
            <a:extLst>
              <a:ext uri="{FF2B5EF4-FFF2-40B4-BE49-F238E27FC236}">
                <a16:creationId xmlns:a16="http://schemas.microsoft.com/office/drawing/2014/main" id="{59E8015B-6B20-715C-7DC1-BB47E34CF271}"/>
              </a:ext>
            </a:extLst>
          </p:cNvPr>
          <p:cNvSpPr/>
          <p:nvPr/>
        </p:nvSpPr>
        <p:spPr>
          <a:xfrm>
            <a:off x="765326" y="1848857"/>
            <a:ext cx="1475866" cy="1409603"/>
          </a:xfrm>
          <a:prstGeom prst="cube">
            <a:avLst>
              <a:gd name="adj" fmla="val 3916"/>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Proj</a:t>
            </a:r>
            <a:r>
              <a:rPr kumimoji="0" lang="en-US" sz="1800" b="0" i="0" u="none" strike="noStrike" kern="1200" cap="none" spc="0" normalizeH="0" baseline="-25000" noProof="0" dirty="0" err="1">
                <a:ln>
                  <a:noFill/>
                </a:ln>
                <a:solidFill>
                  <a:prstClr val="black"/>
                </a:solidFill>
                <a:effectLst/>
                <a:uLnTx/>
                <a:uFillTx/>
                <a:latin typeface="Aptos" panose="02110004020202020204"/>
                <a:ea typeface="+mn-ea"/>
                <a:cs typeface="+mn-cs"/>
              </a:rPr>
              <a:t>out</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88099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P spid="16" grpId="0" animBg="1"/>
      <p:bldP spid="18" grpId="0"/>
      <p:bldP spid="19"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59FB3-6915-295E-E374-687CFA60C75B}"/>
              </a:ext>
            </a:extLst>
          </p:cNvPr>
          <p:cNvSpPr>
            <a:spLocks noGrp="1"/>
          </p:cNvSpPr>
          <p:nvPr>
            <p:ph type="title"/>
          </p:nvPr>
        </p:nvSpPr>
        <p:spPr/>
        <p:txBody>
          <a:bodyPr/>
          <a:lstStyle/>
          <a:p>
            <a:r>
              <a:rPr lang="en-US" dirty="0"/>
              <a:t>Our approach</a:t>
            </a:r>
          </a:p>
        </p:txBody>
      </p:sp>
      <p:sp>
        <p:nvSpPr>
          <p:cNvPr id="5" name="Rectangle 4">
            <a:extLst>
              <a:ext uri="{FF2B5EF4-FFF2-40B4-BE49-F238E27FC236}">
                <a16:creationId xmlns:a16="http://schemas.microsoft.com/office/drawing/2014/main" id="{64BA5054-72C4-239E-2808-5D96D719B240}"/>
              </a:ext>
            </a:extLst>
          </p:cNvPr>
          <p:cNvSpPr/>
          <p:nvPr/>
        </p:nvSpPr>
        <p:spPr>
          <a:xfrm>
            <a:off x="1166089" y="2516570"/>
            <a:ext cx="274320" cy="1156996"/>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16FA6FF3-4B58-4290-44BE-153E10916BAE}"/>
              </a:ext>
            </a:extLst>
          </p:cNvPr>
          <p:cNvSpPr/>
          <p:nvPr/>
        </p:nvSpPr>
        <p:spPr>
          <a:xfrm>
            <a:off x="2442221" y="2952971"/>
            <a:ext cx="1161288" cy="274320"/>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D3FD32BE-E929-988F-E9EF-A4353D6CBBF5}"/>
                  </a:ext>
                </a:extLst>
              </p:cNvPr>
              <p:cNvSpPr/>
              <p:nvPr/>
            </p:nvSpPr>
            <p:spPr>
              <a:xfrm>
                <a:off x="3498725" y="4558766"/>
                <a:ext cx="1166325" cy="1156996"/>
              </a:xfrm>
              <a:prstGeom prst="rect">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𝑊</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Sub>
                    </m:oMath>
                  </m:oMathPara>
                </a14:m>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7" name="Rectangle 6">
                <a:extLst>
                  <a:ext uri="{FF2B5EF4-FFF2-40B4-BE49-F238E27FC236}">
                    <a16:creationId xmlns:a16="http://schemas.microsoft.com/office/drawing/2014/main" id="{D3FD32BE-E929-988F-E9EF-A4353D6CBBF5}"/>
                  </a:ext>
                </a:extLst>
              </p:cNvPr>
              <p:cNvSpPr>
                <a:spLocks noRot="1" noChangeAspect="1" noMove="1" noResize="1" noEditPoints="1" noAdjustHandles="1" noChangeArrowheads="1" noChangeShapeType="1" noTextEdit="1"/>
              </p:cNvSpPr>
              <p:nvPr/>
            </p:nvSpPr>
            <p:spPr>
              <a:xfrm>
                <a:off x="3498725" y="4558766"/>
                <a:ext cx="1166325" cy="1156996"/>
              </a:xfrm>
              <a:prstGeom prst="rect">
                <a:avLst/>
              </a:prstGeom>
              <a:blipFill>
                <a:blip r:embed="rId3"/>
                <a:stretch>
                  <a:fillRect/>
                </a:stretch>
              </a:blipFill>
              <a:ln>
                <a:solidFill>
                  <a:schemeClr val="tx1"/>
                </a:solidFill>
              </a:ln>
            </p:spPr>
            <p:txBody>
              <a:bodyPr/>
              <a:lstStyle/>
              <a:p>
                <a:r>
                  <a:rPr lang="en-US">
                    <a:noFill/>
                  </a:rPr>
                  <a:t> </a:t>
                </a:r>
              </a:p>
            </p:txBody>
          </p:sp>
        </mc:Fallback>
      </mc:AlternateContent>
      <p:pic>
        <p:nvPicPr>
          <p:cNvPr id="9" name="Graphic 8" descr="Lock with solid fill">
            <a:extLst>
              <a:ext uri="{FF2B5EF4-FFF2-40B4-BE49-F238E27FC236}">
                <a16:creationId xmlns:a16="http://schemas.microsoft.com/office/drawing/2014/main" id="{38860275-843A-9443-4B5C-F1A4BD9FE88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45010" y="4558766"/>
            <a:ext cx="320040" cy="320040"/>
          </a:xfrm>
          <a:prstGeom prst="rect">
            <a:avLst/>
          </a:prstGeom>
        </p:spPr>
      </p:pic>
      <p:sp>
        <p:nvSpPr>
          <p:cNvPr id="12" name="Flowchart: Or 11">
            <a:extLst>
              <a:ext uri="{FF2B5EF4-FFF2-40B4-BE49-F238E27FC236}">
                <a16:creationId xmlns:a16="http://schemas.microsoft.com/office/drawing/2014/main" id="{6F2425D2-4A47-4CBB-1727-B5A801549528}"/>
              </a:ext>
            </a:extLst>
          </p:cNvPr>
          <p:cNvSpPr/>
          <p:nvPr/>
        </p:nvSpPr>
        <p:spPr>
          <a:xfrm>
            <a:off x="4931115" y="5000104"/>
            <a:ext cx="274320" cy="274320"/>
          </a:xfrm>
          <a:prstGeom prst="flowChartOr">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Flowchart: Summing Junction 12">
            <a:extLst>
              <a:ext uri="{FF2B5EF4-FFF2-40B4-BE49-F238E27FC236}">
                <a16:creationId xmlns:a16="http://schemas.microsoft.com/office/drawing/2014/main" id="{EE0357A7-3CD6-0E0E-9AC7-C02CFE7151F2}"/>
              </a:ext>
            </a:extLst>
          </p:cNvPr>
          <p:cNvSpPr/>
          <p:nvPr/>
        </p:nvSpPr>
        <p:spPr>
          <a:xfrm>
            <a:off x="1678078" y="2952971"/>
            <a:ext cx="274320" cy="274320"/>
          </a:xfrm>
          <a:prstGeom prst="flowChartSummingJunction">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TextBox 13">
            <a:extLst>
              <a:ext uri="{FF2B5EF4-FFF2-40B4-BE49-F238E27FC236}">
                <a16:creationId xmlns:a16="http://schemas.microsoft.com/office/drawing/2014/main" id="{BE722FE9-B5E6-E8C0-5A02-37B0340ABACF}"/>
              </a:ext>
            </a:extLst>
          </p:cNvPr>
          <p:cNvSpPr txBox="1"/>
          <p:nvPr/>
        </p:nvSpPr>
        <p:spPr>
          <a:xfrm>
            <a:off x="859595" y="2910402"/>
            <a:ext cx="3064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a:t>
            </a:r>
          </a:p>
        </p:txBody>
      </p:sp>
      <p:sp>
        <p:nvSpPr>
          <p:cNvPr id="15" name="TextBox 14">
            <a:extLst>
              <a:ext uri="{FF2B5EF4-FFF2-40B4-BE49-F238E27FC236}">
                <a16:creationId xmlns:a16="http://schemas.microsoft.com/office/drawing/2014/main" id="{76277599-A970-C309-B4CE-075C1E25E02B}"/>
              </a:ext>
            </a:extLst>
          </p:cNvPr>
          <p:cNvSpPr txBox="1"/>
          <p:nvPr/>
        </p:nvSpPr>
        <p:spPr>
          <a:xfrm>
            <a:off x="1165761" y="2159488"/>
            <a:ext cx="2648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r</a:t>
            </a:r>
          </a:p>
        </p:txBody>
      </p:sp>
      <p:sp>
        <p:nvSpPr>
          <p:cNvPr id="16" name="TextBox 15">
            <a:extLst>
              <a:ext uri="{FF2B5EF4-FFF2-40B4-BE49-F238E27FC236}">
                <a16:creationId xmlns:a16="http://schemas.microsoft.com/office/drawing/2014/main" id="{15BE3657-D986-0789-B328-114A6510612B}"/>
              </a:ext>
            </a:extLst>
          </p:cNvPr>
          <p:cNvSpPr txBox="1"/>
          <p:nvPr/>
        </p:nvSpPr>
        <p:spPr>
          <a:xfrm>
            <a:off x="2190067" y="2895292"/>
            <a:ext cx="2648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r</a:t>
            </a:r>
          </a:p>
        </p:txBody>
      </p:sp>
      <p:sp>
        <p:nvSpPr>
          <p:cNvPr id="17" name="TextBox 16">
            <a:extLst>
              <a:ext uri="{FF2B5EF4-FFF2-40B4-BE49-F238E27FC236}">
                <a16:creationId xmlns:a16="http://schemas.microsoft.com/office/drawing/2014/main" id="{B9BAEFB6-D811-8EE5-332F-7F5F6F5A9A50}"/>
              </a:ext>
            </a:extLst>
          </p:cNvPr>
          <p:cNvSpPr txBox="1"/>
          <p:nvPr/>
        </p:nvSpPr>
        <p:spPr>
          <a:xfrm>
            <a:off x="2869618" y="2583639"/>
            <a:ext cx="3064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a:t>
            </a:r>
          </a:p>
        </p:txBody>
      </p:sp>
      <p:sp>
        <p:nvSpPr>
          <p:cNvPr id="18" name="Equals 17">
            <a:extLst>
              <a:ext uri="{FF2B5EF4-FFF2-40B4-BE49-F238E27FC236}">
                <a16:creationId xmlns:a16="http://schemas.microsoft.com/office/drawing/2014/main" id="{0A14E896-00D4-6E34-33A1-7D30EE228D8B}"/>
              </a:ext>
            </a:extLst>
          </p:cNvPr>
          <p:cNvSpPr/>
          <p:nvPr/>
        </p:nvSpPr>
        <p:spPr>
          <a:xfrm>
            <a:off x="3851021" y="2952971"/>
            <a:ext cx="274320" cy="274320"/>
          </a:xfrm>
          <a:prstGeom prst="mathEqual">
            <a:avLst>
              <a:gd name="adj1" fmla="val 2014"/>
              <a:gd name="adj2" fmla="val 2609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B7B212C2-EE5F-C820-B064-C7F8A80B809B}"/>
                  </a:ext>
                </a:extLst>
              </p:cNvPr>
              <p:cNvSpPr/>
              <p:nvPr/>
            </p:nvSpPr>
            <p:spPr>
              <a:xfrm>
                <a:off x="4614441" y="2516570"/>
                <a:ext cx="1166325" cy="1156996"/>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𝑊</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Sub>
                    </m:oMath>
                  </m:oMathPara>
                </a14:m>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19" name="Rectangle 18">
                <a:extLst>
                  <a:ext uri="{FF2B5EF4-FFF2-40B4-BE49-F238E27FC236}">
                    <a16:creationId xmlns:a16="http://schemas.microsoft.com/office/drawing/2014/main" id="{B7B212C2-EE5F-C820-B064-C7F8A80B809B}"/>
                  </a:ext>
                </a:extLst>
              </p:cNvPr>
              <p:cNvSpPr>
                <a:spLocks noRot="1" noChangeAspect="1" noMove="1" noResize="1" noEditPoints="1" noAdjustHandles="1" noChangeArrowheads="1" noChangeShapeType="1" noTextEdit="1"/>
              </p:cNvSpPr>
              <p:nvPr/>
            </p:nvSpPr>
            <p:spPr>
              <a:xfrm>
                <a:off x="4614441" y="2516570"/>
                <a:ext cx="1166325" cy="1156996"/>
              </a:xfrm>
              <a:prstGeom prst="rect">
                <a:avLst/>
              </a:prstGeom>
              <a:blipFill>
                <a:blip r:embed="rId6"/>
                <a:stretch>
                  <a:fillRect/>
                </a:stretch>
              </a:blipFill>
              <a:ln>
                <a:solidFill>
                  <a:schemeClr val="tx1"/>
                </a:solidFill>
              </a:ln>
            </p:spPr>
            <p:txBody>
              <a:bodyPr/>
              <a:lstStyle/>
              <a:p>
                <a:r>
                  <a:rPr lang="en-US">
                    <a:noFill/>
                  </a:rPr>
                  <a:t> </a:t>
                </a:r>
              </a:p>
            </p:txBody>
          </p:sp>
        </mc:Fallback>
      </mc:AlternateContent>
      <p:sp>
        <p:nvSpPr>
          <p:cNvPr id="20" name="TextBox 19">
            <a:extLst>
              <a:ext uri="{FF2B5EF4-FFF2-40B4-BE49-F238E27FC236}">
                <a16:creationId xmlns:a16="http://schemas.microsoft.com/office/drawing/2014/main" id="{5B60635C-1381-A0BD-71D7-8FF15B25AD27}"/>
              </a:ext>
            </a:extLst>
          </p:cNvPr>
          <p:cNvSpPr txBox="1"/>
          <p:nvPr/>
        </p:nvSpPr>
        <p:spPr>
          <a:xfrm>
            <a:off x="4307947" y="2905465"/>
            <a:ext cx="3064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a:t>
            </a:r>
          </a:p>
        </p:txBody>
      </p:sp>
      <p:sp>
        <p:nvSpPr>
          <p:cNvPr id="21" name="TextBox 20">
            <a:extLst>
              <a:ext uri="{FF2B5EF4-FFF2-40B4-BE49-F238E27FC236}">
                <a16:creationId xmlns:a16="http://schemas.microsoft.com/office/drawing/2014/main" id="{5BE3D231-C79B-A6C0-206A-EA71678E29DB}"/>
              </a:ext>
            </a:extLst>
          </p:cNvPr>
          <p:cNvSpPr txBox="1"/>
          <p:nvPr/>
        </p:nvSpPr>
        <p:spPr>
          <a:xfrm>
            <a:off x="5044356" y="2159488"/>
            <a:ext cx="3064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d</a:t>
            </a:r>
          </a:p>
        </p:txBody>
      </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CCFCA8D8-FA27-FDEE-98DA-2933BA6180E8}"/>
                  </a:ext>
                </a:extLst>
              </p:cNvPr>
              <p:cNvSpPr/>
              <p:nvPr/>
            </p:nvSpPr>
            <p:spPr>
              <a:xfrm>
                <a:off x="5471500" y="4558766"/>
                <a:ext cx="1166325" cy="1156996"/>
              </a:xfrm>
              <a:prstGeom prst="rect">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𝑊</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Sub>
                    </m:oMath>
                  </m:oMathPara>
                </a14:m>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22" name="Rectangle 21">
                <a:extLst>
                  <a:ext uri="{FF2B5EF4-FFF2-40B4-BE49-F238E27FC236}">
                    <a16:creationId xmlns:a16="http://schemas.microsoft.com/office/drawing/2014/main" id="{CCFCA8D8-FA27-FDEE-98DA-2933BA6180E8}"/>
                  </a:ext>
                </a:extLst>
              </p:cNvPr>
              <p:cNvSpPr>
                <a:spLocks noRot="1" noChangeAspect="1" noMove="1" noResize="1" noEditPoints="1" noAdjustHandles="1" noChangeArrowheads="1" noChangeShapeType="1" noTextEdit="1"/>
              </p:cNvSpPr>
              <p:nvPr/>
            </p:nvSpPr>
            <p:spPr>
              <a:xfrm>
                <a:off x="5471500" y="4558766"/>
                <a:ext cx="1166325" cy="1156996"/>
              </a:xfrm>
              <a:prstGeom prst="rect">
                <a:avLst/>
              </a:prstGeom>
              <a:blipFill>
                <a:blip r:embed="rId7"/>
                <a:stretch>
                  <a:fillRect/>
                </a:stretch>
              </a:blipFill>
              <a:ln>
                <a:solidFill>
                  <a:schemeClr val="tx1"/>
                </a:solidFill>
              </a:ln>
            </p:spPr>
            <p:txBody>
              <a:bodyPr/>
              <a:lstStyle/>
              <a:p>
                <a:r>
                  <a:rPr lang="en-US">
                    <a:noFill/>
                  </a:rPr>
                  <a:t> </a:t>
                </a:r>
              </a:p>
            </p:txBody>
          </p:sp>
        </mc:Fallback>
      </mc:AlternateContent>
      <p:sp>
        <p:nvSpPr>
          <p:cNvPr id="23" name="Equals 22">
            <a:extLst>
              <a:ext uri="{FF2B5EF4-FFF2-40B4-BE49-F238E27FC236}">
                <a16:creationId xmlns:a16="http://schemas.microsoft.com/office/drawing/2014/main" id="{84A0C5A1-72E4-9FF8-11EC-0C54BD47DF9F}"/>
              </a:ext>
            </a:extLst>
          </p:cNvPr>
          <p:cNvSpPr/>
          <p:nvPr/>
        </p:nvSpPr>
        <p:spPr>
          <a:xfrm>
            <a:off x="6903890" y="5000104"/>
            <a:ext cx="274320" cy="274320"/>
          </a:xfrm>
          <a:prstGeom prst="mathEqual">
            <a:avLst>
              <a:gd name="adj1" fmla="val 2014"/>
              <a:gd name="adj2" fmla="val 2609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FF297CB2-635D-1BD7-2F40-5706FD58B7AD}"/>
                  </a:ext>
                </a:extLst>
              </p:cNvPr>
              <p:cNvSpPr/>
              <p:nvPr/>
            </p:nvSpPr>
            <p:spPr>
              <a:xfrm>
                <a:off x="7444275" y="4558766"/>
                <a:ext cx="1166325" cy="1156996"/>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𝑊</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up>
                      </m:sSubSup>
                    </m:oMath>
                  </m:oMathPara>
                </a14:m>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24" name="Rectangle 23">
                <a:extLst>
                  <a:ext uri="{FF2B5EF4-FFF2-40B4-BE49-F238E27FC236}">
                    <a16:creationId xmlns:a16="http://schemas.microsoft.com/office/drawing/2014/main" id="{FF297CB2-635D-1BD7-2F40-5706FD58B7AD}"/>
                  </a:ext>
                </a:extLst>
              </p:cNvPr>
              <p:cNvSpPr>
                <a:spLocks noRot="1" noChangeAspect="1" noMove="1" noResize="1" noEditPoints="1" noAdjustHandles="1" noChangeArrowheads="1" noChangeShapeType="1" noTextEdit="1"/>
              </p:cNvSpPr>
              <p:nvPr/>
            </p:nvSpPr>
            <p:spPr>
              <a:xfrm>
                <a:off x="7444275" y="4558766"/>
                <a:ext cx="1166325" cy="1156996"/>
              </a:xfrm>
              <a:prstGeom prst="rect">
                <a:avLst/>
              </a:prstGeom>
              <a:blipFill>
                <a:blip r:embed="rId8"/>
                <a:stretch>
                  <a:fillRect/>
                </a:stretch>
              </a:blipFill>
              <a:ln>
                <a:solidFill>
                  <a:schemeClr val="tx1"/>
                </a:solidFill>
              </a:ln>
            </p:spPr>
            <p:txBody>
              <a:bodyPr/>
              <a:lstStyle/>
              <a:p>
                <a:r>
                  <a:rPr lang="en-US">
                    <a:noFill/>
                  </a:rPr>
                  <a:t> </a:t>
                </a:r>
              </a:p>
            </p:txBody>
          </p:sp>
        </mc:Fallback>
      </mc:AlternateContent>
      <p:sp>
        <p:nvSpPr>
          <p:cNvPr id="26" name="TextBox 25">
            <a:extLst>
              <a:ext uri="{FF2B5EF4-FFF2-40B4-BE49-F238E27FC236}">
                <a16:creationId xmlns:a16="http://schemas.microsoft.com/office/drawing/2014/main" id="{95A95415-4CDA-3972-3936-563668A27435}"/>
              </a:ext>
            </a:extLst>
          </p:cNvPr>
          <p:cNvSpPr txBox="1"/>
          <p:nvPr/>
        </p:nvSpPr>
        <p:spPr>
          <a:xfrm>
            <a:off x="113958" y="6370129"/>
            <a:ext cx="90009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LoRA</a:t>
            </a: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low-rank adaptation of large language models</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E. J. Hu, Y. Shen, P. Wallis, Z. Allen-Zhu, Y. Li, S. Wang, L. Wang, W. Chen. ICLR 2022.</a:t>
            </a:r>
          </a:p>
        </p:txBody>
      </p:sp>
      <p:graphicFrame>
        <p:nvGraphicFramePr>
          <p:cNvPr id="29" name="Table 29">
            <a:extLst>
              <a:ext uri="{FF2B5EF4-FFF2-40B4-BE49-F238E27FC236}">
                <a16:creationId xmlns:a16="http://schemas.microsoft.com/office/drawing/2014/main" id="{86B8CFE2-D4A0-1F37-68F1-060BC6CC3718}"/>
              </a:ext>
            </a:extLst>
          </p:cNvPr>
          <p:cNvGraphicFramePr>
            <a:graphicFrameLocks noGrp="1"/>
          </p:cNvGraphicFramePr>
          <p:nvPr/>
        </p:nvGraphicFramePr>
        <p:xfrm>
          <a:off x="6472266" y="697729"/>
          <a:ext cx="5262533" cy="2392680"/>
        </p:xfrm>
        <a:graphic>
          <a:graphicData uri="http://schemas.openxmlformats.org/drawingml/2006/table">
            <a:tbl>
              <a:tblPr firstRow="1" bandRow="1">
                <a:tableStyleId>{2D5ABB26-0587-4C30-8999-92F81FD0307C}</a:tableStyleId>
              </a:tblPr>
              <a:tblGrid>
                <a:gridCol w="1838629">
                  <a:extLst>
                    <a:ext uri="{9D8B030D-6E8A-4147-A177-3AD203B41FA5}">
                      <a16:colId xmlns:a16="http://schemas.microsoft.com/office/drawing/2014/main" val="2209800416"/>
                    </a:ext>
                  </a:extLst>
                </a:gridCol>
                <a:gridCol w="1863980">
                  <a:extLst>
                    <a:ext uri="{9D8B030D-6E8A-4147-A177-3AD203B41FA5}">
                      <a16:colId xmlns:a16="http://schemas.microsoft.com/office/drawing/2014/main" val="175533494"/>
                    </a:ext>
                  </a:extLst>
                </a:gridCol>
                <a:gridCol w="1559924">
                  <a:extLst>
                    <a:ext uri="{9D8B030D-6E8A-4147-A177-3AD203B41FA5}">
                      <a16:colId xmlns:a16="http://schemas.microsoft.com/office/drawing/2014/main" val="2354902264"/>
                    </a:ext>
                  </a:extLst>
                </a:gridCol>
              </a:tblGrid>
              <a:tr h="370840">
                <a:tc>
                  <a:txBody>
                    <a:bodyPr/>
                    <a:lstStyle/>
                    <a:p>
                      <a:r>
                        <a:rPr lang="en-US" b="1" dirty="0"/>
                        <a:t>Method</a:t>
                      </a:r>
                    </a:p>
                  </a:txBody>
                  <a:tcPr anchor="ctr">
                    <a:lnB w="12700" cap="flat" cmpd="sng" algn="ctr">
                      <a:solidFill>
                        <a:schemeClr val="tx1"/>
                      </a:solidFill>
                      <a:prstDash val="solid"/>
                      <a:round/>
                      <a:headEnd type="none" w="med" len="med"/>
                      <a:tailEnd type="none" w="med" len="med"/>
                    </a:lnB>
                  </a:tcPr>
                </a:tc>
                <a:tc>
                  <a:txBody>
                    <a:bodyPr/>
                    <a:lstStyle/>
                    <a:p>
                      <a:pPr algn="ctr"/>
                      <a:r>
                        <a:rPr lang="en-US" b="1" dirty="0"/>
                        <a:t>Regularization images?</a:t>
                      </a:r>
                    </a:p>
                  </a:txBody>
                  <a:tcPr anchor="ctr">
                    <a:lnB w="12700" cap="flat" cmpd="sng" algn="ctr">
                      <a:solidFill>
                        <a:schemeClr val="tx1"/>
                      </a:solidFill>
                      <a:prstDash val="solid"/>
                      <a:round/>
                      <a:headEnd type="none" w="med" len="med"/>
                      <a:tailEnd type="none" w="med" len="med"/>
                    </a:lnB>
                  </a:tcPr>
                </a:tc>
                <a:tc>
                  <a:txBody>
                    <a:bodyPr/>
                    <a:lstStyle/>
                    <a:p>
                      <a:pPr algn="ctr"/>
                      <a:r>
                        <a:rPr lang="en-US" b="1" dirty="0"/>
                        <a:t># parameters</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80838"/>
                  </a:ext>
                </a:extLst>
              </a:tr>
              <a:tr h="370840">
                <a:tc>
                  <a:txBody>
                    <a:bodyPr/>
                    <a:lstStyle/>
                    <a:p>
                      <a:r>
                        <a:rPr lang="en-US" dirty="0"/>
                        <a:t>Textual inversion</a:t>
                      </a:r>
                    </a:p>
                  </a:txBody>
                  <a:tcPr>
                    <a:lnT w="12700" cap="flat" cmpd="sng" algn="ctr">
                      <a:solidFill>
                        <a:schemeClr val="tx1"/>
                      </a:solidFill>
                      <a:prstDash val="solid"/>
                      <a:round/>
                      <a:headEnd type="none" w="med" len="med"/>
                      <a:tailEnd type="none" w="med" len="med"/>
                    </a:lnT>
                  </a:tcPr>
                </a:tc>
                <a:tc>
                  <a:txBody>
                    <a:bodyPr/>
                    <a:lstStyle/>
                    <a:p>
                      <a:pPr algn="ctr"/>
                      <a:r>
                        <a:rPr lang="en-US" dirty="0">
                          <a:solidFill>
                            <a:srgbClr val="C00000"/>
                          </a:solidFill>
                        </a:rPr>
                        <a:t>✗</a:t>
                      </a:r>
                    </a:p>
                  </a:txBody>
                  <a:tcPr>
                    <a:lnT w="12700" cap="flat" cmpd="sng" algn="ctr">
                      <a:solidFill>
                        <a:schemeClr val="tx1"/>
                      </a:solidFill>
                      <a:prstDash val="solid"/>
                      <a:round/>
                      <a:headEnd type="none" w="med" len="med"/>
                      <a:tailEnd type="none" w="med" len="med"/>
                    </a:lnT>
                  </a:tcPr>
                </a:tc>
                <a:tc>
                  <a:txBody>
                    <a:bodyPr/>
                    <a:lstStyle/>
                    <a:p>
                      <a:pPr algn="ctr"/>
                      <a:r>
                        <a:rPr lang="en-US" dirty="0"/>
                        <a:t>768</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71541528"/>
                  </a:ext>
                </a:extLst>
              </a:tr>
              <a:tr h="370840">
                <a:tc>
                  <a:txBody>
                    <a:bodyPr/>
                    <a:lstStyle/>
                    <a:p>
                      <a:r>
                        <a:rPr lang="en-US" dirty="0" err="1"/>
                        <a:t>DreamBooth</a:t>
                      </a:r>
                      <a:endParaRPr lang="en-US" dirty="0"/>
                    </a:p>
                  </a:txBody>
                  <a:tcPr/>
                </a:tc>
                <a:tc>
                  <a:txBody>
                    <a:bodyPr/>
                    <a:lstStyle/>
                    <a:p>
                      <a:pPr algn="ctr"/>
                      <a:r>
                        <a:rPr lang="en-US" sz="1800" b="0" kern="1200" dirty="0">
                          <a:solidFill>
                            <a:schemeClr val="accent6"/>
                          </a:solidFill>
                          <a:effectLst/>
                        </a:rPr>
                        <a:t>✓</a:t>
                      </a:r>
                      <a:endParaRPr lang="en-US" dirty="0">
                        <a:solidFill>
                          <a:schemeClr val="accent6"/>
                        </a:solidFill>
                      </a:endParaRPr>
                    </a:p>
                  </a:txBody>
                  <a:tcPr/>
                </a:tc>
                <a:tc>
                  <a:txBody>
                    <a:bodyPr/>
                    <a:lstStyle/>
                    <a:p>
                      <a:pPr algn="ctr"/>
                      <a:r>
                        <a:rPr lang="en-US" dirty="0"/>
                        <a:t>983M</a:t>
                      </a:r>
                    </a:p>
                  </a:txBody>
                  <a:tcPr/>
                </a:tc>
                <a:extLst>
                  <a:ext uri="{0D108BD9-81ED-4DB2-BD59-A6C34878D82A}">
                    <a16:rowId xmlns:a16="http://schemas.microsoft.com/office/drawing/2014/main" val="2586438675"/>
                  </a:ext>
                </a:extLst>
              </a:tr>
              <a:tr h="370840">
                <a:tc>
                  <a:txBody>
                    <a:bodyPr/>
                    <a:lstStyle/>
                    <a:p>
                      <a:r>
                        <a:rPr lang="en-US" dirty="0"/>
                        <a:t>Custom Diffusion</a:t>
                      </a:r>
                    </a:p>
                  </a:txBody>
                  <a:tcPr/>
                </a:tc>
                <a:tc>
                  <a:txBody>
                    <a:bodyPr/>
                    <a:lstStyle/>
                    <a:p>
                      <a:pPr algn="ctr"/>
                      <a:r>
                        <a:rPr lang="en-US" sz="1800" b="0" kern="1200" dirty="0">
                          <a:solidFill>
                            <a:schemeClr val="accent6"/>
                          </a:solidFill>
                          <a:effectLst/>
                        </a:rPr>
                        <a:t>✓</a:t>
                      </a:r>
                      <a:endParaRPr lang="en-US" dirty="0">
                        <a:solidFill>
                          <a:schemeClr val="accent6"/>
                        </a:solidFill>
                      </a:endParaRPr>
                    </a:p>
                  </a:txBody>
                  <a:tcPr/>
                </a:tc>
                <a:tc>
                  <a:txBody>
                    <a:bodyPr/>
                    <a:lstStyle/>
                    <a:p>
                      <a:pPr algn="ctr"/>
                      <a:r>
                        <a:rPr lang="en-US" dirty="0"/>
                        <a:t>19M</a:t>
                      </a:r>
                    </a:p>
                  </a:txBody>
                  <a:tcPr/>
                </a:tc>
                <a:extLst>
                  <a:ext uri="{0D108BD9-81ED-4DB2-BD59-A6C34878D82A}">
                    <a16:rowId xmlns:a16="http://schemas.microsoft.com/office/drawing/2014/main" val="2084785812"/>
                  </a:ext>
                </a:extLst>
              </a:tr>
              <a:tr h="370840">
                <a:tc>
                  <a:txBody>
                    <a:bodyPr/>
                    <a:lstStyle/>
                    <a:p>
                      <a:r>
                        <a:rPr lang="en-US" dirty="0"/>
                        <a:t>Ours</a:t>
                      </a:r>
                    </a:p>
                  </a:txBody>
                  <a:tcPr/>
                </a:tc>
                <a:tc>
                  <a:txBody>
                    <a:bodyPr/>
                    <a:lstStyle/>
                    <a:p>
                      <a:pPr algn="ctr"/>
                      <a:r>
                        <a:rPr lang="en-US" dirty="0">
                          <a:solidFill>
                            <a:srgbClr val="C00000"/>
                          </a:solidFill>
                        </a:rPr>
                        <a:t>✗</a:t>
                      </a:r>
                    </a:p>
                  </a:txBody>
                  <a:tcPr/>
                </a:tc>
                <a:tc>
                  <a:txBody>
                    <a:bodyPr/>
                    <a:lstStyle/>
                    <a:p>
                      <a:pPr algn="ctr"/>
                      <a:r>
                        <a:rPr lang="en-US" dirty="0"/>
                        <a:t>1.2M</a:t>
                      </a:r>
                    </a:p>
                  </a:txBody>
                  <a:tcPr/>
                </a:tc>
                <a:extLst>
                  <a:ext uri="{0D108BD9-81ED-4DB2-BD59-A6C34878D82A}">
                    <a16:rowId xmlns:a16="http://schemas.microsoft.com/office/drawing/2014/main" val="4083522794"/>
                  </a:ext>
                </a:extLst>
              </a:tr>
            </a:tbl>
          </a:graphicData>
        </a:graphic>
      </p:graphicFrame>
      <p:sp>
        <p:nvSpPr>
          <p:cNvPr id="32" name="TextBox 31">
            <a:extLst>
              <a:ext uri="{FF2B5EF4-FFF2-40B4-BE49-F238E27FC236}">
                <a16:creationId xmlns:a16="http://schemas.microsoft.com/office/drawing/2014/main" id="{2E4B06EA-DB19-7CB2-2A46-402D02CEF93F}"/>
              </a:ext>
            </a:extLst>
          </p:cNvPr>
          <p:cNvSpPr txBox="1"/>
          <p:nvPr/>
        </p:nvSpPr>
        <p:spPr>
          <a:xfrm>
            <a:off x="1599160" y="1580490"/>
            <a:ext cx="15665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LoRA</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w/ rank </a:t>
            </a: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r</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p:sp>
        <p:nvSpPr>
          <p:cNvPr id="33" name="Left Bracket 32">
            <a:extLst>
              <a:ext uri="{FF2B5EF4-FFF2-40B4-BE49-F238E27FC236}">
                <a16:creationId xmlns:a16="http://schemas.microsoft.com/office/drawing/2014/main" id="{9478119E-2AE5-AE55-E489-823DF066F4A5}"/>
              </a:ext>
            </a:extLst>
          </p:cNvPr>
          <p:cNvSpPr/>
          <p:nvPr/>
        </p:nvSpPr>
        <p:spPr>
          <a:xfrm rot="5400000">
            <a:off x="2305768" y="809815"/>
            <a:ext cx="157734" cy="2437748"/>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5" name="Rectangle: Rounded Corners 34">
            <a:extLst>
              <a:ext uri="{FF2B5EF4-FFF2-40B4-BE49-F238E27FC236}">
                <a16:creationId xmlns:a16="http://schemas.microsoft.com/office/drawing/2014/main" id="{106DB813-EBA7-8FFA-E16A-619A72F6F2AE}"/>
              </a:ext>
            </a:extLst>
          </p:cNvPr>
          <p:cNvSpPr/>
          <p:nvPr/>
        </p:nvSpPr>
        <p:spPr>
          <a:xfrm>
            <a:off x="9077591" y="3486541"/>
            <a:ext cx="2533755" cy="736600"/>
          </a:xfrm>
          <a:prstGeom prst="roundRect">
            <a:avLst/>
          </a:prstGeom>
          <a:solidFill>
            <a:srgbClr val="DFD0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150 iterations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~3 min on 1 A100</a:t>
            </a:r>
          </a:p>
        </p:txBody>
      </p:sp>
      <p:sp>
        <p:nvSpPr>
          <p:cNvPr id="36" name="TextBox 35">
            <a:extLst>
              <a:ext uri="{FF2B5EF4-FFF2-40B4-BE49-F238E27FC236}">
                <a16:creationId xmlns:a16="http://schemas.microsoft.com/office/drawing/2014/main" id="{C7F6D71E-FFFA-4343-1779-B57A8028F7F5}"/>
              </a:ext>
            </a:extLst>
          </p:cNvPr>
          <p:cNvSpPr txBox="1"/>
          <p:nvPr/>
        </p:nvSpPr>
        <p:spPr>
          <a:xfrm>
            <a:off x="4975264" y="5715762"/>
            <a:ext cx="2158796"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Personalized residual</a:t>
            </a:r>
          </a:p>
        </p:txBody>
      </p:sp>
    </p:spTree>
    <p:extLst>
      <p:ext uri="{BB962C8B-B14F-4D97-AF65-F5344CB8AC3E}">
        <p14:creationId xmlns:p14="http://schemas.microsoft.com/office/powerpoint/2010/main" val="29825240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childTnLst>
                          </p:cTn>
                        </p:par>
                        <p:par>
                          <p:cTn id="57" fill="hold">
                            <p:stCondLst>
                              <p:cond delay="1000"/>
                            </p:stCondLst>
                            <p:childTnLst>
                              <p:par>
                                <p:cTn id="58" presetID="10" presetClass="entr" presetSubtype="0"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fade">
                                      <p:cBhvr>
                                        <p:cTn id="66" dur="500"/>
                                        <p:tgtEl>
                                          <p:spTgt spid="3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fade">
                                      <p:cBhvr>
                                        <p:cTn id="71" dur="500"/>
                                        <p:tgtEl>
                                          <p:spTgt spid="29"/>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fade">
                                      <p:cBhvr>
                                        <p:cTn id="7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2" grpId="0" animBg="1"/>
      <p:bldP spid="13" grpId="0" animBg="1"/>
      <p:bldP spid="14" grpId="0"/>
      <p:bldP spid="15" grpId="0"/>
      <p:bldP spid="16" grpId="0"/>
      <p:bldP spid="17" grpId="0"/>
      <p:bldP spid="18" grpId="0" animBg="1"/>
      <p:bldP spid="19" grpId="0" animBg="1"/>
      <p:bldP spid="20" grpId="0"/>
      <p:bldP spid="21" grpId="0"/>
      <p:bldP spid="22" grpId="0" animBg="1"/>
      <p:bldP spid="23" grpId="0" animBg="1"/>
      <p:bldP spid="24" grpId="0" animBg="1"/>
      <p:bldP spid="32" grpId="0"/>
      <p:bldP spid="33" grpId="0" animBg="1"/>
      <p:bldP spid="35" grpId="0" animBg="1"/>
      <p:bldP spid="36"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images of various objects&#10;&#10;Description automatically generated">
            <a:extLst>
              <a:ext uri="{FF2B5EF4-FFF2-40B4-BE49-F238E27FC236}">
                <a16:creationId xmlns:a16="http://schemas.microsoft.com/office/drawing/2014/main" id="{A5D96E91-EEAA-6E31-51DC-B32430C184B9}"/>
              </a:ext>
            </a:extLst>
          </p:cNvPr>
          <p:cNvPicPr>
            <a:picLocks noChangeAspect="1"/>
          </p:cNvPicPr>
          <p:nvPr/>
        </p:nvPicPr>
        <p:blipFill rotWithShape="1">
          <a:blip r:embed="rId3">
            <a:extLst>
              <a:ext uri="{28A0092B-C50C-407E-A947-70E740481C1C}">
                <a14:useLocalDpi xmlns:a14="http://schemas.microsoft.com/office/drawing/2010/main" val="0"/>
              </a:ext>
            </a:extLst>
          </a:blip>
          <a:srcRect t="14435" b="48746"/>
          <a:stretch/>
        </p:blipFill>
        <p:spPr>
          <a:xfrm>
            <a:off x="370514" y="370021"/>
            <a:ext cx="11450972" cy="6115686"/>
          </a:xfrm>
          <a:prstGeom prst="rect">
            <a:avLst/>
          </a:prstGeom>
        </p:spPr>
      </p:pic>
      <p:sp>
        <p:nvSpPr>
          <p:cNvPr id="6" name="TextBox 5">
            <a:extLst>
              <a:ext uri="{FF2B5EF4-FFF2-40B4-BE49-F238E27FC236}">
                <a16:creationId xmlns:a16="http://schemas.microsoft.com/office/drawing/2014/main" id="{72D2D881-2113-A7B8-594D-28A027DC0363}"/>
              </a:ext>
            </a:extLst>
          </p:cNvPr>
          <p:cNvSpPr txBox="1"/>
          <p:nvPr/>
        </p:nvSpPr>
        <p:spPr>
          <a:xfrm>
            <a:off x="686277" y="37653"/>
            <a:ext cx="962699"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Concept</a:t>
            </a:r>
          </a:p>
        </p:txBody>
      </p:sp>
      <p:sp>
        <p:nvSpPr>
          <p:cNvPr id="7" name="TextBox 6">
            <a:extLst>
              <a:ext uri="{FF2B5EF4-FFF2-40B4-BE49-F238E27FC236}">
                <a16:creationId xmlns:a16="http://schemas.microsoft.com/office/drawing/2014/main" id="{079AFA47-1B9F-FD8C-D90A-3C71BECB2C28}"/>
              </a:ext>
            </a:extLst>
          </p:cNvPr>
          <p:cNvSpPr txBox="1"/>
          <p:nvPr/>
        </p:nvSpPr>
        <p:spPr>
          <a:xfrm>
            <a:off x="2964163" y="35828"/>
            <a:ext cx="62472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Ours</a:t>
            </a:r>
          </a:p>
        </p:txBody>
      </p:sp>
      <p:sp>
        <p:nvSpPr>
          <p:cNvPr id="8" name="TextBox 7">
            <a:extLst>
              <a:ext uri="{FF2B5EF4-FFF2-40B4-BE49-F238E27FC236}">
                <a16:creationId xmlns:a16="http://schemas.microsoft.com/office/drawing/2014/main" id="{01EEE01E-4691-A1B7-1058-6B9D64FB883B}"/>
              </a:ext>
            </a:extLst>
          </p:cNvPr>
          <p:cNvSpPr txBox="1"/>
          <p:nvPr/>
        </p:nvSpPr>
        <p:spPr>
          <a:xfrm>
            <a:off x="4904074" y="35828"/>
            <a:ext cx="1759136"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Textual Inversion</a:t>
            </a:r>
          </a:p>
        </p:txBody>
      </p:sp>
      <p:sp>
        <p:nvSpPr>
          <p:cNvPr id="9" name="TextBox 8">
            <a:extLst>
              <a:ext uri="{FF2B5EF4-FFF2-40B4-BE49-F238E27FC236}">
                <a16:creationId xmlns:a16="http://schemas.microsoft.com/office/drawing/2014/main" id="{45E80A70-FA02-6691-EA83-9A96CA3A1D26}"/>
              </a:ext>
            </a:extLst>
          </p:cNvPr>
          <p:cNvSpPr txBox="1"/>
          <p:nvPr/>
        </p:nvSpPr>
        <p:spPr>
          <a:xfrm>
            <a:off x="7523846" y="38100"/>
            <a:ext cx="138230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DreamBooth</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p:sp>
        <p:nvSpPr>
          <p:cNvPr id="10" name="TextBox 9">
            <a:extLst>
              <a:ext uri="{FF2B5EF4-FFF2-40B4-BE49-F238E27FC236}">
                <a16:creationId xmlns:a16="http://schemas.microsoft.com/office/drawing/2014/main" id="{93E56AA9-345A-8F50-BF4D-410984ABA1C5}"/>
              </a:ext>
            </a:extLst>
          </p:cNvPr>
          <p:cNvSpPr txBox="1"/>
          <p:nvPr/>
        </p:nvSpPr>
        <p:spPr>
          <a:xfrm>
            <a:off x="9790452" y="40401"/>
            <a:ext cx="179344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Custom Diffusion</a:t>
            </a:r>
          </a:p>
        </p:txBody>
      </p:sp>
    </p:spTree>
    <p:extLst>
      <p:ext uri="{BB962C8B-B14F-4D97-AF65-F5344CB8AC3E}">
        <p14:creationId xmlns:p14="http://schemas.microsoft.com/office/powerpoint/2010/main" val="7910533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ECC8B3-E8A6-B62C-8EAD-AE94CDD3DC9F}"/>
              </a:ext>
            </a:extLst>
          </p:cNvPr>
          <p:cNvSpPr>
            <a:spLocks noGrp="1"/>
          </p:cNvSpPr>
          <p:nvPr>
            <p:ph type="title"/>
          </p:nvPr>
        </p:nvSpPr>
        <p:spPr/>
        <p:txBody>
          <a:bodyPr/>
          <a:lstStyle/>
          <a:p>
            <a:r>
              <a:rPr lang="en-US" dirty="0"/>
              <a:t>Common failures</a:t>
            </a:r>
          </a:p>
        </p:txBody>
      </p:sp>
      <p:grpSp>
        <p:nvGrpSpPr>
          <p:cNvPr id="45" name="Group 44">
            <a:extLst>
              <a:ext uri="{FF2B5EF4-FFF2-40B4-BE49-F238E27FC236}">
                <a16:creationId xmlns:a16="http://schemas.microsoft.com/office/drawing/2014/main" id="{EF593B8C-4751-8F4F-D9AA-88B51C97C8AB}"/>
              </a:ext>
            </a:extLst>
          </p:cNvPr>
          <p:cNvGrpSpPr/>
          <p:nvPr/>
        </p:nvGrpSpPr>
        <p:grpSpPr>
          <a:xfrm>
            <a:off x="1718005" y="1819864"/>
            <a:ext cx="1828800" cy="1828800"/>
            <a:chOff x="223225" y="1981190"/>
            <a:chExt cx="1828800" cy="1828800"/>
          </a:xfrm>
        </p:grpSpPr>
        <p:pic>
          <p:nvPicPr>
            <p:cNvPr id="7" name="Picture 6" descr="A collage of a person sitting on a sidewalk&#10;&#10;Description automatically generated">
              <a:extLst>
                <a:ext uri="{FF2B5EF4-FFF2-40B4-BE49-F238E27FC236}">
                  <a16:creationId xmlns:a16="http://schemas.microsoft.com/office/drawing/2014/main" id="{17DA47E3-A89B-CDF3-61A6-3B52532AB1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8" r="87334"/>
            <a:stretch/>
          </p:blipFill>
          <p:spPr>
            <a:xfrm>
              <a:off x="232888" y="1981190"/>
              <a:ext cx="914400" cy="914400"/>
            </a:xfrm>
            <a:prstGeom prst="rect">
              <a:avLst/>
            </a:prstGeom>
          </p:spPr>
        </p:pic>
        <p:pic>
          <p:nvPicPr>
            <p:cNvPr id="8" name="Picture 7" descr="A collage of a person sitting on a sidewalk&#10;&#10;Description automatically generated">
              <a:extLst>
                <a:ext uri="{FF2B5EF4-FFF2-40B4-BE49-F238E27FC236}">
                  <a16:creationId xmlns:a16="http://schemas.microsoft.com/office/drawing/2014/main" id="{13E885BD-FDDE-292D-32A2-CCEEB90EF8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500" r="75000"/>
            <a:stretch/>
          </p:blipFill>
          <p:spPr>
            <a:xfrm>
              <a:off x="1137625" y="1981190"/>
              <a:ext cx="914400" cy="914400"/>
            </a:xfrm>
            <a:prstGeom prst="rect">
              <a:avLst/>
            </a:prstGeom>
          </p:spPr>
        </p:pic>
        <p:pic>
          <p:nvPicPr>
            <p:cNvPr id="9" name="Picture 8" descr="A collage of a person sitting on a sidewalk&#10;&#10;Description automatically generated">
              <a:extLst>
                <a:ext uri="{FF2B5EF4-FFF2-40B4-BE49-F238E27FC236}">
                  <a16:creationId xmlns:a16="http://schemas.microsoft.com/office/drawing/2014/main" id="{23738DFB-53B3-1D7D-67E0-68AC66C604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000" r="62500"/>
            <a:stretch/>
          </p:blipFill>
          <p:spPr>
            <a:xfrm>
              <a:off x="223225" y="2895590"/>
              <a:ext cx="914400" cy="914400"/>
            </a:xfrm>
            <a:prstGeom prst="rect">
              <a:avLst/>
            </a:prstGeom>
          </p:spPr>
        </p:pic>
        <p:pic>
          <p:nvPicPr>
            <p:cNvPr id="10" name="Picture 9" descr="A collage of a person sitting on a sidewalk&#10;&#10;Description automatically generated">
              <a:extLst>
                <a:ext uri="{FF2B5EF4-FFF2-40B4-BE49-F238E27FC236}">
                  <a16:creationId xmlns:a16="http://schemas.microsoft.com/office/drawing/2014/main" id="{E7E5EAB1-E7ED-FB07-2E63-437482018B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7500" r="50000"/>
            <a:stretch/>
          </p:blipFill>
          <p:spPr>
            <a:xfrm>
              <a:off x="1134535" y="2893526"/>
              <a:ext cx="914400" cy="914400"/>
            </a:xfrm>
            <a:prstGeom prst="rect">
              <a:avLst/>
            </a:prstGeom>
          </p:spPr>
        </p:pic>
      </p:grpSp>
      <p:pic>
        <p:nvPicPr>
          <p:cNvPr id="12" name="Picture 11" descr="A person in a dress&#10;&#10;Description automatically generated">
            <a:extLst>
              <a:ext uri="{FF2B5EF4-FFF2-40B4-BE49-F238E27FC236}">
                <a16:creationId xmlns:a16="http://schemas.microsoft.com/office/drawing/2014/main" id="{05745D5C-B68E-C14D-E72F-C017FF6120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5275" y="1817800"/>
            <a:ext cx="1828800" cy="1828800"/>
          </a:xfrm>
          <a:prstGeom prst="rect">
            <a:avLst/>
          </a:prstGeom>
        </p:spPr>
      </p:pic>
      <p:pic>
        <p:nvPicPr>
          <p:cNvPr id="13" name="Picture 12" descr="A mannequin wearing a dress&#10;&#10;Description automatically generated">
            <a:extLst>
              <a:ext uri="{FF2B5EF4-FFF2-40B4-BE49-F238E27FC236}">
                <a16:creationId xmlns:a16="http://schemas.microsoft.com/office/drawing/2014/main" id="{A6971191-DA83-42CF-A74F-B0BB492676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10600" y="1826891"/>
            <a:ext cx="1828800" cy="1828800"/>
          </a:xfrm>
          <a:prstGeom prst="rect">
            <a:avLst/>
          </a:prstGeom>
        </p:spPr>
      </p:pic>
      <p:pic>
        <p:nvPicPr>
          <p:cNvPr id="14" name="Picture 13" descr="A mannequin wearing a dress&#10;&#10;Description automatically generated">
            <a:extLst>
              <a:ext uri="{FF2B5EF4-FFF2-40B4-BE49-F238E27FC236}">
                <a16:creationId xmlns:a16="http://schemas.microsoft.com/office/drawing/2014/main" id="{34E13D5F-2787-1937-A9CA-2C7A6D8FB7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7937" y="1826891"/>
            <a:ext cx="1828800" cy="1828800"/>
          </a:xfrm>
          <a:prstGeom prst="rect">
            <a:avLst/>
          </a:prstGeom>
        </p:spPr>
      </p:pic>
      <p:sp>
        <p:nvSpPr>
          <p:cNvPr id="15" name="TextBox 14">
            <a:extLst>
              <a:ext uri="{FF2B5EF4-FFF2-40B4-BE49-F238E27FC236}">
                <a16:creationId xmlns:a16="http://schemas.microsoft.com/office/drawing/2014/main" id="{9C30D168-D29F-5616-95C3-C995649E4CDB}"/>
              </a:ext>
            </a:extLst>
          </p:cNvPr>
          <p:cNvSpPr txBox="1"/>
          <p:nvPr/>
        </p:nvSpPr>
        <p:spPr>
          <a:xfrm>
            <a:off x="3850791" y="3695169"/>
            <a:ext cx="757920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t>
            </a:r>
            <a:r>
              <a:rPr kumimoji="0" lang="en-US" sz="20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 action figure</a:t>
            </a:r>
            <a:r>
              <a:rPr kumimoji="0" lang="en-US" sz="20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on a sandy beach, with waves in the background</a:t>
            </a: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t>
            </a:r>
          </a:p>
        </p:txBody>
      </p:sp>
      <p:grpSp>
        <p:nvGrpSpPr>
          <p:cNvPr id="46" name="Group 45">
            <a:extLst>
              <a:ext uri="{FF2B5EF4-FFF2-40B4-BE49-F238E27FC236}">
                <a16:creationId xmlns:a16="http://schemas.microsoft.com/office/drawing/2014/main" id="{CF65AE81-85B4-3761-C16C-6DADB60F0F4D}"/>
              </a:ext>
            </a:extLst>
          </p:cNvPr>
          <p:cNvGrpSpPr/>
          <p:nvPr/>
        </p:nvGrpSpPr>
        <p:grpSpPr>
          <a:xfrm>
            <a:off x="1715207" y="4221079"/>
            <a:ext cx="1825572" cy="1828800"/>
            <a:chOff x="232888" y="4725153"/>
            <a:chExt cx="1825572" cy="1828800"/>
          </a:xfrm>
        </p:grpSpPr>
        <p:pic>
          <p:nvPicPr>
            <p:cNvPr id="17" name="Picture 16" descr="A lamp on a table&#10;&#10;Description automatically generated">
              <a:extLst>
                <a:ext uri="{FF2B5EF4-FFF2-40B4-BE49-F238E27FC236}">
                  <a16:creationId xmlns:a16="http://schemas.microsoft.com/office/drawing/2014/main" id="{CC2EF649-A2C6-B2C0-CD0B-617DCD70FED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66726"/>
            <a:stretch/>
          </p:blipFill>
          <p:spPr>
            <a:xfrm>
              <a:off x="232888" y="4725153"/>
              <a:ext cx="912786" cy="914400"/>
            </a:xfrm>
            <a:prstGeom prst="rect">
              <a:avLst/>
            </a:prstGeom>
          </p:spPr>
        </p:pic>
        <p:pic>
          <p:nvPicPr>
            <p:cNvPr id="18" name="Picture 17" descr="A lamp on a table&#10;&#10;Description automatically generated">
              <a:extLst>
                <a:ext uri="{FF2B5EF4-FFF2-40B4-BE49-F238E27FC236}">
                  <a16:creationId xmlns:a16="http://schemas.microsoft.com/office/drawing/2014/main" id="{341EE093-9B2B-51E1-B09A-F3D11877E0E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3275" r="33451"/>
            <a:stretch/>
          </p:blipFill>
          <p:spPr>
            <a:xfrm>
              <a:off x="1145673" y="4725153"/>
              <a:ext cx="912787" cy="914400"/>
            </a:xfrm>
            <a:prstGeom prst="rect">
              <a:avLst/>
            </a:prstGeom>
          </p:spPr>
        </p:pic>
        <p:pic>
          <p:nvPicPr>
            <p:cNvPr id="19" name="Picture 18" descr="A lamp on a table&#10;&#10;Description automatically generated">
              <a:extLst>
                <a:ext uri="{FF2B5EF4-FFF2-40B4-BE49-F238E27FC236}">
                  <a16:creationId xmlns:a16="http://schemas.microsoft.com/office/drawing/2014/main" id="{CA56D711-7C5B-3C93-62A2-D15B29E2BD0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6725"/>
            <a:stretch/>
          </p:blipFill>
          <p:spPr>
            <a:xfrm>
              <a:off x="681232" y="5639553"/>
              <a:ext cx="912787" cy="914400"/>
            </a:xfrm>
            <a:prstGeom prst="rect">
              <a:avLst/>
            </a:prstGeom>
          </p:spPr>
        </p:pic>
      </p:grpSp>
      <p:pic>
        <p:nvPicPr>
          <p:cNvPr id="21" name="Picture 20" descr="A lamp on a table next to a bed&#10;&#10;Description automatically generated">
            <a:extLst>
              <a:ext uri="{FF2B5EF4-FFF2-40B4-BE49-F238E27FC236}">
                <a16:creationId xmlns:a16="http://schemas.microsoft.com/office/drawing/2014/main" id="{10189B31-1B87-E5FE-B475-2F87489D4B8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65276" y="4221079"/>
            <a:ext cx="1828800" cy="1828800"/>
          </a:xfrm>
          <a:prstGeom prst="rect">
            <a:avLst/>
          </a:prstGeom>
        </p:spPr>
      </p:pic>
      <p:pic>
        <p:nvPicPr>
          <p:cNvPr id="22" name="Picture 21" descr="A lamp on a table&#10;&#10;Description automatically generated">
            <a:extLst>
              <a:ext uri="{FF2B5EF4-FFF2-40B4-BE49-F238E27FC236}">
                <a16:creationId xmlns:a16="http://schemas.microsoft.com/office/drawing/2014/main" id="{2DC0A58E-17AE-A536-6DD8-7FB1E62833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97304" y="4221079"/>
            <a:ext cx="1828800" cy="1828800"/>
          </a:xfrm>
          <a:prstGeom prst="rect">
            <a:avLst/>
          </a:prstGeom>
        </p:spPr>
      </p:pic>
      <p:pic>
        <p:nvPicPr>
          <p:cNvPr id="23" name="Picture 22" descr="A lamp on a table&#10;&#10;Description automatically generated">
            <a:extLst>
              <a:ext uri="{FF2B5EF4-FFF2-40B4-BE49-F238E27FC236}">
                <a16:creationId xmlns:a16="http://schemas.microsoft.com/office/drawing/2014/main" id="{4FD49CEA-DE87-8BE3-CFBB-E75F0C6D9BF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29332" y="4221079"/>
            <a:ext cx="1828800" cy="1828800"/>
          </a:xfrm>
          <a:prstGeom prst="rect">
            <a:avLst/>
          </a:prstGeom>
        </p:spPr>
      </p:pic>
      <p:sp>
        <p:nvSpPr>
          <p:cNvPr id="24" name="TextBox 23">
            <a:extLst>
              <a:ext uri="{FF2B5EF4-FFF2-40B4-BE49-F238E27FC236}">
                <a16:creationId xmlns:a16="http://schemas.microsoft.com/office/drawing/2014/main" id="{38845C7D-82BD-D520-D837-5DAE1FA81CAF}"/>
              </a:ext>
            </a:extLst>
          </p:cNvPr>
          <p:cNvSpPr txBox="1"/>
          <p:nvPr/>
        </p:nvSpPr>
        <p:spPr>
          <a:xfrm>
            <a:off x="3717442" y="6091177"/>
            <a:ext cx="718852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t>
            </a:r>
            <a:r>
              <a:rPr kumimoji="0" lang="en-US" sz="20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C-3PO reading a book in the light of the </a:t>
            </a:r>
            <a:r>
              <a:rPr kumimoji="0" lang="en-US" sz="20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 lamp</a:t>
            </a: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t>
            </a:r>
          </a:p>
        </p:txBody>
      </p:sp>
      <p:sp>
        <p:nvSpPr>
          <p:cNvPr id="26" name="TextBox 25">
            <a:extLst>
              <a:ext uri="{FF2B5EF4-FFF2-40B4-BE49-F238E27FC236}">
                <a16:creationId xmlns:a16="http://schemas.microsoft.com/office/drawing/2014/main" id="{7B39CB3B-1DC6-F888-C50B-CBB6DFE84DE0}"/>
              </a:ext>
            </a:extLst>
          </p:cNvPr>
          <p:cNvSpPr txBox="1"/>
          <p:nvPr/>
        </p:nvSpPr>
        <p:spPr>
          <a:xfrm>
            <a:off x="2024848" y="1345526"/>
            <a:ext cx="123444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Concept</a:t>
            </a:r>
          </a:p>
        </p:txBody>
      </p:sp>
      <p:cxnSp>
        <p:nvCxnSpPr>
          <p:cNvPr id="53" name="Straight Connector 52">
            <a:extLst>
              <a:ext uri="{FF2B5EF4-FFF2-40B4-BE49-F238E27FC236}">
                <a16:creationId xmlns:a16="http://schemas.microsoft.com/office/drawing/2014/main" id="{A854EA39-CFBB-770F-F30C-228A38E47500}"/>
              </a:ext>
            </a:extLst>
          </p:cNvPr>
          <p:cNvCxnSpPr/>
          <p:nvPr/>
        </p:nvCxnSpPr>
        <p:spPr>
          <a:xfrm>
            <a:off x="3848100" y="1466715"/>
            <a:ext cx="0" cy="505156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5049729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8C5B7-6517-8B74-E32E-4D86EEEF783D}"/>
              </a:ext>
            </a:extLst>
          </p:cNvPr>
          <p:cNvSpPr>
            <a:spLocks noGrp="1"/>
          </p:cNvSpPr>
          <p:nvPr>
            <p:ph type="title"/>
          </p:nvPr>
        </p:nvSpPr>
        <p:spPr/>
        <p:txBody>
          <a:bodyPr/>
          <a:lstStyle/>
          <a:p>
            <a:r>
              <a:rPr lang="en-US" dirty="0"/>
              <a:t>Cross-attention</a:t>
            </a:r>
          </a:p>
        </p:txBody>
      </p:sp>
      <p:sp>
        <p:nvSpPr>
          <p:cNvPr id="4" name="Rectangle 3">
            <a:extLst>
              <a:ext uri="{FF2B5EF4-FFF2-40B4-BE49-F238E27FC236}">
                <a16:creationId xmlns:a16="http://schemas.microsoft.com/office/drawing/2014/main" id="{FB1405DE-0C0F-D826-A7F1-84542B218FA6}"/>
              </a:ext>
            </a:extLst>
          </p:cNvPr>
          <p:cNvSpPr/>
          <p:nvPr/>
        </p:nvSpPr>
        <p:spPr>
          <a:xfrm>
            <a:off x="4846969" y="1678531"/>
            <a:ext cx="2560320" cy="27432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916B10E1-6794-46C1-D639-87338471032C}"/>
              </a:ext>
            </a:extLst>
          </p:cNvPr>
          <p:cNvSpPr/>
          <p:nvPr/>
        </p:nvSpPr>
        <p:spPr>
          <a:xfrm rot="16200000">
            <a:off x="4953000" y="2033423"/>
            <a:ext cx="2286000" cy="2060086"/>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Cross-Attention</a:t>
            </a:r>
          </a:p>
        </p:txBody>
      </p:sp>
      <p:sp>
        <p:nvSpPr>
          <p:cNvPr id="6" name="Rectangle 5">
            <a:extLst>
              <a:ext uri="{FF2B5EF4-FFF2-40B4-BE49-F238E27FC236}">
                <a16:creationId xmlns:a16="http://schemas.microsoft.com/office/drawing/2014/main" id="{80D3958C-4BB7-E85D-1714-DA0CD3E58C7A}"/>
              </a:ext>
            </a:extLst>
          </p:cNvPr>
          <p:cNvSpPr/>
          <p:nvPr/>
        </p:nvSpPr>
        <p:spPr>
          <a:xfrm>
            <a:off x="6070148" y="2374831"/>
            <a:ext cx="457200" cy="45720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Q</a:t>
            </a:r>
          </a:p>
        </p:txBody>
      </p:sp>
      <p:sp>
        <p:nvSpPr>
          <p:cNvPr id="7" name="Rectangle 6">
            <a:extLst>
              <a:ext uri="{FF2B5EF4-FFF2-40B4-BE49-F238E27FC236}">
                <a16:creationId xmlns:a16="http://schemas.microsoft.com/office/drawing/2014/main" id="{ECA6E839-02E2-11D8-F721-389EAB23646F}"/>
              </a:ext>
            </a:extLst>
          </p:cNvPr>
          <p:cNvSpPr/>
          <p:nvPr/>
        </p:nvSpPr>
        <p:spPr>
          <a:xfrm>
            <a:off x="5714868" y="3184160"/>
            <a:ext cx="457200" cy="45720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K</a:t>
            </a:r>
          </a:p>
        </p:txBody>
      </p:sp>
      <p:sp>
        <p:nvSpPr>
          <p:cNvPr id="8" name="Rectangle 7">
            <a:extLst>
              <a:ext uri="{FF2B5EF4-FFF2-40B4-BE49-F238E27FC236}">
                <a16:creationId xmlns:a16="http://schemas.microsoft.com/office/drawing/2014/main" id="{51F601C2-9B57-45B7-9E0F-7689381569F1}"/>
              </a:ext>
            </a:extLst>
          </p:cNvPr>
          <p:cNvSpPr/>
          <p:nvPr/>
        </p:nvSpPr>
        <p:spPr>
          <a:xfrm>
            <a:off x="6391055" y="3182118"/>
            <a:ext cx="457200" cy="45720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V</a:t>
            </a:r>
          </a:p>
        </p:txBody>
      </p:sp>
      <p:sp>
        <p:nvSpPr>
          <p:cNvPr id="9" name="TextBox 8">
            <a:extLst>
              <a:ext uri="{FF2B5EF4-FFF2-40B4-BE49-F238E27FC236}">
                <a16:creationId xmlns:a16="http://schemas.microsoft.com/office/drawing/2014/main" id="{0B0F3E33-DFB7-C625-50A0-C6ED4DA32784}"/>
              </a:ext>
            </a:extLst>
          </p:cNvPr>
          <p:cNvSpPr txBox="1"/>
          <p:nvPr/>
        </p:nvSpPr>
        <p:spPr>
          <a:xfrm>
            <a:off x="1934718" y="5025590"/>
            <a:ext cx="1868269" cy="646331"/>
          </a:xfrm>
          <a:prstGeom prst="rect">
            <a:avLst/>
          </a:prstGeom>
          <a:noFill/>
          <a:ln>
            <a:solidFill>
              <a:schemeClr val="bg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 photo of </a:t>
            </a: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penguin plushie”</a:t>
            </a:r>
          </a:p>
        </p:txBody>
      </p:sp>
      <p:grpSp>
        <p:nvGrpSpPr>
          <p:cNvPr id="15" name="Group 14">
            <a:extLst>
              <a:ext uri="{FF2B5EF4-FFF2-40B4-BE49-F238E27FC236}">
                <a16:creationId xmlns:a16="http://schemas.microsoft.com/office/drawing/2014/main" id="{9DF2DA2A-DDFE-A4FC-92E2-EC8784CA66CE}"/>
              </a:ext>
            </a:extLst>
          </p:cNvPr>
          <p:cNvGrpSpPr/>
          <p:nvPr/>
        </p:nvGrpSpPr>
        <p:grpSpPr>
          <a:xfrm>
            <a:off x="4312756" y="4805033"/>
            <a:ext cx="1091596" cy="1087446"/>
            <a:chOff x="3433782" y="3975947"/>
            <a:chExt cx="547301" cy="545220"/>
          </a:xfrm>
        </p:grpSpPr>
        <p:sp>
          <p:nvSpPr>
            <p:cNvPr id="16" name="Rounded Rectangle 15">
              <a:extLst>
                <a:ext uri="{FF2B5EF4-FFF2-40B4-BE49-F238E27FC236}">
                  <a16:creationId xmlns:a16="http://schemas.microsoft.com/office/drawing/2014/main" id="{0EF627F3-146A-92BE-0870-6A006EA58976}"/>
                </a:ext>
              </a:extLst>
            </p:cNvPr>
            <p:cNvSpPr/>
            <p:nvPr/>
          </p:nvSpPr>
          <p:spPr>
            <a:xfrm>
              <a:off x="3433782" y="3975947"/>
              <a:ext cx="137396" cy="545220"/>
            </a:xfrm>
            <a:prstGeom prst="roundRect">
              <a:avLst>
                <a:gd name="adj" fmla="val 3837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ounded Rectangle 16">
              <a:extLst>
                <a:ext uri="{FF2B5EF4-FFF2-40B4-BE49-F238E27FC236}">
                  <a16:creationId xmlns:a16="http://schemas.microsoft.com/office/drawing/2014/main" id="{204AE53B-1742-059F-305F-9180F4EFD75A}"/>
                </a:ext>
              </a:extLst>
            </p:cNvPr>
            <p:cNvSpPr/>
            <p:nvPr/>
          </p:nvSpPr>
          <p:spPr>
            <a:xfrm>
              <a:off x="3638735" y="3975947"/>
              <a:ext cx="137396" cy="545220"/>
            </a:xfrm>
            <a:prstGeom prst="roundRect">
              <a:avLst>
                <a:gd name="adj" fmla="val 3837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ounded Rectangle 17">
              <a:extLst>
                <a:ext uri="{FF2B5EF4-FFF2-40B4-BE49-F238E27FC236}">
                  <a16:creationId xmlns:a16="http://schemas.microsoft.com/office/drawing/2014/main" id="{9A670EA1-DBD9-EC59-8A27-E498DE800539}"/>
                </a:ext>
              </a:extLst>
            </p:cNvPr>
            <p:cNvSpPr/>
            <p:nvPr/>
          </p:nvSpPr>
          <p:spPr>
            <a:xfrm>
              <a:off x="3843687" y="3975947"/>
              <a:ext cx="137396" cy="545220"/>
            </a:xfrm>
            <a:prstGeom prst="roundRect">
              <a:avLst>
                <a:gd name="adj" fmla="val 3837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7ED09A59-F358-03CE-E30B-284B2830E758}"/>
                </a:ext>
              </a:extLst>
            </p:cNvPr>
            <p:cNvSpPr/>
            <p:nvPr/>
          </p:nvSpPr>
          <p:spPr>
            <a:xfrm>
              <a:off x="3504165" y="4115934"/>
              <a:ext cx="406536" cy="25628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25000" noProof="0" dirty="0">
                <a:ln>
                  <a:noFill/>
                </a:ln>
                <a:solidFill>
                  <a:prstClr val="black"/>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1CCCC5EB-1B15-5B9F-38DA-1D53257B55B8}"/>
                  </a:ext>
                </a:extLst>
              </p:cNvPr>
              <p:cNvSpPr txBox="1"/>
              <p:nvPr/>
            </p:nvSpPr>
            <p:spPr>
              <a:xfrm>
                <a:off x="4617557" y="5155155"/>
                <a:ext cx="51275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𝑇</m:t>
                      </m:r>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mc:Choice>
        <mc:Fallback xmlns="">
          <p:sp>
            <p:nvSpPr>
              <p:cNvPr id="20" name="TextBox 19">
                <a:extLst>
                  <a:ext uri="{FF2B5EF4-FFF2-40B4-BE49-F238E27FC236}">
                    <a16:creationId xmlns:a16="http://schemas.microsoft.com/office/drawing/2014/main" id="{1CCCC5EB-1B15-5B9F-38DA-1D53257B55B8}"/>
                  </a:ext>
                </a:extLst>
              </p:cNvPr>
              <p:cNvSpPr txBox="1">
                <a:spLocks noRot="1" noChangeAspect="1" noMove="1" noResize="1" noEditPoints="1" noAdjustHandles="1" noChangeArrowheads="1" noChangeShapeType="1" noTextEdit="1"/>
              </p:cNvSpPr>
              <p:nvPr/>
            </p:nvSpPr>
            <p:spPr>
              <a:xfrm>
                <a:off x="4617557" y="5155155"/>
                <a:ext cx="512758" cy="369332"/>
              </a:xfrm>
              <a:prstGeom prst="rect">
                <a:avLst/>
              </a:prstGeom>
              <a:blipFill>
                <a:blip r:embed="rId3"/>
                <a:stretch>
                  <a:fillRect/>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CE678468-177E-8D70-4C91-1617F5711128}"/>
              </a:ext>
            </a:extLst>
          </p:cNvPr>
          <p:cNvSpPr txBox="1"/>
          <p:nvPr/>
        </p:nvSpPr>
        <p:spPr>
          <a:xfrm>
            <a:off x="4178649" y="5987018"/>
            <a:ext cx="139057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Text encoder</a:t>
            </a:r>
          </a:p>
        </p:txBody>
      </p:sp>
      <p:pic>
        <p:nvPicPr>
          <p:cNvPr id="22" name="Picture 21" descr="A stuffed penguin toy on a black surface&#10;&#10;Description automatically generated">
            <a:extLst>
              <a:ext uri="{FF2B5EF4-FFF2-40B4-BE49-F238E27FC236}">
                <a16:creationId xmlns:a16="http://schemas.microsoft.com/office/drawing/2014/main" id="{0C752454-367B-DDB5-3E45-21C24A0601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6270" y="631917"/>
            <a:ext cx="1288548" cy="1288548"/>
          </a:xfrm>
          <a:prstGeom prst="rect">
            <a:avLst/>
          </a:prstGeom>
        </p:spPr>
      </p:pic>
      <p:grpSp>
        <p:nvGrpSpPr>
          <p:cNvPr id="23" name="Group 22">
            <a:extLst>
              <a:ext uri="{FF2B5EF4-FFF2-40B4-BE49-F238E27FC236}">
                <a16:creationId xmlns:a16="http://schemas.microsoft.com/office/drawing/2014/main" id="{9AE96A0A-1F10-E9A5-9E26-7963B01159D6}"/>
              </a:ext>
            </a:extLst>
          </p:cNvPr>
          <p:cNvGrpSpPr/>
          <p:nvPr/>
        </p:nvGrpSpPr>
        <p:grpSpPr>
          <a:xfrm>
            <a:off x="4178649" y="2995038"/>
            <a:ext cx="353768" cy="48968"/>
            <a:chOff x="1256207" y="8612501"/>
            <a:chExt cx="353768" cy="48968"/>
          </a:xfrm>
        </p:grpSpPr>
        <p:sp>
          <p:nvSpPr>
            <p:cNvPr id="24" name="Oval 23">
              <a:extLst>
                <a:ext uri="{FF2B5EF4-FFF2-40B4-BE49-F238E27FC236}">
                  <a16:creationId xmlns:a16="http://schemas.microsoft.com/office/drawing/2014/main" id="{7BF87070-F329-9B8E-18D6-B7DE927ADEA8}"/>
                </a:ext>
              </a:extLst>
            </p:cNvPr>
            <p:cNvSpPr/>
            <p:nvPr/>
          </p:nvSpPr>
          <p:spPr>
            <a:xfrm>
              <a:off x="12562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Oval 24">
              <a:extLst>
                <a:ext uri="{FF2B5EF4-FFF2-40B4-BE49-F238E27FC236}">
                  <a16:creationId xmlns:a16="http://schemas.microsoft.com/office/drawing/2014/main" id="{A8196195-BF35-2C49-801E-2A3DBB88994A}"/>
                </a:ext>
              </a:extLst>
            </p:cNvPr>
            <p:cNvSpPr/>
            <p:nvPr/>
          </p:nvSpPr>
          <p:spPr>
            <a:xfrm>
              <a:off x="14086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Oval 25">
              <a:extLst>
                <a:ext uri="{FF2B5EF4-FFF2-40B4-BE49-F238E27FC236}">
                  <a16:creationId xmlns:a16="http://schemas.microsoft.com/office/drawing/2014/main" id="{D362D218-47EC-90D1-BAB0-8394E09A59AE}"/>
                </a:ext>
              </a:extLst>
            </p:cNvPr>
            <p:cNvSpPr/>
            <p:nvPr/>
          </p:nvSpPr>
          <p:spPr>
            <a:xfrm>
              <a:off x="15610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7" name="Group 26">
            <a:extLst>
              <a:ext uri="{FF2B5EF4-FFF2-40B4-BE49-F238E27FC236}">
                <a16:creationId xmlns:a16="http://schemas.microsoft.com/office/drawing/2014/main" id="{F93A1486-460B-D697-9BD7-58DEB1CDA3F3}"/>
              </a:ext>
            </a:extLst>
          </p:cNvPr>
          <p:cNvGrpSpPr/>
          <p:nvPr/>
        </p:nvGrpSpPr>
        <p:grpSpPr>
          <a:xfrm>
            <a:off x="7721841" y="2970554"/>
            <a:ext cx="353768" cy="48968"/>
            <a:chOff x="1256207" y="8612501"/>
            <a:chExt cx="353768" cy="48968"/>
          </a:xfrm>
        </p:grpSpPr>
        <p:sp>
          <p:nvSpPr>
            <p:cNvPr id="28" name="Oval 27">
              <a:extLst>
                <a:ext uri="{FF2B5EF4-FFF2-40B4-BE49-F238E27FC236}">
                  <a16:creationId xmlns:a16="http://schemas.microsoft.com/office/drawing/2014/main" id="{5504AE68-96D1-8F96-8BA9-5FE43AE2BA33}"/>
                </a:ext>
              </a:extLst>
            </p:cNvPr>
            <p:cNvSpPr/>
            <p:nvPr/>
          </p:nvSpPr>
          <p:spPr>
            <a:xfrm>
              <a:off x="12562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Oval 28">
              <a:extLst>
                <a:ext uri="{FF2B5EF4-FFF2-40B4-BE49-F238E27FC236}">
                  <a16:creationId xmlns:a16="http://schemas.microsoft.com/office/drawing/2014/main" id="{BCBEC7A1-9AD8-0725-FAA8-16BD9B0755EB}"/>
                </a:ext>
              </a:extLst>
            </p:cNvPr>
            <p:cNvSpPr/>
            <p:nvPr/>
          </p:nvSpPr>
          <p:spPr>
            <a:xfrm>
              <a:off x="14086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Oval 29">
              <a:extLst>
                <a:ext uri="{FF2B5EF4-FFF2-40B4-BE49-F238E27FC236}">
                  <a16:creationId xmlns:a16="http://schemas.microsoft.com/office/drawing/2014/main" id="{FBA90C84-571E-D5E1-FE92-2CC215C78E7B}"/>
                </a:ext>
              </a:extLst>
            </p:cNvPr>
            <p:cNvSpPr/>
            <p:nvPr/>
          </p:nvSpPr>
          <p:spPr>
            <a:xfrm>
              <a:off x="15610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1" name="Picture 30" descr="A pixelated image of a person&#10;&#10;Description automatically generated">
            <a:extLst>
              <a:ext uri="{FF2B5EF4-FFF2-40B4-BE49-F238E27FC236}">
                <a16:creationId xmlns:a16="http://schemas.microsoft.com/office/drawing/2014/main" id="{9F23A3D1-5C1D-A3F9-2E3E-290EC117E9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1634" y="4695547"/>
            <a:ext cx="1288548" cy="1288548"/>
          </a:xfrm>
          <a:prstGeom prst="rect">
            <a:avLst/>
          </a:prstGeom>
        </p:spPr>
      </p:pic>
      <p:cxnSp>
        <p:nvCxnSpPr>
          <p:cNvPr id="33" name="Connector: Elbow 32">
            <a:extLst>
              <a:ext uri="{FF2B5EF4-FFF2-40B4-BE49-F238E27FC236}">
                <a16:creationId xmlns:a16="http://schemas.microsoft.com/office/drawing/2014/main" id="{F7ED95E0-74C2-1719-C15E-2D6EFD62193B}"/>
              </a:ext>
            </a:extLst>
          </p:cNvPr>
          <p:cNvCxnSpPr>
            <a:stCxn id="18" idx="3"/>
          </p:cNvCxnSpPr>
          <p:nvPr/>
        </p:nvCxnSpPr>
        <p:spPr>
          <a:xfrm flipV="1">
            <a:off x="5404352" y="3639318"/>
            <a:ext cx="539116" cy="1709438"/>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5" name="Connector: Elbow 34">
            <a:extLst>
              <a:ext uri="{FF2B5EF4-FFF2-40B4-BE49-F238E27FC236}">
                <a16:creationId xmlns:a16="http://schemas.microsoft.com/office/drawing/2014/main" id="{8B738D80-4405-D0FE-C615-0F143BC719AD}"/>
              </a:ext>
            </a:extLst>
          </p:cNvPr>
          <p:cNvCxnSpPr>
            <a:cxnSpLocks/>
            <a:endCxn id="8" idx="2"/>
          </p:cNvCxnSpPr>
          <p:nvPr/>
        </p:nvCxnSpPr>
        <p:spPr>
          <a:xfrm flipV="1">
            <a:off x="5943468" y="3639318"/>
            <a:ext cx="676187" cy="254727"/>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7" name="Connector: Elbow 36">
            <a:extLst>
              <a:ext uri="{FF2B5EF4-FFF2-40B4-BE49-F238E27FC236}">
                <a16:creationId xmlns:a16="http://schemas.microsoft.com/office/drawing/2014/main" id="{8BD3EBD5-D71A-A7CF-702A-A3FD3985C254}"/>
              </a:ext>
            </a:extLst>
          </p:cNvPr>
          <p:cNvCxnSpPr>
            <a:stCxn id="22" idx="1"/>
            <a:endCxn id="6" idx="0"/>
          </p:cNvCxnSpPr>
          <p:nvPr/>
        </p:nvCxnSpPr>
        <p:spPr>
          <a:xfrm rot="10800000" flipV="1">
            <a:off x="6298748" y="1276191"/>
            <a:ext cx="2437522" cy="1098640"/>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8DB4C1C4-0BE7-0939-4CD2-9276C7BD8173}"/>
              </a:ext>
            </a:extLst>
          </p:cNvPr>
          <p:cNvCxnSpPr>
            <a:cxnSpLocks/>
            <a:endCxn id="31" idx="0"/>
          </p:cNvCxnSpPr>
          <p:nvPr/>
        </p:nvCxnSpPr>
        <p:spPr>
          <a:xfrm>
            <a:off x="6745908" y="4206466"/>
            <a:ext cx="0" cy="489081"/>
          </a:xfrm>
          <a:prstGeom prst="straightConnector1">
            <a:avLst/>
          </a:prstGeom>
          <a:ln>
            <a:prstDash val="lgDash"/>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1" name="TextBox 40">
            <a:extLst>
              <a:ext uri="{FF2B5EF4-FFF2-40B4-BE49-F238E27FC236}">
                <a16:creationId xmlns:a16="http://schemas.microsoft.com/office/drawing/2014/main" id="{4EA8135B-FA72-F964-8291-B04CCAAB63D6}"/>
              </a:ext>
            </a:extLst>
          </p:cNvPr>
          <p:cNvSpPr txBox="1"/>
          <p:nvPr/>
        </p:nvSpPr>
        <p:spPr>
          <a:xfrm>
            <a:off x="7390182" y="5084238"/>
            <a:ext cx="2437522" cy="6585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Attention map for </a:t>
            </a: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penguin plushie</a:t>
            </a:r>
          </a:p>
        </p:txBody>
      </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C4E5B8BC-2C6E-F0E6-98F3-DFCACCAFFDA5}"/>
                  </a:ext>
                </a:extLst>
              </p:cNvPr>
              <p:cNvSpPr txBox="1"/>
              <p:nvPr/>
            </p:nvSpPr>
            <p:spPr>
              <a:xfrm>
                <a:off x="6327524" y="5984095"/>
                <a:ext cx="836767" cy="3815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𝐶</m:t>
                          </m:r>
                        </m:sub>
                      </m:sSub>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mc:Choice>
        <mc:Fallback xmlns="">
          <p:sp>
            <p:nvSpPr>
              <p:cNvPr id="43" name="TextBox 42">
                <a:extLst>
                  <a:ext uri="{FF2B5EF4-FFF2-40B4-BE49-F238E27FC236}">
                    <a16:creationId xmlns:a16="http://schemas.microsoft.com/office/drawing/2014/main" id="{C4E5B8BC-2C6E-F0E6-98F3-DFCACCAFFDA5}"/>
                  </a:ext>
                </a:extLst>
              </p:cNvPr>
              <p:cNvSpPr txBox="1">
                <a:spLocks noRot="1" noChangeAspect="1" noMove="1" noResize="1" noEditPoints="1" noAdjustHandles="1" noChangeArrowheads="1" noChangeShapeType="1" noTextEdit="1"/>
              </p:cNvSpPr>
              <p:nvPr/>
            </p:nvSpPr>
            <p:spPr>
              <a:xfrm>
                <a:off x="6327524" y="5984095"/>
                <a:ext cx="836767" cy="38151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734C1EF3-A685-BB98-4227-CBCFA02A03F2}"/>
                  </a:ext>
                </a:extLst>
              </p:cNvPr>
              <p:cNvSpPr txBox="1"/>
              <p:nvPr/>
            </p:nvSpPr>
            <p:spPr>
              <a:xfrm>
                <a:off x="8875433" y="3565087"/>
                <a:ext cx="2298770" cy="808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m:rPr>
                          <m:nor/>
                        </m:rPr>
                        <a:rPr kumimoji="0" lang="en-US" sz="1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softmax</m:t>
                      </m:r>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f>
                            <m:f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𝑄</m:t>
                              </m:r>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𝐾</m:t>
                                  </m:r>
                                </m:e>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𝑇</m:t>
                                  </m:r>
                                </m:sup>
                              </m:sSup>
                            </m:num>
                            <m:den>
                              <m:rad>
                                <m:radPr>
                                  <m:degHide m:val="on"/>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radPr>
                                <m:deg/>
                                <m:e>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𝑑</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m:t>
                                      </m:r>
                                    </m:sub>
                                  </m:sSub>
                                </m:e>
                              </m:rad>
                            </m:den>
                          </m:f>
                        </m:e>
                      </m:d>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mc:Choice>
        <mc:Fallback xmlns="">
          <p:sp>
            <p:nvSpPr>
              <p:cNvPr id="44" name="TextBox 43">
                <a:extLst>
                  <a:ext uri="{FF2B5EF4-FFF2-40B4-BE49-F238E27FC236}">
                    <a16:creationId xmlns:a16="http://schemas.microsoft.com/office/drawing/2014/main" id="{734C1EF3-A685-BB98-4227-CBCFA02A03F2}"/>
                  </a:ext>
                </a:extLst>
              </p:cNvPr>
              <p:cNvSpPr txBox="1">
                <a:spLocks noRot="1" noChangeAspect="1" noMove="1" noResize="1" noEditPoints="1" noAdjustHandles="1" noChangeArrowheads="1" noChangeShapeType="1" noTextEdit="1"/>
              </p:cNvSpPr>
              <p:nvPr/>
            </p:nvSpPr>
            <p:spPr>
              <a:xfrm>
                <a:off x="8875433" y="3565087"/>
                <a:ext cx="2298770" cy="808235"/>
              </a:xfrm>
              <a:prstGeom prst="rect">
                <a:avLst/>
              </a:prstGeom>
              <a:blipFill>
                <a:blip r:embed="rId7"/>
                <a:stretch>
                  <a:fillRect/>
                </a:stretch>
              </a:blipFill>
            </p:spPr>
            <p:txBody>
              <a:bodyPr/>
              <a:lstStyle/>
              <a:p>
                <a:r>
                  <a:rPr lang="en-US">
                    <a:noFill/>
                  </a:rPr>
                  <a:t> </a:t>
                </a:r>
              </a:p>
            </p:txBody>
          </p:sp>
        </mc:Fallback>
      </mc:AlternateContent>
      <p:cxnSp>
        <p:nvCxnSpPr>
          <p:cNvPr id="46" name="Straight Arrow Connector 45">
            <a:extLst>
              <a:ext uri="{FF2B5EF4-FFF2-40B4-BE49-F238E27FC236}">
                <a16:creationId xmlns:a16="http://schemas.microsoft.com/office/drawing/2014/main" id="{3E72E8BD-865B-96D6-4D5B-C5B8FC6711AD}"/>
              </a:ext>
            </a:extLst>
          </p:cNvPr>
          <p:cNvCxnSpPr>
            <a:stCxn id="9" idx="3"/>
            <a:endCxn id="16" idx="1"/>
          </p:cNvCxnSpPr>
          <p:nvPr/>
        </p:nvCxnSpPr>
        <p:spPr>
          <a:xfrm>
            <a:off x="3802987" y="5348756"/>
            <a:ext cx="509769" cy="0"/>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A9F26CC3-4D8F-B176-2914-2B2490ACDEA2}"/>
              </a:ext>
            </a:extLst>
          </p:cNvPr>
          <p:cNvSpPr txBox="1"/>
          <p:nvPr/>
        </p:nvSpPr>
        <p:spPr>
          <a:xfrm>
            <a:off x="10009632" y="1091525"/>
            <a:ext cx="4315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endParaRPr kumimoji="0" lang="en-US" sz="1800" b="0" i="0"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372113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500"/>
                                        <p:tgtEl>
                                          <p:spTgt spid="4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3" grpId="0"/>
      <p:bldP spid="44" grpId="0"/>
    </p:bldLst>
  </p:timing>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8C5B7-6517-8B74-E32E-4D86EEEF783D}"/>
              </a:ext>
            </a:extLst>
          </p:cNvPr>
          <p:cNvSpPr>
            <a:spLocks noGrp="1"/>
          </p:cNvSpPr>
          <p:nvPr>
            <p:ph type="title"/>
          </p:nvPr>
        </p:nvSpPr>
        <p:spPr/>
        <p:txBody>
          <a:bodyPr/>
          <a:lstStyle/>
          <a:p>
            <a:r>
              <a:rPr lang="en-US" dirty="0"/>
              <a:t>Localized attention-guided sampling</a:t>
            </a:r>
          </a:p>
        </p:txBody>
      </p:sp>
      <p:sp>
        <p:nvSpPr>
          <p:cNvPr id="4" name="Rectangle 3">
            <a:extLst>
              <a:ext uri="{FF2B5EF4-FFF2-40B4-BE49-F238E27FC236}">
                <a16:creationId xmlns:a16="http://schemas.microsoft.com/office/drawing/2014/main" id="{FB1405DE-0C0F-D826-A7F1-84542B218FA6}"/>
              </a:ext>
            </a:extLst>
          </p:cNvPr>
          <p:cNvSpPr/>
          <p:nvPr/>
        </p:nvSpPr>
        <p:spPr>
          <a:xfrm>
            <a:off x="4317242" y="1678531"/>
            <a:ext cx="3657600" cy="27432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916B10E1-6794-46C1-D639-87338471032C}"/>
              </a:ext>
            </a:extLst>
          </p:cNvPr>
          <p:cNvSpPr/>
          <p:nvPr/>
        </p:nvSpPr>
        <p:spPr>
          <a:xfrm rot="16200000">
            <a:off x="4423273" y="2033423"/>
            <a:ext cx="2286000" cy="2060086"/>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Cross-Attention</a:t>
            </a:r>
          </a:p>
        </p:txBody>
      </p:sp>
      <p:sp>
        <p:nvSpPr>
          <p:cNvPr id="6" name="Rectangle 5">
            <a:extLst>
              <a:ext uri="{FF2B5EF4-FFF2-40B4-BE49-F238E27FC236}">
                <a16:creationId xmlns:a16="http://schemas.microsoft.com/office/drawing/2014/main" id="{80D3958C-4BB7-E85D-1714-DA0CD3E58C7A}"/>
              </a:ext>
            </a:extLst>
          </p:cNvPr>
          <p:cNvSpPr/>
          <p:nvPr/>
        </p:nvSpPr>
        <p:spPr>
          <a:xfrm>
            <a:off x="5540421" y="2374831"/>
            <a:ext cx="457200" cy="45720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Q</a:t>
            </a:r>
          </a:p>
        </p:txBody>
      </p:sp>
      <p:sp>
        <p:nvSpPr>
          <p:cNvPr id="7" name="Rectangle 6">
            <a:extLst>
              <a:ext uri="{FF2B5EF4-FFF2-40B4-BE49-F238E27FC236}">
                <a16:creationId xmlns:a16="http://schemas.microsoft.com/office/drawing/2014/main" id="{ECA6E839-02E2-11D8-F721-389EAB23646F}"/>
              </a:ext>
            </a:extLst>
          </p:cNvPr>
          <p:cNvSpPr/>
          <p:nvPr/>
        </p:nvSpPr>
        <p:spPr>
          <a:xfrm>
            <a:off x="5185141" y="3184160"/>
            <a:ext cx="457200" cy="45720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K</a:t>
            </a:r>
          </a:p>
        </p:txBody>
      </p:sp>
      <p:sp>
        <p:nvSpPr>
          <p:cNvPr id="8" name="Rectangle 7">
            <a:extLst>
              <a:ext uri="{FF2B5EF4-FFF2-40B4-BE49-F238E27FC236}">
                <a16:creationId xmlns:a16="http://schemas.microsoft.com/office/drawing/2014/main" id="{51F601C2-9B57-45B7-9E0F-7689381569F1}"/>
              </a:ext>
            </a:extLst>
          </p:cNvPr>
          <p:cNvSpPr/>
          <p:nvPr/>
        </p:nvSpPr>
        <p:spPr>
          <a:xfrm>
            <a:off x="5861328" y="3182118"/>
            <a:ext cx="457200" cy="457200"/>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V</a:t>
            </a:r>
          </a:p>
        </p:txBody>
      </p:sp>
      <p:sp>
        <p:nvSpPr>
          <p:cNvPr id="9" name="TextBox 8">
            <a:extLst>
              <a:ext uri="{FF2B5EF4-FFF2-40B4-BE49-F238E27FC236}">
                <a16:creationId xmlns:a16="http://schemas.microsoft.com/office/drawing/2014/main" id="{0B0F3E33-DFB7-C625-50A0-C6ED4DA32784}"/>
              </a:ext>
            </a:extLst>
          </p:cNvPr>
          <p:cNvSpPr txBox="1"/>
          <p:nvPr/>
        </p:nvSpPr>
        <p:spPr>
          <a:xfrm>
            <a:off x="1404991" y="5025590"/>
            <a:ext cx="1868269" cy="646331"/>
          </a:xfrm>
          <a:prstGeom prst="rect">
            <a:avLst/>
          </a:prstGeom>
          <a:noFill/>
          <a:ln>
            <a:solidFill>
              <a:schemeClr val="bg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 photo of </a:t>
            </a:r>
            <a:r>
              <a:rPr kumimoji="0" lang="en-US" sz="1800" b="0" i="1" u="none" strike="noStrike" kern="1200" cap="none" spc="0" normalizeH="0" baseline="0" noProof="0" dirty="0">
                <a:ln>
                  <a:noFill/>
                </a:ln>
                <a:solidFill>
                  <a:srgbClr val="4EA72E"/>
                </a:solidFill>
                <a:effectLst/>
                <a:uLnTx/>
                <a:uFillTx/>
                <a:latin typeface="Aptos" panose="02110004020202020204"/>
                <a:ea typeface="+mn-ea"/>
                <a:cs typeface="Arial" panose="020B0604020202020204" pitchFamily="34" charset="0"/>
              </a:rPr>
              <a:t>V*</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penguin plushie”</a:t>
            </a:r>
          </a:p>
        </p:txBody>
      </p:sp>
      <p:grpSp>
        <p:nvGrpSpPr>
          <p:cNvPr id="15" name="Group 14">
            <a:extLst>
              <a:ext uri="{FF2B5EF4-FFF2-40B4-BE49-F238E27FC236}">
                <a16:creationId xmlns:a16="http://schemas.microsoft.com/office/drawing/2014/main" id="{9DF2DA2A-DDFE-A4FC-92E2-EC8784CA66CE}"/>
              </a:ext>
            </a:extLst>
          </p:cNvPr>
          <p:cNvGrpSpPr/>
          <p:nvPr/>
        </p:nvGrpSpPr>
        <p:grpSpPr>
          <a:xfrm>
            <a:off x="3783029" y="4805033"/>
            <a:ext cx="1091596" cy="1087446"/>
            <a:chOff x="3433782" y="3975947"/>
            <a:chExt cx="547301" cy="545220"/>
          </a:xfrm>
        </p:grpSpPr>
        <p:sp>
          <p:nvSpPr>
            <p:cNvPr id="16" name="Rounded Rectangle 15">
              <a:extLst>
                <a:ext uri="{FF2B5EF4-FFF2-40B4-BE49-F238E27FC236}">
                  <a16:creationId xmlns:a16="http://schemas.microsoft.com/office/drawing/2014/main" id="{0EF627F3-146A-92BE-0870-6A006EA58976}"/>
                </a:ext>
              </a:extLst>
            </p:cNvPr>
            <p:cNvSpPr/>
            <p:nvPr/>
          </p:nvSpPr>
          <p:spPr>
            <a:xfrm>
              <a:off x="3433782" y="3975947"/>
              <a:ext cx="137396" cy="545220"/>
            </a:xfrm>
            <a:prstGeom prst="roundRect">
              <a:avLst>
                <a:gd name="adj" fmla="val 3837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ounded Rectangle 16">
              <a:extLst>
                <a:ext uri="{FF2B5EF4-FFF2-40B4-BE49-F238E27FC236}">
                  <a16:creationId xmlns:a16="http://schemas.microsoft.com/office/drawing/2014/main" id="{204AE53B-1742-059F-305F-9180F4EFD75A}"/>
                </a:ext>
              </a:extLst>
            </p:cNvPr>
            <p:cNvSpPr/>
            <p:nvPr/>
          </p:nvSpPr>
          <p:spPr>
            <a:xfrm>
              <a:off x="3638735" y="3975947"/>
              <a:ext cx="137396" cy="545220"/>
            </a:xfrm>
            <a:prstGeom prst="roundRect">
              <a:avLst>
                <a:gd name="adj" fmla="val 3837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ounded Rectangle 17">
              <a:extLst>
                <a:ext uri="{FF2B5EF4-FFF2-40B4-BE49-F238E27FC236}">
                  <a16:creationId xmlns:a16="http://schemas.microsoft.com/office/drawing/2014/main" id="{9A670EA1-DBD9-EC59-8A27-E498DE800539}"/>
                </a:ext>
              </a:extLst>
            </p:cNvPr>
            <p:cNvSpPr/>
            <p:nvPr/>
          </p:nvSpPr>
          <p:spPr>
            <a:xfrm>
              <a:off x="3843687" y="3975947"/>
              <a:ext cx="137396" cy="545220"/>
            </a:xfrm>
            <a:prstGeom prst="roundRect">
              <a:avLst>
                <a:gd name="adj" fmla="val 3837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7ED09A59-F358-03CE-E30B-284B2830E758}"/>
                </a:ext>
              </a:extLst>
            </p:cNvPr>
            <p:cNvSpPr/>
            <p:nvPr/>
          </p:nvSpPr>
          <p:spPr>
            <a:xfrm>
              <a:off x="3504165" y="4115934"/>
              <a:ext cx="406536" cy="25628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25000" noProof="0" dirty="0">
                <a:ln>
                  <a:noFill/>
                </a:ln>
                <a:solidFill>
                  <a:prstClr val="black"/>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1CCCC5EB-1B15-5B9F-38DA-1D53257B55B8}"/>
                  </a:ext>
                </a:extLst>
              </p:cNvPr>
              <p:cNvSpPr txBox="1"/>
              <p:nvPr/>
            </p:nvSpPr>
            <p:spPr>
              <a:xfrm>
                <a:off x="4087830" y="5155155"/>
                <a:ext cx="51275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𝑇</m:t>
                      </m:r>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mc:Choice>
        <mc:Fallback xmlns="">
          <p:sp>
            <p:nvSpPr>
              <p:cNvPr id="20" name="TextBox 19">
                <a:extLst>
                  <a:ext uri="{FF2B5EF4-FFF2-40B4-BE49-F238E27FC236}">
                    <a16:creationId xmlns:a16="http://schemas.microsoft.com/office/drawing/2014/main" id="{1CCCC5EB-1B15-5B9F-38DA-1D53257B55B8}"/>
                  </a:ext>
                </a:extLst>
              </p:cNvPr>
              <p:cNvSpPr txBox="1">
                <a:spLocks noRot="1" noChangeAspect="1" noMove="1" noResize="1" noEditPoints="1" noAdjustHandles="1" noChangeArrowheads="1" noChangeShapeType="1" noTextEdit="1"/>
              </p:cNvSpPr>
              <p:nvPr/>
            </p:nvSpPr>
            <p:spPr>
              <a:xfrm>
                <a:off x="4087830" y="5155155"/>
                <a:ext cx="512758" cy="369332"/>
              </a:xfrm>
              <a:prstGeom prst="rect">
                <a:avLst/>
              </a:prstGeom>
              <a:blipFill>
                <a:blip r:embed="rId3"/>
                <a:stretch>
                  <a:fillRect/>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CE678468-177E-8D70-4C91-1617F5711128}"/>
              </a:ext>
            </a:extLst>
          </p:cNvPr>
          <p:cNvSpPr txBox="1"/>
          <p:nvPr/>
        </p:nvSpPr>
        <p:spPr>
          <a:xfrm>
            <a:off x="3648922" y="5987018"/>
            <a:ext cx="139057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Text encoder</a:t>
            </a:r>
          </a:p>
        </p:txBody>
      </p:sp>
      <p:grpSp>
        <p:nvGrpSpPr>
          <p:cNvPr id="23" name="Group 22">
            <a:extLst>
              <a:ext uri="{FF2B5EF4-FFF2-40B4-BE49-F238E27FC236}">
                <a16:creationId xmlns:a16="http://schemas.microsoft.com/office/drawing/2014/main" id="{9AE96A0A-1F10-E9A5-9E26-7963B01159D6}"/>
              </a:ext>
            </a:extLst>
          </p:cNvPr>
          <p:cNvGrpSpPr/>
          <p:nvPr/>
        </p:nvGrpSpPr>
        <p:grpSpPr>
          <a:xfrm>
            <a:off x="3648922" y="2995038"/>
            <a:ext cx="353768" cy="48968"/>
            <a:chOff x="1256207" y="8612501"/>
            <a:chExt cx="353768" cy="48968"/>
          </a:xfrm>
        </p:grpSpPr>
        <p:sp>
          <p:nvSpPr>
            <p:cNvPr id="24" name="Oval 23">
              <a:extLst>
                <a:ext uri="{FF2B5EF4-FFF2-40B4-BE49-F238E27FC236}">
                  <a16:creationId xmlns:a16="http://schemas.microsoft.com/office/drawing/2014/main" id="{7BF87070-F329-9B8E-18D6-B7DE927ADEA8}"/>
                </a:ext>
              </a:extLst>
            </p:cNvPr>
            <p:cNvSpPr/>
            <p:nvPr/>
          </p:nvSpPr>
          <p:spPr>
            <a:xfrm>
              <a:off x="12562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Oval 24">
              <a:extLst>
                <a:ext uri="{FF2B5EF4-FFF2-40B4-BE49-F238E27FC236}">
                  <a16:creationId xmlns:a16="http://schemas.microsoft.com/office/drawing/2014/main" id="{A8196195-BF35-2C49-801E-2A3DBB88994A}"/>
                </a:ext>
              </a:extLst>
            </p:cNvPr>
            <p:cNvSpPr/>
            <p:nvPr/>
          </p:nvSpPr>
          <p:spPr>
            <a:xfrm>
              <a:off x="14086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Oval 25">
              <a:extLst>
                <a:ext uri="{FF2B5EF4-FFF2-40B4-BE49-F238E27FC236}">
                  <a16:creationId xmlns:a16="http://schemas.microsoft.com/office/drawing/2014/main" id="{D362D218-47EC-90D1-BAB0-8394E09A59AE}"/>
                </a:ext>
              </a:extLst>
            </p:cNvPr>
            <p:cNvSpPr/>
            <p:nvPr/>
          </p:nvSpPr>
          <p:spPr>
            <a:xfrm>
              <a:off x="15610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7" name="Group 26">
            <a:extLst>
              <a:ext uri="{FF2B5EF4-FFF2-40B4-BE49-F238E27FC236}">
                <a16:creationId xmlns:a16="http://schemas.microsoft.com/office/drawing/2014/main" id="{F93A1486-460B-D697-9BD7-58DEB1CDA3F3}"/>
              </a:ext>
            </a:extLst>
          </p:cNvPr>
          <p:cNvGrpSpPr/>
          <p:nvPr/>
        </p:nvGrpSpPr>
        <p:grpSpPr>
          <a:xfrm>
            <a:off x="8289394" y="3019522"/>
            <a:ext cx="353768" cy="48968"/>
            <a:chOff x="1256207" y="8612501"/>
            <a:chExt cx="353768" cy="48968"/>
          </a:xfrm>
        </p:grpSpPr>
        <p:sp>
          <p:nvSpPr>
            <p:cNvPr id="28" name="Oval 27">
              <a:extLst>
                <a:ext uri="{FF2B5EF4-FFF2-40B4-BE49-F238E27FC236}">
                  <a16:creationId xmlns:a16="http://schemas.microsoft.com/office/drawing/2014/main" id="{5504AE68-96D1-8F96-8BA9-5FE43AE2BA33}"/>
                </a:ext>
              </a:extLst>
            </p:cNvPr>
            <p:cNvSpPr/>
            <p:nvPr/>
          </p:nvSpPr>
          <p:spPr>
            <a:xfrm>
              <a:off x="12562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Oval 28">
              <a:extLst>
                <a:ext uri="{FF2B5EF4-FFF2-40B4-BE49-F238E27FC236}">
                  <a16:creationId xmlns:a16="http://schemas.microsoft.com/office/drawing/2014/main" id="{BCBEC7A1-9AD8-0725-FAA8-16BD9B0755EB}"/>
                </a:ext>
              </a:extLst>
            </p:cNvPr>
            <p:cNvSpPr/>
            <p:nvPr/>
          </p:nvSpPr>
          <p:spPr>
            <a:xfrm>
              <a:off x="14086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Oval 29">
              <a:extLst>
                <a:ext uri="{FF2B5EF4-FFF2-40B4-BE49-F238E27FC236}">
                  <a16:creationId xmlns:a16="http://schemas.microsoft.com/office/drawing/2014/main" id="{FBA90C84-571E-D5E1-FE92-2CC215C78E7B}"/>
                </a:ext>
              </a:extLst>
            </p:cNvPr>
            <p:cNvSpPr/>
            <p:nvPr/>
          </p:nvSpPr>
          <p:spPr>
            <a:xfrm>
              <a:off x="1561007" y="8612501"/>
              <a:ext cx="48968" cy="48968"/>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1" name="Picture 30" descr="A pixelated image of a person&#10;&#10;Description automatically generated">
            <a:extLst>
              <a:ext uri="{FF2B5EF4-FFF2-40B4-BE49-F238E27FC236}">
                <a16:creationId xmlns:a16="http://schemas.microsoft.com/office/drawing/2014/main" id="{9F23A3D1-5C1D-A3F9-2E3E-290EC117E9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5129" y="4695547"/>
            <a:ext cx="1288548" cy="1288548"/>
          </a:xfrm>
          <a:prstGeom prst="rect">
            <a:avLst/>
          </a:prstGeom>
        </p:spPr>
      </p:pic>
      <p:cxnSp>
        <p:nvCxnSpPr>
          <p:cNvPr id="33" name="Connector: Elbow 32">
            <a:extLst>
              <a:ext uri="{FF2B5EF4-FFF2-40B4-BE49-F238E27FC236}">
                <a16:creationId xmlns:a16="http://schemas.microsoft.com/office/drawing/2014/main" id="{F7ED95E0-74C2-1719-C15E-2D6EFD62193B}"/>
              </a:ext>
            </a:extLst>
          </p:cNvPr>
          <p:cNvCxnSpPr>
            <a:stCxn id="18" idx="3"/>
          </p:cNvCxnSpPr>
          <p:nvPr/>
        </p:nvCxnSpPr>
        <p:spPr>
          <a:xfrm flipV="1">
            <a:off x="4874625" y="3639318"/>
            <a:ext cx="539116" cy="1709438"/>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5" name="Connector: Elbow 34">
            <a:extLst>
              <a:ext uri="{FF2B5EF4-FFF2-40B4-BE49-F238E27FC236}">
                <a16:creationId xmlns:a16="http://schemas.microsoft.com/office/drawing/2014/main" id="{8B738D80-4405-D0FE-C615-0F143BC719AD}"/>
              </a:ext>
            </a:extLst>
          </p:cNvPr>
          <p:cNvCxnSpPr>
            <a:cxnSpLocks/>
            <a:endCxn id="8" idx="2"/>
          </p:cNvCxnSpPr>
          <p:nvPr/>
        </p:nvCxnSpPr>
        <p:spPr>
          <a:xfrm flipV="1">
            <a:off x="5413741" y="3639318"/>
            <a:ext cx="676187" cy="254727"/>
          </a:xfrm>
          <a:prstGeom prst="bentConnector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8DB4C1C4-0BE7-0939-4CD2-9276C7BD8173}"/>
              </a:ext>
            </a:extLst>
          </p:cNvPr>
          <p:cNvCxnSpPr>
            <a:cxnSpLocks/>
            <a:endCxn id="31" idx="0"/>
          </p:cNvCxnSpPr>
          <p:nvPr/>
        </p:nvCxnSpPr>
        <p:spPr>
          <a:xfrm flipH="1">
            <a:off x="6199403" y="4206466"/>
            <a:ext cx="3697" cy="489081"/>
          </a:xfrm>
          <a:prstGeom prst="straightConnector1">
            <a:avLst/>
          </a:prstGeom>
          <a:ln>
            <a:prstDash val="lgDash"/>
            <a:headEnd type="none" w="med" len="med"/>
            <a:tailEnd type="arrow" w="med" len="med"/>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C4E5B8BC-2C6E-F0E6-98F3-DFCACCAFFDA5}"/>
                  </a:ext>
                </a:extLst>
              </p:cNvPr>
              <p:cNvSpPr txBox="1"/>
              <p:nvPr/>
            </p:nvSpPr>
            <p:spPr>
              <a:xfrm>
                <a:off x="5781019" y="5984095"/>
                <a:ext cx="836767" cy="3815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𝐶</m:t>
                          </m:r>
                        </m:sub>
                      </m:sSub>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mc:Choice>
        <mc:Fallback xmlns="">
          <p:sp>
            <p:nvSpPr>
              <p:cNvPr id="43" name="TextBox 42">
                <a:extLst>
                  <a:ext uri="{FF2B5EF4-FFF2-40B4-BE49-F238E27FC236}">
                    <a16:creationId xmlns:a16="http://schemas.microsoft.com/office/drawing/2014/main" id="{C4E5B8BC-2C6E-F0E6-98F3-DFCACCAFFDA5}"/>
                  </a:ext>
                </a:extLst>
              </p:cNvPr>
              <p:cNvSpPr txBox="1">
                <a:spLocks noRot="1" noChangeAspect="1" noMove="1" noResize="1" noEditPoints="1" noAdjustHandles="1" noChangeArrowheads="1" noChangeShapeType="1" noTextEdit="1"/>
              </p:cNvSpPr>
              <p:nvPr/>
            </p:nvSpPr>
            <p:spPr>
              <a:xfrm>
                <a:off x="5781019" y="5984095"/>
                <a:ext cx="836767" cy="381515"/>
              </a:xfrm>
              <a:prstGeom prst="rect">
                <a:avLst/>
              </a:prstGeom>
              <a:blipFill>
                <a:blip r:embed="rId5"/>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5D01DEAA-EEFC-DE25-4438-392318B942FA}"/>
              </a:ext>
            </a:extLst>
          </p:cNvPr>
          <p:cNvSpPr/>
          <p:nvPr/>
        </p:nvSpPr>
        <p:spPr>
          <a:xfrm rot="16200000">
            <a:off x="6291905" y="2763170"/>
            <a:ext cx="2286000" cy="600591"/>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Proj</a:t>
            </a:r>
            <a:r>
              <a:rPr kumimoji="0" lang="en-US" sz="2400" b="0" i="0" u="none" strike="noStrike" kern="1200" cap="none" spc="0" normalizeH="0" baseline="-25000" noProof="0" dirty="0" err="1">
                <a:ln>
                  <a:noFill/>
                </a:ln>
                <a:solidFill>
                  <a:sysClr val="windowText" lastClr="000000"/>
                </a:solidFill>
                <a:effectLst/>
                <a:uLnTx/>
                <a:uFillTx/>
                <a:latin typeface="Aptos" panose="02110004020202020204"/>
                <a:ea typeface="+mn-ea"/>
                <a:cs typeface="+mn-cs"/>
              </a:rPr>
              <a:t>out</a:t>
            </a:r>
            <a:endPar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pic>
        <p:nvPicPr>
          <p:cNvPr id="11" name="Graphic 10" descr="Lock with solid fill">
            <a:extLst>
              <a:ext uri="{FF2B5EF4-FFF2-40B4-BE49-F238E27FC236}">
                <a16:creationId xmlns:a16="http://schemas.microsoft.com/office/drawing/2014/main" id="{4B9D1903-A56A-0252-4185-2AB676640FA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78136" y="1931101"/>
            <a:ext cx="320040" cy="320040"/>
          </a:xfrm>
          <a:prstGeom prst="rect">
            <a:avLst/>
          </a:prstGeom>
        </p:spPr>
      </p:pic>
      <p:cxnSp>
        <p:nvCxnSpPr>
          <p:cNvPr id="13" name="Straight Arrow Connector 12">
            <a:extLst>
              <a:ext uri="{FF2B5EF4-FFF2-40B4-BE49-F238E27FC236}">
                <a16:creationId xmlns:a16="http://schemas.microsoft.com/office/drawing/2014/main" id="{609FDF33-909E-32EC-BE6A-6820463833CA}"/>
              </a:ext>
            </a:extLst>
          </p:cNvPr>
          <p:cNvCxnSpPr>
            <a:stCxn id="5" idx="2"/>
            <a:endCxn id="10" idx="0"/>
          </p:cNvCxnSpPr>
          <p:nvPr/>
        </p:nvCxnSpPr>
        <p:spPr>
          <a:xfrm>
            <a:off x="6596316" y="3063466"/>
            <a:ext cx="538294" cy="0"/>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pic>
        <p:nvPicPr>
          <p:cNvPr id="32" name="Picture 31" descr="A white object with black background&#10;&#10;Description automatically generated">
            <a:extLst>
              <a:ext uri="{FF2B5EF4-FFF2-40B4-BE49-F238E27FC236}">
                <a16:creationId xmlns:a16="http://schemas.microsoft.com/office/drawing/2014/main" id="{9BEE3685-FBFF-1729-B7CA-859052B144A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74868" y="4695547"/>
            <a:ext cx="1288548" cy="1288548"/>
          </a:xfrm>
          <a:prstGeom prst="rect">
            <a:avLst/>
          </a:prstGeom>
        </p:spPr>
      </p:pic>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67DDAAF3-762E-8438-90EE-EF6F6DA19CE6}"/>
                  </a:ext>
                </a:extLst>
              </p:cNvPr>
              <p:cNvSpPr txBox="1"/>
              <p:nvPr/>
            </p:nvSpPr>
            <p:spPr>
              <a:xfrm>
                <a:off x="7321644" y="5987018"/>
                <a:ext cx="836767" cy="3815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Sub>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mc:Choice>
        <mc:Fallback xmlns="">
          <p:sp>
            <p:nvSpPr>
              <p:cNvPr id="34" name="TextBox 33">
                <a:extLst>
                  <a:ext uri="{FF2B5EF4-FFF2-40B4-BE49-F238E27FC236}">
                    <a16:creationId xmlns:a16="http://schemas.microsoft.com/office/drawing/2014/main" id="{67DDAAF3-762E-8438-90EE-EF6F6DA19CE6}"/>
                  </a:ext>
                </a:extLst>
              </p:cNvPr>
              <p:cNvSpPr txBox="1">
                <a:spLocks noRot="1" noChangeAspect="1" noMove="1" noResize="1" noEditPoints="1" noAdjustHandles="1" noChangeArrowheads="1" noChangeShapeType="1" noTextEdit="1"/>
              </p:cNvSpPr>
              <p:nvPr/>
            </p:nvSpPr>
            <p:spPr>
              <a:xfrm>
                <a:off x="7321644" y="5987018"/>
                <a:ext cx="836767" cy="381515"/>
              </a:xfrm>
              <a:prstGeom prst="rect">
                <a:avLst/>
              </a:prstGeom>
              <a:blipFill>
                <a:blip r:embed="rId9"/>
                <a:stretch>
                  <a:fillRect/>
                </a:stretch>
              </a:blipFill>
            </p:spPr>
            <p:txBody>
              <a:bodyPr/>
              <a:lstStyle/>
              <a:p>
                <a:r>
                  <a:rPr lang="en-US">
                    <a:noFill/>
                  </a:rPr>
                  <a:t> </a:t>
                </a:r>
              </a:p>
            </p:txBody>
          </p:sp>
        </mc:Fallback>
      </mc:AlternateContent>
      <p:cxnSp>
        <p:nvCxnSpPr>
          <p:cNvPr id="45" name="Straight Arrow Connector 44">
            <a:extLst>
              <a:ext uri="{FF2B5EF4-FFF2-40B4-BE49-F238E27FC236}">
                <a16:creationId xmlns:a16="http://schemas.microsoft.com/office/drawing/2014/main" id="{FF19CAB3-57D9-DD6F-AA6B-E67E60D4CA3C}"/>
              </a:ext>
            </a:extLst>
          </p:cNvPr>
          <p:cNvCxnSpPr>
            <a:stCxn id="9" idx="3"/>
            <a:endCxn id="16" idx="1"/>
          </p:cNvCxnSpPr>
          <p:nvPr/>
        </p:nvCxnSpPr>
        <p:spPr>
          <a:xfrm>
            <a:off x="3273260" y="5348756"/>
            <a:ext cx="509769" cy="0"/>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B7CC4A1C-FE63-6844-7AED-C78523761933}"/>
              </a:ext>
            </a:extLst>
          </p:cNvPr>
          <p:cNvCxnSpPr>
            <a:cxnSpLocks/>
            <a:stCxn id="10" idx="1"/>
          </p:cNvCxnSpPr>
          <p:nvPr/>
        </p:nvCxnSpPr>
        <p:spPr>
          <a:xfrm flipH="1">
            <a:off x="7434905" y="4206466"/>
            <a:ext cx="1" cy="486158"/>
          </a:xfrm>
          <a:prstGeom prst="straightConnector1">
            <a:avLst/>
          </a:prstGeom>
          <a:ln>
            <a:prstDash val="lgDash"/>
            <a:headEnd type="arrow" w="med" len="med"/>
            <a:tailEnd type="none" w="med" len="med"/>
          </a:ln>
        </p:spPr>
        <p:style>
          <a:lnRef idx="1">
            <a:schemeClr val="dk1"/>
          </a:lnRef>
          <a:fillRef idx="0">
            <a:schemeClr val="dk1"/>
          </a:fillRef>
          <a:effectRef idx="0">
            <a:schemeClr val="dk1"/>
          </a:effectRef>
          <a:fontRef idx="minor">
            <a:schemeClr val="tx1"/>
          </a:fontRef>
        </p:style>
      </p:cxnSp>
      <p:cxnSp>
        <p:nvCxnSpPr>
          <p:cNvPr id="86" name="Connector: Curved 85">
            <a:extLst>
              <a:ext uri="{FF2B5EF4-FFF2-40B4-BE49-F238E27FC236}">
                <a16:creationId xmlns:a16="http://schemas.microsoft.com/office/drawing/2014/main" id="{4B01C222-9EBA-1F6B-3B04-78991DCB8224}"/>
              </a:ext>
            </a:extLst>
          </p:cNvPr>
          <p:cNvCxnSpPr>
            <a:stCxn id="43" idx="2"/>
            <a:endCxn id="34" idx="2"/>
          </p:cNvCxnSpPr>
          <p:nvPr/>
        </p:nvCxnSpPr>
        <p:spPr>
          <a:xfrm rot="16200000" flipH="1">
            <a:off x="6968254" y="5596758"/>
            <a:ext cx="2923" cy="1540625"/>
          </a:xfrm>
          <a:prstGeom prst="curvedConnector3">
            <a:avLst>
              <a:gd name="adj1" fmla="val 7920732"/>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87" name="TextBox 86">
            <a:extLst>
              <a:ext uri="{FF2B5EF4-FFF2-40B4-BE49-F238E27FC236}">
                <a16:creationId xmlns:a16="http://schemas.microsoft.com/office/drawing/2014/main" id="{AE4BC252-46A4-66BF-D7C8-6CF8D6075C8E}"/>
              </a:ext>
            </a:extLst>
          </p:cNvPr>
          <p:cNvSpPr txBox="1"/>
          <p:nvPr/>
        </p:nvSpPr>
        <p:spPr>
          <a:xfrm>
            <a:off x="6586854" y="6550223"/>
            <a:ext cx="765722"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Binarize</a:t>
            </a:r>
          </a:p>
        </p:txBody>
      </p:sp>
    </p:spTree>
    <p:extLst>
      <p:ext uri="{BB962C8B-B14F-4D97-AF65-F5344CB8AC3E}">
        <p14:creationId xmlns:p14="http://schemas.microsoft.com/office/powerpoint/2010/main" val="949638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par>
                                <p:cTn id="8" presetID="10" presetClass="entr" presetSubtype="0" fill="hold" nodeType="withEffect">
                                  <p:stCondLst>
                                    <p:cond delay="0"/>
                                  </p:stCondLst>
                                  <p:childTnLst>
                                    <p:set>
                                      <p:cBhvr>
                                        <p:cTn id="9" dur="1" fill="hold">
                                          <p:stCondLst>
                                            <p:cond delay="0"/>
                                          </p:stCondLst>
                                        </p:cTn>
                                        <p:tgtEl>
                                          <p:spTgt spid="86"/>
                                        </p:tgtEl>
                                        <p:attrNameLst>
                                          <p:attrName>style.visibility</p:attrName>
                                        </p:attrNameLst>
                                      </p:cBhvr>
                                      <p:to>
                                        <p:strVal val="visible"/>
                                      </p:to>
                                    </p:set>
                                    <p:animEffect transition="in" filter="fade">
                                      <p:cBhvr>
                                        <p:cTn id="10" dur="500"/>
                                        <p:tgtEl>
                                          <p:spTgt spid="8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500"/>
                                        <p:tgtEl>
                                          <p:spTgt spid="34"/>
                                        </p:tgtEl>
                                      </p:cBhvr>
                                    </p:animEffect>
                                  </p:childTnLst>
                                </p:cTn>
                              </p:par>
                              <p:par>
                                <p:cTn id="15" presetID="10"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8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237BA-55CB-3B4B-8C77-C02F99FEBA00}"/>
              </a:ext>
            </a:extLst>
          </p:cNvPr>
          <p:cNvSpPr>
            <a:spLocks noGrp="1"/>
          </p:cNvSpPr>
          <p:nvPr>
            <p:ph type="title"/>
          </p:nvPr>
        </p:nvSpPr>
        <p:spPr/>
        <p:txBody>
          <a:bodyPr/>
          <a:lstStyle/>
          <a:p>
            <a:r>
              <a:rPr lang="en-US" dirty="0"/>
              <a:t>Image Manifolds</a:t>
            </a:r>
          </a:p>
        </p:txBody>
      </p:sp>
      <p:sp>
        <p:nvSpPr>
          <p:cNvPr id="3" name="Text Placeholder 2">
            <a:extLst>
              <a:ext uri="{FF2B5EF4-FFF2-40B4-BE49-F238E27FC236}">
                <a16:creationId xmlns:a16="http://schemas.microsoft.com/office/drawing/2014/main" id="{69AC92A0-7ED6-8641-BB10-78DA77B516CB}"/>
              </a:ext>
            </a:extLst>
          </p:cNvPr>
          <p:cNvSpPr>
            <a:spLocks noGrp="1"/>
          </p:cNvSpPr>
          <p:nvPr>
            <p:ph type="body" idx="1"/>
          </p:nvPr>
        </p:nvSpPr>
        <p:spPr/>
        <p:txBody>
          <a:bodyPr/>
          <a:lstStyle/>
          <a:p>
            <a:r>
              <a:rPr lang="en-US" dirty="0"/>
              <a:t>By Abe Davis</a:t>
            </a:r>
          </a:p>
        </p:txBody>
      </p:sp>
    </p:spTree>
    <p:extLst>
      <p:ext uri="{BB962C8B-B14F-4D97-AF65-F5344CB8AC3E}">
        <p14:creationId xmlns:p14="http://schemas.microsoft.com/office/powerpoint/2010/main" val="30685586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A627-B77D-1C00-D6E6-7FB32857BF82}"/>
              </a:ext>
            </a:extLst>
          </p:cNvPr>
          <p:cNvSpPr>
            <a:spLocks noGrp="1"/>
          </p:cNvSpPr>
          <p:nvPr>
            <p:ph type="title"/>
          </p:nvPr>
        </p:nvSpPr>
        <p:spPr/>
        <p:txBody>
          <a:bodyPr/>
          <a:lstStyle/>
          <a:p>
            <a:r>
              <a:rPr lang="en-US" dirty="0"/>
              <a:t>Localized attention-guided sampling</a:t>
            </a:r>
          </a:p>
        </p:txBody>
      </p:sp>
      <p:pic>
        <p:nvPicPr>
          <p:cNvPr id="5" name="Picture 4" descr="A white object with black background&#10;&#10;Description automatically generated">
            <a:extLst>
              <a:ext uri="{FF2B5EF4-FFF2-40B4-BE49-F238E27FC236}">
                <a16:creationId xmlns:a16="http://schemas.microsoft.com/office/drawing/2014/main" id="{D404F33C-DBE3-F5D1-F1D1-2E4427AC8B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4529" y="4291710"/>
            <a:ext cx="1288548" cy="1288548"/>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0ACFADE-783B-BDA3-CBFC-6FDAEBCAB4DB}"/>
                  </a:ext>
                </a:extLst>
              </p:cNvPr>
              <p:cNvSpPr txBox="1"/>
              <p:nvPr/>
            </p:nvSpPr>
            <p:spPr>
              <a:xfrm>
                <a:off x="5952596" y="1633280"/>
                <a:ext cx="836767" cy="3815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Sub>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mc:Choice>
        <mc:Fallback xmlns="">
          <p:sp>
            <p:nvSpPr>
              <p:cNvPr id="7" name="TextBox 6">
                <a:extLst>
                  <a:ext uri="{FF2B5EF4-FFF2-40B4-BE49-F238E27FC236}">
                    <a16:creationId xmlns:a16="http://schemas.microsoft.com/office/drawing/2014/main" id="{D0ACFADE-783B-BDA3-CBFC-6FDAEBCAB4DB}"/>
                  </a:ext>
                </a:extLst>
              </p:cNvPr>
              <p:cNvSpPr txBox="1">
                <a:spLocks noRot="1" noChangeAspect="1" noMove="1" noResize="1" noEditPoints="1" noAdjustHandles="1" noChangeArrowheads="1" noChangeShapeType="1" noTextEdit="1"/>
              </p:cNvSpPr>
              <p:nvPr/>
            </p:nvSpPr>
            <p:spPr>
              <a:xfrm>
                <a:off x="5952596" y="1633280"/>
                <a:ext cx="836767" cy="38151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00420064-CC15-336F-195C-03796DBB388D}"/>
                  </a:ext>
                </a:extLst>
              </p:cNvPr>
              <p:cNvSpPr/>
              <p:nvPr/>
            </p:nvSpPr>
            <p:spPr>
              <a:xfrm>
                <a:off x="3245675" y="2091810"/>
                <a:ext cx="1166325" cy="1156996"/>
              </a:xfrm>
              <a:prstGeom prst="rect">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𝑊</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Sub>
                    </m:oMath>
                  </m:oMathPara>
                </a14:m>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8" name="Rectangle 7">
                <a:extLst>
                  <a:ext uri="{FF2B5EF4-FFF2-40B4-BE49-F238E27FC236}">
                    <a16:creationId xmlns:a16="http://schemas.microsoft.com/office/drawing/2014/main" id="{00420064-CC15-336F-195C-03796DBB388D}"/>
                  </a:ext>
                </a:extLst>
              </p:cNvPr>
              <p:cNvSpPr>
                <a:spLocks noRot="1" noChangeAspect="1" noMove="1" noResize="1" noEditPoints="1" noAdjustHandles="1" noChangeArrowheads="1" noChangeShapeType="1" noTextEdit="1"/>
              </p:cNvSpPr>
              <p:nvPr/>
            </p:nvSpPr>
            <p:spPr>
              <a:xfrm>
                <a:off x="3245675" y="2091810"/>
                <a:ext cx="1166325" cy="1156996"/>
              </a:xfrm>
              <a:prstGeom prst="rect">
                <a:avLst/>
              </a:prstGeom>
              <a:blipFill>
                <a:blip r:embed="rId5"/>
                <a:stretch>
                  <a:fillRect/>
                </a:stretch>
              </a:blipFill>
              <a:ln>
                <a:solidFill>
                  <a:schemeClr val="tx1"/>
                </a:solidFill>
              </a:ln>
            </p:spPr>
            <p:txBody>
              <a:bodyPr/>
              <a:lstStyle/>
              <a:p>
                <a:r>
                  <a:rPr lang="en-US">
                    <a:noFill/>
                  </a:rPr>
                  <a:t> </a:t>
                </a:r>
              </a:p>
            </p:txBody>
          </p:sp>
        </mc:Fallback>
      </mc:AlternateContent>
      <p:pic>
        <p:nvPicPr>
          <p:cNvPr id="11" name="Picture 10" descr="A black pixelated figure&#10;&#10;Description automatically generated">
            <a:extLst>
              <a:ext uri="{FF2B5EF4-FFF2-40B4-BE49-F238E27FC236}">
                <a16:creationId xmlns:a16="http://schemas.microsoft.com/office/drawing/2014/main" id="{589C58F8-48CD-4410-21AD-1DB4EC38EC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7202" y="2029018"/>
            <a:ext cx="1285875" cy="1285875"/>
          </a:xfrm>
          <a:prstGeom prst="rect">
            <a:avLst/>
          </a:prstGeom>
          <a:ln>
            <a:solidFill>
              <a:schemeClr val="bg1">
                <a:lumMod val="85000"/>
              </a:schemeClr>
            </a:solidFill>
          </a:ln>
        </p:spPr>
      </p:pic>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E04157DB-F574-DF96-D7BB-E2E16A2139BA}"/>
                  </a:ext>
                </a:extLst>
              </p:cNvPr>
              <p:cNvSpPr/>
              <p:nvPr/>
            </p:nvSpPr>
            <p:spPr>
              <a:xfrm>
                <a:off x="3245674" y="4356726"/>
                <a:ext cx="1166325" cy="1156996"/>
              </a:xfrm>
              <a:prstGeom prst="rect">
                <a:avLst/>
              </a:prstGeom>
              <a:solidFill>
                <a:schemeClr val="accent6">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𝑊</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up>
                      </m:sSubSup>
                    </m:oMath>
                  </m:oMathPara>
                </a14:m>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13" name="Rectangle 12">
                <a:extLst>
                  <a:ext uri="{FF2B5EF4-FFF2-40B4-BE49-F238E27FC236}">
                    <a16:creationId xmlns:a16="http://schemas.microsoft.com/office/drawing/2014/main" id="{E04157DB-F574-DF96-D7BB-E2E16A2139BA}"/>
                  </a:ext>
                </a:extLst>
              </p:cNvPr>
              <p:cNvSpPr>
                <a:spLocks noRot="1" noChangeAspect="1" noMove="1" noResize="1" noEditPoints="1" noAdjustHandles="1" noChangeArrowheads="1" noChangeShapeType="1" noTextEdit="1"/>
              </p:cNvSpPr>
              <p:nvPr/>
            </p:nvSpPr>
            <p:spPr>
              <a:xfrm>
                <a:off x="3245674" y="4356726"/>
                <a:ext cx="1166325" cy="1156996"/>
              </a:xfrm>
              <a:prstGeom prst="rect">
                <a:avLst/>
              </a:prstGeom>
              <a:blipFill>
                <a:blip r:embed="rId7"/>
                <a:stretch>
                  <a:fillRect/>
                </a:stretch>
              </a:blipFill>
              <a:ln>
                <a:solidFill>
                  <a:schemeClr val="tx1"/>
                </a:solidFill>
              </a:ln>
            </p:spPr>
            <p:txBody>
              <a:bodyPr/>
              <a:lstStyle/>
              <a:p>
                <a:r>
                  <a:rPr lang="en-US">
                    <a:noFill/>
                  </a:rPr>
                  <a:t> </a:t>
                </a:r>
              </a:p>
            </p:txBody>
          </p:sp>
        </mc:Fallback>
      </mc:AlternateContent>
      <p:pic>
        <p:nvPicPr>
          <p:cNvPr id="14" name="Graphic 13" descr="Lock with solid fill">
            <a:extLst>
              <a:ext uri="{FF2B5EF4-FFF2-40B4-BE49-F238E27FC236}">
                <a16:creationId xmlns:a16="http://schemas.microsoft.com/office/drawing/2014/main" id="{30945082-229F-6C5D-4B2B-F199F508E36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91960" y="2091810"/>
            <a:ext cx="320040" cy="320040"/>
          </a:xfrm>
          <a:prstGeom prst="rect">
            <a:avLst/>
          </a:prstGeom>
        </p:spPr>
      </p:pic>
      <p:sp>
        <p:nvSpPr>
          <p:cNvPr id="15" name="Flowchart: Or 14">
            <a:extLst>
              <a:ext uri="{FF2B5EF4-FFF2-40B4-BE49-F238E27FC236}">
                <a16:creationId xmlns:a16="http://schemas.microsoft.com/office/drawing/2014/main" id="{4B9A3A31-4382-EBEF-9D55-C136EFB503D8}"/>
              </a:ext>
            </a:extLst>
          </p:cNvPr>
          <p:cNvSpPr/>
          <p:nvPr/>
        </p:nvSpPr>
        <p:spPr>
          <a:xfrm>
            <a:off x="7652644" y="3688238"/>
            <a:ext cx="274320" cy="274320"/>
          </a:xfrm>
          <a:prstGeom prst="flowChartOr">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lowchart: Summing Junction 15">
            <a:extLst>
              <a:ext uri="{FF2B5EF4-FFF2-40B4-BE49-F238E27FC236}">
                <a16:creationId xmlns:a16="http://schemas.microsoft.com/office/drawing/2014/main" id="{F1DC88DF-341A-6B20-7AFD-2BFCCF94244B}"/>
              </a:ext>
            </a:extLst>
          </p:cNvPr>
          <p:cNvSpPr/>
          <p:nvPr/>
        </p:nvSpPr>
        <p:spPr>
          <a:xfrm>
            <a:off x="4936105" y="2533149"/>
            <a:ext cx="274320" cy="274320"/>
          </a:xfrm>
          <a:prstGeom prst="flowChartSummingJunction">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Flowchart: Summing Junction 16">
            <a:extLst>
              <a:ext uri="{FF2B5EF4-FFF2-40B4-BE49-F238E27FC236}">
                <a16:creationId xmlns:a16="http://schemas.microsoft.com/office/drawing/2014/main" id="{B979CFC3-06FA-F814-B8C0-187F16DA76BA}"/>
              </a:ext>
            </a:extLst>
          </p:cNvPr>
          <p:cNvSpPr/>
          <p:nvPr/>
        </p:nvSpPr>
        <p:spPr>
          <a:xfrm>
            <a:off x="4932861" y="4798065"/>
            <a:ext cx="274320" cy="274320"/>
          </a:xfrm>
          <a:prstGeom prst="flowChartSummingJunction">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1E48B7C3-530A-5C55-57AE-2BE13E357E91}"/>
                  </a:ext>
                </a:extLst>
              </p:cNvPr>
              <p:cNvSpPr txBox="1"/>
              <p:nvPr/>
            </p:nvSpPr>
            <p:spPr>
              <a:xfrm>
                <a:off x="5960420" y="5580258"/>
                <a:ext cx="836767" cy="3815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Sub>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mc:Choice>
        <mc:Fallback xmlns="">
          <p:sp>
            <p:nvSpPr>
              <p:cNvPr id="19" name="TextBox 18">
                <a:extLst>
                  <a:ext uri="{FF2B5EF4-FFF2-40B4-BE49-F238E27FC236}">
                    <a16:creationId xmlns:a16="http://schemas.microsoft.com/office/drawing/2014/main" id="{1E48B7C3-530A-5C55-57AE-2BE13E357E91}"/>
                  </a:ext>
                </a:extLst>
              </p:cNvPr>
              <p:cNvSpPr txBox="1">
                <a:spLocks noRot="1" noChangeAspect="1" noMove="1" noResize="1" noEditPoints="1" noAdjustHandles="1" noChangeArrowheads="1" noChangeShapeType="1" noTextEdit="1"/>
              </p:cNvSpPr>
              <p:nvPr/>
            </p:nvSpPr>
            <p:spPr>
              <a:xfrm>
                <a:off x="5960420" y="5580258"/>
                <a:ext cx="836767" cy="381515"/>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Cube 19">
                <a:extLst>
                  <a:ext uri="{FF2B5EF4-FFF2-40B4-BE49-F238E27FC236}">
                    <a16:creationId xmlns:a16="http://schemas.microsoft.com/office/drawing/2014/main" id="{144D2602-2489-4324-76E6-AAF28249814A}"/>
                  </a:ext>
                </a:extLst>
              </p:cNvPr>
              <p:cNvSpPr/>
              <p:nvPr/>
            </p:nvSpPr>
            <p:spPr>
              <a:xfrm>
                <a:off x="8555048" y="3162616"/>
                <a:ext cx="1295600" cy="1325563"/>
              </a:xfrm>
              <a:prstGeom prst="cube">
                <a:avLst>
                  <a:gd name="adj" fmla="val 37097"/>
                </a:avLst>
              </a:prstGeom>
              <a:solidFill>
                <a:schemeClr val="bg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acc>
                            <m:accPr>
                              <m:chr m:val="̂"/>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𝑓</m:t>
                              </m:r>
                            </m:e>
                          </m:acc>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sub>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up>
                      </m:sSubSup>
                    </m:oMath>
                  </m:oMathPara>
                </a14:m>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20" name="Cube 19">
                <a:extLst>
                  <a:ext uri="{FF2B5EF4-FFF2-40B4-BE49-F238E27FC236}">
                    <a16:creationId xmlns:a16="http://schemas.microsoft.com/office/drawing/2014/main" id="{144D2602-2489-4324-76E6-AAF28249814A}"/>
                  </a:ext>
                </a:extLst>
              </p:cNvPr>
              <p:cNvSpPr>
                <a:spLocks noRot="1" noChangeAspect="1" noMove="1" noResize="1" noEditPoints="1" noAdjustHandles="1" noChangeArrowheads="1" noChangeShapeType="1" noTextEdit="1"/>
              </p:cNvSpPr>
              <p:nvPr/>
            </p:nvSpPr>
            <p:spPr>
              <a:xfrm>
                <a:off x="8555048" y="3162616"/>
                <a:ext cx="1295600" cy="1325563"/>
              </a:xfrm>
              <a:prstGeom prst="cube">
                <a:avLst>
                  <a:gd name="adj" fmla="val 37097"/>
                </a:avLst>
              </a:prstGeom>
              <a:blipFill>
                <a:blip r:embed="rId11"/>
                <a:stretch>
                  <a:fillRect/>
                </a:stretch>
              </a:blipFill>
              <a:ln>
                <a:solidFill>
                  <a:schemeClr val="tx1"/>
                </a:solidFill>
              </a:ln>
            </p:spPr>
            <p:txBody>
              <a:bodyPr/>
              <a:lstStyle/>
              <a:p>
                <a:r>
                  <a:rPr lang="en-US">
                    <a:noFill/>
                  </a:rPr>
                  <a:t> </a:t>
                </a:r>
              </a:p>
            </p:txBody>
          </p:sp>
        </mc:Fallback>
      </mc:AlternateContent>
      <p:cxnSp>
        <p:nvCxnSpPr>
          <p:cNvPr id="24" name="Connector: Elbow 23">
            <a:extLst>
              <a:ext uri="{FF2B5EF4-FFF2-40B4-BE49-F238E27FC236}">
                <a16:creationId xmlns:a16="http://schemas.microsoft.com/office/drawing/2014/main" id="{79D1ADFD-8A6F-EF4B-4189-4330E5D6F2E9}"/>
              </a:ext>
            </a:extLst>
          </p:cNvPr>
          <p:cNvCxnSpPr>
            <a:stCxn id="8" idx="1"/>
            <a:endCxn id="13" idx="1"/>
          </p:cNvCxnSpPr>
          <p:nvPr/>
        </p:nvCxnSpPr>
        <p:spPr>
          <a:xfrm rot="10800000" flipV="1">
            <a:off x="3245675" y="2670308"/>
            <a:ext cx="1" cy="2264916"/>
          </a:xfrm>
          <a:prstGeom prst="bentConnector3">
            <a:avLst>
              <a:gd name="adj1" fmla="val 22860100000"/>
            </a:avLst>
          </a:prstGeom>
          <a:ln>
            <a:headEnd type="arrow" w="med" len="med"/>
            <a:tailEnd type="arrow" w="med" len="med"/>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D1934C01-0963-1AEB-1D74-388A357808E6}"/>
              </a:ext>
            </a:extLst>
          </p:cNvPr>
          <p:cNvCxnSpPr/>
          <p:nvPr/>
        </p:nvCxnSpPr>
        <p:spPr>
          <a:xfrm flipH="1">
            <a:off x="2583071" y="3825397"/>
            <a:ext cx="429768" cy="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ABD6A201-D6D6-9D3F-1DAC-F20367B2E507}"/>
              </a:ext>
            </a:extLst>
          </p:cNvPr>
          <p:cNvCxnSpPr>
            <a:stCxn id="8" idx="3"/>
            <a:endCxn id="16" idx="2"/>
          </p:cNvCxnSpPr>
          <p:nvPr/>
        </p:nvCxnSpPr>
        <p:spPr>
          <a:xfrm>
            <a:off x="4412000" y="2670308"/>
            <a:ext cx="524105" cy="1"/>
          </a:xfrm>
          <a:prstGeom prst="straightConnector1">
            <a:avLst/>
          </a:prstGeom>
          <a:ln>
            <a:solidFill>
              <a:schemeClr val="tx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DE26FC8F-6D52-A26B-CA37-58AED719002B}"/>
              </a:ext>
            </a:extLst>
          </p:cNvPr>
          <p:cNvCxnSpPr>
            <a:stCxn id="11" idx="1"/>
            <a:endCxn id="16" idx="6"/>
          </p:cNvCxnSpPr>
          <p:nvPr/>
        </p:nvCxnSpPr>
        <p:spPr>
          <a:xfrm flipH="1" flipV="1">
            <a:off x="5210425" y="2670309"/>
            <a:ext cx="526777" cy="1647"/>
          </a:xfrm>
          <a:prstGeom prst="straightConnector1">
            <a:avLst/>
          </a:prstGeom>
          <a:ln>
            <a:solidFill>
              <a:schemeClr val="tx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A0B2CFFD-6C40-5E32-B219-6C63168D3160}"/>
              </a:ext>
            </a:extLst>
          </p:cNvPr>
          <p:cNvCxnSpPr>
            <a:stCxn id="13" idx="3"/>
            <a:endCxn id="17" idx="2"/>
          </p:cNvCxnSpPr>
          <p:nvPr/>
        </p:nvCxnSpPr>
        <p:spPr>
          <a:xfrm>
            <a:off x="4411999" y="4935224"/>
            <a:ext cx="520862" cy="1"/>
          </a:xfrm>
          <a:prstGeom prst="straightConnector1">
            <a:avLst/>
          </a:prstGeom>
          <a:ln>
            <a:solidFill>
              <a:schemeClr val="tx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B989CF83-0C58-8037-880F-F2CEE3FDD8A7}"/>
              </a:ext>
            </a:extLst>
          </p:cNvPr>
          <p:cNvCxnSpPr>
            <a:stCxn id="5" idx="1"/>
            <a:endCxn id="17" idx="6"/>
          </p:cNvCxnSpPr>
          <p:nvPr/>
        </p:nvCxnSpPr>
        <p:spPr>
          <a:xfrm flipH="1" flipV="1">
            <a:off x="5207181" y="4935225"/>
            <a:ext cx="527348" cy="759"/>
          </a:xfrm>
          <a:prstGeom prst="straightConnector1">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6E0390F-07E6-1E53-DB52-C6BE23552E64}"/>
              </a:ext>
            </a:extLst>
          </p:cNvPr>
          <p:cNvCxnSpPr>
            <a:stCxn id="16" idx="4"/>
            <a:endCxn id="17" idx="0"/>
          </p:cNvCxnSpPr>
          <p:nvPr/>
        </p:nvCxnSpPr>
        <p:spPr>
          <a:xfrm flipH="1">
            <a:off x="5070021" y="2807469"/>
            <a:ext cx="3244" cy="1990596"/>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76B5617B-9536-C67F-C943-ADFE2AB30141}"/>
              </a:ext>
            </a:extLst>
          </p:cNvPr>
          <p:cNvCxnSpPr>
            <a:cxnSpLocks/>
            <a:endCxn id="15" idx="2"/>
          </p:cNvCxnSpPr>
          <p:nvPr/>
        </p:nvCxnSpPr>
        <p:spPr>
          <a:xfrm>
            <a:off x="5070021" y="3825398"/>
            <a:ext cx="2582623" cy="0"/>
          </a:xfrm>
          <a:prstGeom prst="straightConnector1">
            <a:avLst/>
          </a:prstGeom>
          <a:ln>
            <a:solidFill>
              <a:schemeClr val="tx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3968BC57-A384-3E73-7FCB-CA75A11292DC}"/>
              </a:ext>
            </a:extLst>
          </p:cNvPr>
          <p:cNvCxnSpPr>
            <a:stCxn id="15" idx="6"/>
          </p:cNvCxnSpPr>
          <p:nvPr/>
        </p:nvCxnSpPr>
        <p:spPr>
          <a:xfrm flipV="1">
            <a:off x="7926964" y="3825397"/>
            <a:ext cx="628084" cy="1"/>
          </a:xfrm>
          <a:prstGeom prst="straightConnector1">
            <a:avLst/>
          </a:prstGeom>
          <a:ln>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4" name="TextBox 43">
            <a:extLst>
              <a:ext uri="{FF2B5EF4-FFF2-40B4-BE49-F238E27FC236}">
                <a16:creationId xmlns:a16="http://schemas.microsoft.com/office/drawing/2014/main" id="{4C2D9188-7D02-CE57-1A22-3E17B3A34263}"/>
              </a:ext>
            </a:extLst>
          </p:cNvPr>
          <p:cNvSpPr txBox="1"/>
          <p:nvPr/>
        </p:nvSpPr>
        <p:spPr>
          <a:xfrm>
            <a:off x="1575470" y="3502231"/>
            <a:ext cx="100776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Input feature</a:t>
            </a:r>
          </a:p>
        </p:txBody>
      </p:sp>
      <p:sp>
        <p:nvSpPr>
          <p:cNvPr id="45" name="TextBox 44">
            <a:extLst>
              <a:ext uri="{FF2B5EF4-FFF2-40B4-BE49-F238E27FC236}">
                <a16:creationId xmlns:a16="http://schemas.microsoft.com/office/drawing/2014/main" id="{13A29646-68EA-CD10-A2F1-E296FB9AFFBA}"/>
              </a:ext>
            </a:extLst>
          </p:cNvPr>
          <p:cNvSpPr txBox="1"/>
          <p:nvPr/>
        </p:nvSpPr>
        <p:spPr>
          <a:xfrm>
            <a:off x="9850648" y="3603076"/>
            <a:ext cx="100776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Output feature</a:t>
            </a:r>
          </a:p>
        </p:txBody>
      </p:sp>
      <p:sp>
        <p:nvSpPr>
          <p:cNvPr id="47" name="Star: 5 Points 46">
            <a:extLst>
              <a:ext uri="{FF2B5EF4-FFF2-40B4-BE49-F238E27FC236}">
                <a16:creationId xmlns:a16="http://schemas.microsoft.com/office/drawing/2014/main" id="{75C6EF30-1AD7-61F8-527E-2CCA0C90444D}"/>
              </a:ext>
            </a:extLst>
          </p:cNvPr>
          <p:cNvSpPr/>
          <p:nvPr/>
        </p:nvSpPr>
        <p:spPr>
          <a:xfrm>
            <a:off x="7489285" y="5463570"/>
            <a:ext cx="226503" cy="228600"/>
          </a:xfrm>
          <a:prstGeom prst="star5">
            <a:avLst/>
          </a:prstGeom>
          <a:solidFill>
            <a:srgbClr val="FF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8" name="TextBox 47">
            <a:extLst>
              <a:ext uri="{FF2B5EF4-FFF2-40B4-BE49-F238E27FC236}">
                <a16:creationId xmlns:a16="http://schemas.microsoft.com/office/drawing/2014/main" id="{6A3CA088-5036-2712-9B69-0DDDF681A7A9}"/>
              </a:ext>
            </a:extLst>
          </p:cNvPr>
          <p:cNvSpPr txBox="1"/>
          <p:nvPr/>
        </p:nvSpPr>
        <p:spPr>
          <a:xfrm>
            <a:off x="7715788" y="5395202"/>
            <a:ext cx="213486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Apply identity in regions of interest…</a:t>
            </a:r>
          </a:p>
        </p:txBody>
      </p:sp>
      <p:sp>
        <p:nvSpPr>
          <p:cNvPr id="49" name="Star: 5 Points 48">
            <a:extLst>
              <a:ext uri="{FF2B5EF4-FFF2-40B4-BE49-F238E27FC236}">
                <a16:creationId xmlns:a16="http://schemas.microsoft.com/office/drawing/2014/main" id="{E9C0679D-E004-A124-E8F0-664FCD743EAC}"/>
              </a:ext>
            </a:extLst>
          </p:cNvPr>
          <p:cNvSpPr/>
          <p:nvPr/>
        </p:nvSpPr>
        <p:spPr>
          <a:xfrm>
            <a:off x="7460511" y="1677630"/>
            <a:ext cx="226503" cy="228600"/>
          </a:xfrm>
          <a:prstGeom prst="star5">
            <a:avLst/>
          </a:prstGeom>
          <a:solidFill>
            <a:srgbClr val="FF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0" name="TextBox 49">
            <a:extLst>
              <a:ext uri="{FF2B5EF4-FFF2-40B4-BE49-F238E27FC236}">
                <a16:creationId xmlns:a16="http://schemas.microsoft.com/office/drawing/2014/main" id="{421EB7A2-2050-2FFC-FA4B-E5C1589CCAC6}"/>
              </a:ext>
            </a:extLst>
          </p:cNvPr>
          <p:cNvSpPr txBox="1"/>
          <p:nvPr/>
        </p:nvSpPr>
        <p:spPr>
          <a:xfrm>
            <a:off x="7687012" y="1609262"/>
            <a:ext cx="243539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Let base model handle everything else!</a:t>
            </a:r>
          </a:p>
        </p:txBody>
      </p:sp>
    </p:spTree>
    <p:extLst>
      <p:ext uri="{BB962C8B-B14F-4D97-AF65-F5344CB8AC3E}">
        <p14:creationId xmlns:p14="http://schemas.microsoft.com/office/powerpoint/2010/main" val="164248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par>
                                <p:cTn id="28" presetID="10" presetClass="entr" presetSubtype="0"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par>
                                <p:cTn id="31" presetID="10"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par>
                                <p:cTn id="34" presetID="10" presetClass="entr" presetSubtype="0" fill="hold"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ntr" presetSubtype="0"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fade">
                                      <p:cBhvr>
                                        <p:cTn id="51" dur="500"/>
                                        <p:tgtEl>
                                          <p:spTgt spid="40"/>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fade">
                                      <p:cBhvr>
                                        <p:cTn id="59" dur="500"/>
                                        <p:tgtEl>
                                          <p:spTgt spid="43"/>
                                        </p:tgtEl>
                                      </p:cBhvr>
                                    </p:animEffect>
                                  </p:childTnLst>
                                </p:cTn>
                              </p:par>
                            </p:childTnLst>
                          </p:cTn>
                        </p:par>
                        <p:par>
                          <p:cTn id="60" fill="hold">
                            <p:stCondLst>
                              <p:cond delay="1500"/>
                            </p:stCondLst>
                            <p:childTnLst>
                              <p:par>
                                <p:cTn id="61" presetID="10" presetClass="entr" presetSubtype="0" fill="hold" grpId="0" nodeType="after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45"/>
                                        </p:tgtEl>
                                        <p:attrNameLst>
                                          <p:attrName>style.visibility</p:attrName>
                                        </p:attrNameLst>
                                      </p:cBhvr>
                                      <p:to>
                                        <p:strVal val="visible"/>
                                      </p:to>
                                    </p:set>
                                    <p:animEffect transition="in" filter="fade">
                                      <p:cBhvr>
                                        <p:cTn id="66" dur="500"/>
                                        <p:tgtEl>
                                          <p:spTgt spid="45"/>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fade">
                                      <p:cBhvr>
                                        <p:cTn id="71" dur="500"/>
                                        <p:tgtEl>
                                          <p:spTgt spid="47"/>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48"/>
                                        </p:tgtEl>
                                        <p:attrNameLst>
                                          <p:attrName>style.visibility</p:attrName>
                                        </p:attrNameLst>
                                      </p:cBhvr>
                                      <p:to>
                                        <p:strVal val="visible"/>
                                      </p:to>
                                    </p:set>
                                    <p:animEffect transition="in" filter="fade">
                                      <p:cBhvr>
                                        <p:cTn id="74" dur="500"/>
                                        <p:tgtEl>
                                          <p:spTgt spid="48"/>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fade">
                                      <p:cBhvr>
                                        <p:cTn id="79" dur="500"/>
                                        <p:tgtEl>
                                          <p:spTgt spid="50"/>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9"/>
                                        </p:tgtEl>
                                        <p:attrNameLst>
                                          <p:attrName>style.visibility</p:attrName>
                                        </p:attrNameLst>
                                      </p:cBhvr>
                                      <p:to>
                                        <p:strVal val="visible"/>
                                      </p:to>
                                    </p:set>
                                    <p:animEffect transition="in" filter="fade">
                                      <p:cBhvr>
                                        <p:cTn id="8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animBg="1"/>
      <p:bldP spid="16" grpId="0" animBg="1"/>
      <p:bldP spid="17" grpId="0" animBg="1"/>
      <p:bldP spid="20" grpId="0" animBg="1"/>
      <p:bldP spid="44" grpId="0"/>
      <p:bldP spid="45" grpId="0"/>
      <p:bldP spid="47" grpId="0" animBg="1"/>
      <p:bldP spid="48" grpId="0"/>
      <p:bldP spid="49" grpId="0" animBg="1"/>
      <p:bldP spid="50" grpId="0"/>
    </p:bldLst>
  </p:timing>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C140E-E6FE-1791-63F8-E1B33DFFC840}"/>
              </a:ext>
            </a:extLst>
          </p:cNvPr>
          <p:cNvSpPr>
            <a:spLocks noGrp="1"/>
          </p:cNvSpPr>
          <p:nvPr>
            <p:ph type="title"/>
          </p:nvPr>
        </p:nvSpPr>
        <p:spPr/>
        <p:txBody>
          <a:bodyPr/>
          <a:lstStyle/>
          <a:p>
            <a:r>
              <a:rPr lang="en-US" dirty="0"/>
              <a:t>LAG vs. normal sampling</a:t>
            </a:r>
          </a:p>
        </p:txBody>
      </p:sp>
      <p:sp>
        <p:nvSpPr>
          <p:cNvPr id="3" name="Slide Number Placeholder 2">
            <a:extLst>
              <a:ext uri="{FF2B5EF4-FFF2-40B4-BE49-F238E27FC236}">
                <a16:creationId xmlns:a16="http://schemas.microsoft.com/office/drawing/2014/main" id="{5B679071-3A00-0F1E-32D7-8229AA1BFD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CB0378-4402-4E46-A587-D667CEBE189E}"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Arial" panose="020B0604020202020204" pitchFamily="34" charset="0"/>
            </a:endParaRPr>
          </a:p>
        </p:txBody>
      </p:sp>
      <p:pic>
        <p:nvPicPr>
          <p:cNvPr id="5" name="Picture 4" descr="A collage of pictures of different objects&#10;&#10;Description automatically generated">
            <a:extLst>
              <a:ext uri="{FF2B5EF4-FFF2-40B4-BE49-F238E27FC236}">
                <a16:creationId xmlns:a16="http://schemas.microsoft.com/office/drawing/2014/main" id="{1CC3C679-6B57-C340-8197-E8FF03673952}"/>
              </a:ext>
            </a:extLst>
          </p:cNvPr>
          <p:cNvPicPr>
            <a:picLocks noChangeAspect="1"/>
          </p:cNvPicPr>
          <p:nvPr/>
        </p:nvPicPr>
        <p:blipFill rotWithShape="1">
          <a:blip r:embed="rId3">
            <a:extLst>
              <a:ext uri="{28A0092B-C50C-407E-A947-70E740481C1C}">
                <a14:useLocalDpi xmlns:a14="http://schemas.microsoft.com/office/drawing/2010/main" val="0"/>
              </a:ext>
            </a:extLst>
          </a:blip>
          <a:srcRect b="50000"/>
          <a:stretch/>
        </p:blipFill>
        <p:spPr>
          <a:xfrm>
            <a:off x="1343025" y="1632941"/>
            <a:ext cx="9982200" cy="5225059"/>
          </a:xfrm>
          <a:prstGeom prst="rect">
            <a:avLst/>
          </a:prstGeom>
        </p:spPr>
      </p:pic>
    </p:spTree>
    <p:extLst>
      <p:ext uri="{BB962C8B-B14F-4D97-AF65-F5344CB8AC3E}">
        <p14:creationId xmlns:p14="http://schemas.microsoft.com/office/powerpoint/2010/main" val="62505192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80FF6-A044-D97B-3E1E-868A7107A7E2}"/>
              </a:ext>
            </a:extLst>
          </p:cNvPr>
          <p:cNvSpPr>
            <a:spLocks noGrp="1"/>
          </p:cNvSpPr>
          <p:nvPr>
            <p:ph type="title"/>
          </p:nvPr>
        </p:nvSpPr>
        <p:spPr/>
        <p:txBody>
          <a:bodyPr/>
          <a:lstStyle/>
          <a:p>
            <a:r>
              <a:rPr lang="en-US" dirty="0"/>
              <a:t>LAG sampling failure</a:t>
            </a:r>
          </a:p>
        </p:txBody>
      </p:sp>
      <p:grpSp>
        <p:nvGrpSpPr>
          <p:cNvPr id="8" name="Group 7">
            <a:extLst>
              <a:ext uri="{FF2B5EF4-FFF2-40B4-BE49-F238E27FC236}">
                <a16:creationId xmlns:a16="http://schemas.microsoft.com/office/drawing/2014/main" id="{EC68ABA2-4453-67AB-CA3D-85EECCE314D3}"/>
              </a:ext>
            </a:extLst>
          </p:cNvPr>
          <p:cNvGrpSpPr/>
          <p:nvPr/>
        </p:nvGrpSpPr>
        <p:grpSpPr>
          <a:xfrm>
            <a:off x="52388" y="1552575"/>
            <a:ext cx="12087225" cy="4385469"/>
            <a:chOff x="104775" y="1552575"/>
            <a:chExt cx="12087225" cy="4385469"/>
          </a:xfrm>
        </p:grpSpPr>
        <p:pic>
          <p:nvPicPr>
            <p:cNvPr id="5" name="Picture 4" descr="A collage of different images of food&#10;&#10;Description automatically generated">
              <a:extLst>
                <a:ext uri="{FF2B5EF4-FFF2-40B4-BE49-F238E27FC236}">
                  <a16:creationId xmlns:a16="http://schemas.microsoft.com/office/drawing/2014/main" id="{EC4BF19B-25AD-8D01-73DB-8D7D2FF53794}"/>
                </a:ext>
              </a:extLst>
            </p:cNvPr>
            <p:cNvPicPr>
              <a:picLocks noChangeAspect="1"/>
            </p:cNvPicPr>
            <p:nvPr/>
          </p:nvPicPr>
          <p:blipFill rotWithShape="1">
            <a:blip r:embed="rId3">
              <a:extLst>
                <a:ext uri="{28A0092B-C50C-407E-A947-70E740481C1C}">
                  <a14:useLocalDpi xmlns:a14="http://schemas.microsoft.com/office/drawing/2010/main" val="0"/>
                </a:ext>
              </a:extLst>
            </a:blip>
            <a:srcRect r="51975" b="50000"/>
            <a:stretch/>
          </p:blipFill>
          <p:spPr>
            <a:xfrm>
              <a:off x="104775" y="1823244"/>
              <a:ext cx="3891475" cy="4114800"/>
            </a:xfrm>
            <a:prstGeom prst="rect">
              <a:avLst/>
            </a:prstGeom>
          </p:spPr>
        </p:pic>
        <p:pic>
          <p:nvPicPr>
            <p:cNvPr id="7" name="Picture 6" descr="A collage of different images of food&#10;&#10;Description automatically generated">
              <a:extLst>
                <a:ext uri="{FF2B5EF4-FFF2-40B4-BE49-F238E27FC236}">
                  <a16:creationId xmlns:a16="http://schemas.microsoft.com/office/drawing/2014/main" id="{027127E8-E73D-EBFA-3E87-312ABA1EC718}"/>
                </a:ext>
              </a:extLst>
            </p:cNvPr>
            <p:cNvPicPr>
              <a:picLocks noChangeAspect="1"/>
            </p:cNvPicPr>
            <p:nvPr/>
          </p:nvPicPr>
          <p:blipFill rotWithShape="1">
            <a:blip r:embed="rId3">
              <a:extLst>
                <a:ext uri="{28A0092B-C50C-407E-A947-70E740481C1C}">
                  <a14:useLocalDpi xmlns:a14="http://schemas.microsoft.com/office/drawing/2010/main" val="0"/>
                </a:ext>
              </a:extLst>
            </a:blip>
            <a:srcRect t="50000"/>
            <a:stretch/>
          </p:blipFill>
          <p:spPr>
            <a:xfrm>
              <a:off x="4089010" y="1552575"/>
              <a:ext cx="8102990" cy="4114800"/>
            </a:xfrm>
            <a:prstGeom prst="rect">
              <a:avLst/>
            </a:prstGeom>
          </p:spPr>
        </p:pic>
      </p:grpSp>
    </p:spTree>
    <p:extLst>
      <p:ext uri="{BB962C8B-B14F-4D97-AF65-F5344CB8AC3E}">
        <p14:creationId xmlns:p14="http://schemas.microsoft.com/office/powerpoint/2010/main" val="314971822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ollage of pictures of different types of objects&#10;&#10;Description automatically generated">
            <a:extLst>
              <a:ext uri="{FF2B5EF4-FFF2-40B4-BE49-F238E27FC236}">
                <a16:creationId xmlns:a16="http://schemas.microsoft.com/office/drawing/2014/main" id="{E475B3A5-76FD-7887-EB73-CB7F8EAA3B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275" y="371000"/>
            <a:ext cx="11353800" cy="6052025"/>
          </a:xfrm>
          <a:prstGeom prst="rect">
            <a:avLst/>
          </a:prstGeom>
        </p:spPr>
      </p:pic>
    </p:spTree>
    <p:extLst>
      <p:ext uri="{BB962C8B-B14F-4D97-AF65-F5344CB8AC3E}">
        <p14:creationId xmlns:p14="http://schemas.microsoft.com/office/powerpoint/2010/main" val="407825366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CA541-9345-9D9C-9AA9-D39867839720}"/>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Human-in-the-Loop Image Synthesis</a:t>
            </a:r>
          </a:p>
        </p:txBody>
      </p:sp>
      <p:pic>
        <p:nvPicPr>
          <p:cNvPr id="4" name="Picture 3">
            <a:extLst>
              <a:ext uri="{FF2B5EF4-FFF2-40B4-BE49-F238E27FC236}">
                <a16:creationId xmlns:a16="http://schemas.microsoft.com/office/drawing/2014/main" id="{0A0C2B37-31C0-76D3-227F-92286CB95516}"/>
              </a:ext>
            </a:extLst>
          </p:cNvPr>
          <p:cNvPicPr>
            <a:picLocks noChangeAspect="1"/>
          </p:cNvPicPr>
          <p:nvPr/>
        </p:nvPicPr>
        <p:blipFill>
          <a:blip r:embed="rId2"/>
          <a:stretch>
            <a:fillRect/>
          </a:stretch>
        </p:blipFill>
        <p:spPr>
          <a:xfrm>
            <a:off x="990600" y="1143000"/>
            <a:ext cx="9906000" cy="5173391"/>
          </a:xfrm>
          <a:prstGeom prst="rect">
            <a:avLst/>
          </a:prstGeom>
        </p:spPr>
      </p:pic>
      <p:sp>
        <p:nvSpPr>
          <p:cNvPr id="7" name="TextBox 6">
            <a:extLst>
              <a:ext uri="{FF2B5EF4-FFF2-40B4-BE49-F238E27FC236}">
                <a16:creationId xmlns:a16="http://schemas.microsoft.com/office/drawing/2014/main" id="{93410356-1957-9001-AB5F-CD02F980FF7B}"/>
              </a:ext>
            </a:extLst>
          </p:cNvPr>
          <p:cNvSpPr txBox="1"/>
          <p:nvPr/>
        </p:nvSpPr>
        <p:spPr>
          <a:xfrm>
            <a:off x="0" y="6492875"/>
            <a:ext cx="903574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Adding Conditional Control to Text-to-Image Diffusion Models. </a:t>
            </a:r>
            <a:r>
              <a:rPr kumimoji="0" lang="en-US" sz="1200" b="0" i="1"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Lvmin</a:t>
            </a: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Zhang, </a:t>
            </a:r>
            <a:r>
              <a:rPr kumimoji="0" lang="en-US" sz="1200" b="0" i="1"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Anyi</a:t>
            </a: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Rao, Maneesh </a:t>
            </a:r>
            <a:r>
              <a:rPr kumimoji="0" lang="en-US" sz="1200" b="0" i="1" u="none" strike="noStrike" kern="1200" cap="none" spc="0" normalizeH="0" baseline="0" noProof="0" dirty="0" err="1">
                <a:ln>
                  <a:noFill/>
                </a:ln>
                <a:solidFill>
                  <a:prstClr val="black"/>
                </a:solidFill>
                <a:effectLst/>
                <a:uLnTx/>
                <a:uFillTx/>
                <a:latin typeface="Aptos" panose="02110004020202020204"/>
                <a:ea typeface="+mn-ea"/>
                <a:cs typeface="Arial" panose="020B0604020202020204" pitchFamily="34" charset="0"/>
              </a:rPr>
              <a:t>Agrawala</a:t>
            </a: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ICCV 2023 Marr Prize Winner</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409756226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6140E-BCC4-5A67-49A9-9BA51B685E6A}"/>
              </a:ext>
            </a:extLst>
          </p:cNvPr>
          <p:cNvSpPr>
            <a:spLocks noGrp="1"/>
          </p:cNvSpPr>
          <p:nvPr>
            <p:ph type="title"/>
          </p:nvPr>
        </p:nvSpPr>
        <p:spPr/>
        <p:txBody>
          <a:bodyPr/>
          <a:lstStyle/>
          <a:p>
            <a:r>
              <a:rPr lang="en-US" dirty="0"/>
              <a:t>Comparison with GANs</a:t>
            </a:r>
          </a:p>
        </p:txBody>
      </p:sp>
      <p:sp>
        <p:nvSpPr>
          <p:cNvPr id="3" name="Content Placeholder 2">
            <a:extLst>
              <a:ext uri="{FF2B5EF4-FFF2-40B4-BE49-F238E27FC236}">
                <a16:creationId xmlns:a16="http://schemas.microsoft.com/office/drawing/2014/main" id="{82B08C15-377A-1ABC-6AC1-4702E1B2634B}"/>
              </a:ext>
            </a:extLst>
          </p:cNvPr>
          <p:cNvSpPr>
            <a:spLocks noGrp="1"/>
          </p:cNvSpPr>
          <p:nvPr>
            <p:ph idx="1"/>
          </p:nvPr>
        </p:nvSpPr>
        <p:spPr/>
        <p:txBody>
          <a:bodyPr/>
          <a:lstStyle/>
          <a:p>
            <a:r>
              <a:rPr lang="en-US" dirty="0"/>
              <a:t>Diffusion models tend to be easier to train and more scalable</a:t>
            </a:r>
          </a:p>
          <a:p>
            <a:r>
              <a:rPr lang="en-US" dirty="0"/>
              <a:t>Diffusion models tend to be slower – often many iterations of denoising are required</a:t>
            </a:r>
          </a:p>
          <a:p>
            <a:r>
              <a:rPr lang="en-US" dirty="0"/>
              <a:t>However, recent work is mitigating some of these issues (with both GANs and diffusion models)</a:t>
            </a:r>
          </a:p>
        </p:txBody>
      </p:sp>
    </p:spTree>
    <p:extLst>
      <p:ext uri="{BB962C8B-B14F-4D97-AF65-F5344CB8AC3E}">
        <p14:creationId xmlns:p14="http://schemas.microsoft.com/office/powerpoint/2010/main" val="225539822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A6910-A144-8C16-7A7D-B3EBE146E9C9}"/>
              </a:ext>
            </a:extLst>
          </p:cNvPr>
          <p:cNvSpPr>
            <a:spLocks noGrp="1"/>
          </p:cNvSpPr>
          <p:nvPr>
            <p:ph type="title"/>
          </p:nvPr>
        </p:nvSpPr>
        <p:spPr/>
        <p:txBody>
          <a:bodyPr/>
          <a:lstStyle/>
          <a:p>
            <a:r>
              <a:rPr lang="en-US" dirty="0"/>
              <a:t>Text-to-image model zoo</a:t>
            </a:r>
          </a:p>
        </p:txBody>
      </p:sp>
      <p:sp>
        <p:nvSpPr>
          <p:cNvPr id="3" name="Content Placeholder 2">
            <a:extLst>
              <a:ext uri="{FF2B5EF4-FFF2-40B4-BE49-F238E27FC236}">
                <a16:creationId xmlns:a16="http://schemas.microsoft.com/office/drawing/2014/main" id="{695E95C9-3170-6784-C3A4-92DF9FCA0730}"/>
              </a:ext>
            </a:extLst>
          </p:cNvPr>
          <p:cNvSpPr>
            <a:spLocks noGrp="1"/>
          </p:cNvSpPr>
          <p:nvPr>
            <p:ph idx="1"/>
          </p:nvPr>
        </p:nvSpPr>
        <p:spPr/>
        <p:txBody>
          <a:bodyPr/>
          <a:lstStyle/>
          <a:p>
            <a:r>
              <a:rPr lang="en-US" dirty="0"/>
              <a:t>Diffusion models</a:t>
            </a:r>
          </a:p>
          <a:p>
            <a:pPr lvl="1"/>
            <a:r>
              <a:rPr lang="en-US"/>
              <a:t>DALL-E 2/3, </a:t>
            </a:r>
            <a:r>
              <a:rPr lang="en-US" dirty="0"/>
              <a:t>Imagen, Stable Diffusion</a:t>
            </a:r>
          </a:p>
          <a:p>
            <a:r>
              <a:rPr lang="en-US" dirty="0"/>
              <a:t>Transformer-based models</a:t>
            </a:r>
          </a:p>
          <a:p>
            <a:pPr lvl="1"/>
            <a:r>
              <a:rPr lang="en-US" dirty="0"/>
              <a:t>DALL-E, </a:t>
            </a:r>
            <a:r>
              <a:rPr lang="en-US" dirty="0" err="1"/>
              <a:t>Parti</a:t>
            </a:r>
            <a:r>
              <a:rPr lang="en-US" dirty="0"/>
              <a:t>, MUSE</a:t>
            </a:r>
          </a:p>
        </p:txBody>
      </p:sp>
    </p:spTree>
    <p:extLst>
      <p:ext uri="{BB962C8B-B14F-4D97-AF65-F5344CB8AC3E}">
        <p14:creationId xmlns:p14="http://schemas.microsoft.com/office/powerpoint/2010/main" val="4256553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CF1FD7-89E0-6044-95FE-B1D632323ABE}"/>
              </a:ext>
            </a:extLst>
          </p:cNvPr>
          <p:cNvSpPr>
            <a:spLocks noGrp="1"/>
          </p:cNvSpPr>
          <p:nvPr>
            <p:ph type="title"/>
          </p:nvPr>
        </p:nvSpPr>
        <p:spPr/>
        <p:txBody>
          <a:bodyPr/>
          <a:lstStyle/>
          <a:p>
            <a:r>
              <a:rPr lang="en-US" dirty="0"/>
              <a:t>The Space of All Images</a:t>
            </a:r>
          </a:p>
        </p:txBody>
      </p:sp>
      <p:sp>
        <p:nvSpPr>
          <p:cNvPr id="2" name="Content Placeholder 1">
            <a:extLst>
              <a:ext uri="{FF2B5EF4-FFF2-40B4-BE49-F238E27FC236}">
                <a16:creationId xmlns:a16="http://schemas.microsoft.com/office/drawing/2014/main" id="{0CEF205D-B533-5342-877B-1BBC79F2D0CA}"/>
              </a:ext>
            </a:extLst>
          </p:cNvPr>
          <p:cNvSpPr>
            <a:spLocks noGrp="1"/>
          </p:cNvSpPr>
          <p:nvPr>
            <p:ph idx="1"/>
          </p:nvPr>
        </p:nvSpPr>
        <p:spPr>
          <a:xfrm>
            <a:off x="377241" y="1375441"/>
            <a:ext cx="5612900" cy="4903335"/>
          </a:xfrm>
        </p:spPr>
        <p:txBody>
          <a:bodyPr/>
          <a:lstStyle/>
          <a:p>
            <a:r>
              <a:rPr lang="en-US" dirty="0"/>
              <a:t>Lets consider the space of all 100x100 images</a:t>
            </a:r>
          </a:p>
          <a:p>
            <a:endParaRPr lang="en-US" dirty="0"/>
          </a:p>
          <a:p>
            <a:r>
              <a:rPr lang="en-US" dirty="0"/>
              <a:t>Now lets randomly sample that space…</a:t>
            </a:r>
          </a:p>
          <a:p>
            <a:endParaRPr lang="en-US" dirty="0"/>
          </a:p>
          <a:p>
            <a:r>
              <a:rPr lang="en-US" dirty="0"/>
              <a:t>Conclusion: Most images are noise</a:t>
            </a:r>
          </a:p>
        </p:txBody>
      </p:sp>
      <p:pic>
        <p:nvPicPr>
          <p:cNvPr id="4" name="noisevid" descr="noisevid">
            <a:hlinkClick r:id="" action="ppaction://media"/>
            <a:extLst>
              <a:ext uri="{FF2B5EF4-FFF2-40B4-BE49-F238E27FC236}">
                <a16:creationId xmlns:a16="http://schemas.microsoft.com/office/drawing/2014/main" id="{AC6DFF3B-8937-2C49-9A48-B5DB1086DCE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284971" y="1077687"/>
            <a:ext cx="3879930" cy="3879930"/>
          </a:xfrm>
          <a:prstGeom prst="rect">
            <a:avLst/>
          </a:prstGeom>
        </p:spPr>
      </p:pic>
      <p:pic>
        <p:nvPicPr>
          <p:cNvPr id="6" name="Graphic 5">
            <a:extLst>
              <a:ext uri="{FF2B5EF4-FFF2-40B4-BE49-F238E27FC236}">
                <a16:creationId xmlns:a16="http://schemas.microsoft.com/office/drawing/2014/main" id="{5567401A-160C-0043-82D0-7390D3FEA0A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52705" y="5207847"/>
            <a:ext cx="4944462" cy="505900"/>
          </a:xfrm>
          <a:prstGeom prst="rect">
            <a:avLst/>
          </a:prstGeom>
        </p:spPr>
      </p:pic>
      <p:grpSp>
        <p:nvGrpSpPr>
          <p:cNvPr id="13" name="Group 12">
            <a:extLst>
              <a:ext uri="{FF2B5EF4-FFF2-40B4-BE49-F238E27FC236}">
                <a16:creationId xmlns:a16="http://schemas.microsoft.com/office/drawing/2014/main" id="{89EECD00-2B26-3E4B-8116-D8C6DE681D06}"/>
              </a:ext>
            </a:extLst>
          </p:cNvPr>
          <p:cNvGrpSpPr/>
          <p:nvPr/>
        </p:nvGrpSpPr>
        <p:grpSpPr>
          <a:xfrm>
            <a:off x="7117976" y="934914"/>
            <a:ext cx="4147818" cy="4147818"/>
            <a:chOff x="7117976" y="934914"/>
            <a:chExt cx="4147818" cy="4147818"/>
          </a:xfrm>
        </p:grpSpPr>
        <p:sp>
          <p:nvSpPr>
            <p:cNvPr id="9" name="Rounded Rectangle 8">
              <a:extLst>
                <a:ext uri="{FF2B5EF4-FFF2-40B4-BE49-F238E27FC236}">
                  <a16:creationId xmlns:a16="http://schemas.microsoft.com/office/drawing/2014/main" id="{4B6376EC-0134-7F46-B70E-302426CA9AB7}"/>
                </a:ext>
              </a:extLst>
            </p:cNvPr>
            <p:cNvSpPr/>
            <p:nvPr/>
          </p:nvSpPr>
          <p:spPr>
            <a:xfrm>
              <a:off x="7117976" y="934914"/>
              <a:ext cx="4147818" cy="4147818"/>
            </a:xfrm>
            <a:prstGeom prst="roundRect">
              <a:avLst>
                <a:gd name="adj" fmla="val 4625"/>
              </a:avLst>
            </a:prstGeom>
            <a:ln w="38100">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177AA1E1-2CFC-DC47-AA2E-42E1FB21824F}"/>
                </a:ext>
              </a:extLst>
            </p:cNvPr>
            <p:cNvSpPr txBox="1"/>
            <p:nvPr/>
          </p:nvSpPr>
          <p:spPr>
            <a:xfrm>
              <a:off x="7432762" y="3949333"/>
              <a:ext cx="3584348" cy="892552"/>
            </a:xfrm>
            <a:prstGeom prst="rect">
              <a:avLst/>
            </a:prstGeom>
            <a:noFill/>
          </p:spPr>
          <p:txBody>
            <a:bodyPr wrap="square" rtlCol="0">
              <a:spAutoFit/>
            </a:bodyPr>
            <a:lstStyle/>
            <a:p>
              <a:pPr algn="ctr"/>
              <a:r>
                <a:rPr lang="en-US" sz="2000" b="1" dirty="0">
                  <a:latin typeface="Calibri" panose="020F0502020204030204" pitchFamily="34" charset="0"/>
                  <a:cs typeface="Calibri" panose="020F0502020204030204" pitchFamily="34" charset="0"/>
                </a:rPr>
                <a:t>Question:</a:t>
              </a:r>
            </a:p>
            <a:p>
              <a:pPr algn="ctr"/>
              <a:r>
                <a:rPr lang="en-US" sz="1600" dirty="0">
                  <a:latin typeface="Calibri" panose="020F0502020204030204" pitchFamily="34" charset="0"/>
                  <a:cs typeface="Calibri" panose="020F0502020204030204" pitchFamily="34" charset="0"/>
                </a:rPr>
                <a:t>What do we expect a random uniform sample of all images to look like?</a:t>
              </a:r>
            </a:p>
          </p:txBody>
        </p:sp>
        <p:pic>
          <p:nvPicPr>
            <p:cNvPr id="12" name="Picture 11" descr="A close up of a logo&#10;&#10;Description automatically generated">
              <a:extLst>
                <a:ext uri="{FF2B5EF4-FFF2-40B4-BE49-F238E27FC236}">
                  <a16:creationId xmlns:a16="http://schemas.microsoft.com/office/drawing/2014/main" id="{BBF74732-22AF-F44D-8EA1-EE1F8329D35A}"/>
                </a:ext>
              </a:extLst>
            </p:cNvPr>
            <p:cNvPicPr>
              <a:picLocks noChangeAspect="1"/>
            </p:cNvPicPr>
            <p:nvPr/>
          </p:nvPicPr>
          <p:blipFill>
            <a:blip r:embed="rId6"/>
            <a:stretch>
              <a:fillRect/>
            </a:stretch>
          </p:blipFill>
          <p:spPr>
            <a:xfrm>
              <a:off x="7808051" y="1065935"/>
              <a:ext cx="2767667" cy="2767667"/>
            </a:xfrm>
            <a:prstGeom prst="rect">
              <a:avLst/>
            </a:prstGeom>
          </p:spPr>
        </p:pic>
      </p:grpSp>
    </p:spTree>
    <p:extLst>
      <p:ext uri="{BB962C8B-B14F-4D97-AF65-F5344CB8AC3E}">
        <p14:creationId xmlns:p14="http://schemas.microsoft.com/office/powerpoint/2010/main" val="114654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3"/>
                                        </p:tgtEl>
                                      </p:cBhvr>
                                    </p:animEffect>
                                    <p:set>
                                      <p:cBhvr>
                                        <p:cTn id="18" dur="1" fill="hold">
                                          <p:stCondLst>
                                            <p:cond delay="499"/>
                                          </p:stCondLst>
                                        </p:cTn>
                                        <p:tgtEl>
                                          <p:spTgt spid="13"/>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 presetClass="mediacall" presetSubtype="0" fill="hold" nodeType="withEffect">
                                  <p:stCondLst>
                                    <p:cond delay="0"/>
                                  </p:stCondLst>
                                  <p:childTnLst>
                                    <p:cmd type="call" cmd="playFrom(0.0)">
                                      <p:cBhvr>
                                        <p:cTn id="23" dur="3000" fill="hold"/>
                                        <p:tgtEl>
                                          <p:spTgt spid="4"/>
                                        </p:tgtEl>
                                      </p:cBhvr>
                                    </p:cmd>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8" repeatCount="indefinite" fill="hold" display="0">
                  <p:stCondLst>
                    <p:cond delay="indefinite"/>
                  </p:stCondLst>
                </p:cTn>
                <p:tgtEl>
                  <p:spTgt spid="4"/>
                </p:tgtEl>
              </p:cMediaNode>
            </p:video>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picture containing table, sitting, red, holding&#10;&#10;Description automatically generated">
            <a:extLst>
              <a:ext uri="{FF2B5EF4-FFF2-40B4-BE49-F238E27FC236}">
                <a16:creationId xmlns:a16="http://schemas.microsoft.com/office/drawing/2014/main" id="{67663DDF-37BE-5342-9B37-8B7F6E606C39}"/>
              </a:ext>
            </a:extLst>
          </p:cNvPr>
          <p:cNvPicPr>
            <a:picLocks noChangeAspect="1"/>
          </p:cNvPicPr>
          <p:nvPr/>
        </p:nvPicPr>
        <p:blipFill rotWithShape="1">
          <a:blip r:embed="rId3"/>
          <a:srcRect l="932" t="2196" r="782" b="1332"/>
          <a:stretch/>
        </p:blipFill>
        <p:spPr>
          <a:xfrm>
            <a:off x="6428783" y="573483"/>
            <a:ext cx="5438054" cy="5486232"/>
          </a:xfrm>
          <a:prstGeom prst="rect">
            <a:avLst/>
          </a:prstGeom>
        </p:spPr>
      </p:pic>
      <p:sp>
        <p:nvSpPr>
          <p:cNvPr id="4" name="Title 3">
            <a:extLst>
              <a:ext uri="{FF2B5EF4-FFF2-40B4-BE49-F238E27FC236}">
                <a16:creationId xmlns:a16="http://schemas.microsoft.com/office/drawing/2014/main" id="{3A8E2842-B368-7F4B-98C7-BCFB42BA89BD}"/>
              </a:ext>
            </a:extLst>
          </p:cNvPr>
          <p:cNvSpPr>
            <a:spLocks noGrp="1"/>
          </p:cNvSpPr>
          <p:nvPr>
            <p:ph type="title"/>
          </p:nvPr>
        </p:nvSpPr>
        <p:spPr/>
        <p:txBody>
          <a:bodyPr/>
          <a:lstStyle/>
          <a:p>
            <a:r>
              <a:rPr lang="en-US" dirty="0"/>
              <a:t>Natural Image Manifolds</a:t>
            </a:r>
          </a:p>
        </p:txBody>
      </p:sp>
      <p:sp>
        <p:nvSpPr>
          <p:cNvPr id="5" name="Content Placeholder 4">
            <a:extLst>
              <a:ext uri="{FF2B5EF4-FFF2-40B4-BE49-F238E27FC236}">
                <a16:creationId xmlns:a16="http://schemas.microsoft.com/office/drawing/2014/main" id="{79844283-6BE6-114A-AFCA-79E0BDE27D67}"/>
              </a:ext>
            </a:extLst>
          </p:cNvPr>
          <p:cNvSpPr>
            <a:spLocks noGrp="1"/>
          </p:cNvSpPr>
          <p:nvPr>
            <p:ph idx="1"/>
          </p:nvPr>
        </p:nvSpPr>
        <p:spPr>
          <a:xfrm>
            <a:off x="377242" y="1367757"/>
            <a:ext cx="5418615" cy="4903335"/>
          </a:xfrm>
        </p:spPr>
        <p:txBody>
          <a:bodyPr>
            <a:normAutofit/>
          </a:bodyPr>
          <a:lstStyle/>
          <a:p>
            <a:r>
              <a:rPr lang="en-US" dirty="0"/>
              <a:t>Most images are “noise”</a:t>
            </a:r>
          </a:p>
          <a:p>
            <a:endParaRPr lang="en-US" dirty="0"/>
          </a:p>
          <a:p>
            <a:r>
              <a:rPr lang="en-US" dirty="0"/>
              <a:t>“Meaningful” images tend to form some manifold within the space of all images</a:t>
            </a:r>
          </a:p>
          <a:p>
            <a:endParaRPr lang="en-US" dirty="0"/>
          </a:p>
          <a:p>
            <a:r>
              <a:rPr lang="en-US" dirty="0"/>
              <a:t>Images of a particular class fall on manifolds within that manifold…</a:t>
            </a:r>
          </a:p>
        </p:txBody>
      </p:sp>
      <p:pic>
        <p:nvPicPr>
          <p:cNvPr id="17" name="Graphic 16">
            <a:extLst>
              <a:ext uri="{FF2B5EF4-FFF2-40B4-BE49-F238E27FC236}">
                <a16:creationId xmlns:a16="http://schemas.microsoft.com/office/drawing/2014/main" id="{4CD3E485-B0AE-0146-9647-37D5644F5CA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75782" y="2644335"/>
            <a:ext cx="5502904" cy="1977091"/>
          </a:xfrm>
          <a:prstGeom prst="rect">
            <a:avLst/>
          </a:prstGeom>
        </p:spPr>
      </p:pic>
      <p:pic>
        <p:nvPicPr>
          <p:cNvPr id="23" name="Picture 22" descr="A cat lying on the ground&#10;&#10;Description automatically generated">
            <a:extLst>
              <a:ext uri="{FF2B5EF4-FFF2-40B4-BE49-F238E27FC236}">
                <a16:creationId xmlns:a16="http://schemas.microsoft.com/office/drawing/2014/main" id="{3369C665-AF11-8F44-8047-860B1FF4CA95}"/>
              </a:ext>
            </a:extLst>
          </p:cNvPr>
          <p:cNvPicPr>
            <a:picLocks noChangeAspect="1"/>
          </p:cNvPicPr>
          <p:nvPr/>
        </p:nvPicPr>
        <p:blipFill>
          <a:blip r:embed="rId5"/>
          <a:stretch>
            <a:fillRect/>
          </a:stretch>
        </p:blipFill>
        <p:spPr>
          <a:xfrm>
            <a:off x="7177407" y="2682998"/>
            <a:ext cx="815410" cy="610770"/>
          </a:xfrm>
          <a:prstGeom prst="rect">
            <a:avLst/>
          </a:prstGeom>
          <a:ln>
            <a:noFill/>
          </a:ln>
          <a:effectLst>
            <a:outerShdw blurRad="76200" dist="12700" dir="2700000" sy="-23000" kx="-800400" algn="bl" rotWithShape="0">
              <a:prstClr val="black">
                <a:alpha val="20000"/>
              </a:prstClr>
            </a:outerShdw>
          </a:effectLst>
        </p:spPr>
      </p:pic>
      <p:pic>
        <p:nvPicPr>
          <p:cNvPr id="25" name="Picture 24" descr="A close up of a cat with green eyes&#10;&#10;Description automatically generated">
            <a:extLst>
              <a:ext uri="{FF2B5EF4-FFF2-40B4-BE49-F238E27FC236}">
                <a16:creationId xmlns:a16="http://schemas.microsoft.com/office/drawing/2014/main" id="{7F4E979A-1C3B-9A41-9608-96224FA002C2}"/>
              </a:ext>
            </a:extLst>
          </p:cNvPr>
          <p:cNvPicPr>
            <a:picLocks noChangeAspect="1"/>
          </p:cNvPicPr>
          <p:nvPr/>
        </p:nvPicPr>
        <p:blipFill rotWithShape="1">
          <a:blip r:embed="rId6"/>
          <a:srcRect l="17802" r="18014"/>
          <a:stretch/>
        </p:blipFill>
        <p:spPr>
          <a:xfrm>
            <a:off x="8882646" y="3400419"/>
            <a:ext cx="742127" cy="766649"/>
          </a:xfrm>
          <a:prstGeom prst="rect">
            <a:avLst/>
          </a:prstGeom>
          <a:ln>
            <a:noFill/>
          </a:ln>
          <a:effectLst>
            <a:outerShdw blurRad="76200" dist="12700" dir="2700000" sy="-23000" kx="-800400" algn="bl" rotWithShape="0">
              <a:prstClr val="black">
                <a:alpha val="20000"/>
              </a:prstClr>
            </a:outerShdw>
          </a:effectLst>
        </p:spPr>
      </p:pic>
      <p:pic>
        <p:nvPicPr>
          <p:cNvPr id="27" name="Picture 26" descr="A cat sitting on top of a building&#10;&#10;Description automatically generated">
            <a:extLst>
              <a:ext uri="{FF2B5EF4-FFF2-40B4-BE49-F238E27FC236}">
                <a16:creationId xmlns:a16="http://schemas.microsoft.com/office/drawing/2014/main" id="{6EC3A0E0-74AE-D640-B158-A567D474BB5A}"/>
              </a:ext>
            </a:extLst>
          </p:cNvPr>
          <p:cNvPicPr>
            <a:picLocks noChangeAspect="1"/>
          </p:cNvPicPr>
          <p:nvPr/>
        </p:nvPicPr>
        <p:blipFill rotWithShape="1">
          <a:blip r:embed="rId7"/>
          <a:srcRect l="40194" r="6378"/>
          <a:stretch/>
        </p:blipFill>
        <p:spPr>
          <a:xfrm>
            <a:off x="10303993" y="2528752"/>
            <a:ext cx="807921" cy="1008666"/>
          </a:xfrm>
          <a:prstGeom prst="rect">
            <a:avLst/>
          </a:prstGeom>
          <a:ln>
            <a:noFill/>
          </a:ln>
          <a:effectLst>
            <a:outerShdw blurRad="76200" dist="12700" dir="2700000" sy="-23000" kx="-800400" algn="bl" rotWithShape="0">
              <a:prstClr val="black">
                <a:alpha val="20000"/>
              </a:prstClr>
            </a:outerShdw>
          </a:effectLst>
        </p:spPr>
      </p:pic>
      <p:pic>
        <p:nvPicPr>
          <p:cNvPr id="29" name="Picture 28" descr="A cat sitting on the ground&#10;&#10;Description automatically generated">
            <a:extLst>
              <a:ext uri="{FF2B5EF4-FFF2-40B4-BE49-F238E27FC236}">
                <a16:creationId xmlns:a16="http://schemas.microsoft.com/office/drawing/2014/main" id="{B8CB4513-B790-374D-A1B5-C60A6CCA95C7}"/>
              </a:ext>
            </a:extLst>
          </p:cNvPr>
          <p:cNvPicPr>
            <a:picLocks noChangeAspect="1"/>
          </p:cNvPicPr>
          <p:nvPr/>
        </p:nvPicPr>
        <p:blipFill rotWithShape="1">
          <a:blip r:embed="rId8"/>
          <a:srcRect l="11534" t="8539" b="16842"/>
          <a:stretch/>
        </p:blipFill>
        <p:spPr>
          <a:xfrm>
            <a:off x="8611321" y="2154445"/>
            <a:ext cx="742126" cy="834617"/>
          </a:xfrm>
          <a:prstGeom prst="rect">
            <a:avLst/>
          </a:prstGeom>
          <a:ln>
            <a:noFill/>
          </a:ln>
          <a:effectLst>
            <a:outerShdw blurRad="76200" dist="12700" dir="2700000" sy="-23000" kx="-800400" algn="bl" rotWithShape="0">
              <a:prstClr val="black">
                <a:alpha val="20000"/>
              </a:prstClr>
            </a:outerShdw>
          </a:effectLst>
        </p:spPr>
      </p:pic>
      <p:grpSp>
        <p:nvGrpSpPr>
          <p:cNvPr id="34" name="Group 33">
            <a:extLst>
              <a:ext uri="{FF2B5EF4-FFF2-40B4-BE49-F238E27FC236}">
                <a16:creationId xmlns:a16="http://schemas.microsoft.com/office/drawing/2014/main" id="{D22F08C7-043D-864B-8885-E542A21D5329}"/>
              </a:ext>
            </a:extLst>
          </p:cNvPr>
          <p:cNvGrpSpPr/>
          <p:nvPr/>
        </p:nvGrpSpPr>
        <p:grpSpPr>
          <a:xfrm>
            <a:off x="7687243" y="5970866"/>
            <a:ext cx="2921134" cy="600452"/>
            <a:chOff x="7525887" y="5867400"/>
            <a:chExt cx="2921134" cy="600452"/>
          </a:xfrm>
        </p:grpSpPr>
        <p:sp>
          <p:nvSpPr>
            <p:cNvPr id="32" name="Rounded Rectangle 31">
              <a:extLst>
                <a:ext uri="{FF2B5EF4-FFF2-40B4-BE49-F238E27FC236}">
                  <a16:creationId xmlns:a16="http://schemas.microsoft.com/office/drawing/2014/main" id="{02000AC8-AA4F-7A4E-BD15-F42F1EBB01EB}"/>
                </a:ext>
              </a:extLst>
            </p:cNvPr>
            <p:cNvSpPr/>
            <p:nvPr/>
          </p:nvSpPr>
          <p:spPr>
            <a:xfrm>
              <a:off x="7525887" y="5867400"/>
              <a:ext cx="2921134" cy="600452"/>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3" name="TextBox 32">
              <a:extLst>
                <a:ext uri="{FF2B5EF4-FFF2-40B4-BE49-F238E27FC236}">
                  <a16:creationId xmlns:a16="http://schemas.microsoft.com/office/drawing/2014/main" id="{A10831FE-EC90-424E-ADD4-2DF56A3EC9F0}"/>
                </a:ext>
              </a:extLst>
            </p:cNvPr>
            <p:cNvSpPr txBox="1"/>
            <p:nvPr/>
          </p:nvSpPr>
          <p:spPr>
            <a:xfrm>
              <a:off x="7588184" y="5967571"/>
              <a:ext cx="2796540" cy="400110"/>
            </a:xfrm>
            <a:prstGeom prst="rect">
              <a:avLst/>
            </a:prstGeom>
            <a:noFill/>
          </p:spPr>
          <p:txBody>
            <a:bodyPr wrap="square" rtlCol="0">
              <a:spAutoFit/>
            </a:bodyPr>
            <a:lstStyle/>
            <a:p>
              <a:pPr algn="ctr"/>
              <a:r>
                <a:rPr lang="en-US" sz="2000" b="1" dirty="0">
                  <a:latin typeface="Calibri" panose="020F0502020204030204" pitchFamily="34" charset="0"/>
                  <a:cs typeface="Calibri" panose="020F0502020204030204" pitchFamily="34" charset="0"/>
                </a:rPr>
                <a:t>The Space of All Images</a:t>
              </a:r>
            </a:p>
          </p:txBody>
        </p:sp>
      </p:grpSp>
    </p:spTree>
    <p:extLst>
      <p:ext uri="{BB962C8B-B14F-4D97-AF65-F5344CB8AC3E}">
        <p14:creationId xmlns:p14="http://schemas.microsoft.com/office/powerpoint/2010/main" val="231054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6" presetClass="entr" presetSubtype="32" fill="hold" nodeType="withEffect">
                                  <p:stCondLst>
                                    <p:cond delay="0"/>
                                  </p:stCondLst>
                                  <p:childTnLst>
                                    <p:set>
                                      <p:cBhvr>
                                        <p:cTn id="8" dur="1" fill="hold">
                                          <p:stCondLst>
                                            <p:cond delay="0"/>
                                          </p:stCondLst>
                                        </p:cTn>
                                        <p:tgtEl>
                                          <p:spTgt spid="31"/>
                                        </p:tgtEl>
                                        <p:attrNameLst>
                                          <p:attrName>style.visibility</p:attrName>
                                        </p:attrNameLst>
                                      </p:cBhvr>
                                      <p:to>
                                        <p:strVal val="visible"/>
                                      </p:to>
                                    </p:set>
                                    <p:animEffect transition="in" filter="circle(out)">
                                      <p:cBhvr>
                                        <p:cTn id="9" dur="20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childTnLst>
                                </p:cTn>
                              </p:par>
                              <p:par>
                                <p:cTn id="14" presetID="22" presetClass="entr" presetSubtype="8"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par>
                          <p:cTn id="21" fill="hold">
                            <p:stCondLst>
                              <p:cond delay="0"/>
                            </p:stCondLst>
                            <p:childTnLst>
                              <p:par>
                                <p:cTn id="22" presetID="10"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map&#10;&#10;Description automatically generated">
            <a:extLst>
              <a:ext uri="{FF2B5EF4-FFF2-40B4-BE49-F238E27FC236}">
                <a16:creationId xmlns:a16="http://schemas.microsoft.com/office/drawing/2014/main" id="{445F121F-BD60-D145-A350-5729204F7484}"/>
              </a:ext>
            </a:extLst>
          </p:cNvPr>
          <p:cNvPicPr>
            <a:picLocks noChangeAspect="1"/>
          </p:cNvPicPr>
          <p:nvPr/>
        </p:nvPicPr>
        <p:blipFill>
          <a:blip r:embed="rId3"/>
          <a:stretch>
            <a:fillRect/>
          </a:stretch>
        </p:blipFill>
        <p:spPr>
          <a:xfrm>
            <a:off x="8546882" y="1367757"/>
            <a:ext cx="2290947" cy="1700210"/>
          </a:xfrm>
          <a:prstGeom prst="rect">
            <a:avLst/>
          </a:prstGeom>
        </p:spPr>
      </p:pic>
      <p:sp>
        <p:nvSpPr>
          <p:cNvPr id="4" name="Title 3">
            <a:extLst>
              <a:ext uri="{FF2B5EF4-FFF2-40B4-BE49-F238E27FC236}">
                <a16:creationId xmlns:a16="http://schemas.microsoft.com/office/drawing/2014/main" id="{11983689-1325-B44A-9E93-A57A9008C17D}"/>
              </a:ext>
            </a:extLst>
          </p:cNvPr>
          <p:cNvSpPr>
            <a:spLocks noGrp="1"/>
          </p:cNvSpPr>
          <p:nvPr>
            <p:ph type="title"/>
          </p:nvPr>
        </p:nvSpPr>
        <p:spPr>
          <a:xfrm>
            <a:off x="609599" y="274638"/>
            <a:ext cx="11250223" cy="1143000"/>
          </a:xfrm>
        </p:spPr>
        <p:txBody>
          <a:bodyPr>
            <a:normAutofit fontScale="90000"/>
          </a:bodyPr>
          <a:lstStyle/>
          <a:p>
            <a:r>
              <a:rPr lang="en-US" dirty="0"/>
              <a:t>Denoising &amp; the “</a:t>
            </a:r>
            <a:r>
              <a:rPr lang="en-US" dirty="0" err="1"/>
              <a:t>Nullspace</a:t>
            </a:r>
            <a:r>
              <a:rPr lang="en-US" dirty="0"/>
              <a:t>” of Autoencoders</a:t>
            </a:r>
          </a:p>
        </p:txBody>
      </p:sp>
      <p:sp>
        <p:nvSpPr>
          <p:cNvPr id="5" name="Content Placeholder 4">
            <a:extLst>
              <a:ext uri="{FF2B5EF4-FFF2-40B4-BE49-F238E27FC236}">
                <a16:creationId xmlns:a16="http://schemas.microsoft.com/office/drawing/2014/main" id="{790FCF0B-EB32-D74E-9D87-C8A49C7C32F0}"/>
              </a:ext>
            </a:extLst>
          </p:cNvPr>
          <p:cNvSpPr>
            <a:spLocks noGrp="1"/>
          </p:cNvSpPr>
          <p:nvPr>
            <p:ph idx="1"/>
          </p:nvPr>
        </p:nvSpPr>
        <p:spPr>
          <a:xfrm>
            <a:off x="377241" y="1367757"/>
            <a:ext cx="5782496" cy="5273963"/>
          </a:xfrm>
        </p:spPr>
        <p:txBody>
          <a:bodyPr>
            <a:normAutofit/>
          </a:bodyPr>
          <a:lstStyle/>
          <a:p>
            <a:pPr>
              <a:lnSpc>
                <a:spcPct val="110000"/>
              </a:lnSpc>
            </a:pPr>
            <a:r>
              <a:rPr lang="en-US" dirty="0"/>
              <a:t>The autoencoder tries to learn a dimensionality reduction that is invertible for our data (data on some manifold)</a:t>
            </a:r>
          </a:p>
          <a:p>
            <a:pPr>
              <a:lnSpc>
                <a:spcPct val="110000"/>
              </a:lnSpc>
            </a:pPr>
            <a:r>
              <a:rPr lang="en-US" dirty="0"/>
              <a:t>Most noise will be in the non-invertible part of image space (off the manifold)</a:t>
            </a:r>
          </a:p>
          <a:p>
            <a:pPr>
              <a:lnSpc>
                <a:spcPct val="110000"/>
              </a:lnSpc>
            </a:pPr>
            <a:r>
              <a:rPr lang="en-US" dirty="0"/>
              <a:t>If we feed noisy data in, we will often get denoised data out</a:t>
            </a:r>
          </a:p>
        </p:txBody>
      </p:sp>
      <p:sp>
        <p:nvSpPr>
          <p:cNvPr id="9" name="Rectangle 8">
            <a:extLst>
              <a:ext uri="{FF2B5EF4-FFF2-40B4-BE49-F238E27FC236}">
                <a16:creationId xmlns:a16="http://schemas.microsoft.com/office/drawing/2014/main" id="{5BC0F682-A281-3847-A864-52C1BCF3A95A}"/>
              </a:ext>
            </a:extLst>
          </p:cNvPr>
          <p:cNvSpPr/>
          <p:nvPr/>
        </p:nvSpPr>
        <p:spPr>
          <a:xfrm>
            <a:off x="6329619" y="6553214"/>
            <a:ext cx="5787400" cy="276999"/>
          </a:xfrm>
          <a:prstGeom prst="rect">
            <a:avLst/>
          </a:prstGeom>
        </p:spPr>
        <p:txBody>
          <a:bodyPr wrap="square">
            <a:spAutoFit/>
          </a:bodyPr>
          <a:lstStyle/>
          <a:p>
            <a:pPr algn="r"/>
            <a:r>
              <a:rPr lang="en-US" sz="1200" dirty="0"/>
              <a:t>Examples from: </a:t>
            </a:r>
            <a:r>
              <a:rPr lang="en-US" sz="1200" dirty="0">
                <a:hlinkClick r:id="rId4"/>
              </a:rPr>
              <a:t>https://blog.keras.io/building-autoencoders-in-keras.html</a:t>
            </a:r>
            <a:endParaRPr lang="en-US" sz="1200" dirty="0"/>
          </a:p>
        </p:txBody>
      </p:sp>
      <p:grpSp>
        <p:nvGrpSpPr>
          <p:cNvPr id="6" name="Group 5">
            <a:extLst>
              <a:ext uri="{FF2B5EF4-FFF2-40B4-BE49-F238E27FC236}">
                <a16:creationId xmlns:a16="http://schemas.microsoft.com/office/drawing/2014/main" id="{630995B5-8DB0-9E41-828A-622F193614BD}"/>
              </a:ext>
            </a:extLst>
          </p:cNvPr>
          <p:cNvGrpSpPr/>
          <p:nvPr/>
        </p:nvGrpSpPr>
        <p:grpSpPr>
          <a:xfrm>
            <a:off x="6096000" y="3267429"/>
            <a:ext cx="5818823" cy="1102169"/>
            <a:chOff x="3846489" y="2148355"/>
            <a:chExt cx="6418331" cy="1215725"/>
          </a:xfrm>
        </p:grpSpPr>
        <p:pic>
          <p:nvPicPr>
            <p:cNvPr id="2" name="Picture 1">
              <a:extLst>
                <a:ext uri="{FF2B5EF4-FFF2-40B4-BE49-F238E27FC236}">
                  <a16:creationId xmlns:a16="http://schemas.microsoft.com/office/drawing/2014/main" id="{A614D807-0D74-284F-AE21-8A420ABA6454}"/>
                </a:ext>
              </a:extLst>
            </p:cNvPr>
            <p:cNvPicPr>
              <a:picLocks noChangeAspect="1"/>
            </p:cNvPicPr>
            <p:nvPr/>
          </p:nvPicPr>
          <p:blipFill>
            <a:blip r:embed="rId5"/>
            <a:stretch>
              <a:fillRect/>
            </a:stretch>
          </p:blipFill>
          <p:spPr>
            <a:xfrm>
              <a:off x="5369284" y="2148355"/>
              <a:ext cx="4895536" cy="1215725"/>
            </a:xfrm>
            <a:prstGeom prst="rect">
              <a:avLst/>
            </a:prstGeom>
          </p:spPr>
        </p:pic>
        <p:sp>
          <p:nvSpPr>
            <p:cNvPr id="3" name="TextBox 2">
              <a:extLst>
                <a:ext uri="{FF2B5EF4-FFF2-40B4-BE49-F238E27FC236}">
                  <a16:creationId xmlns:a16="http://schemas.microsoft.com/office/drawing/2014/main" id="{98C7380B-E4DB-E640-ADD3-D4920CDB5147}"/>
                </a:ext>
              </a:extLst>
            </p:cNvPr>
            <p:cNvSpPr txBox="1"/>
            <p:nvPr/>
          </p:nvSpPr>
          <p:spPr>
            <a:xfrm>
              <a:off x="3997281" y="2217420"/>
              <a:ext cx="1135380" cy="339487"/>
            </a:xfrm>
            <a:prstGeom prst="rect">
              <a:avLst/>
            </a:prstGeom>
            <a:noFill/>
          </p:spPr>
          <p:txBody>
            <a:bodyPr wrap="square" rtlCol="0">
              <a:spAutoFit/>
            </a:bodyPr>
            <a:lstStyle/>
            <a:p>
              <a:pPr algn="ctr"/>
              <a:r>
                <a:rPr lang="en-US" sz="1400" dirty="0">
                  <a:latin typeface="+mj-lt"/>
                </a:rPr>
                <a:t>Input</a:t>
              </a:r>
            </a:p>
          </p:txBody>
        </p:sp>
        <p:sp>
          <p:nvSpPr>
            <p:cNvPr id="12" name="TextBox 11">
              <a:extLst>
                <a:ext uri="{FF2B5EF4-FFF2-40B4-BE49-F238E27FC236}">
                  <a16:creationId xmlns:a16="http://schemas.microsoft.com/office/drawing/2014/main" id="{C9AABE69-ADD2-B346-A4F9-A0358A2CFD66}"/>
                </a:ext>
              </a:extLst>
            </p:cNvPr>
            <p:cNvSpPr txBox="1"/>
            <p:nvPr/>
          </p:nvSpPr>
          <p:spPr>
            <a:xfrm>
              <a:off x="3846489" y="2875176"/>
              <a:ext cx="1436962" cy="339487"/>
            </a:xfrm>
            <a:prstGeom prst="rect">
              <a:avLst/>
            </a:prstGeom>
            <a:noFill/>
          </p:spPr>
          <p:txBody>
            <a:bodyPr wrap="square" rtlCol="0">
              <a:spAutoFit/>
            </a:bodyPr>
            <a:lstStyle/>
            <a:p>
              <a:pPr algn="ctr"/>
              <a:r>
                <a:rPr lang="en-US" sz="1400" dirty="0">
                  <a:latin typeface="+mj-lt"/>
                </a:rPr>
                <a:t>Output</a:t>
              </a:r>
            </a:p>
          </p:txBody>
        </p:sp>
      </p:grpSp>
      <p:grpSp>
        <p:nvGrpSpPr>
          <p:cNvPr id="16" name="Group 15">
            <a:extLst>
              <a:ext uri="{FF2B5EF4-FFF2-40B4-BE49-F238E27FC236}">
                <a16:creationId xmlns:a16="http://schemas.microsoft.com/office/drawing/2014/main" id="{04FBE139-0DB7-2748-A470-821D156964D1}"/>
              </a:ext>
            </a:extLst>
          </p:cNvPr>
          <p:cNvGrpSpPr/>
          <p:nvPr/>
        </p:nvGrpSpPr>
        <p:grpSpPr>
          <a:xfrm>
            <a:off x="6096000" y="5055016"/>
            <a:ext cx="5817000" cy="1125126"/>
            <a:chOff x="3269380" y="3562120"/>
            <a:chExt cx="6416320" cy="1241047"/>
          </a:xfrm>
        </p:grpSpPr>
        <p:sp>
          <p:nvSpPr>
            <p:cNvPr id="13" name="TextBox 12">
              <a:extLst>
                <a:ext uri="{FF2B5EF4-FFF2-40B4-BE49-F238E27FC236}">
                  <a16:creationId xmlns:a16="http://schemas.microsoft.com/office/drawing/2014/main" id="{36E9F2B5-D75A-774B-9A54-2C8C4E6C21DF}"/>
                </a:ext>
              </a:extLst>
            </p:cNvPr>
            <p:cNvSpPr txBox="1"/>
            <p:nvPr/>
          </p:nvSpPr>
          <p:spPr>
            <a:xfrm>
              <a:off x="3269380" y="3685570"/>
              <a:ext cx="1436962" cy="339487"/>
            </a:xfrm>
            <a:prstGeom prst="rect">
              <a:avLst/>
            </a:prstGeom>
            <a:noFill/>
          </p:spPr>
          <p:txBody>
            <a:bodyPr wrap="square" rtlCol="0">
              <a:spAutoFit/>
            </a:bodyPr>
            <a:lstStyle/>
            <a:p>
              <a:pPr algn="ctr"/>
              <a:r>
                <a:rPr lang="en-US" sz="1400" dirty="0">
                  <a:latin typeface="+mj-lt"/>
                </a:rPr>
                <a:t>Noisy Input</a:t>
              </a:r>
            </a:p>
          </p:txBody>
        </p:sp>
        <p:grpSp>
          <p:nvGrpSpPr>
            <p:cNvPr id="15" name="Group 14">
              <a:extLst>
                <a:ext uri="{FF2B5EF4-FFF2-40B4-BE49-F238E27FC236}">
                  <a16:creationId xmlns:a16="http://schemas.microsoft.com/office/drawing/2014/main" id="{6AF8E253-F033-5546-811D-43D90DB8754B}"/>
                </a:ext>
              </a:extLst>
            </p:cNvPr>
            <p:cNvGrpSpPr/>
            <p:nvPr/>
          </p:nvGrpSpPr>
          <p:grpSpPr>
            <a:xfrm>
              <a:off x="3418161" y="3562120"/>
              <a:ext cx="6267539" cy="1241047"/>
              <a:chOff x="3418161" y="3562120"/>
              <a:chExt cx="6267539" cy="1241047"/>
            </a:xfrm>
          </p:grpSpPr>
          <p:pic>
            <p:nvPicPr>
              <p:cNvPr id="10" name="Picture 9">
                <a:extLst>
                  <a:ext uri="{FF2B5EF4-FFF2-40B4-BE49-F238E27FC236}">
                    <a16:creationId xmlns:a16="http://schemas.microsoft.com/office/drawing/2014/main" id="{31F0D9F3-CA8F-7845-990B-819580851622}"/>
                  </a:ext>
                </a:extLst>
              </p:cNvPr>
              <p:cNvPicPr>
                <a:picLocks noChangeAspect="1"/>
              </p:cNvPicPr>
              <p:nvPr/>
            </p:nvPicPr>
            <p:blipFill>
              <a:blip r:embed="rId6"/>
              <a:stretch>
                <a:fillRect/>
              </a:stretch>
            </p:blipFill>
            <p:spPr>
              <a:xfrm>
                <a:off x="4786830" y="3562120"/>
                <a:ext cx="4898870" cy="1241047"/>
              </a:xfrm>
              <a:prstGeom prst="rect">
                <a:avLst/>
              </a:prstGeom>
            </p:spPr>
          </p:pic>
          <p:sp>
            <p:nvSpPr>
              <p:cNvPr id="14" name="TextBox 13">
                <a:extLst>
                  <a:ext uri="{FF2B5EF4-FFF2-40B4-BE49-F238E27FC236}">
                    <a16:creationId xmlns:a16="http://schemas.microsoft.com/office/drawing/2014/main" id="{B4A17123-C545-024F-8F74-8754FF86FE46}"/>
                  </a:ext>
                </a:extLst>
              </p:cNvPr>
              <p:cNvSpPr txBox="1"/>
              <p:nvPr/>
            </p:nvSpPr>
            <p:spPr>
              <a:xfrm>
                <a:off x="3418161" y="4343326"/>
                <a:ext cx="1135380" cy="339487"/>
              </a:xfrm>
              <a:prstGeom prst="rect">
                <a:avLst/>
              </a:prstGeom>
              <a:noFill/>
            </p:spPr>
            <p:txBody>
              <a:bodyPr wrap="square" rtlCol="0">
                <a:spAutoFit/>
              </a:bodyPr>
              <a:lstStyle/>
              <a:p>
                <a:pPr algn="ctr"/>
                <a:r>
                  <a:rPr lang="en-US" sz="1400" dirty="0">
                    <a:latin typeface="+mj-lt"/>
                  </a:rPr>
                  <a:t>Output</a:t>
                </a:r>
              </a:p>
            </p:txBody>
          </p:sp>
        </p:grpSp>
      </p:grpSp>
    </p:spTree>
    <p:extLst>
      <p:ext uri="{BB962C8B-B14F-4D97-AF65-F5344CB8AC3E}">
        <p14:creationId xmlns:p14="http://schemas.microsoft.com/office/powerpoint/2010/main" val="34542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1F3859-2AD5-094E-839A-644303D75651}"/>
              </a:ext>
            </a:extLst>
          </p:cNvPr>
          <p:cNvSpPr>
            <a:spLocks noGrp="1"/>
          </p:cNvSpPr>
          <p:nvPr>
            <p:ph type="title"/>
          </p:nvPr>
        </p:nvSpPr>
        <p:spPr/>
        <p:txBody>
          <a:bodyPr/>
          <a:lstStyle/>
          <a:p>
            <a:r>
              <a:rPr lang="en-US" dirty="0"/>
              <a:t>Problem</a:t>
            </a:r>
          </a:p>
        </p:txBody>
      </p:sp>
      <p:sp>
        <p:nvSpPr>
          <p:cNvPr id="2" name="Content Placeholder 1">
            <a:extLst>
              <a:ext uri="{FF2B5EF4-FFF2-40B4-BE49-F238E27FC236}">
                <a16:creationId xmlns:a16="http://schemas.microsoft.com/office/drawing/2014/main" id="{A6305CE2-1912-634C-944C-DF174B89F9FD}"/>
              </a:ext>
            </a:extLst>
          </p:cNvPr>
          <p:cNvSpPr>
            <a:spLocks noGrp="1"/>
          </p:cNvSpPr>
          <p:nvPr>
            <p:ph idx="1"/>
          </p:nvPr>
        </p:nvSpPr>
        <p:spPr>
          <a:xfrm>
            <a:off x="377242" y="1367757"/>
            <a:ext cx="5317968" cy="5295865"/>
          </a:xfrm>
        </p:spPr>
        <p:txBody>
          <a:bodyPr>
            <a:normAutofit fontScale="92500" lnSpcReduction="10000"/>
          </a:bodyPr>
          <a:lstStyle/>
          <a:p>
            <a:pPr>
              <a:lnSpc>
                <a:spcPct val="120000"/>
              </a:lnSpc>
            </a:pPr>
            <a:r>
              <a:rPr lang="en-US" dirty="0"/>
              <a:t>Autoencoders can compress because data sits on a manifold</a:t>
            </a:r>
          </a:p>
          <a:p>
            <a:pPr>
              <a:lnSpc>
                <a:spcPct val="120000"/>
              </a:lnSpc>
            </a:pPr>
            <a:endParaRPr lang="en-US" sz="1200" dirty="0"/>
          </a:p>
          <a:p>
            <a:pPr>
              <a:lnSpc>
                <a:spcPct val="120000"/>
              </a:lnSpc>
            </a:pPr>
            <a:r>
              <a:rPr lang="en-US" dirty="0"/>
              <a:t>This doesn’t mean that every point in the latent space will be on the manifold…</a:t>
            </a:r>
          </a:p>
          <a:p>
            <a:pPr>
              <a:lnSpc>
                <a:spcPct val="120000"/>
              </a:lnSpc>
            </a:pPr>
            <a:endParaRPr lang="en-US" sz="1200" dirty="0"/>
          </a:p>
          <a:p>
            <a:pPr>
              <a:lnSpc>
                <a:spcPct val="120000"/>
              </a:lnSpc>
            </a:pPr>
            <a:r>
              <a:rPr lang="en-US" dirty="0"/>
              <a:t>GANs (later this lecture) will learn a loss function that helps with this…</a:t>
            </a:r>
          </a:p>
        </p:txBody>
      </p:sp>
      <p:grpSp>
        <p:nvGrpSpPr>
          <p:cNvPr id="89" name="Group 88">
            <a:extLst>
              <a:ext uri="{FF2B5EF4-FFF2-40B4-BE49-F238E27FC236}">
                <a16:creationId xmlns:a16="http://schemas.microsoft.com/office/drawing/2014/main" id="{1EFFD337-8B3F-2C43-9BEC-DE999134C791}"/>
              </a:ext>
            </a:extLst>
          </p:cNvPr>
          <p:cNvGrpSpPr/>
          <p:nvPr/>
        </p:nvGrpSpPr>
        <p:grpSpPr>
          <a:xfrm>
            <a:off x="5695210" y="4704897"/>
            <a:ext cx="4092424" cy="1470331"/>
            <a:chOff x="5695210" y="4704897"/>
            <a:chExt cx="4092424" cy="1470331"/>
          </a:xfrm>
        </p:grpSpPr>
        <p:pic>
          <p:nvPicPr>
            <p:cNvPr id="14" name="Graphic 13">
              <a:extLst>
                <a:ext uri="{FF2B5EF4-FFF2-40B4-BE49-F238E27FC236}">
                  <a16:creationId xmlns:a16="http://schemas.microsoft.com/office/drawing/2014/main" id="{A8777793-B669-AA4E-BCEA-BAD61F869C7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95210" y="4704897"/>
              <a:ext cx="4092424" cy="1470331"/>
            </a:xfrm>
            <a:prstGeom prst="rect">
              <a:avLst/>
            </a:prstGeom>
          </p:spPr>
        </p:pic>
        <p:grpSp>
          <p:nvGrpSpPr>
            <p:cNvPr id="80" name="Group 79">
              <a:extLst>
                <a:ext uri="{FF2B5EF4-FFF2-40B4-BE49-F238E27FC236}">
                  <a16:creationId xmlns:a16="http://schemas.microsoft.com/office/drawing/2014/main" id="{9602758E-43F2-4F4A-AA97-91DC91FDD0C3}"/>
                </a:ext>
              </a:extLst>
            </p:cNvPr>
            <p:cNvGrpSpPr/>
            <p:nvPr/>
          </p:nvGrpSpPr>
          <p:grpSpPr>
            <a:xfrm>
              <a:off x="6392475" y="4833948"/>
              <a:ext cx="2407082" cy="1097649"/>
              <a:chOff x="1310863" y="4389134"/>
              <a:chExt cx="2656770" cy="1211509"/>
            </a:xfrm>
          </p:grpSpPr>
          <p:pic>
            <p:nvPicPr>
              <p:cNvPr id="22" name="Picture 21">
                <a:extLst>
                  <a:ext uri="{FF2B5EF4-FFF2-40B4-BE49-F238E27FC236}">
                    <a16:creationId xmlns:a16="http://schemas.microsoft.com/office/drawing/2014/main" id="{59D150A6-F8BC-884A-BD8F-0307435F1888}"/>
                  </a:ext>
                </a:extLst>
              </p:cNvPr>
              <p:cNvPicPr>
                <a:picLocks noChangeAspect="1"/>
              </p:cNvPicPr>
              <p:nvPr/>
            </p:nvPicPr>
            <p:blipFill>
              <a:blip r:embed="rId3"/>
              <a:stretch>
                <a:fillRect/>
              </a:stretch>
            </p:blipFill>
            <p:spPr>
              <a:xfrm>
                <a:off x="3276655" y="4872539"/>
                <a:ext cx="200245" cy="200245"/>
              </a:xfrm>
              <a:prstGeom prst="rect">
                <a:avLst/>
              </a:prstGeom>
            </p:spPr>
          </p:pic>
          <p:pic>
            <p:nvPicPr>
              <p:cNvPr id="24" name="Picture 23">
                <a:extLst>
                  <a:ext uri="{FF2B5EF4-FFF2-40B4-BE49-F238E27FC236}">
                    <a16:creationId xmlns:a16="http://schemas.microsoft.com/office/drawing/2014/main" id="{0976ECA1-5C94-824D-90B6-A91DA50EE726}"/>
                  </a:ext>
                </a:extLst>
              </p:cNvPr>
              <p:cNvPicPr>
                <a:picLocks noChangeAspect="1"/>
              </p:cNvPicPr>
              <p:nvPr/>
            </p:nvPicPr>
            <p:blipFill>
              <a:blip r:embed="rId4"/>
              <a:stretch>
                <a:fillRect/>
              </a:stretch>
            </p:blipFill>
            <p:spPr>
              <a:xfrm>
                <a:off x="1310863" y="4668971"/>
                <a:ext cx="200245" cy="200245"/>
              </a:xfrm>
              <a:prstGeom prst="rect">
                <a:avLst/>
              </a:prstGeom>
            </p:spPr>
          </p:pic>
          <p:pic>
            <p:nvPicPr>
              <p:cNvPr id="26" name="Picture 25">
                <a:extLst>
                  <a:ext uri="{FF2B5EF4-FFF2-40B4-BE49-F238E27FC236}">
                    <a16:creationId xmlns:a16="http://schemas.microsoft.com/office/drawing/2014/main" id="{D576DD70-CC67-2F49-8B58-CE23C04F5773}"/>
                  </a:ext>
                </a:extLst>
              </p:cNvPr>
              <p:cNvPicPr>
                <a:picLocks noChangeAspect="1"/>
              </p:cNvPicPr>
              <p:nvPr/>
            </p:nvPicPr>
            <p:blipFill>
              <a:blip r:embed="rId5"/>
              <a:stretch>
                <a:fillRect/>
              </a:stretch>
            </p:blipFill>
            <p:spPr>
              <a:xfrm>
                <a:off x="2013511" y="4779578"/>
                <a:ext cx="200245" cy="200245"/>
              </a:xfrm>
              <a:prstGeom prst="rect">
                <a:avLst/>
              </a:prstGeom>
            </p:spPr>
          </p:pic>
          <p:pic>
            <p:nvPicPr>
              <p:cNvPr id="28" name="Picture 27">
                <a:extLst>
                  <a:ext uri="{FF2B5EF4-FFF2-40B4-BE49-F238E27FC236}">
                    <a16:creationId xmlns:a16="http://schemas.microsoft.com/office/drawing/2014/main" id="{EA5B2AA3-1EFE-5A43-B179-E1A0F938A87B}"/>
                  </a:ext>
                </a:extLst>
              </p:cNvPr>
              <p:cNvPicPr>
                <a:picLocks noChangeAspect="1"/>
              </p:cNvPicPr>
              <p:nvPr/>
            </p:nvPicPr>
            <p:blipFill>
              <a:blip r:embed="rId6"/>
              <a:stretch>
                <a:fillRect/>
              </a:stretch>
            </p:blipFill>
            <p:spPr>
              <a:xfrm>
                <a:off x="1611150" y="5008460"/>
                <a:ext cx="200245" cy="200245"/>
              </a:xfrm>
              <a:prstGeom prst="rect">
                <a:avLst/>
              </a:prstGeom>
            </p:spPr>
          </p:pic>
          <p:pic>
            <p:nvPicPr>
              <p:cNvPr id="30" name="Picture 29">
                <a:extLst>
                  <a:ext uri="{FF2B5EF4-FFF2-40B4-BE49-F238E27FC236}">
                    <a16:creationId xmlns:a16="http://schemas.microsoft.com/office/drawing/2014/main" id="{8D6ECE80-287F-9240-8775-EB2E830FBB1E}"/>
                  </a:ext>
                </a:extLst>
              </p:cNvPr>
              <p:cNvPicPr>
                <a:picLocks noChangeAspect="1"/>
              </p:cNvPicPr>
              <p:nvPr/>
            </p:nvPicPr>
            <p:blipFill>
              <a:blip r:embed="rId7"/>
              <a:stretch>
                <a:fillRect/>
              </a:stretch>
            </p:blipFill>
            <p:spPr>
              <a:xfrm>
                <a:off x="2850060" y="4458604"/>
                <a:ext cx="200245" cy="200245"/>
              </a:xfrm>
              <a:prstGeom prst="rect">
                <a:avLst/>
              </a:prstGeom>
            </p:spPr>
          </p:pic>
          <p:pic>
            <p:nvPicPr>
              <p:cNvPr id="32" name="Picture 31">
                <a:extLst>
                  <a:ext uri="{FF2B5EF4-FFF2-40B4-BE49-F238E27FC236}">
                    <a16:creationId xmlns:a16="http://schemas.microsoft.com/office/drawing/2014/main" id="{7125C802-8924-F242-B7A7-88442B3B93C9}"/>
                  </a:ext>
                </a:extLst>
              </p:cNvPr>
              <p:cNvPicPr>
                <a:picLocks noChangeAspect="1"/>
              </p:cNvPicPr>
              <p:nvPr/>
            </p:nvPicPr>
            <p:blipFill>
              <a:blip r:embed="rId8"/>
              <a:stretch>
                <a:fillRect/>
              </a:stretch>
            </p:blipFill>
            <p:spPr>
              <a:xfrm>
                <a:off x="3767388" y="4668972"/>
                <a:ext cx="200245" cy="200245"/>
              </a:xfrm>
              <a:prstGeom prst="rect">
                <a:avLst/>
              </a:prstGeom>
            </p:spPr>
          </p:pic>
          <p:pic>
            <p:nvPicPr>
              <p:cNvPr id="34" name="Picture 33">
                <a:extLst>
                  <a:ext uri="{FF2B5EF4-FFF2-40B4-BE49-F238E27FC236}">
                    <a16:creationId xmlns:a16="http://schemas.microsoft.com/office/drawing/2014/main" id="{1E8BCF51-C04B-BF4D-B43E-BC71D5738B1F}"/>
                  </a:ext>
                </a:extLst>
              </p:cNvPr>
              <p:cNvPicPr>
                <a:picLocks noChangeAspect="1"/>
              </p:cNvPicPr>
              <p:nvPr/>
            </p:nvPicPr>
            <p:blipFill>
              <a:blip r:embed="rId9"/>
              <a:stretch>
                <a:fillRect/>
              </a:stretch>
            </p:blipFill>
            <p:spPr>
              <a:xfrm>
                <a:off x="2648292" y="5400398"/>
                <a:ext cx="200245" cy="200245"/>
              </a:xfrm>
              <a:prstGeom prst="rect">
                <a:avLst/>
              </a:prstGeom>
            </p:spPr>
          </p:pic>
          <p:pic>
            <p:nvPicPr>
              <p:cNvPr id="36" name="Picture 35">
                <a:extLst>
                  <a:ext uri="{FF2B5EF4-FFF2-40B4-BE49-F238E27FC236}">
                    <a16:creationId xmlns:a16="http://schemas.microsoft.com/office/drawing/2014/main" id="{12EDB345-B200-5244-A6DF-666A96F69BFC}"/>
                  </a:ext>
                </a:extLst>
              </p:cNvPr>
              <p:cNvPicPr>
                <a:picLocks noChangeAspect="1"/>
              </p:cNvPicPr>
              <p:nvPr/>
            </p:nvPicPr>
            <p:blipFill>
              <a:blip r:embed="rId10"/>
              <a:stretch>
                <a:fillRect/>
              </a:stretch>
            </p:blipFill>
            <p:spPr>
              <a:xfrm>
                <a:off x="3713912" y="5108583"/>
                <a:ext cx="200245" cy="200245"/>
              </a:xfrm>
              <a:prstGeom prst="rect">
                <a:avLst/>
              </a:prstGeom>
            </p:spPr>
          </p:pic>
          <p:pic>
            <p:nvPicPr>
              <p:cNvPr id="38" name="Picture 37">
                <a:extLst>
                  <a:ext uri="{FF2B5EF4-FFF2-40B4-BE49-F238E27FC236}">
                    <a16:creationId xmlns:a16="http://schemas.microsoft.com/office/drawing/2014/main" id="{E4730FB8-517C-FF49-95C2-364722885223}"/>
                  </a:ext>
                </a:extLst>
              </p:cNvPr>
              <p:cNvPicPr>
                <a:picLocks noChangeAspect="1"/>
              </p:cNvPicPr>
              <p:nvPr/>
            </p:nvPicPr>
            <p:blipFill>
              <a:blip r:embed="rId11"/>
              <a:stretch>
                <a:fillRect/>
              </a:stretch>
            </p:blipFill>
            <p:spPr>
              <a:xfrm>
                <a:off x="2234604" y="4389134"/>
                <a:ext cx="200245" cy="200245"/>
              </a:xfrm>
              <a:prstGeom prst="rect">
                <a:avLst/>
              </a:prstGeom>
            </p:spPr>
          </p:pic>
          <p:pic>
            <p:nvPicPr>
              <p:cNvPr id="40" name="Picture 39">
                <a:extLst>
                  <a:ext uri="{FF2B5EF4-FFF2-40B4-BE49-F238E27FC236}">
                    <a16:creationId xmlns:a16="http://schemas.microsoft.com/office/drawing/2014/main" id="{2899F335-A82B-6845-8BD9-BA85A55EDD7A}"/>
                  </a:ext>
                </a:extLst>
              </p:cNvPr>
              <p:cNvPicPr>
                <a:picLocks noChangeAspect="1"/>
              </p:cNvPicPr>
              <p:nvPr/>
            </p:nvPicPr>
            <p:blipFill>
              <a:blip r:embed="rId12"/>
              <a:stretch>
                <a:fillRect/>
              </a:stretch>
            </p:blipFill>
            <p:spPr>
              <a:xfrm>
                <a:off x="2628065" y="4895430"/>
                <a:ext cx="200245" cy="200245"/>
              </a:xfrm>
              <a:prstGeom prst="rect">
                <a:avLst/>
              </a:prstGeom>
            </p:spPr>
          </p:pic>
        </p:grpSp>
      </p:grpSp>
      <p:pic>
        <p:nvPicPr>
          <p:cNvPr id="42" name="Picture 41" descr="A close up of a map&#10;&#10;Description automatically generated">
            <a:extLst>
              <a:ext uri="{FF2B5EF4-FFF2-40B4-BE49-F238E27FC236}">
                <a16:creationId xmlns:a16="http://schemas.microsoft.com/office/drawing/2014/main" id="{B923BC7A-324A-EE40-8FE5-6979367C586D}"/>
              </a:ext>
            </a:extLst>
          </p:cNvPr>
          <p:cNvPicPr>
            <a:picLocks noChangeAspect="1"/>
          </p:cNvPicPr>
          <p:nvPr/>
        </p:nvPicPr>
        <p:blipFill>
          <a:blip r:embed="rId13"/>
          <a:stretch>
            <a:fillRect/>
          </a:stretch>
        </p:blipFill>
        <p:spPr>
          <a:xfrm>
            <a:off x="6720328" y="481045"/>
            <a:ext cx="3992880" cy="2963288"/>
          </a:xfrm>
          <a:prstGeom prst="rect">
            <a:avLst/>
          </a:prstGeom>
        </p:spPr>
      </p:pic>
      <p:grpSp>
        <p:nvGrpSpPr>
          <p:cNvPr id="78" name="Group 77">
            <a:extLst>
              <a:ext uri="{FF2B5EF4-FFF2-40B4-BE49-F238E27FC236}">
                <a16:creationId xmlns:a16="http://schemas.microsoft.com/office/drawing/2014/main" id="{4877056D-C5B9-F844-96BD-149D5212D398}"/>
              </a:ext>
            </a:extLst>
          </p:cNvPr>
          <p:cNvGrpSpPr/>
          <p:nvPr/>
        </p:nvGrpSpPr>
        <p:grpSpPr>
          <a:xfrm>
            <a:off x="10631046" y="4579291"/>
            <a:ext cx="1472453" cy="1270704"/>
            <a:chOff x="5830476" y="4244685"/>
            <a:chExt cx="1911303" cy="1649424"/>
          </a:xfrm>
        </p:grpSpPr>
        <p:pic>
          <p:nvPicPr>
            <p:cNvPr id="49" name="Picture 48">
              <a:extLst>
                <a:ext uri="{FF2B5EF4-FFF2-40B4-BE49-F238E27FC236}">
                  <a16:creationId xmlns:a16="http://schemas.microsoft.com/office/drawing/2014/main" id="{7ACC92FE-3D63-5E4C-899E-7B9901A66FE8}"/>
                </a:ext>
              </a:extLst>
            </p:cNvPr>
            <p:cNvPicPr>
              <a:picLocks noChangeAspect="1"/>
            </p:cNvPicPr>
            <p:nvPr/>
          </p:nvPicPr>
          <p:blipFill>
            <a:blip r:embed="rId14"/>
            <a:stretch>
              <a:fillRect/>
            </a:stretch>
          </p:blipFill>
          <p:spPr>
            <a:xfrm>
              <a:off x="6121219" y="4244685"/>
              <a:ext cx="1329819" cy="1329819"/>
            </a:xfrm>
            <a:prstGeom prst="rect">
              <a:avLst/>
            </a:prstGeom>
          </p:spPr>
        </p:pic>
        <p:sp>
          <p:nvSpPr>
            <p:cNvPr id="77" name="TextBox 76">
              <a:extLst>
                <a:ext uri="{FF2B5EF4-FFF2-40B4-BE49-F238E27FC236}">
                  <a16:creationId xmlns:a16="http://schemas.microsoft.com/office/drawing/2014/main" id="{7639CC84-A9CB-314A-88B5-B1DFE4747863}"/>
                </a:ext>
              </a:extLst>
            </p:cNvPr>
            <p:cNvSpPr txBox="1"/>
            <p:nvPr/>
          </p:nvSpPr>
          <p:spPr>
            <a:xfrm>
              <a:off x="5830476" y="5574504"/>
              <a:ext cx="1911303" cy="319605"/>
            </a:xfrm>
            <a:prstGeom prst="rect">
              <a:avLst/>
            </a:prstGeom>
            <a:noFill/>
          </p:spPr>
          <p:txBody>
            <a:bodyPr wrap="square" rtlCol="0">
              <a:spAutoFit/>
            </a:bodyPr>
            <a:lstStyle/>
            <a:p>
              <a:pPr algn="ctr"/>
              <a:r>
                <a:rPr lang="en-US" sz="1000" dirty="0">
                  <a:latin typeface="Calibri" panose="020F0502020204030204" pitchFamily="34" charset="0"/>
                  <a:cs typeface="Calibri" panose="020F0502020204030204" pitchFamily="34" charset="0"/>
                </a:rPr>
                <a:t>(simple Interpolation)</a:t>
              </a:r>
            </a:p>
          </p:txBody>
        </p:sp>
      </p:grpSp>
      <p:grpSp>
        <p:nvGrpSpPr>
          <p:cNvPr id="84" name="Group 83">
            <a:extLst>
              <a:ext uri="{FF2B5EF4-FFF2-40B4-BE49-F238E27FC236}">
                <a16:creationId xmlns:a16="http://schemas.microsoft.com/office/drawing/2014/main" id="{1CA4C8EF-87B3-C74F-8D34-F45CEFD248FB}"/>
              </a:ext>
            </a:extLst>
          </p:cNvPr>
          <p:cNvGrpSpPr/>
          <p:nvPr/>
        </p:nvGrpSpPr>
        <p:grpSpPr>
          <a:xfrm>
            <a:off x="8703120" y="3967156"/>
            <a:ext cx="2010088" cy="2314441"/>
            <a:chOff x="7698491" y="3415167"/>
            <a:chExt cx="2218596" cy="2554519"/>
          </a:xfrm>
        </p:grpSpPr>
        <p:grpSp>
          <p:nvGrpSpPr>
            <p:cNvPr id="82" name="Group 81">
              <a:extLst>
                <a:ext uri="{FF2B5EF4-FFF2-40B4-BE49-F238E27FC236}">
                  <a16:creationId xmlns:a16="http://schemas.microsoft.com/office/drawing/2014/main" id="{DE62E937-5BA6-794D-ABAA-4CB4A34B0B6A}"/>
                </a:ext>
              </a:extLst>
            </p:cNvPr>
            <p:cNvGrpSpPr/>
            <p:nvPr/>
          </p:nvGrpSpPr>
          <p:grpSpPr>
            <a:xfrm>
              <a:off x="7698491" y="3415167"/>
              <a:ext cx="1974455" cy="2554519"/>
              <a:chOff x="7698491" y="3415167"/>
              <a:chExt cx="1974455" cy="2554519"/>
            </a:xfrm>
          </p:grpSpPr>
          <p:grpSp>
            <p:nvGrpSpPr>
              <p:cNvPr id="81" name="Group 80">
                <a:extLst>
                  <a:ext uri="{FF2B5EF4-FFF2-40B4-BE49-F238E27FC236}">
                    <a16:creationId xmlns:a16="http://schemas.microsoft.com/office/drawing/2014/main" id="{9CD4E3BC-D9E6-194E-87FC-2C1B64BB9E8F}"/>
                  </a:ext>
                </a:extLst>
              </p:cNvPr>
              <p:cNvGrpSpPr/>
              <p:nvPr/>
            </p:nvGrpSpPr>
            <p:grpSpPr>
              <a:xfrm>
                <a:off x="7698491" y="3415167"/>
                <a:ext cx="1974455" cy="2554519"/>
                <a:chOff x="7698491" y="3415167"/>
                <a:chExt cx="1974455" cy="2554519"/>
              </a:xfrm>
            </p:grpSpPr>
            <p:grpSp>
              <p:nvGrpSpPr>
                <p:cNvPr id="74" name="Group 73">
                  <a:extLst>
                    <a:ext uri="{FF2B5EF4-FFF2-40B4-BE49-F238E27FC236}">
                      <a16:creationId xmlns:a16="http://schemas.microsoft.com/office/drawing/2014/main" id="{964504BF-C1C0-FE44-9963-49A3213FEE70}"/>
                    </a:ext>
                  </a:extLst>
                </p:cNvPr>
                <p:cNvGrpSpPr/>
                <p:nvPr/>
              </p:nvGrpSpPr>
              <p:grpSpPr>
                <a:xfrm>
                  <a:off x="7750569" y="3415167"/>
                  <a:ext cx="1917500" cy="1448489"/>
                  <a:chOff x="3861235" y="3397204"/>
                  <a:chExt cx="1917500" cy="1448489"/>
                </a:xfrm>
              </p:grpSpPr>
              <p:pic>
                <p:nvPicPr>
                  <p:cNvPr id="45" name="Picture 44">
                    <a:extLst>
                      <a:ext uri="{FF2B5EF4-FFF2-40B4-BE49-F238E27FC236}">
                        <a16:creationId xmlns:a16="http://schemas.microsoft.com/office/drawing/2014/main" id="{4923AD9C-A18E-4D44-94C0-D7ECBFE1808A}"/>
                      </a:ext>
                    </a:extLst>
                  </p:cNvPr>
                  <p:cNvPicPr>
                    <a:picLocks noChangeAspect="1"/>
                  </p:cNvPicPr>
                  <p:nvPr/>
                </p:nvPicPr>
                <p:blipFill>
                  <a:blip r:embed="rId8"/>
                  <a:stretch>
                    <a:fillRect/>
                  </a:stretch>
                </p:blipFill>
                <p:spPr>
                  <a:xfrm>
                    <a:off x="5163279" y="3397204"/>
                    <a:ext cx="615456" cy="615456"/>
                  </a:xfrm>
                  <a:prstGeom prst="rect">
                    <a:avLst/>
                  </a:prstGeom>
                </p:spPr>
              </p:pic>
              <p:cxnSp>
                <p:nvCxnSpPr>
                  <p:cNvPr id="53" name="Straight Connector 52">
                    <a:extLst>
                      <a:ext uri="{FF2B5EF4-FFF2-40B4-BE49-F238E27FC236}">
                        <a16:creationId xmlns:a16="http://schemas.microsoft.com/office/drawing/2014/main" id="{1F62E43B-3B16-4B44-B6CC-910B4D0C3585}"/>
                      </a:ext>
                    </a:extLst>
                  </p:cNvPr>
                  <p:cNvCxnSpPr>
                    <a:cxnSpLocks/>
                  </p:cNvCxnSpPr>
                  <p:nvPr/>
                </p:nvCxnSpPr>
                <p:spPr>
                  <a:xfrm flipV="1">
                    <a:off x="3878948" y="3413161"/>
                    <a:ext cx="1282017" cy="1262029"/>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23107AE-0A1E-474E-8130-A8501D6744C4}"/>
                      </a:ext>
                    </a:extLst>
                  </p:cNvPr>
                  <p:cNvCxnSpPr>
                    <a:cxnSpLocks/>
                  </p:cNvCxnSpPr>
                  <p:nvPr/>
                </p:nvCxnSpPr>
                <p:spPr>
                  <a:xfrm flipV="1">
                    <a:off x="3861235" y="3990474"/>
                    <a:ext cx="1912620" cy="855219"/>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D925B643-A088-2D44-B8E8-947F9709A6E4}"/>
                    </a:ext>
                  </a:extLst>
                </p:cNvPr>
                <p:cNvGrpSpPr/>
                <p:nvPr/>
              </p:nvGrpSpPr>
              <p:grpSpPr>
                <a:xfrm>
                  <a:off x="7698491" y="5091597"/>
                  <a:ext cx="1974455" cy="878089"/>
                  <a:chOff x="3809157" y="5073634"/>
                  <a:chExt cx="1974455" cy="878089"/>
                </a:xfrm>
              </p:grpSpPr>
              <p:pic>
                <p:nvPicPr>
                  <p:cNvPr id="47" name="Picture 46">
                    <a:extLst>
                      <a:ext uri="{FF2B5EF4-FFF2-40B4-BE49-F238E27FC236}">
                        <a16:creationId xmlns:a16="http://schemas.microsoft.com/office/drawing/2014/main" id="{3F8A7E65-CB07-CC46-8D28-99F10F3A80F7}"/>
                      </a:ext>
                    </a:extLst>
                  </p:cNvPr>
                  <p:cNvPicPr>
                    <a:picLocks noChangeAspect="1"/>
                  </p:cNvPicPr>
                  <p:nvPr/>
                </p:nvPicPr>
                <p:blipFill>
                  <a:blip r:embed="rId10"/>
                  <a:stretch>
                    <a:fillRect/>
                  </a:stretch>
                </p:blipFill>
                <p:spPr>
                  <a:xfrm>
                    <a:off x="5168156" y="5336267"/>
                    <a:ext cx="615456" cy="615456"/>
                  </a:xfrm>
                  <a:prstGeom prst="rect">
                    <a:avLst/>
                  </a:prstGeom>
                </p:spPr>
              </p:pic>
              <p:cxnSp>
                <p:nvCxnSpPr>
                  <p:cNvPr id="58" name="Straight Connector 57">
                    <a:extLst>
                      <a:ext uri="{FF2B5EF4-FFF2-40B4-BE49-F238E27FC236}">
                        <a16:creationId xmlns:a16="http://schemas.microsoft.com/office/drawing/2014/main" id="{F62CE3EF-28D5-D349-A67F-EFAEA05A935B}"/>
                      </a:ext>
                    </a:extLst>
                  </p:cNvPr>
                  <p:cNvCxnSpPr>
                    <a:cxnSpLocks/>
                  </p:cNvCxnSpPr>
                  <p:nvPr/>
                </p:nvCxnSpPr>
                <p:spPr>
                  <a:xfrm>
                    <a:off x="3809157" y="5073634"/>
                    <a:ext cx="1957041" cy="257274"/>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996C999-3651-7D47-BE48-D865B6530498}"/>
                      </a:ext>
                    </a:extLst>
                  </p:cNvPr>
                  <p:cNvCxnSpPr>
                    <a:cxnSpLocks/>
                  </p:cNvCxnSpPr>
                  <p:nvPr/>
                </p:nvCxnSpPr>
                <p:spPr>
                  <a:xfrm>
                    <a:off x="3814034" y="5304958"/>
                    <a:ext cx="1346931" cy="646764"/>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grpSp>
          </p:grpSp>
          <p:pic>
            <p:nvPicPr>
              <p:cNvPr id="73" name="Picture 72">
                <a:extLst>
                  <a:ext uri="{FF2B5EF4-FFF2-40B4-BE49-F238E27FC236}">
                    <a16:creationId xmlns:a16="http://schemas.microsoft.com/office/drawing/2014/main" id="{6298C8CE-0CDC-D24F-A5B8-FAA06636A648}"/>
                  </a:ext>
                </a:extLst>
              </p:cNvPr>
              <p:cNvPicPr>
                <a:picLocks noChangeAspect="1"/>
              </p:cNvPicPr>
              <p:nvPr/>
            </p:nvPicPr>
            <p:blipFill>
              <a:blip r:embed="rId15"/>
              <a:stretch>
                <a:fillRect/>
              </a:stretch>
            </p:blipFill>
            <p:spPr>
              <a:xfrm>
                <a:off x="9256483" y="4372416"/>
                <a:ext cx="174284" cy="336118"/>
              </a:xfrm>
              <a:prstGeom prst="rect">
                <a:avLst/>
              </a:prstGeom>
            </p:spPr>
          </p:pic>
        </p:grpSp>
        <p:sp>
          <p:nvSpPr>
            <p:cNvPr id="83" name="TextBox 82">
              <a:extLst>
                <a:ext uri="{FF2B5EF4-FFF2-40B4-BE49-F238E27FC236}">
                  <a16:creationId xmlns:a16="http://schemas.microsoft.com/office/drawing/2014/main" id="{110B3815-2949-C143-AC45-935A06B72D6A}"/>
                </a:ext>
              </a:extLst>
            </p:cNvPr>
            <p:cNvSpPr txBox="1"/>
            <p:nvPr/>
          </p:nvSpPr>
          <p:spPr>
            <a:xfrm>
              <a:off x="8803592" y="4739888"/>
              <a:ext cx="1113495" cy="305732"/>
            </a:xfrm>
            <a:prstGeom prst="rect">
              <a:avLst/>
            </a:prstGeom>
            <a:noFill/>
          </p:spPr>
          <p:txBody>
            <a:bodyPr wrap="square" rtlCol="0">
              <a:spAutoFit/>
            </a:bodyPr>
            <a:lstStyle/>
            <a:p>
              <a:pPr algn="ctr"/>
              <a:r>
                <a:rPr lang="en-US" sz="1200" dirty="0">
                  <a:latin typeface="Calibri" panose="020F0502020204030204" pitchFamily="34" charset="0"/>
                  <a:cs typeface="Calibri" panose="020F0502020204030204" pitchFamily="34" charset="0"/>
                </a:rPr>
                <a:t>Interpolation</a:t>
              </a:r>
            </a:p>
          </p:txBody>
        </p:sp>
      </p:grpSp>
    </p:spTree>
    <p:extLst>
      <p:ext uri="{BB962C8B-B14F-4D97-AF65-F5344CB8AC3E}">
        <p14:creationId xmlns:p14="http://schemas.microsoft.com/office/powerpoint/2010/main" val="100315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84"/>
                                        </p:tgtEl>
                                        <p:attrNameLst>
                                          <p:attrName>style.visibility</p:attrName>
                                        </p:attrNameLst>
                                      </p:cBhvr>
                                      <p:to>
                                        <p:strVal val="visible"/>
                                      </p:to>
                                    </p:set>
                                    <p:animEffect transition="in" filter="wipe(left)">
                                      <p:cBhvr>
                                        <p:cTn id="19" dur="500"/>
                                        <p:tgtEl>
                                          <p:spTgt spid="8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7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53F0CA-2110-1845-BF33-B23B74620882}"/>
              </a:ext>
            </a:extLst>
          </p:cNvPr>
          <p:cNvSpPr>
            <a:spLocks noGrp="1"/>
          </p:cNvSpPr>
          <p:nvPr>
            <p:ph type="title"/>
          </p:nvPr>
        </p:nvSpPr>
        <p:spPr/>
        <p:txBody>
          <a:bodyPr/>
          <a:lstStyle/>
          <a:p>
            <a:r>
              <a:rPr lang="en-US" dirty="0"/>
              <a:t>Image-to-Image Applications</a:t>
            </a:r>
          </a:p>
        </p:txBody>
      </p:sp>
      <p:sp>
        <p:nvSpPr>
          <p:cNvPr id="5" name="Text Placeholder 4">
            <a:extLst>
              <a:ext uri="{FF2B5EF4-FFF2-40B4-BE49-F238E27FC236}">
                <a16:creationId xmlns:a16="http://schemas.microsoft.com/office/drawing/2014/main" id="{CF0B5F77-583C-DB4E-BE29-D7DBA3E8EB70}"/>
              </a:ext>
            </a:extLst>
          </p:cNvPr>
          <p:cNvSpPr>
            <a:spLocks noGrp="1"/>
          </p:cNvSpPr>
          <p:nvPr>
            <p:ph type="body" idx="1"/>
          </p:nvPr>
        </p:nvSpPr>
        <p:spPr/>
        <p:txBody>
          <a:bodyPr/>
          <a:lstStyle/>
          <a:p>
            <a:r>
              <a:rPr lang="en-US" dirty="0"/>
              <a:t>Abe Davis, with slides from </a:t>
            </a:r>
            <a:r>
              <a:rPr lang="en-US" dirty="0" err="1"/>
              <a:t>Jin</a:t>
            </a:r>
            <a:r>
              <a:rPr lang="en-US" dirty="0"/>
              <a:t> Sun, Phillip Isola, and Richard Zhang</a:t>
            </a:r>
          </a:p>
        </p:txBody>
      </p:sp>
    </p:spTree>
    <p:extLst>
      <p:ext uri="{BB962C8B-B14F-4D97-AF65-F5344CB8AC3E}">
        <p14:creationId xmlns:p14="http://schemas.microsoft.com/office/powerpoint/2010/main" val="1199275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5D9347CB-7106-C745-89FA-C1C8F09573CA}"/>
              </a:ext>
            </a:extLst>
          </p:cNvPr>
          <p:cNvGrpSpPr/>
          <p:nvPr/>
        </p:nvGrpSpPr>
        <p:grpSpPr>
          <a:xfrm>
            <a:off x="471346" y="1351273"/>
            <a:ext cx="4788374" cy="2694120"/>
            <a:chOff x="241227" y="933907"/>
            <a:chExt cx="5248611" cy="2953067"/>
          </a:xfrm>
        </p:grpSpPr>
        <p:sp>
          <p:nvSpPr>
            <p:cNvPr id="6" name="Rounded Rectangle 5">
              <a:extLst>
                <a:ext uri="{FF2B5EF4-FFF2-40B4-BE49-F238E27FC236}">
                  <a16:creationId xmlns:a16="http://schemas.microsoft.com/office/drawing/2014/main" id="{AAAA5C2E-F23F-5741-8273-04FE13F92A2F}"/>
                </a:ext>
              </a:extLst>
            </p:cNvPr>
            <p:cNvSpPr/>
            <p:nvPr/>
          </p:nvSpPr>
          <p:spPr>
            <a:xfrm>
              <a:off x="241227" y="940793"/>
              <a:ext cx="5248611" cy="2946181"/>
            </a:xfrm>
            <a:prstGeom prst="roundRect">
              <a:avLst>
                <a:gd name="adj" fmla="val 11551"/>
              </a:avLst>
            </a:prstGeom>
            <a:ln w="28575"/>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89" name="Shape 289"/>
            <p:cNvSpPr/>
            <p:nvPr/>
          </p:nvSpPr>
          <p:spPr>
            <a:xfrm>
              <a:off x="1059584" y="933907"/>
              <a:ext cx="3825156" cy="50076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p>
              <a:pPr algn="ctr" defTabSz="410766" hangingPunct="0"/>
              <a:r>
                <a:rPr lang="en-US" sz="2500" b="1" kern="0" dirty="0">
                  <a:solidFill>
                    <a:srgbClr val="000000"/>
                  </a:solidFill>
                  <a:latin typeface="+mj-lt"/>
                  <a:cs typeface="Calibri" panose="020F0502020204030204" pitchFamily="34" charset="0"/>
                  <a:sym typeface="Helvetica Light"/>
                </a:rPr>
                <a:t>Semantic Segmentation</a:t>
              </a:r>
              <a:endParaRPr sz="2500" b="1" kern="0" dirty="0">
                <a:solidFill>
                  <a:srgbClr val="000000"/>
                </a:solidFill>
                <a:latin typeface="+mj-lt"/>
                <a:cs typeface="Calibri" panose="020F0502020204030204" pitchFamily="34" charset="0"/>
                <a:sym typeface="Helvetica Light"/>
              </a:endParaRPr>
            </a:p>
          </p:txBody>
        </p:sp>
        <p:grpSp>
          <p:nvGrpSpPr>
            <p:cNvPr id="7" name="Group 6">
              <a:extLst>
                <a:ext uri="{FF2B5EF4-FFF2-40B4-BE49-F238E27FC236}">
                  <a16:creationId xmlns:a16="http://schemas.microsoft.com/office/drawing/2014/main" id="{6D47B756-7521-E04B-9BB5-AD9CC743C7A1}"/>
                </a:ext>
              </a:extLst>
            </p:cNvPr>
            <p:cNvGrpSpPr/>
            <p:nvPr/>
          </p:nvGrpSpPr>
          <p:grpSpPr>
            <a:xfrm>
              <a:off x="1323215" y="1560736"/>
              <a:ext cx="3297894" cy="1877493"/>
              <a:chOff x="1291483" y="1635933"/>
              <a:chExt cx="3297894" cy="1877493"/>
            </a:xfrm>
          </p:grpSpPr>
          <p:pic>
            <p:nvPicPr>
              <p:cNvPr id="290" name="pasted-image.png"/>
              <p:cNvPicPr>
                <a:picLocks noChangeAspect="1"/>
              </p:cNvPicPr>
              <p:nvPr/>
            </p:nvPicPr>
            <p:blipFill>
              <a:blip r:embed="rId3"/>
              <a:stretch>
                <a:fillRect/>
              </a:stretch>
            </p:blipFill>
            <p:spPr>
              <a:xfrm>
                <a:off x="1291483" y="1645162"/>
                <a:ext cx="1430511" cy="1859035"/>
              </a:xfrm>
              <a:prstGeom prst="rect">
                <a:avLst/>
              </a:prstGeom>
              <a:ln w="12700" cap="flat">
                <a:noFill/>
                <a:miter lim="400000"/>
              </a:ln>
              <a:effectLst/>
            </p:spPr>
          </p:pic>
          <p:pic>
            <p:nvPicPr>
              <p:cNvPr id="291" name="pasted-image.png"/>
              <p:cNvPicPr>
                <a:picLocks noChangeAspect="1"/>
              </p:cNvPicPr>
              <p:nvPr/>
            </p:nvPicPr>
            <p:blipFill>
              <a:blip r:embed="rId4"/>
              <a:stretch>
                <a:fillRect/>
              </a:stretch>
            </p:blipFill>
            <p:spPr>
              <a:xfrm>
                <a:off x="3151026" y="1635933"/>
                <a:ext cx="1438351" cy="1877493"/>
              </a:xfrm>
              <a:prstGeom prst="rect">
                <a:avLst/>
              </a:prstGeom>
              <a:ln w="12700" cap="flat">
                <a:noFill/>
                <a:miter lim="400000"/>
              </a:ln>
              <a:effectLst/>
            </p:spPr>
          </p:pic>
          <p:sp>
            <p:nvSpPr>
              <p:cNvPr id="292" name="Shape 292"/>
              <p:cNvSpPr/>
              <p:nvPr/>
            </p:nvSpPr>
            <p:spPr>
              <a:xfrm flipV="1">
                <a:off x="2746068" y="2574679"/>
                <a:ext cx="380884" cy="0"/>
              </a:xfrm>
              <a:prstGeom prst="line">
                <a:avLst/>
              </a:prstGeom>
              <a:noFill/>
              <a:ln w="381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66" hangingPunct="0">
                  <a:defRPr sz="3000"/>
                </a:pPr>
                <a:endParaRPr sz="1500" kern="0">
                  <a:solidFill>
                    <a:srgbClr val="000000"/>
                  </a:solidFill>
                  <a:latin typeface="Helvetica Light"/>
                  <a:sym typeface="Helvetica Light"/>
                </a:endParaRPr>
              </a:p>
            </p:txBody>
          </p:sp>
        </p:grpSp>
        <p:sp>
          <p:nvSpPr>
            <p:cNvPr id="293" name="Shape 293"/>
            <p:cNvSpPr/>
            <p:nvPr/>
          </p:nvSpPr>
          <p:spPr>
            <a:xfrm>
              <a:off x="2091312" y="3536322"/>
              <a:ext cx="1761701" cy="28757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4000"/>
              </a:lvl1pPr>
            </a:lstStyle>
            <a:p>
              <a:pPr algn="ctr" defTabSz="410766" hangingPunct="0"/>
              <a:r>
                <a:rPr sz="1400" kern="0" dirty="0">
                  <a:solidFill>
                    <a:srgbClr val="000000"/>
                  </a:solidFill>
                  <a:latin typeface="Helvetica Light"/>
                  <a:sym typeface="Helvetica Light"/>
                </a:rPr>
                <a:t>[Long et al. 2015, …]</a:t>
              </a:r>
            </a:p>
          </p:txBody>
        </p:sp>
      </p:grpSp>
      <p:grpSp>
        <p:nvGrpSpPr>
          <p:cNvPr id="13" name="Group 12">
            <a:extLst>
              <a:ext uri="{FF2B5EF4-FFF2-40B4-BE49-F238E27FC236}">
                <a16:creationId xmlns:a16="http://schemas.microsoft.com/office/drawing/2014/main" id="{F150E456-694D-4043-B55B-7F82583A3BC6}"/>
              </a:ext>
            </a:extLst>
          </p:cNvPr>
          <p:cNvGrpSpPr/>
          <p:nvPr/>
        </p:nvGrpSpPr>
        <p:grpSpPr>
          <a:xfrm>
            <a:off x="6029947" y="4201953"/>
            <a:ext cx="5687740" cy="2423340"/>
            <a:chOff x="5756605" y="4016912"/>
            <a:chExt cx="6234423" cy="2656262"/>
          </a:xfrm>
        </p:grpSpPr>
        <p:sp>
          <p:nvSpPr>
            <p:cNvPr id="39" name="Rounded Rectangle 38">
              <a:extLst>
                <a:ext uri="{FF2B5EF4-FFF2-40B4-BE49-F238E27FC236}">
                  <a16:creationId xmlns:a16="http://schemas.microsoft.com/office/drawing/2014/main" id="{3C786066-975B-224F-A479-6BE2CF9588F4}"/>
                </a:ext>
              </a:extLst>
            </p:cNvPr>
            <p:cNvSpPr/>
            <p:nvPr/>
          </p:nvSpPr>
          <p:spPr>
            <a:xfrm>
              <a:off x="5756605" y="4016912"/>
              <a:ext cx="6234423" cy="2656262"/>
            </a:xfrm>
            <a:prstGeom prst="roundRect">
              <a:avLst>
                <a:gd name="adj" fmla="val 11551"/>
              </a:avLst>
            </a:prstGeom>
            <a:ln w="28575"/>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04" name="Shape 304"/>
            <p:cNvSpPr/>
            <p:nvPr/>
          </p:nvSpPr>
          <p:spPr>
            <a:xfrm>
              <a:off x="7539833" y="4055918"/>
              <a:ext cx="2667966" cy="50076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5719" tIns="35719" rIns="35719" bIns="35719" numCol="1" anchor="ctr">
              <a:spAutoFit/>
            </a:bodyPr>
            <a:lstStyle/>
            <a:p>
              <a:pPr algn="ctr" defTabSz="410766" hangingPunct="0"/>
              <a:r>
                <a:rPr sz="2500" b="1" kern="0" dirty="0">
                  <a:solidFill>
                    <a:srgbClr val="000000"/>
                  </a:solidFill>
                  <a:latin typeface="+mj-lt"/>
                  <a:cs typeface="Calibri" panose="020F0502020204030204" pitchFamily="34" charset="0"/>
                  <a:sym typeface="Helvetica Light"/>
                </a:rPr>
                <a:t>Style transfer</a:t>
              </a:r>
            </a:p>
          </p:txBody>
        </p:sp>
        <p:sp>
          <p:nvSpPr>
            <p:cNvPr id="306" name="Shape 306"/>
            <p:cNvSpPr/>
            <p:nvPr/>
          </p:nvSpPr>
          <p:spPr>
            <a:xfrm>
              <a:off x="7977083" y="6353224"/>
              <a:ext cx="1822615" cy="28757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4000"/>
              </a:lvl1pPr>
            </a:lstStyle>
            <a:p>
              <a:pPr algn="ctr" defTabSz="410766" hangingPunct="0"/>
              <a:r>
                <a:rPr sz="1400" kern="0" dirty="0">
                  <a:solidFill>
                    <a:srgbClr val="000000"/>
                  </a:solidFill>
                  <a:latin typeface="Helvetica Light"/>
                  <a:sym typeface="Helvetica Light"/>
                </a:rPr>
                <a:t>[</a:t>
              </a:r>
              <a:r>
                <a:rPr sz="1400" kern="0" dirty="0" err="1">
                  <a:solidFill>
                    <a:srgbClr val="000000"/>
                  </a:solidFill>
                  <a:latin typeface="Helvetica Light"/>
                  <a:sym typeface="Helvetica Light"/>
                </a:rPr>
                <a:t>Gatys</a:t>
              </a:r>
              <a:r>
                <a:rPr sz="1400" kern="0" dirty="0">
                  <a:solidFill>
                    <a:srgbClr val="000000"/>
                  </a:solidFill>
                  <a:latin typeface="Helvetica Light"/>
                  <a:sym typeface="Helvetica Light"/>
                </a:rPr>
                <a:t> et al. 2016, …]</a:t>
              </a:r>
            </a:p>
          </p:txBody>
        </p:sp>
        <p:grpSp>
          <p:nvGrpSpPr>
            <p:cNvPr id="12" name="Group 11">
              <a:extLst>
                <a:ext uri="{FF2B5EF4-FFF2-40B4-BE49-F238E27FC236}">
                  <a16:creationId xmlns:a16="http://schemas.microsoft.com/office/drawing/2014/main" id="{5272801F-6B09-3B40-8C93-4A0BF6040F7D}"/>
                </a:ext>
              </a:extLst>
            </p:cNvPr>
            <p:cNvGrpSpPr/>
            <p:nvPr/>
          </p:nvGrpSpPr>
          <p:grpSpPr>
            <a:xfrm>
              <a:off x="6532132" y="4481002"/>
              <a:ext cx="4683369" cy="1851163"/>
              <a:chOff x="6535300" y="4480275"/>
              <a:chExt cx="4683369" cy="1851163"/>
            </a:xfrm>
          </p:grpSpPr>
          <p:grpSp>
            <p:nvGrpSpPr>
              <p:cNvPr id="303" name="Group 303"/>
              <p:cNvGrpSpPr/>
              <p:nvPr/>
            </p:nvGrpSpPr>
            <p:grpSpPr>
              <a:xfrm>
                <a:off x="8891559" y="4480275"/>
                <a:ext cx="2327110" cy="1851163"/>
                <a:chOff x="0" y="14596"/>
                <a:chExt cx="5218906" cy="4151520"/>
              </a:xfrm>
            </p:grpSpPr>
            <p:pic>
              <p:nvPicPr>
                <p:cNvPr id="301" name="pasted-image.png"/>
                <p:cNvPicPr>
                  <a:picLocks noChangeAspect="1"/>
                </p:cNvPicPr>
                <p:nvPr/>
              </p:nvPicPr>
              <p:blipFill>
                <a:blip r:embed="rId5"/>
                <a:stretch>
                  <a:fillRect/>
                </a:stretch>
              </p:blipFill>
              <p:spPr>
                <a:xfrm>
                  <a:off x="0" y="187980"/>
                  <a:ext cx="5218906" cy="3978136"/>
                </a:xfrm>
                <a:prstGeom prst="rect">
                  <a:avLst/>
                </a:prstGeom>
                <a:ln w="12700" cap="flat">
                  <a:noFill/>
                  <a:miter lim="400000"/>
                </a:ln>
                <a:effectLst/>
              </p:spPr>
            </p:pic>
            <p:sp>
              <p:nvSpPr>
                <p:cNvPr id="302" name="Shape 302"/>
                <p:cNvSpPr/>
                <p:nvPr/>
              </p:nvSpPr>
              <p:spPr>
                <a:xfrm>
                  <a:off x="203100" y="14596"/>
                  <a:ext cx="173282" cy="586114"/>
                </a:xfrm>
                <a:prstGeom prst="rect">
                  <a:avLst/>
                </a:prstGeom>
                <a:solidFill>
                  <a:srgbClr val="FFFFFF"/>
                </a:solidFill>
                <a:ln w="12700" cap="flat">
                  <a:noFill/>
                  <a:miter lim="400000"/>
                </a:ln>
                <a:effectLst/>
              </p:spPr>
              <p:txBody>
                <a:bodyPr wrap="square" lIns="38100" tIns="38100" rIns="38100" bIns="38100" numCol="1" anchor="ctr">
                  <a:noAutofit/>
                </a:bodyPr>
                <a:lstStyle/>
                <a:p>
                  <a:pPr defTabSz="1219200" hangingPunct="0">
                    <a:defRPr sz="4800">
                      <a:latin typeface="Calibri"/>
                      <a:ea typeface="Calibri"/>
                      <a:cs typeface="Calibri"/>
                      <a:sym typeface="Calibri"/>
                    </a:defRPr>
                  </a:pPr>
                  <a:endParaRPr sz="2400" kern="0">
                    <a:solidFill>
                      <a:srgbClr val="000000"/>
                    </a:solidFill>
                    <a:latin typeface="Calibri"/>
                    <a:cs typeface="Calibri"/>
                    <a:sym typeface="Calibri"/>
                  </a:endParaRPr>
                </a:p>
              </p:txBody>
            </p:sp>
          </p:grpSp>
          <p:sp>
            <p:nvSpPr>
              <p:cNvPr id="305" name="Shape 305"/>
              <p:cNvSpPr/>
              <p:nvPr/>
            </p:nvSpPr>
            <p:spPr>
              <a:xfrm flipV="1">
                <a:off x="8747916" y="5442065"/>
                <a:ext cx="224655" cy="4894"/>
              </a:xfrm>
              <a:prstGeom prst="line">
                <a:avLst/>
              </a:prstGeom>
              <a:noFill/>
              <a:ln w="381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66" hangingPunct="0">
                  <a:defRPr sz="3000"/>
                </a:pPr>
                <a:endParaRPr sz="1500" kern="0">
                  <a:solidFill>
                    <a:srgbClr val="000000"/>
                  </a:solidFill>
                  <a:latin typeface="Helvetica Light"/>
                  <a:sym typeface="Helvetica Light"/>
                </a:endParaRPr>
              </a:p>
            </p:txBody>
          </p:sp>
          <p:pic>
            <p:nvPicPr>
              <p:cNvPr id="307" name="pasted-image.png"/>
              <p:cNvPicPr>
                <a:picLocks noChangeAspect="1"/>
              </p:cNvPicPr>
              <p:nvPr/>
            </p:nvPicPr>
            <p:blipFill>
              <a:blip r:embed="rId6"/>
              <a:stretch>
                <a:fillRect/>
              </a:stretch>
            </p:blipFill>
            <p:spPr>
              <a:xfrm>
                <a:off x="6535300" y="4663942"/>
                <a:ext cx="2089345" cy="1561140"/>
              </a:xfrm>
              <a:prstGeom prst="rect">
                <a:avLst/>
              </a:prstGeom>
              <a:ln w="12700" cap="flat">
                <a:noFill/>
                <a:miter lim="400000"/>
              </a:ln>
              <a:effectLst/>
            </p:spPr>
          </p:pic>
        </p:grpSp>
      </p:grpSp>
      <p:grpSp>
        <p:nvGrpSpPr>
          <p:cNvPr id="14" name="Group 13">
            <a:extLst>
              <a:ext uri="{FF2B5EF4-FFF2-40B4-BE49-F238E27FC236}">
                <a16:creationId xmlns:a16="http://schemas.microsoft.com/office/drawing/2014/main" id="{3EA828D3-3894-CF41-A934-4D2E4271003A}"/>
              </a:ext>
            </a:extLst>
          </p:cNvPr>
          <p:cNvGrpSpPr/>
          <p:nvPr/>
        </p:nvGrpSpPr>
        <p:grpSpPr>
          <a:xfrm>
            <a:off x="432856" y="4212628"/>
            <a:ext cx="4825098" cy="2413154"/>
            <a:chOff x="200972" y="4028077"/>
            <a:chExt cx="5288866" cy="2645096"/>
          </a:xfrm>
        </p:grpSpPr>
        <p:sp>
          <p:nvSpPr>
            <p:cNvPr id="40" name="Rounded Rectangle 39">
              <a:extLst>
                <a:ext uri="{FF2B5EF4-FFF2-40B4-BE49-F238E27FC236}">
                  <a16:creationId xmlns:a16="http://schemas.microsoft.com/office/drawing/2014/main" id="{6AE324CB-032E-F847-BF34-63C2BD7E82DC}"/>
                </a:ext>
              </a:extLst>
            </p:cNvPr>
            <p:cNvSpPr/>
            <p:nvPr/>
          </p:nvSpPr>
          <p:spPr>
            <a:xfrm>
              <a:off x="200972" y="4028077"/>
              <a:ext cx="5288866" cy="2645096"/>
            </a:xfrm>
            <a:prstGeom prst="roundRect">
              <a:avLst>
                <a:gd name="adj" fmla="val 11551"/>
              </a:avLst>
            </a:prstGeom>
            <a:ln w="28575"/>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10" name="Shape 310"/>
            <p:cNvSpPr/>
            <p:nvPr/>
          </p:nvSpPr>
          <p:spPr>
            <a:xfrm>
              <a:off x="1954135" y="6353224"/>
              <a:ext cx="1782540" cy="28757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4000"/>
              </a:lvl1pPr>
            </a:lstStyle>
            <a:p>
              <a:pPr algn="ctr" defTabSz="410766" hangingPunct="0"/>
              <a:r>
                <a:rPr sz="1400" kern="0" dirty="0">
                  <a:solidFill>
                    <a:srgbClr val="000000"/>
                  </a:solidFill>
                  <a:latin typeface="Helvetica Light"/>
                  <a:sym typeface="Helvetica Light"/>
                </a:rPr>
                <a:t>[Reed et al. 201</a:t>
              </a:r>
              <a:r>
                <a:rPr lang="en-US" sz="1400" kern="0" dirty="0">
                  <a:solidFill>
                    <a:srgbClr val="000000"/>
                  </a:solidFill>
                  <a:latin typeface="Helvetica Light"/>
                  <a:sym typeface="Helvetica Light"/>
                </a:rPr>
                <a:t>6</a:t>
              </a:r>
              <a:r>
                <a:rPr sz="1400" kern="0" dirty="0">
                  <a:solidFill>
                    <a:srgbClr val="000000"/>
                  </a:solidFill>
                  <a:latin typeface="Helvetica Light"/>
                  <a:sym typeface="Helvetica Light"/>
                </a:rPr>
                <a:t>, …]</a:t>
              </a:r>
            </a:p>
          </p:txBody>
        </p:sp>
        <p:sp>
          <p:nvSpPr>
            <p:cNvPr id="311" name="Shape 311"/>
            <p:cNvSpPr/>
            <p:nvPr/>
          </p:nvSpPr>
          <p:spPr>
            <a:xfrm>
              <a:off x="1580311" y="4057053"/>
              <a:ext cx="2530191" cy="50076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p>
              <a:pPr algn="ctr" defTabSz="410766" hangingPunct="0"/>
              <a:r>
                <a:rPr sz="2500" b="1" kern="0" dirty="0">
                  <a:solidFill>
                    <a:srgbClr val="000000"/>
                  </a:solidFill>
                  <a:latin typeface="+mj-lt"/>
                  <a:cs typeface="Calibri" panose="020F0502020204030204" pitchFamily="34" charset="0"/>
                  <a:sym typeface="Helvetica Light"/>
                </a:rPr>
                <a:t>Text-to-photo</a:t>
              </a:r>
            </a:p>
          </p:txBody>
        </p:sp>
        <p:grpSp>
          <p:nvGrpSpPr>
            <p:cNvPr id="11" name="Group 10">
              <a:extLst>
                <a:ext uri="{FF2B5EF4-FFF2-40B4-BE49-F238E27FC236}">
                  <a16:creationId xmlns:a16="http://schemas.microsoft.com/office/drawing/2014/main" id="{42EB2C3F-4D7F-204C-8AEE-34FB97DEB3F3}"/>
                </a:ext>
              </a:extLst>
            </p:cNvPr>
            <p:cNvGrpSpPr/>
            <p:nvPr/>
          </p:nvGrpSpPr>
          <p:grpSpPr>
            <a:xfrm>
              <a:off x="820784" y="4634514"/>
              <a:ext cx="4049243" cy="1597049"/>
              <a:chOff x="837016" y="4550694"/>
              <a:chExt cx="4049243" cy="1597049"/>
            </a:xfrm>
          </p:grpSpPr>
          <p:sp>
            <p:nvSpPr>
              <p:cNvPr id="309" name="Shape 309"/>
              <p:cNvSpPr/>
              <p:nvPr/>
            </p:nvSpPr>
            <p:spPr>
              <a:xfrm flipV="1">
                <a:off x="2871697" y="5349218"/>
                <a:ext cx="329152" cy="0"/>
              </a:xfrm>
              <a:prstGeom prst="line">
                <a:avLst/>
              </a:prstGeom>
              <a:noFill/>
              <a:ln w="381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66" hangingPunct="0">
                  <a:defRPr sz="3000"/>
                </a:pPr>
                <a:endParaRPr sz="1500" kern="0">
                  <a:solidFill>
                    <a:srgbClr val="000000"/>
                  </a:solidFill>
                  <a:latin typeface="Helvetica Light"/>
                  <a:sym typeface="Helvetica Light"/>
                </a:endParaRPr>
              </a:p>
            </p:txBody>
          </p:sp>
          <p:pic>
            <p:nvPicPr>
              <p:cNvPr id="312" name="pasted-image.png"/>
              <p:cNvPicPr>
                <a:picLocks noChangeAspect="1"/>
              </p:cNvPicPr>
              <p:nvPr/>
            </p:nvPicPr>
            <p:blipFill>
              <a:blip r:embed="rId7"/>
              <a:stretch>
                <a:fillRect/>
              </a:stretch>
            </p:blipFill>
            <p:spPr>
              <a:xfrm>
                <a:off x="3289210" y="4550694"/>
                <a:ext cx="1597049" cy="1597049"/>
              </a:xfrm>
              <a:prstGeom prst="rect">
                <a:avLst/>
              </a:prstGeom>
              <a:ln w="12700" cap="flat">
                <a:noFill/>
                <a:miter lim="400000"/>
              </a:ln>
              <a:effectLst/>
            </p:spPr>
          </p:pic>
          <p:sp>
            <p:nvSpPr>
              <p:cNvPr id="313" name="Shape 313"/>
              <p:cNvSpPr/>
              <p:nvPr/>
            </p:nvSpPr>
            <p:spPr>
              <a:xfrm>
                <a:off x="837016" y="4708498"/>
                <a:ext cx="2113959" cy="12814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5719" tIns="35719" rIns="35719" bIns="35719" numCol="1" anchor="ctr">
                <a:spAutoFit/>
              </a:bodyPr>
              <a:lstStyle>
                <a:lvl1pPr algn="l" defTabSz="457200">
                  <a:lnSpc>
                    <a:spcPts val="6400"/>
                  </a:lnSpc>
                  <a:defRPr sz="4200">
                    <a:latin typeface="Times"/>
                    <a:ea typeface="Times"/>
                    <a:cs typeface="Times"/>
                    <a:sym typeface="Times"/>
                  </a:defRPr>
                </a:lvl1pPr>
              </a:lstStyle>
              <a:p>
                <a:pPr defTabSz="228600" hangingPunct="0">
                  <a:lnSpc>
                    <a:spcPts val="3200"/>
                  </a:lnSpc>
                </a:pPr>
                <a:r>
                  <a:rPr sz="2100" kern="0" dirty="0">
                    <a:solidFill>
                      <a:srgbClr val="000000"/>
                    </a:solidFill>
                  </a:rPr>
                  <a:t>“this small bird has a pink breast and crown…”</a:t>
                </a:r>
              </a:p>
            </p:txBody>
          </p:sp>
        </p:grpSp>
      </p:grpSp>
      <p:sp>
        <p:nvSpPr>
          <p:cNvPr id="2" name="Title 1">
            <a:extLst>
              <a:ext uri="{FF2B5EF4-FFF2-40B4-BE49-F238E27FC236}">
                <a16:creationId xmlns:a16="http://schemas.microsoft.com/office/drawing/2014/main" id="{6AA65959-D902-0146-BA8E-9539967A7D4F}"/>
              </a:ext>
            </a:extLst>
          </p:cNvPr>
          <p:cNvSpPr>
            <a:spLocks noGrp="1"/>
          </p:cNvSpPr>
          <p:nvPr>
            <p:ph type="title"/>
          </p:nvPr>
        </p:nvSpPr>
        <p:spPr/>
        <p:txBody>
          <a:bodyPr>
            <a:normAutofit/>
          </a:bodyPr>
          <a:lstStyle/>
          <a:p>
            <a:r>
              <a:rPr lang="en-US" dirty="0">
                <a:sym typeface="Helvetica Light"/>
              </a:rPr>
              <a:t>Image prediction (“structured prediction”)</a:t>
            </a:r>
            <a:endParaRPr lang="en-US" dirty="0"/>
          </a:p>
        </p:txBody>
      </p:sp>
      <p:grpSp>
        <p:nvGrpSpPr>
          <p:cNvPr id="3" name="Group 2">
            <a:extLst>
              <a:ext uri="{FF2B5EF4-FFF2-40B4-BE49-F238E27FC236}">
                <a16:creationId xmlns:a16="http://schemas.microsoft.com/office/drawing/2014/main" id="{8F86E660-0C62-4C0B-A87E-D4572CB4A5D7}"/>
              </a:ext>
            </a:extLst>
          </p:cNvPr>
          <p:cNvGrpSpPr/>
          <p:nvPr/>
        </p:nvGrpSpPr>
        <p:grpSpPr>
          <a:xfrm>
            <a:off x="5989691" y="1354213"/>
            <a:ext cx="5687742" cy="2691026"/>
            <a:chOff x="5989691" y="1354213"/>
            <a:chExt cx="5687742" cy="2691026"/>
          </a:xfrm>
        </p:grpSpPr>
        <p:grpSp>
          <p:nvGrpSpPr>
            <p:cNvPr id="10" name="Group 9">
              <a:extLst>
                <a:ext uri="{FF2B5EF4-FFF2-40B4-BE49-F238E27FC236}">
                  <a16:creationId xmlns:a16="http://schemas.microsoft.com/office/drawing/2014/main" id="{B8EA5B04-1D51-2F4E-9BE2-1EFE10B32A00}"/>
                </a:ext>
              </a:extLst>
            </p:cNvPr>
            <p:cNvGrpSpPr/>
            <p:nvPr/>
          </p:nvGrpSpPr>
          <p:grpSpPr>
            <a:xfrm>
              <a:off x="5989691" y="1354213"/>
              <a:ext cx="5687742" cy="2691026"/>
              <a:chOff x="5716350" y="937298"/>
              <a:chExt cx="6234423" cy="2949676"/>
            </a:xfrm>
          </p:grpSpPr>
          <p:sp>
            <p:nvSpPr>
              <p:cNvPr id="37" name="Rounded Rectangle 36">
                <a:extLst>
                  <a:ext uri="{FF2B5EF4-FFF2-40B4-BE49-F238E27FC236}">
                    <a16:creationId xmlns:a16="http://schemas.microsoft.com/office/drawing/2014/main" id="{863A5FD2-5B49-0146-9517-A79136838769}"/>
                  </a:ext>
                </a:extLst>
              </p:cNvPr>
              <p:cNvSpPr/>
              <p:nvPr/>
            </p:nvSpPr>
            <p:spPr>
              <a:xfrm>
                <a:off x="5716350" y="937298"/>
                <a:ext cx="6234423" cy="2949676"/>
              </a:xfrm>
              <a:prstGeom prst="roundRect">
                <a:avLst>
                  <a:gd name="adj" fmla="val 11551"/>
                </a:avLst>
              </a:prstGeom>
              <a:ln w="28575"/>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95" name="Shape 295"/>
              <p:cNvSpPr/>
              <p:nvPr/>
            </p:nvSpPr>
            <p:spPr>
              <a:xfrm>
                <a:off x="7389246" y="964558"/>
                <a:ext cx="2888635" cy="50076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p>
                <a:pPr algn="ctr" defTabSz="410766" hangingPunct="0"/>
                <a:r>
                  <a:rPr lang="en-US" sz="2500" b="1" kern="0" dirty="0">
                    <a:solidFill>
                      <a:srgbClr val="000000"/>
                    </a:solidFill>
                    <a:latin typeface="+mj-lt"/>
                    <a:cs typeface="Calibri" panose="020F0502020204030204" pitchFamily="34" charset="0"/>
                    <a:sym typeface="Helvetica Light"/>
                  </a:rPr>
                  <a:t>Depth prediction</a:t>
                </a:r>
                <a:endParaRPr sz="2500" b="1" kern="0" dirty="0">
                  <a:solidFill>
                    <a:srgbClr val="000000"/>
                  </a:solidFill>
                  <a:latin typeface="+mj-lt"/>
                  <a:cs typeface="Calibri" panose="020F0502020204030204" pitchFamily="34" charset="0"/>
                  <a:sym typeface="Helvetica Light"/>
                </a:endParaRPr>
              </a:p>
            </p:txBody>
          </p:sp>
        </p:grpSp>
        <p:pic>
          <p:nvPicPr>
            <p:cNvPr id="1026" name="Picture 2">
              <a:extLst>
                <a:ext uri="{FF2B5EF4-FFF2-40B4-BE49-F238E27FC236}">
                  <a16:creationId xmlns:a16="http://schemas.microsoft.com/office/drawing/2014/main" id="{27D00F78-1F3A-48E8-8B6B-EF13374B4DF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32905" y="1904777"/>
              <a:ext cx="4946254" cy="1820712"/>
            </a:xfrm>
            <a:prstGeom prst="rect">
              <a:avLst/>
            </a:prstGeom>
            <a:noFill/>
            <a:extLst>
              <a:ext uri="{909E8E84-426E-40DD-AFC4-6F175D3DCCD1}">
                <a14:hiddenFill xmlns:a14="http://schemas.microsoft.com/office/drawing/2010/main">
                  <a:solidFill>
                    <a:srgbClr val="FFFFFF"/>
                  </a:solidFill>
                </a14:hiddenFill>
              </a:ext>
            </a:extLst>
          </p:spPr>
        </p:pic>
        <p:sp>
          <p:nvSpPr>
            <p:cNvPr id="38" name="Shape 310">
              <a:extLst>
                <a:ext uri="{FF2B5EF4-FFF2-40B4-BE49-F238E27FC236}">
                  <a16:creationId xmlns:a16="http://schemas.microsoft.com/office/drawing/2014/main" id="{49C0848D-9071-4AAB-A09A-5C2C313A93BF}"/>
                </a:ext>
              </a:extLst>
            </p:cNvPr>
            <p:cNvSpPr/>
            <p:nvPr/>
          </p:nvSpPr>
          <p:spPr>
            <a:xfrm>
              <a:off x="8057735" y="3673447"/>
              <a:ext cx="1806586" cy="28757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4000"/>
              </a:lvl1pPr>
            </a:lstStyle>
            <a:p>
              <a:pPr algn="ctr" defTabSz="410766" hangingPunct="0"/>
              <a:r>
                <a:rPr lang="en-US" sz="1400" kern="0" dirty="0">
                  <a:solidFill>
                    <a:srgbClr val="000000"/>
                  </a:solidFill>
                  <a:latin typeface="Helvetica Light"/>
                  <a:sym typeface="Helvetica Light"/>
                </a:rPr>
                <a:t>[Eigen et al. 2014, …]</a:t>
              </a:r>
              <a:endParaRPr sz="1400" kern="0" dirty="0">
                <a:solidFill>
                  <a:srgbClr val="000000"/>
                </a:solidFill>
                <a:latin typeface="Helvetica Light"/>
                <a:sym typeface="Helvetica Light"/>
              </a:endParaRPr>
            </a:p>
          </p:txBody>
        </p:sp>
      </p:grpSp>
      <p:sp>
        <p:nvSpPr>
          <p:cNvPr id="4" name="Rectangle 3">
            <a:extLst>
              <a:ext uri="{FF2B5EF4-FFF2-40B4-BE49-F238E27FC236}">
                <a16:creationId xmlns:a16="http://schemas.microsoft.com/office/drawing/2014/main" id="{239E5A40-04BE-999A-1AC6-C977FCBB11C1}"/>
              </a:ext>
            </a:extLst>
          </p:cNvPr>
          <p:cNvSpPr/>
          <p:nvPr/>
        </p:nvSpPr>
        <p:spPr>
          <a:xfrm>
            <a:off x="3382027" y="2567836"/>
            <a:ext cx="4825098" cy="2795623"/>
          </a:xfrm>
          <a:prstGeom prst="rect">
            <a:avLst/>
          </a:prstGeom>
          <a:solidFill>
            <a:schemeClr val="accent1">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ysClr val="windowText" lastClr="000000"/>
                </a:solidFill>
              </a:rPr>
              <a:t>We often use an architecture like a U-Net for such image-to-image mappings</a:t>
            </a:r>
          </a:p>
        </p:txBody>
      </p:sp>
    </p:spTree>
    <p:extLst>
      <p:ext uri="{BB962C8B-B14F-4D97-AF65-F5344CB8AC3E}">
        <p14:creationId xmlns:p14="http://schemas.microsoft.com/office/powerpoint/2010/main" val="412192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 name="pasted-image.pdf"/>
          <p:cNvPicPr>
            <a:picLocks noChangeAspect="1"/>
          </p:cNvPicPr>
          <p:nvPr/>
        </p:nvPicPr>
        <p:blipFill>
          <a:blip r:embed="rId3"/>
          <a:stretch>
            <a:fillRect/>
          </a:stretch>
        </p:blipFill>
        <p:spPr>
          <a:xfrm>
            <a:off x="2681331" y="268619"/>
            <a:ext cx="321093" cy="248117"/>
          </a:xfrm>
          <a:prstGeom prst="rect">
            <a:avLst/>
          </a:prstGeom>
          <a:ln w="12700">
            <a:miter lim="400000"/>
          </a:ln>
        </p:spPr>
      </p:pic>
      <p:pic>
        <p:nvPicPr>
          <p:cNvPr id="369" name="pasted-image.pdf"/>
          <p:cNvPicPr>
            <a:picLocks noChangeAspect="1"/>
          </p:cNvPicPr>
          <p:nvPr/>
        </p:nvPicPr>
        <p:blipFill>
          <a:blip r:embed="rId4"/>
          <a:stretch>
            <a:fillRect/>
          </a:stretch>
        </p:blipFill>
        <p:spPr>
          <a:xfrm>
            <a:off x="8657563" y="269606"/>
            <a:ext cx="321073" cy="366940"/>
          </a:xfrm>
          <a:prstGeom prst="rect">
            <a:avLst/>
          </a:prstGeom>
          <a:ln w="12700">
            <a:miter lim="400000"/>
          </a:ln>
        </p:spPr>
      </p:pic>
      <p:grpSp>
        <p:nvGrpSpPr>
          <p:cNvPr id="372" name="Group 372"/>
          <p:cNvGrpSpPr/>
          <p:nvPr/>
        </p:nvGrpSpPr>
        <p:grpSpPr>
          <a:xfrm>
            <a:off x="5629089" y="1799629"/>
            <a:ext cx="1009270" cy="1453348"/>
            <a:chOff x="0" y="0"/>
            <a:chExt cx="2018538" cy="2906694"/>
          </a:xfrm>
        </p:grpSpPr>
        <p:pic>
          <p:nvPicPr>
            <p:cNvPr id="370" name="pasted-image.pdf"/>
            <p:cNvPicPr>
              <a:picLocks noChangeAspect="1"/>
            </p:cNvPicPr>
            <p:nvPr/>
          </p:nvPicPr>
          <p:blipFill>
            <a:blip r:embed="rId5"/>
            <a:stretch>
              <a:fillRect/>
            </a:stretch>
          </p:blipFill>
          <p:spPr>
            <a:xfrm>
              <a:off x="0" y="0"/>
              <a:ext cx="2018539" cy="2906695"/>
            </a:xfrm>
            <a:prstGeom prst="rect">
              <a:avLst/>
            </a:prstGeom>
            <a:ln w="12700" cap="flat">
              <a:noFill/>
              <a:miter lim="400000"/>
            </a:ln>
            <a:effectLst/>
          </p:spPr>
        </p:pic>
        <p:pic>
          <p:nvPicPr>
            <p:cNvPr id="371" name="pasted-image.pdf"/>
            <p:cNvPicPr>
              <a:picLocks noChangeAspect="1"/>
            </p:cNvPicPr>
            <p:nvPr/>
          </p:nvPicPr>
          <p:blipFill>
            <a:blip r:embed="rId6"/>
            <a:stretch>
              <a:fillRect/>
            </a:stretch>
          </p:blipFill>
          <p:spPr>
            <a:xfrm>
              <a:off x="580644" y="1087230"/>
              <a:ext cx="789415" cy="710474"/>
            </a:xfrm>
            <a:prstGeom prst="rect">
              <a:avLst/>
            </a:prstGeom>
            <a:ln w="12700" cap="flat">
              <a:noFill/>
              <a:miter lim="400000"/>
            </a:ln>
            <a:effectLst/>
          </p:spPr>
        </p:pic>
      </p:grpSp>
      <p:pic>
        <p:nvPicPr>
          <p:cNvPr id="2" name="image4.png" descr="A close up of a fish&#10;&#10;Description generated with very high confidence">
            <a:extLst>
              <a:ext uri="{FF2B5EF4-FFF2-40B4-BE49-F238E27FC236}">
                <a16:creationId xmlns:a16="http://schemas.microsoft.com/office/drawing/2014/main" id="{1B236246-5270-4B30-959D-003042706AF0}"/>
              </a:ext>
            </a:extLst>
          </p:cNvPr>
          <p:cNvPicPr>
            <a:picLocks noChangeAspect="1"/>
          </p:cNvPicPr>
          <p:nvPr/>
        </p:nvPicPr>
        <p:blipFill>
          <a:blip r:embed="rId7"/>
          <a:stretch>
            <a:fillRect/>
          </a:stretch>
        </p:blipFill>
        <p:spPr>
          <a:xfrm>
            <a:off x="923386" y="1089257"/>
            <a:ext cx="3840481" cy="2880361"/>
          </a:xfrm>
          <a:prstGeom prst="rect">
            <a:avLst/>
          </a:prstGeom>
          <a:ln w="12700">
            <a:miter lim="400000"/>
          </a:ln>
        </p:spPr>
      </p:pic>
      <p:pic>
        <p:nvPicPr>
          <p:cNvPr id="3" name="pasted-image.pdf" descr="A black and yellow fish&#10;&#10;Description generated with high confidence">
            <a:extLst>
              <a:ext uri="{FF2B5EF4-FFF2-40B4-BE49-F238E27FC236}">
                <a16:creationId xmlns:a16="http://schemas.microsoft.com/office/drawing/2014/main" id="{8D862ABB-4632-48CE-80B6-DC99D41C1DC7}"/>
              </a:ext>
            </a:extLst>
          </p:cNvPr>
          <p:cNvPicPr>
            <a:picLocks noChangeAspect="1"/>
          </p:cNvPicPr>
          <p:nvPr/>
        </p:nvPicPr>
        <p:blipFill>
          <a:blip r:embed="rId8"/>
          <a:srcRect/>
          <a:stretch>
            <a:fillRect/>
          </a:stretch>
        </p:blipFill>
        <p:spPr>
          <a:xfrm>
            <a:off x="7370757" y="1085625"/>
            <a:ext cx="3840274" cy="2885354"/>
          </a:xfrm>
          <a:prstGeom prst="rect">
            <a:avLst/>
          </a:prstGeom>
          <a:ln w="12700">
            <a:miter lim="400000"/>
          </a:ln>
        </p:spPr>
      </p:pic>
      <p:sp>
        <p:nvSpPr>
          <p:cNvPr id="4" name="TextBox 3">
            <a:extLst>
              <a:ext uri="{FF2B5EF4-FFF2-40B4-BE49-F238E27FC236}">
                <a16:creationId xmlns:a16="http://schemas.microsoft.com/office/drawing/2014/main" id="{4B04AD4C-D6A5-488E-8B4C-67FFD913F2E8}"/>
              </a:ext>
            </a:extLst>
          </p:cNvPr>
          <p:cNvSpPr txBox="1"/>
          <p:nvPr/>
        </p:nvSpPr>
        <p:spPr>
          <a:xfrm>
            <a:off x="4408449" y="4705787"/>
            <a:ext cx="4180467" cy="6059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defTabSz="821531"/>
            <a:r>
              <a:rPr lang="en-US" sz="3000" dirty="0">
                <a:solidFill>
                  <a:srgbClr val="000000"/>
                </a:solidFill>
                <a:sym typeface="Helvetica Light"/>
              </a:rPr>
              <a:t>Image Colorization</a:t>
            </a:r>
            <a:endParaRPr lang="en-US" dirty="0"/>
          </a:p>
        </p:txBody>
      </p:sp>
      <p:sp>
        <p:nvSpPr>
          <p:cNvPr id="13" name="TextBox 12">
            <a:extLst>
              <a:ext uri="{FF2B5EF4-FFF2-40B4-BE49-F238E27FC236}">
                <a16:creationId xmlns:a16="http://schemas.microsoft.com/office/drawing/2014/main" id="{0BCDBADE-DC6C-A849-8AAF-2942FF135EF6}"/>
              </a:ext>
            </a:extLst>
          </p:cNvPr>
          <p:cNvSpPr txBox="1"/>
          <p:nvPr/>
        </p:nvSpPr>
        <p:spPr>
          <a:xfrm>
            <a:off x="8434105" y="6456753"/>
            <a:ext cx="3840273" cy="307777"/>
          </a:xfrm>
          <a:prstGeom prst="rect">
            <a:avLst/>
          </a:prstGeom>
          <a:noFill/>
        </p:spPr>
        <p:txBody>
          <a:bodyPr wrap="square" rtlCol="0">
            <a:spAutoFit/>
          </a:bodyPr>
          <a:lstStyle/>
          <a:p>
            <a:r>
              <a:rPr lang="en-US" sz="1400" dirty="0"/>
              <a:t>from </a:t>
            </a:r>
            <a:r>
              <a:rPr lang="en-US" sz="1400" dirty="0" err="1"/>
              <a:t>Jin</a:t>
            </a:r>
            <a:r>
              <a:rPr lang="en-US" sz="1400" dirty="0"/>
              <a:t> Sun, Richard Zhang, Phillip Isola</a:t>
            </a:r>
          </a:p>
        </p:txBody>
      </p:sp>
    </p:spTree>
    <p:extLst>
      <p:ext uri="{BB962C8B-B14F-4D97-AF65-F5344CB8AC3E}">
        <p14:creationId xmlns:p14="http://schemas.microsoft.com/office/powerpoint/2010/main" val="384162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8596F-3C7B-C11F-7867-3B50666286DC}"/>
              </a:ext>
            </a:extLst>
          </p:cNvPr>
          <p:cNvSpPr>
            <a:spLocks noGrp="1"/>
          </p:cNvSpPr>
          <p:nvPr>
            <p:ph type="title"/>
          </p:nvPr>
        </p:nvSpPr>
        <p:spPr/>
        <p:txBody>
          <a:bodyPr/>
          <a:lstStyle/>
          <a:p>
            <a:endParaRPr lang="en-US"/>
          </a:p>
        </p:txBody>
      </p:sp>
      <p:pic>
        <p:nvPicPr>
          <p:cNvPr id="5" name="Content Placeholder 4" descr="A black and white spiral">
            <a:extLst>
              <a:ext uri="{FF2B5EF4-FFF2-40B4-BE49-F238E27FC236}">
                <a16:creationId xmlns:a16="http://schemas.microsoft.com/office/drawing/2014/main" id="{0DDA32B7-AC2F-FC5E-DB95-A32B8B5DDE6A}"/>
              </a:ext>
            </a:extLst>
          </p:cNvPr>
          <p:cNvPicPr>
            <a:picLocks noGrp="1" noChangeAspect="1"/>
          </p:cNvPicPr>
          <p:nvPr>
            <p:ph idx="1"/>
          </p:nvPr>
        </p:nvPicPr>
        <p:blipFill>
          <a:blip r:embed="rId2"/>
          <a:stretch>
            <a:fillRect/>
          </a:stretch>
        </p:blipFill>
        <p:spPr>
          <a:xfrm>
            <a:off x="2535515" y="0"/>
            <a:ext cx="6858000" cy="6858000"/>
          </a:xfrm>
        </p:spPr>
      </p:pic>
    </p:spTree>
    <p:extLst>
      <p:ext uri="{BB962C8B-B14F-4D97-AF65-F5344CB8AC3E}">
        <p14:creationId xmlns:p14="http://schemas.microsoft.com/office/powerpoint/2010/main" val="628093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 name="pasted-image.pdf"/>
          <p:cNvPicPr>
            <a:picLocks noChangeAspect="1"/>
          </p:cNvPicPr>
          <p:nvPr/>
        </p:nvPicPr>
        <p:blipFill>
          <a:blip r:embed="rId3"/>
          <a:stretch>
            <a:fillRect/>
          </a:stretch>
        </p:blipFill>
        <p:spPr>
          <a:xfrm>
            <a:off x="2681331" y="268619"/>
            <a:ext cx="321093" cy="248117"/>
          </a:xfrm>
          <a:prstGeom prst="rect">
            <a:avLst/>
          </a:prstGeom>
          <a:ln w="12700">
            <a:miter lim="400000"/>
          </a:ln>
        </p:spPr>
      </p:pic>
      <p:pic>
        <p:nvPicPr>
          <p:cNvPr id="369" name="pasted-image.pdf"/>
          <p:cNvPicPr>
            <a:picLocks noChangeAspect="1"/>
          </p:cNvPicPr>
          <p:nvPr/>
        </p:nvPicPr>
        <p:blipFill>
          <a:blip r:embed="rId4"/>
          <a:stretch>
            <a:fillRect/>
          </a:stretch>
        </p:blipFill>
        <p:spPr>
          <a:xfrm>
            <a:off x="8657563" y="269606"/>
            <a:ext cx="321073" cy="366940"/>
          </a:xfrm>
          <a:prstGeom prst="rect">
            <a:avLst/>
          </a:prstGeom>
          <a:ln w="12700">
            <a:miter lim="400000"/>
          </a:ln>
        </p:spPr>
      </p:pic>
      <p:grpSp>
        <p:nvGrpSpPr>
          <p:cNvPr id="372" name="Group 372"/>
          <p:cNvGrpSpPr/>
          <p:nvPr/>
        </p:nvGrpSpPr>
        <p:grpSpPr>
          <a:xfrm>
            <a:off x="5629089" y="1799629"/>
            <a:ext cx="1009270" cy="1453348"/>
            <a:chOff x="0" y="0"/>
            <a:chExt cx="2018538" cy="2906694"/>
          </a:xfrm>
        </p:grpSpPr>
        <p:pic>
          <p:nvPicPr>
            <p:cNvPr id="370" name="pasted-image.pdf"/>
            <p:cNvPicPr>
              <a:picLocks noChangeAspect="1"/>
            </p:cNvPicPr>
            <p:nvPr/>
          </p:nvPicPr>
          <p:blipFill>
            <a:blip r:embed="rId5"/>
            <a:stretch>
              <a:fillRect/>
            </a:stretch>
          </p:blipFill>
          <p:spPr>
            <a:xfrm>
              <a:off x="0" y="0"/>
              <a:ext cx="2018539" cy="2906695"/>
            </a:xfrm>
            <a:prstGeom prst="rect">
              <a:avLst/>
            </a:prstGeom>
            <a:ln w="12700" cap="flat">
              <a:noFill/>
              <a:miter lim="400000"/>
            </a:ln>
            <a:effectLst/>
          </p:spPr>
        </p:pic>
        <p:pic>
          <p:nvPicPr>
            <p:cNvPr id="371" name="pasted-image.pdf"/>
            <p:cNvPicPr>
              <a:picLocks noChangeAspect="1"/>
            </p:cNvPicPr>
            <p:nvPr/>
          </p:nvPicPr>
          <p:blipFill>
            <a:blip r:embed="rId6"/>
            <a:stretch>
              <a:fillRect/>
            </a:stretch>
          </p:blipFill>
          <p:spPr>
            <a:xfrm>
              <a:off x="580644" y="1087230"/>
              <a:ext cx="789415" cy="710474"/>
            </a:xfrm>
            <a:prstGeom prst="rect">
              <a:avLst/>
            </a:prstGeom>
            <a:ln w="12700" cap="flat">
              <a:noFill/>
              <a:miter lim="400000"/>
            </a:ln>
            <a:effectLst/>
          </p:spPr>
        </p:pic>
      </p:grpSp>
      <p:grpSp>
        <p:nvGrpSpPr>
          <p:cNvPr id="380" name="Group 380"/>
          <p:cNvGrpSpPr/>
          <p:nvPr/>
        </p:nvGrpSpPr>
        <p:grpSpPr>
          <a:xfrm>
            <a:off x="3714697" y="4711165"/>
            <a:ext cx="6454527" cy="1529163"/>
            <a:chOff x="0" y="0"/>
            <a:chExt cx="12909051" cy="3058324"/>
          </a:xfrm>
        </p:grpSpPr>
        <p:grpSp>
          <p:nvGrpSpPr>
            <p:cNvPr id="375" name="Group 375"/>
            <p:cNvGrpSpPr/>
            <p:nvPr/>
          </p:nvGrpSpPr>
          <p:grpSpPr>
            <a:xfrm>
              <a:off x="645600" y="934694"/>
              <a:ext cx="5398915" cy="2123630"/>
              <a:chOff x="18589" y="0"/>
              <a:chExt cx="5398913" cy="2123629"/>
            </a:xfrm>
          </p:grpSpPr>
          <p:sp>
            <p:nvSpPr>
              <p:cNvPr id="373" name="Shape 373"/>
              <p:cNvSpPr/>
              <p:nvPr/>
            </p:nvSpPr>
            <p:spPr>
              <a:xfrm>
                <a:off x="18589" y="1209918"/>
                <a:ext cx="5398913" cy="91371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5719" tIns="35719" rIns="35719" bIns="35719" numCol="1" anchor="ctr">
                <a:spAutoFit/>
              </a:bodyPr>
              <a:lstStyle/>
              <a:p>
                <a:pPr algn="ctr" defTabSz="410766" hangingPunct="0"/>
                <a:r>
                  <a:rPr sz="2500" kern="0">
                    <a:solidFill>
                      <a:srgbClr val="000000"/>
                    </a:solidFill>
                    <a:latin typeface="Helvetica Light"/>
                    <a:sym typeface="Helvetica Light"/>
                  </a:rPr>
                  <a:t>“</a:t>
                </a:r>
                <a:r>
                  <a:rPr sz="2500" b="1" kern="0">
                    <a:solidFill>
                      <a:srgbClr val="000000"/>
                    </a:solidFill>
                    <a:latin typeface="Helvetica"/>
                    <a:ea typeface="Helvetica"/>
                    <a:cs typeface="Helvetica"/>
                    <a:sym typeface="Helvetica"/>
                  </a:rPr>
                  <a:t>What </a:t>
                </a:r>
                <a:r>
                  <a:rPr sz="2500" kern="0">
                    <a:solidFill>
                      <a:srgbClr val="000000"/>
                    </a:solidFill>
                    <a:latin typeface="Helvetica Light"/>
                    <a:sym typeface="Helvetica Light"/>
                  </a:rPr>
                  <a:t>should I do”</a:t>
                </a:r>
              </a:p>
            </p:txBody>
          </p:sp>
          <p:sp>
            <p:nvSpPr>
              <p:cNvPr id="374" name="Shape 374"/>
              <p:cNvSpPr/>
              <p:nvPr/>
            </p:nvSpPr>
            <p:spPr>
              <a:xfrm flipV="1">
                <a:off x="3893736" y="0"/>
                <a:ext cx="854224" cy="1215542"/>
              </a:xfrm>
              <a:prstGeom prst="line">
                <a:avLst/>
              </a:prstGeom>
              <a:noFill/>
              <a:ln w="635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grpSp>
          <p:nvGrpSpPr>
            <p:cNvPr id="378" name="Group 378"/>
            <p:cNvGrpSpPr/>
            <p:nvPr/>
          </p:nvGrpSpPr>
          <p:grpSpPr>
            <a:xfrm>
              <a:off x="6551368" y="958303"/>
              <a:ext cx="6357683" cy="2094675"/>
              <a:chOff x="-1" y="-1"/>
              <a:chExt cx="6357680" cy="2094673"/>
            </a:xfrm>
          </p:grpSpPr>
          <p:sp>
            <p:nvSpPr>
              <p:cNvPr id="376" name="Shape 376"/>
              <p:cNvSpPr/>
              <p:nvPr/>
            </p:nvSpPr>
            <p:spPr>
              <a:xfrm>
                <a:off x="384891" y="1180961"/>
                <a:ext cx="5972788" cy="91371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5719" tIns="35719" rIns="35719" bIns="35719" numCol="1" anchor="ctr">
                <a:spAutoFit/>
              </a:bodyPr>
              <a:lstStyle/>
              <a:p>
                <a:pPr algn="ctr" defTabSz="410766" hangingPunct="0"/>
                <a:r>
                  <a:rPr sz="2500" kern="0">
                    <a:solidFill>
                      <a:srgbClr val="000000"/>
                    </a:solidFill>
                    <a:latin typeface="Helvetica Light"/>
                    <a:sym typeface="Helvetica Light"/>
                  </a:rPr>
                  <a:t>“</a:t>
                </a:r>
                <a:r>
                  <a:rPr sz="2500" b="1" kern="0">
                    <a:solidFill>
                      <a:srgbClr val="000000"/>
                    </a:solidFill>
                    <a:latin typeface="Helvetica"/>
                    <a:ea typeface="Helvetica"/>
                    <a:cs typeface="Helvetica"/>
                    <a:sym typeface="Helvetica"/>
                  </a:rPr>
                  <a:t>How</a:t>
                </a:r>
                <a:r>
                  <a:rPr sz="2500" kern="0">
                    <a:solidFill>
                      <a:srgbClr val="000000"/>
                    </a:solidFill>
                    <a:latin typeface="Helvetica Light"/>
                    <a:sym typeface="Helvetica Light"/>
                  </a:rPr>
                  <a:t> should I do it?”</a:t>
                </a:r>
              </a:p>
            </p:txBody>
          </p:sp>
          <p:sp>
            <p:nvSpPr>
              <p:cNvPr id="377" name="Shape 377"/>
              <p:cNvSpPr/>
              <p:nvPr/>
            </p:nvSpPr>
            <p:spPr>
              <a:xfrm flipH="1" flipV="1">
                <a:off x="-1" y="-1"/>
                <a:ext cx="1504931" cy="1177503"/>
              </a:xfrm>
              <a:prstGeom prst="line">
                <a:avLst/>
              </a:prstGeom>
              <a:noFill/>
              <a:ln w="635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pic>
          <p:nvPicPr>
            <p:cNvPr id="379" name="pasted-image.pdf"/>
            <p:cNvPicPr>
              <a:picLocks noChangeAspect="1"/>
            </p:cNvPicPr>
            <p:nvPr/>
          </p:nvPicPr>
          <p:blipFill>
            <a:blip r:embed="rId7"/>
            <a:stretch>
              <a:fillRect/>
            </a:stretch>
          </p:blipFill>
          <p:spPr>
            <a:xfrm>
              <a:off x="0" y="0"/>
              <a:ext cx="9525214" cy="1317317"/>
            </a:xfrm>
            <a:prstGeom prst="rect">
              <a:avLst/>
            </a:prstGeom>
            <a:ln w="12700" cap="flat">
              <a:noFill/>
              <a:miter lim="400000"/>
            </a:ln>
            <a:effectLst/>
          </p:spPr>
        </p:pic>
      </p:grpSp>
      <p:pic>
        <p:nvPicPr>
          <p:cNvPr id="2" name="image4.png" descr="A close up of a fish&#10;&#10;Description generated with very high confidence">
            <a:extLst>
              <a:ext uri="{FF2B5EF4-FFF2-40B4-BE49-F238E27FC236}">
                <a16:creationId xmlns:a16="http://schemas.microsoft.com/office/drawing/2014/main" id="{1B236246-5270-4B30-959D-003042706AF0}"/>
              </a:ext>
            </a:extLst>
          </p:cNvPr>
          <p:cNvPicPr>
            <a:picLocks noChangeAspect="1"/>
          </p:cNvPicPr>
          <p:nvPr/>
        </p:nvPicPr>
        <p:blipFill>
          <a:blip r:embed="rId8"/>
          <a:stretch>
            <a:fillRect/>
          </a:stretch>
        </p:blipFill>
        <p:spPr>
          <a:xfrm>
            <a:off x="923386" y="1089257"/>
            <a:ext cx="3840481" cy="2880361"/>
          </a:xfrm>
          <a:prstGeom prst="rect">
            <a:avLst/>
          </a:prstGeom>
          <a:ln w="12700">
            <a:miter lim="400000"/>
          </a:ln>
        </p:spPr>
      </p:pic>
      <p:pic>
        <p:nvPicPr>
          <p:cNvPr id="3" name="pasted-image.pdf" descr="A black and yellow fish&#10;&#10;Description generated with high confidence">
            <a:extLst>
              <a:ext uri="{FF2B5EF4-FFF2-40B4-BE49-F238E27FC236}">
                <a16:creationId xmlns:a16="http://schemas.microsoft.com/office/drawing/2014/main" id="{8D862ABB-4632-48CE-80B6-DC99D41C1DC7}"/>
              </a:ext>
            </a:extLst>
          </p:cNvPr>
          <p:cNvPicPr>
            <a:picLocks noChangeAspect="1"/>
          </p:cNvPicPr>
          <p:nvPr/>
        </p:nvPicPr>
        <p:blipFill>
          <a:blip r:embed="rId9"/>
          <a:srcRect/>
          <a:stretch>
            <a:fillRect/>
          </a:stretch>
        </p:blipFill>
        <p:spPr>
          <a:xfrm>
            <a:off x="7370757" y="1085625"/>
            <a:ext cx="3840274" cy="2885354"/>
          </a:xfrm>
          <a:prstGeom prst="rect">
            <a:avLst/>
          </a:prstGeom>
          <a:ln w="12700">
            <a:miter lim="400000"/>
          </a:ln>
        </p:spPr>
      </p:pic>
      <p:sp>
        <p:nvSpPr>
          <p:cNvPr id="18" name="TextBox 17">
            <a:extLst>
              <a:ext uri="{FF2B5EF4-FFF2-40B4-BE49-F238E27FC236}">
                <a16:creationId xmlns:a16="http://schemas.microsoft.com/office/drawing/2014/main" id="{EA04151A-4493-284A-B9A6-54E785F42532}"/>
              </a:ext>
            </a:extLst>
          </p:cNvPr>
          <p:cNvSpPr txBox="1"/>
          <p:nvPr/>
        </p:nvSpPr>
        <p:spPr>
          <a:xfrm>
            <a:off x="8434105" y="6456753"/>
            <a:ext cx="3840273" cy="307777"/>
          </a:xfrm>
          <a:prstGeom prst="rect">
            <a:avLst/>
          </a:prstGeom>
          <a:noFill/>
        </p:spPr>
        <p:txBody>
          <a:bodyPr wrap="square" rtlCol="0">
            <a:spAutoFit/>
          </a:bodyPr>
          <a:lstStyle/>
          <a:p>
            <a:r>
              <a:rPr lang="en-US" sz="1400" dirty="0"/>
              <a:t>from </a:t>
            </a:r>
            <a:r>
              <a:rPr lang="en-US" sz="1400" dirty="0" err="1"/>
              <a:t>Jin</a:t>
            </a:r>
            <a:r>
              <a:rPr lang="en-US" sz="1400" dirty="0"/>
              <a:t> Sun, Richard Zhang, Phillip Isola</a:t>
            </a:r>
          </a:p>
        </p:txBody>
      </p:sp>
    </p:spTree>
    <p:extLst>
      <p:ext uri="{BB962C8B-B14F-4D97-AF65-F5344CB8AC3E}">
        <p14:creationId xmlns:p14="http://schemas.microsoft.com/office/powerpoint/2010/main" val="2358545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5" name="image6.png"/>
          <p:cNvPicPr>
            <a:picLocks noChangeAspect="1"/>
          </p:cNvPicPr>
          <p:nvPr/>
        </p:nvPicPr>
        <p:blipFill>
          <a:blip r:embed="rId3"/>
          <a:stretch>
            <a:fillRect/>
          </a:stretch>
        </p:blipFill>
        <p:spPr>
          <a:xfrm>
            <a:off x="6673599" y="536197"/>
            <a:ext cx="5126242" cy="3857370"/>
          </a:xfrm>
          <a:prstGeom prst="rect">
            <a:avLst/>
          </a:prstGeom>
          <a:ln w="12700">
            <a:miter lim="400000"/>
          </a:ln>
        </p:spPr>
      </p:pic>
      <p:sp>
        <p:nvSpPr>
          <p:cNvPr id="406" name="Shape 406"/>
          <p:cNvSpPr/>
          <p:nvPr/>
        </p:nvSpPr>
        <p:spPr>
          <a:xfrm>
            <a:off x="7112898" y="4407694"/>
            <a:ext cx="4091185" cy="438582"/>
          </a:xfrm>
          <a:prstGeom prst="rect">
            <a:avLst/>
          </a:prstGeom>
          <a:ln w="12700">
            <a:miter lim="400000"/>
          </a:ln>
          <a:extLst>
            <a:ext uri="{C572A759-6A51-4108-AA02-DFA0A04FC94B}">
              <ma14:wrappingTextBoxFlag xmlns="" xmlns:ma14="http://schemas.microsoft.com/office/mac/drawingml/2011/main" val="1"/>
            </a:ext>
          </a:extLst>
        </p:spPr>
        <p:txBody>
          <a:bodyPr wrap="none" lIns="34290" tIns="34290" rIns="34290" bIns="34290">
            <a:spAutoFit/>
          </a:bodyPr>
          <a:lstStyle>
            <a:lvl1pPr algn="l" defTabSz="1828800">
              <a:defRPr sz="4800"/>
            </a:lvl1pPr>
          </a:lstStyle>
          <a:p>
            <a:pPr defTabSz="914400" hangingPunct="0"/>
            <a:r>
              <a:rPr sz="2400" kern="0">
                <a:solidFill>
                  <a:srgbClr val="000000"/>
                </a:solidFill>
                <a:latin typeface="Helvetica Light"/>
                <a:sym typeface="Helvetica Light"/>
              </a:rPr>
              <a:t>Color information: ab channels</a:t>
            </a:r>
          </a:p>
        </p:txBody>
      </p:sp>
      <p:pic>
        <p:nvPicPr>
          <p:cNvPr id="407" name="image4.png"/>
          <p:cNvPicPr>
            <a:picLocks noChangeAspect="1"/>
          </p:cNvPicPr>
          <p:nvPr/>
        </p:nvPicPr>
        <p:blipFill>
          <a:blip r:embed="rId4"/>
          <a:stretch>
            <a:fillRect/>
          </a:stretch>
        </p:blipFill>
        <p:spPr>
          <a:xfrm>
            <a:off x="415291" y="536169"/>
            <a:ext cx="5143160" cy="3857370"/>
          </a:xfrm>
          <a:prstGeom prst="rect">
            <a:avLst/>
          </a:prstGeom>
          <a:ln w="12700">
            <a:miter lim="400000"/>
          </a:ln>
        </p:spPr>
      </p:pic>
      <p:pic>
        <p:nvPicPr>
          <p:cNvPr id="408" name="image4.png"/>
          <p:cNvPicPr>
            <a:picLocks noChangeAspect="1"/>
          </p:cNvPicPr>
          <p:nvPr/>
        </p:nvPicPr>
        <p:blipFill>
          <a:blip r:embed="rId4"/>
          <a:stretch>
            <a:fillRect/>
          </a:stretch>
        </p:blipFill>
        <p:spPr>
          <a:xfrm>
            <a:off x="415291" y="536169"/>
            <a:ext cx="5143159" cy="3857370"/>
          </a:xfrm>
          <a:prstGeom prst="rect">
            <a:avLst/>
          </a:prstGeom>
          <a:ln w="12700">
            <a:miter lim="400000"/>
          </a:ln>
        </p:spPr>
      </p:pic>
      <p:sp>
        <p:nvSpPr>
          <p:cNvPr id="409" name="Shape 409"/>
          <p:cNvSpPr/>
          <p:nvPr/>
        </p:nvSpPr>
        <p:spPr>
          <a:xfrm>
            <a:off x="1035109" y="4416804"/>
            <a:ext cx="3732112" cy="438582"/>
          </a:xfrm>
          <a:prstGeom prst="rect">
            <a:avLst/>
          </a:prstGeom>
          <a:ln w="12700">
            <a:miter lim="400000"/>
          </a:ln>
          <a:extLst>
            <a:ext uri="{C572A759-6A51-4108-AA02-DFA0A04FC94B}">
              <ma14:wrappingTextBoxFlag xmlns="" xmlns:ma14="http://schemas.microsoft.com/office/mac/drawingml/2011/main" val="1"/>
            </a:ext>
          </a:extLst>
        </p:spPr>
        <p:txBody>
          <a:bodyPr wrap="none" lIns="34290" tIns="34290" rIns="34290" bIns="34290">
            <a:spAutoFit/>
          </a:bodyPr>
          <a:lstStyle>
            <a:lvl1pPr algn="l" defTabSz="1828800">
              <a:defRPr sz="4800"/>
            </a:lvl1pPr>
          </a:lstStyle>
          <a:p>
            <a:pPr defTabSz="914400" hangingPunct="0"/>
            <a:r>
              <a:rPr sz="2400" kern="0">
                <a:solidFill>
                  <a:srgbClr val="000000"/>
                </a:solidFill>
                <a:latin typeface="Helvetica Light"/>
                <a:sym typeface="Helvetica Light"/>
              </a:rPr>
              <a:t>Grayscale image: L channel</a:t>
            </a:r>
          </a:p>
        </p:txBody>
      </p:sp>
      <p:pic>
        <p:nvPicPr>
          <p:cNvPr id="410" name="image6.png"/>
          <p:cNvPicPr>
            <a:picLocks noChangeAspect="1"/>
          </p:cNvPicPr>
          <p:nvPr/>
        </p:nvPicPr>
        <p:blipFill>
          <a:blip r:embed="rId3">
            <a:alphaModFix amt="50000"/>
          </a:blip>
          <a:stretch>
            <a:fillRect/>
          </a:stretch>
        </p:blipFill>
        <p:spPr>
          <a:xfrm>
            <a:off x="6673599" y="536169"/>
            <a:ext cx="5126242" cy="3857370"/>
          </a:xfrm>
          <a:prstGeom prst="rect">
            <a:avLst/>
          </a:prstGeom>
          <a:ln w="12700">
            <a:miter lim="400000"/>
          </a:ln>
        </p:spPr>
      </p:pic>
      <p:grpSp>
        <p:nvGrpSpPr>
          <p:cNvPr id="413" name="Group 413"/>
          <p:cNvGrpSpPr/>
          <p:nvPr/>
        </p:nvGrpSpPr>
        <p:grpSpPr>
          <a:xfrm>
            <a:off x="5657576" y="1755176"/>
            <a:ext cx="916897" cy="1305055"/>
            <a:chOff x="0" y="0"/>
            <a:chExt cx="1833792" cy="2610108"/>
          </a:xfrm>
        </p:grpSpPr>
        <p:sp>
          <p:nvSpPr>
            <p:cNvPr id="411" name="Shape 411"/>
            <p:cNvSpPr/>
            <p:nvPr/>
          </p:nvSpPr>
          <p:spPr>
            <a:xfrm>
              <a:off x="0" y="0"/>
              <a:ext cx="1833793" cy="2610109"/>
            </a:xfrm>
            <a:prstGeom prst="rightArrow">
              <a:avLst>
                <a:gd name="adj1" fmla="val 50000"/>
                <a:gd name="adj2" fmla="val 53373"/>
              </a:avLst>
            </a:prstGeom>
            <a:noFill/>
            <a:ln w="25400" cap="flat">
              <a:solidFill>
                <a:srgbClr val="000000"/>
              </a:solidFill>
              <a:prstDash val="solid"/>
              <a:miter lim="800000"/>
            </a:ln>
            <a:effectLst/>
          </p:spPr>
          <p:txBody>
            <a:bodyPr wrap="square" lIns="34290" tIns="34290" rIns="34290" bIns="34290" numCol="1" anchor="ctr">
              <a:noAutofit/>
            </a:bodyPr>
            <a:lstStyle/>
            <a:p>
              <a:pPr algn="ctr" hangingPunct="0">
                <a:defRPr sz="7800">
                  <a:solidFill>
                    <a:srgbClr val="FFFFFF"/>
                  </a:solidFill>
                  <a:latin typeface="Calibri"/>
                  <a:ea typeface="Calibri"/>
                  <a:cs typeface="Calibri"/>
                  <a:sym typeface="Calibri"/>
                </a:defRPr>
              </a:pPr>
              <a:endParaRPr sz="3900" kern="0">
                <a:solidFill>
                  <a:srgbClr val="FFFFFF"/>
                </a:solidFill>
                <a:latin typeface="Calibri"/>
                <a:cs typeface="Calibri"/>
                <a:sym typeface="Calibri"/>
              </a:endParaRPr>
            </a:p>
          </p:txBody>
        </p:sp>
        <p:pic>
          <p:nvPicPr>
            <p:cNvPr id="412" name="image3.png"/>
            <p:cNvPicPr>
              <a:picLocks noChangeAspect="1"/>
            </p:cNvPicPr>
            <p:nvPr/>
          </p:nvPicPr>
          <p:blipFill>
            <a:blip r:embed="rId5"/>
            <a:stretch>
              <a:fillRect/>
            </a:stretch>
          </p:blipFill>
          <p:spPr>
            <a:xfrm>
              <a:off x="453916" y="949953"/>
              <a:ext cx="720907" cy="650969"/>
            </a:xfrm>
            <a:prstGeom prst="rect">
              <a:avLst/>
            </a:prstGeom>
            <a:ln w="12700" cap="flat">
              <a:noFill/>
              <a:miter lim="400000"/>
            </a:ln>
            <a:effectLst/>
          </p:spPr>
        </p:pic>
      </p:grpSp>
      <p:grpSp>
        <p:nvGrpSpPr>
          <p:cNvPr id="421" name="Group 421"/>
          <p:cNvGrpSpPr/>
          <p:nvPr/>
        </p:nvGrpSpPr>
        <p:grpSpPr>
          <a:xfrm>
            <a:off x="3488478" y="5023326"/>
            <a:ext cx="6053900" cy="1810423"/>
            <a:chOff x="0" y="0"/>
            <a:chExt cx="12107799" cy="3620843"/>
          </a:xfrm>
        </p:grpSpPr>
        <p:pic>
          <p:nvPicPr>
            <p:cNvPr id="414" name="pasted-image.pdf"/>
            <p:cNvPicPr>
              <a:picLocks noChangeAspect="1"/>
            </p:cNvPicPr>
            <p:nvPr/>
          </p:nvPicPr>
          <p:blipFill>
            <a:blip r:embed="rId6"/>
            <a:stretch>
              <a:fillRect/>
            </a:stretch>
          </p:blipFill>
          <p:spPr>
            <a:xfrm>
              <a:off x="0" y="0"/>
              <a:ext cx="9525214" cy="1317317"/>
            </a:xfrm>
            <a:prstGeom prst="rect">
              <a:avLst/>
            </a:prstGeom>
            <a:ln w="12700" cap="flat">
              <a:noFill/>
              <a:miter lim="400000"/>
            </a:ln>
            <a:effectLst/>
          </p:spPr>
        </p:pic>
        <p:grpSp>
          <p:nvGrpSpPr>
            <p:cNvPr id="417" name="Group 417"/>
            <p:cNvGrpSpPr/>
            <p:nvPr/>
          </p:nvGrpSpPr>
          <p:grpSpPr>
            <a:xfrm>
              <a:off x="788266" y="934694"/>
              <a:ext cx="5113582" cy="2686149"/>
              <a:chOff x="161255" y="0"/>
              <a:chExt cx="5113580" cy="2686147"/>
            </a:xfrm>
          </p:grpSpPr>
          <p:sp>
            <p:nvSpPr>
              <p:cNvPr id="415" name="Shape 415"/>
              <p:cNvSpPr/>
              <p:nvPr/>
            </p:nvSpPr>
            <p:spPr>
              <a:xfrm>
                <a:off x="161255" y="1002996"/>
                <a:ext cx="5113580" cy="168315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p>
                <a:pPr algn="ctr" defTabSz="410766" hangingPunct="0"/>
                <a:r>
                  <a:rPr sz="2500" kern="0" dirty="0">
                    <a:solidFill>
                      <a:srgbClr val="000000"/>
                    </a:solidFill>
                    <a:latin typeface="Helvetica Light"/>
                    <a:sym typeface="Helvetica Light"/>
                  </a:rPr>
                  <a:t>Objective function</a:t>
                </a:r>
              </a:p>
              <a:p>
                <a:pPr algn="ctr" defTabSz="410766" hangingPunct="0"/>
                <a:r>
                  <a:rPr sz="2500" kern="0" dirty="0">
                    <a:solidFill>
                      <a:srgbClr val="000000"/>
                    </a:solidFill>
                    <a:latin typeface="Helvetica Light"/>
                    <a:sym typeface="Helvetica Light"/>
                  </a:rPr>
                  <a:t>(loss)</a:t>
                </a:r>
              </a:p>
            </p:txBody>
          </p:sp>
          <p:sp>
            <p:nvSpPr>
              <p:cNvPr id="416" name="Shape 416"/>
              <p:cNvSpPr/>
              <p:nvPr/>
            </p:nvSpPr>
            <p:spPr>
              <a:xfrm flipV="1">
                <a:off x="3893736" y="0"/>
                <a:ext cx="854224" cy="1215542"/>
              </a:xfrm>
              <a:prstGeom prst="line">
                <a:avLst/>
              </a:prstGeom>
              <a:noFill/>
              <a:ln w="635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grpSp>
          <p:nvGrpSpPr>
            <p:cNvPr id="420" name="Group 420"/>
            <p:cNvGrpSpPr/>
            <p:nvPr/>
          </p:nvGrpSpPr>
          <p:grpSpPr>
            <a:xfrm>
              <a:off x="6596600" y="955816"/>
              <a:ext cx="5511199" cy="1906661"/>
              <a:chOff x="70630" y="124511"/>
              <a:chExt cx="5511198" cy="1906660"/>
            </a:xfrm>
          </p:grpSpPr>
          <p:sp>
            <p:nvSpPr>
              <p:cNvPr id="418" name="Shape 418"/>
              <p:cNvSpPr/>
              <p:nvPr/>
            </p:nvSpPr>
            <p:spPr>
              <a:xfrm>
                <a:off x="1160746" y="1117461"/>
                <a:ext cx="4421082" cy="91371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p>
                <a:pPr algn="ctr" defTabSz="410766" hangingPunct="0"/>
                <a:r>
                  <a:rPr sz="2500" kern="0">
                    <a:solidFill>
                      <a:srgbClr val="000000"/>
                    </a:solidFill>
                    <a:latin typeface="Helvetica Light"/>
                    <a:sym typeface="Helvetica Light"/>
                  </a:rPr>
                  <a:t>Neural Network</a:t>
                </a:r>
              </a:p>
            </p:txBody>
          </p:sp>
          <p:sp>
            <p:nvSpPr>
              <p:cNvPr id="419" name="Shape 419"/>
              <p:cNvSpPr/>
              <p:nvPr/>
            </p:nvSpPr>
            <p:spPr>
              <a:xfrm flipH="1" flipV="1">
                <a:off x="70630" y="124511"/>
                <a:ext cx="1434300" cy="1052991"/>
              </a:xfrm>
              <a:prstGeom prst="line">
                <a:avLst/>
              </a:prstGeom>
              <a:noFill/>
              <a:ln w="63500" cap="flat">
                <a:solidFill>
                  <a:srgbClr val="000000"/>
                </a:solidFill>
                <a:prstDash val="solid"/>
                <a:miter lim="400000"/>
                <a:tailEnd type="triangle" w="med" len="med"/>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grpSp>
      <p:pic>
        <p:nvPicPr>
          <p:cNvPr id="422" name="pasted-image.pdf"/>
          <p:cNvPicPr>
            <a:picLocks noChangeAspect="1"/>
          </p:cNvPicPr>
          <p:nvPr/>
        </p:nvPicPr>
        <p:blipFill>
          <a:blip r:embed="rId7"/>
          <a:stretch>
            <a:fillRect/>
          </a:stretch>
        </p:blipFill>
        <p:spPr>
          <a:xfrm>
            <a:off x="2826334" y="166179"/>
            <a:ext cx="321093" cy="248117"/>
          </a:xfrm>
          <a:prstGeom prst="rect">
            <a:avLst/>
          </a:prstGeom>
          <a:ln w="12700">
            <a:miter lim="400000"/>
          </a:ln>
        </p:spPr>
      </p:pic>
      <p:pic>
        <p:nvPicPr>
          <p:cNvPr id="423" name="pasted-image.pdf"/>
          <p:cNvPicPr>
            <a:picLocks noChangeAspect="1"/>
          </p:cNvPicPr>
          <p:nvPr/>
        </p:nvPicPr>
        <p:blipFill>
          <a:blip r:embed="rId8"/>
          <a:stretch>
            <a:fillRect/>
          </a:stretch>
        </p:blipFill>
        <p:spPr>
          <a:xfrm>
            <a:off x="9076183" y="106732"/>
            <a:ext cx="321073" cy="366940"/>
          </a:xfrm>
          <a:prstGeom prst="rect">
            <a:avLst/>
          </a:prstGeom>
          <a:ln w="12700">
            <a:miter lim="400000"/>
          </a:ln>
        </p:spPr>
      </p:pic>
      <p:grpSp>
        <p:nvGrpSpPr>
          <p:cNvPr id="448" name="Group 448"/>
          <p:cNvGrpSpPr/>
          <p:nvPr/>
        </p:nvGrpSpPr>
        <p:grpSpPr>
          <a:xfrm>
            <a:off x="286927" y="1393375"/>
            <a:ext cx="3206338" cy="5169406"/>
            <a:chOff x="0" y="0"/>
            <a:chExt cx="6412674" cy="10338811"/>
          </a:xfrm>
        </p:grpSpPr>
        <p:sp>
          <p:nvSpPr>
            <p:cNvPr id="424" name="Shape 424"/>
            <p:cNvSpPr/>
            <p:nvPr/>
          </p:nvSpPr>
          <p:spPr>
            <a:xfrm>
              <a:off x="0" y="150873"/>
              <a:ext cx="6412675" cy="10037065"/>
            </a:xfrm>
            <a:prstGeom prst="rect">
              <a:avLst/>
            </a:prstGeom>
            <a:solidFill>
              <a:srgbClr val="FFFFFF"/>
            </a:solidFill>
            <a:ln w="25400" cap="flat">
              <a:solidFill>
                <a:srgbClr val="000000"/>
              </a:solidFill>
              <a:prstDash val="solid"/>
              <a:miter lim="400000"/>
            </a:ln>
            <a:effectLst>
              <a:outerShdw blurRad="114300" dist="52297" dir="2531122" rotWithShape="0">
                <a:srgbClr val="000000">
                  <a:alpha val="35000"/>
                </a:srgbClr>
              </a:outerShdw>
            </a:effectLst>
          </p:spPr>
          <p:txBody>
            <a:bodyPr wrap="square" lIns="22860" tIns="22860" rIns="22860" bIns="22860" numCol="1" anchor="ctr">
              <a:noAutofit/>
            </a:bodyPr>
            <a:lstStyle/>
            <a:p>
              <a:pPr defTabSz="731520" hangingPunct="0">
                <a:defRPr sz="2900">
                  <a:latin typeface="Calibri"/>
                  <a:ea typeface="Calibri"/>
                  <a:cs typeface="Calibri"/>
                  <a:sym typeface="Calibri"/>
                </a:defRPr>
              </a:pPr>
              <a:endParaRPr sz="1450" kern="0">
                <a:solidFill>
                  <a:srgbClr val="000000"/>
                </a:solidFill>
                <a:latin typeface="Calibri"/>
                <a:cs typeface="Calibri"/>
                <a:sym typeface="Calibri"/>
              </a:endParaRPr>
            </a:p>
          </p:txBody>
        </p:sp>
        <p:grpSp>
          <p:nvGrpSpPr>
            <p:cNvPr id="447" name="Group 447"/>
            <p:cNvGrpSpPr/>
            <p:nvPr/>
          </p:nvGrpSpPr>
          <p:grpSpPr>
            <a:xfrm>
              <a:off x="174902" y="0"/>
              <a:ext cx="5910469" cy="10338812"/>
              <a:chOff x="-76200" y="-69177"/>
              <a:chExt cx="5910467" cy="10338811"/>
            </a:xfrm>
          </p:grpSpPr>
          <p:pic>
            <p:nvPicPr>
              <p:cNvPr id="425" name="pasted-image.png"/>
              <p:cNvPicPr>
                <a:picLocks noChangeAspect="1"/>
              </p:cNvPicPr>
              <p:nvPr/>
            </p:nvPicPr>
            <p:blipFill>
              <a:blip r:embed="rId9"/>
              <a:stretch>
                <a:fillRect/>
              </a:stretch>
            </p:blipFill>
            <p:spPr>
              <a:xfrm>
                <a:off x="3147846" y="6666728"/>
                <a:ext cx="1869963" cy="1869963"/>
              </a:xfrm>
              <a:prstGeom prst="rect">
                <a:avLst/>
              </a:prstGeom>
              <a:ln w="12700" cap="flat">
                <a:noFill/>
                <a:miter lim="400000"/>
              </a:ln>
              <a:effectLst/>
            </p:spPr>
          </p:pic>
          <p:pic>
            <p:nvPicPr>
              <p:cNvPr id="426" name="pasted-image.png"/>
              <p:cNvPicPr>
                <a:picLocks noChangeAspect="1"/>
              </p:cNvPicPr>
              <p:nvPr/>
            </p:nvPicPr>
            <p:blipFill>
              <a:blip r:embed="rId10"/>
              <a:stretch>
                <a:fillRect/>
              </a:stretch>
            </p:blipFill>
            <p:spPr>
              <a:xfrm>
                <a:off x="3147846" y="4242789"/>
                <a:ext cx="1869963" cy="1869962"/>
              </a:xfrm>
              <a:prstGeom prst="rect">
                <a:avLst/>
              </a:prstGeom>
              <a:ln w="12700" cap="flat">
                <a:noFill/>
                <a:miter lim="400000"/>
              </a:ln>
              <a:effectLst/>
            </p:spPr>
          </p:pic>
          <p:pic>
            <p:nvPicPr>
              <p:cNvPr id="427" name="pasted-image-filtered.png"/>
              <p:cNvPicPr>
                <a:picLocks noChangeAspect="1"/>
              </p:cNvPicPr>
              <p:nvPr/>
            </p:nvPicPr>
            <p:blipFill>
              <a:blip r:embed="rId11"/>
              <a:stretch>
                <a:fillRect/>
              </a:stretch>
            </p:blipFill>
            <p:spPr>
              <a:xfrm>
                <a:off x="652501" y="6657165"/>
                <a:ext cx="1869963" cy="1869963"/>
              </a:xfrm>
              <a:prstGeom prst="rect">
                <a:avLst/>
              </a:prstGeom>
              <a:ln w="12700" cap="flat">
                <a:noFill/>
                <a:miter lim="400000"/>
              </a:ln>
              <a:effectLst/>
            </p:spPr>
          </p:pic>
          <p:pic>
            <p:nvPicPr>
              <p:cNvPr id="428" name="pasted-image-filtered.png"/>
              <p:cNvPicPr>
                <a:picLocks noChangeAspect="1"/>
              </p:cNvPicPr>
              <p:nvPr/>
            </p:nvPicPr>
            <p:blipFill>
              <a:blip r:embed="rId12"/>
              <a:stretch>
                <a:fillRect/>
              </a:stretch>
            </p:blipFill>
            <p:spPr>
              <a:xfrm>
                <a:off x="652501" y="4233218"/>
                <a:ext cx="1869963" cy="1869962"/>
              </a:xfrm>
              <a:prstGeom prst="rect">
                <a:avLst/>
              </a:prstGeom>
              <a:ln w="12700" cap="flat">
                <a:noFill/>
                <a:miter lim="400000"/>
              </a:ln>
              <a:effectLst/>
            </p:spPr>
          </p:pic>
          <p:pic>
            <p:nvPicPr>
              <p:cNvPr id="429" name="pasted-image.png"/>
              <p:cNvPicPr>
                <a:picLocks noChangeAspect="1"/>
              </p:cNvPicPr>
              <p:nvPr/>
            </p:nvPicPr>
            <p:blipFill>
              <a:blip r:embed="rId13"/>
              <a:stretch>
                <a:fillRect/>
              </a:stretch>
            </p:blipFill>
            <p:spPr>
              <a:xfrm>
                <a:off x="3147846" y="2181088"/>
                <a:ext cx="1840433" cy="1447592"/>
              </a:xfrm>
              <a:prstGeom prst="rect">
                <a:avLst/>
              </a:prstGeom>
              <a:ln w="12700" cap="flat">
                <a:noFill/>
                <a:miter lim="400000"/>
              </a:ln>
              <a:effectLst/>
            </p:spPr>
          </p:pic>
          <p:pic>
            <p:nvPicPr>
              <p:cNvPr id="430" name="pasted-image-filtered.png"/>
              <p:cNvPicPr>
                <a:picLocks noChangeAspect="1"/>
              </p:cNvPicPr>
              <p:nvPr/>
            </p:nvPicPr>
            <p:blipFill>
              <a:blip r:embed="rId14"/>
              <a:stretch>
                <a:fillRect/>
              </a:stretch>
            </p:blipFill>
            <p:spPr>
              <a:xfrm>
                <a:off x="667272" y="2181088"/>
                <a:ext cx="1840433" cy="1447592"/>
              </a:xfrm>
              <a:prstGeom prst="rect">
                <a:avLst/>
              </a:prstGeom>
              <a:ln w="12700" cap="flat">
                <a:noFill/>
                <a:miter lim="400000"/>
              </a:ln>
              <a:effectLst/>
            </p:spPr>
          </p:pic>
          <p:sp>
            <p:nvSpPr>
              <p:cNvPr id="431" name="Shape 431"/>
              <p:cNvSpPr/>
              <p:nvPr/>
            </p:nvSpPr>
            <p:spPr>
              <a:xfrm>
                <a:off x="-76200" y="-69178"/>
                <a:ext cx="5910468" cy="16011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5719" tIns="35719" rIns="35719" bIns="35719" numCol="1" anchor="ctr">
                <a:noAutofit/>
              </a:bodyPr>
              <a:lstStyle>
                <a:lvl1pPr>
                  <a:defRPr sz="4200" i="1">
                    <a:latin typeface="Helvetica"/>
                    <a:ea typeface="Helvetica"/>
                    <a:cs typeface="Helvetica"/>
                    <a:sym typeface="Helvetica"/>
                  </a:defRPr>
                </a:lvl1pPr>
              </a:lstStyle>
              <a:p>
                <a:pPr algn="ctr" defTabSz="410766" hangingPunct="0"/>
                <a:r>
                  <a:rPr sz="2100" kern="0">
                    <a:solidFill>
                      <a:srgbClr val="000000"/>
                    </a:solidFill>
                  </a:rPr>
                  <a:t>Training data</a:t>
                </a:r>
              </a:p>
            </p:txBody>
          </p:sp>
          <p:grpSp>
            <p:nvGrpSpPr>
              <p:cNvPr id="435" name="Group 435"/>
              <p:cNvGrpSpPr/>
              <p:nvPr/>
            </p:nvGrpSpPr>
            <p:grpSpPr>
              <a:xfrm>
                <a:off x="123363" y="2168853"/>
                <a:ext cx="5503645" cy="1724316"/>
                <a:chOff x="0" y="0"/>
                <a:chExt cx="5503643" cy="1724315"/>
              </a:xfrm>
            </p:grpSpPr>
            <p:pic>
              <p:nvPicPr>
                <p:cNvPr id="432" name="pasted-image.pdf"/>
                <p:cNvPicPr>
                  <a:picLocks noChangeAspect="1"/>
                </p:cNvPicPr>
                <p:nvPr/>
              </p:nvPicPr>
              <p:blipFill>
                <a:blip r:embed="rId15"/>
                <a:stretch>
                  <a:fillRect/>
                </a:stretch>
              </p:blipFill>
              <p:spPr>
                <a:xfrm>
                  <a:off x="0" y="0"/>
                  <a:ext cx="400403" cy="1554505"/>
                </a:xfrm>
                <a:prstGeom prst="rect">
                  <a:avLst/>
                </a:prstGeom>
                <a:ln w="12700" cap="flat">
                  <a:noFill/>
                  <a:miter lim="400000"/>
                </a:ln>
                <a:effectLst/>
              </p:spPr>
            </p:pic>
            <p:pic>
              <p:nvPicPr>
                <p:cNvPr id="433" name="pasted-image.pdf"/>
                <p:cNvPicPr>
                  <a:picLocks noChangeAspect="1"/>
                </p:cNvPicPr>
                <p:nvPr/>
              </p:nvPicPr>
              <p:blipFill>
                <a:blip r:embed="rId16"/>
                <a:stretch>
                  <a:fillRect/>
                </a:stretch>
              </p:blipFill>
              <p:spPr>
                <a:xfrm>
                  <a:off x="5103241" y="0"/>
                  <a:ext cx="400403" cy="1554505"/>
                </a:xfrm>
                <a:prstGeom prst="rect">
                  <a:avLst/>
                </a:prstGeom>
                <a:ln w="12700" cap="flat">
                  <a:noFill/>
                  <a:miter lim="400000"/>
                </a:ln>
                <a:effectLst/>
              </p:spPr>
            </p:pic>
            <p:pic>
              <p:nvPicPr>
                <p:cNvPr id="434" name="pasted-image.pdf"/>
                <p:cNvPicPr>
                  <a:picLocks noChangeAspect="1"/>
                </p:cNvPicPr>
                <p:nvPr/>
              </p:nvPicPr>
              <p:blipFill>
                <a:blip r:embed="rId17"/>
                <a:stretch>
                  <a:fillRect/>
                </a:stretch>
              </p:blipFill>
              <p:spPr>
                <a:xfrm>
                  <a:off x="2622556" y="1305142"/>
                  <a:ext cx="190533" cy="419174"/>
                </a:xfrm>
                <a:prstGeom prst="rect">
                  <a:avLst/>
                </a:prstGeom>
                <a:ln w="12700" cap="flat">
                  <a:noFill/>
                  <a:miter lim="400000"/>
                </a:ln>
                <a:effectLst/>
              </p:spPr>
            </p:pic>
          </p:grpSp>
          <p:grpSp>
            <p:nvGrpSpPr>
              <p:cNvPr id="439" name="Group 439"/>
              <p:cNvGrpSpPr/>
              <p:nvPr/>
            </p:nvGrpSpPr>
            <p:grpSpPr>
              <a:xfrm>
                <a:off x="123363" y="6766029"/>
                <a:ext cx="5503645" cy="1724316"/>
                <a:chOff x="0" y="0"/>
                <a:chExt cx="5503643" cy="1724315"/>
              </a:xfrm>
            </p:grpSpPr>
            <p:pic>
              <p:nvPicPr>
                <p:cNvPr id="436" name="pasted-image.pdf"/>
                <p:cNvPicPr>
                  <a:picLocks noChangeAspect="1"/>
                </p:cNvPicPr>
                <p:nvPr/>
              </p:nvPicPr>
              <p:blipFill>
                <a:blip r:embed="rId15"/>
                <a:stretch>
                  <a:fillRect/>
                </a:stretch>
              </p:blipFill>
              <p:spPr>
                <a:xfrm>
                  <a:off x="0" y="0"/>
                  <a:ext cx="400403" cy="1554505"/>
                </a:xfrm>
                <a:prstGeom prst="rect">
                  <a:avLst/>
                </a:prstGeom>
                <a:ln w="12700" cap="flat">
                  <a:noFill/>
                  <a:miter lim="400000"/>
                </a:ln>
                <a:effectLst/>
              </p:spPr>
            </p:pic>
            <p:pic>
              <p:nvPicPr>
                <p:cNvPr id="437" name="pasted-image.pdf"/>
                <p:cNvPicPr>
                  <a:picLocks noChangeAspect="1"/>
                </p:cNvPicPr>
                <p:nvPr/>
              </p:nvPicPr>
              <p:blipFill>
                <a:blip r:embed="rId16"/>
                <a:stretch>
                  <a:fillRect/>
                </a:stretch>
              </p:blipFill>
              <p:spPr>
                <a:xfrm>
                  <a:off x="5103241" y="0"/>
                  <a:ext cx="400403" cy="1554505"/>
                </a:xfrm>
                <a:prstGeom prst="rect">
                  <a:avLst/>
                </a:prstGeom>
                <a:ln w="12700" cap="flat">
                  <a:noFill/>
                  <a:miter lim="400000"/>
                </a:ln>
                <a:effectLst/>
              </p:spPr>
            </p:pic>
            <p:pic>
              <p:nvPicPr>
                <p:cNvPr id="438" name="pasted-image.pdf"/>
                <p:cNvPicPr>
                  <a:picLocks noChangeAspect="1"/>
                </p:cNvPicPr>
                <p:nvPr/>
              </p:nvPicPr>
              <p:blipFill>
                <a:blip r:embed="rId17"/>
                <a:stretch>
                  <a:fillRect/>
                </a:stretch>
              </p:blipFill>
              <p:spPr>
                <a:xfrm>
                  <a:off x="2622556" y="1305142"/>
                  <a:ext cx="190533" cy="419174"/>
                </a:xfrm>
                <a:prstGeom prst="rect">
                  <a:avLst/>
                </a:prstGeom>
                <a:ln w="12700" cap="flat">
                  <a:noFill/>
                  <a:miter lim="400000"/>
                </a:ln>
                <a:effectLst/>
              </p:spPr>
            </p:pic>
          </p:grpSp>
          <p:grpSp>
            <p:nvGrpSpPr>
              <p:cNvPr id="443" name="Group 443"/>
              <p:cNvGrpSpPr/>
              <p:nvPr/>
            </p:nvGrpSpPr>
            <p:grpSpPr>
              <a:xfrm>
                <a:off x="123363" y="4404146"/>
                <a:ext cx="5503645" cy="1724316"/>
                <a:chOff x="0" y="0"/>
                <a:chExt cx="5503643" cy="1724315"/>
              </a:xfrm>
            </p:grpSpPr>
            <p:pic>
              <p:nvPicPr>
                <p:cNvPr id="440" name="pasted-image.pdf"/>
                <p:cNvPicPr>
                  <a:picLocks noChangeAspect="1"/>
                </p:cNvPicPr>
                <p:nvPr/>
              </p:nvPicPr>
              <p:blipFill>
                <a:blip r:embed="rId15"/>
                <a:stretch>
                  <a:fillRect/>
                </a:stretch>
              </p:blipFill>
              <p:spPr>
                <a:xfrm>
                  <a:off x="0" y="0"/>
                  <a:ext cx="400403" cy="1554505"/>
                </a:xfrm>
                <a:prstGeom prst="rect">
                  <a:avLst/>
                </a:prstGeom>
                <a:ln w="12700" cap="flat">
                  <a:noFill/>
                  <a:miter lim="400000"/>
                </a:ln>
                <a:effectLst/>
              </p:spPr>
            </p:pic>
            <p:pic>
              <p:nvPicPr>
                <p:cNvPr id="441" name="pasted-image.pdf"/>
                <p:cNvPicPr>
                  <a:picLocks noChangeAspect="1"/>
                </p:cNvPicPr>
                <p:nvPr/>
              </p:nvPicPr>
              <p:blipFill>
                <a:blip r:embed="rId16"/>
                <a:stretch>
                  <a:fillRect/>
                </a:stretch>
              </p:blipFill>
              <p:spPr>
                <a:xfrm>
                  <a:off x="5103241" y="0"/>
                  <a:ext cx="400403" cy="1554505"/>
                </a:xfrm>
                <a:prstGeom prst="rect">
                  <a:avLst/>
                </a:prstGeom>
                <a:ln w="12700" cap="flat">
                  <a:noFill/>
                  <a:miter lim="400000"/>
                </a:ln>
                <a:effectLst/>
              </p:spPr>
            </p:pic>
            <p:pic>
              <p:nvPicPr>
                <p:cNvPr id="442" name="pasted-image.pdf"/>
                <p:cNvPicPr>
                  <a:picLocks noChangeAspect="1"/>
                </p:cNvPicPr>
                <p:nvPr/>
              </p:nvPicPr>
              <p:blipFill>
                <a:blip r:embed="rId17"/>
                <a:stretch>
                  <a:fillRect/>
                </a:stretch>
              </p:blipFill>
              <p:spPr>
                <a:xfrm>
                  <a:off x="2622556" y="1305142"/>
                  <a:ext cx="190533" cy="419174"/>
                </a:xfrm>
                <a:prstGeom prst="rect">
                  <a:avLst/>
                </a:prstGeom>
                <a:ln w="12700" cap="flat">
                  <a:noFill/>
                  <a:miter lim="400000"/>
                </a:ln>
                <a:effectLst/>
              </p:spPr>
            </p:pic>
          </p:grpSp>
          <p:sp>
            <p:nvSpPr>
              <p:cNvPr id="444" name="Shape 444"/>
              <p:cNvSpPr/>
              <p:nvPr/>
            </p:nvSpPr>
            <p:spPr>
              <a:xfrm rot="5400000">
                <a:off x="1990810" y="8539087"/>
                <a:ext cx="1928862" cy="153223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229" tIns="50229" rIns="50229" bIns="50229" numCol="1" anchor="ctr">
                <a:noAutofit/>
              </a:bodyPr>
              <a:lstStyle>
                <a:lvl1pPr defTabSz="1155278">
                  <a:defRPr sz="4200">
                    <a:latin typeface="Adobe 繁黑體 Std B"/>
                    <a:ea typeface="Adobe 繁黑體 Std B"/>
                    <a:cs typeface="Adobe 繁黑體 Std B"/>
                    <a:sym typeface="Adobe 繁黑體 Std B"/>
                  </a:defRPr>
                </a:lvl1pPr>
              </a:lstStyle>
              <a:p>
                <a:pPr algn="ctr" defTabSz="577639" hangingPunct="0"/>
                <a:r>
                  <a:rPr sz="2100" kern="0">
                    <a:solidFill>
                      <a:srgbClr val="000000"/>
                    </a:solidFill>
                  </a:rPr>
                  <a:t>…</a:t>
                </a:r>
              </a:p>
            </p:txBody>
          </p:sp>
          <p:pic>
            <p:nvPicPr>
              <p:cNvPr id="445" name="pasted-image.pdf"/>
              <p:cNvPicPr>
                <a:picLocks noChangeAspect="1"/>
              </p:cNvPicPr>
              <p:nvPr/>
            </p:nvPicPr>
            <p:blipFill>
              <a:blip r:embed="rId7"/>
              <a:srcRect/>
              <a:stretch>
                <a:fillRect/>
              </a:stretch>
            </p:blipFill>
            <p:spPr>
              <a:xfrm>
                <a:off x="1360494" y="1520292"/>
                <a:ext cx="454992" cy="351585"/>
              </a:xfrm>
              <a:prstGeom prst="rect">
                <a:avLst/>
              </a:prstGeom>
              <a:ln w="12700" cap="flat">
                <a:noFill/>
                <a:miter lim="400000"/>
              </a:ln>
              <a:effectLst/>
            </p:spPr>
          </p:pic>
          <p:pic>
            <p:nvPicPr>
              <p:cNvPr id="446" name="pasted-image.pdf"/>
              <p:cNvPicPr>
                <a:picLocks noChangeAspect="1"/>
              </p:cNvPicPr>
              <p:nvPr/>
            </p:nvPicPr>
            <p:blipFill>
              <a:blip r:embed="rId8"/>
              <a:stretch>
                <a:fillRect/>
              </a:stretch>
            </p:blipFill>
            <p:spPr>
              <a:xfrm>
                <a:off x="3865673" y="1448302"/>
                <a:ext cx="434310" cy="496354"/>
              </a:xfrm>
              <a:prstGeom prst="rect">
                <a:avLst/>
              </a:prstGeom>
              <a:ln w="12700" cap="flat">
                <a:noFill/>
                <a:miter lim="400000"/>
              </a:ln>
              <a:effectLst/>
            </p:spPr>
          </p:pic>
        </p:grpSp>
      </p:grpSp>
      <p:sp>
        <p:nvSpPr>
          <p:cNvPr id="47" name="TextBox 46">
            <a:extLst>
              <a:ext uri="{FF2B5EF4-FFF2-40B4-BE49-F238E27FC236}">
                <a16:creationId xmlns:a16="http://schemas.microsoft.com/office/drawing/2014/main" id="{D545B4F9-F586-3746-98DA-08661272F248}"/>
              </a:ext>
            </a:extLst>
          </p:cNvPr>
          <p:cNvSpPr txBox="1"/>
          <p:nvPr/>
        </p:nvSpPr>
        <p:spPr>
          <a:xfrm>
            <a:off x="8434105" y="6456753"/>
            <a:ext cx="3840273" cy="307777"/>
          </a:xfrm>
          <a:prstGeom prst="rect">
            <a:avLst/>
          </a:prstGeom>
          <a:noFill/>
        </p:spPr>
        <p:txBody>
          <a:bodyPr wrap="square" rtlCol="0">
            <a:spAutoFit/>
          </a:bodyPr>
          <a:lstStyle/>
          <a:p>
            <a:r>
              <a:rPr lang="en-US" sz="1400" dirty="0"/>
              <a:t>from </a:t>
            </a:r>
            <a:r>
              <a:rPr lang="en-US" sz="1400" dirty="0" err="1"/>
              <a:t>Jin</a:t>
            </a:r>
            <a:r>
              <a:rPr lang="en-US" sz="1400" dirty="0"/>
              <a:t> Sun, Richard Zhang, Phillip Isola</a:t>
            </a:r>
          </a:p>
        </p:txBody>
      </p:sp>
    </p:spTree>
    <p:extLst>
      <p:ext uri="{BB962C8B-B14F-4D97-AF65-F5344CB8AC3E}">
        <p14:creationId xmlns:p14="http://schemas.microsoft.com/office/powerpoint/2010/main" val="1917219667"/>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4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5" name="image4.png"/>
          <p:cNvPicPr>
            <a:picLocks noChangeAspect="1"/>
          </p:cNvPicPr>
          <p:nvPr/>
        </p:nvPicPr>
        <p:blipFill>
          <a:blip r:embed="rId2"/>
          <a:stretch>
            <a:fillRect/>
          </a:stretch>
        </p:blipFill>
        <p:spPr>
          <a:xfrm>
            <a:off x="-228907" y="1975159"/>
            <a:ext cx="3840481" cy="2880361"/>
          </a:xfrm>
          <a:prstGeom prst="rect">
            <a:avLst/>
          </a:prstGeom>
          <a:ln w="12700">
            <a:miter lim="400000"/>
          </a:ln>
        </p:spPr>
      </p:pic>
      <p:sp>
        <p:nvSpPr>
          <p:cNvPr id="476" name="Shape 476"/>
          <p:cNvSpPr/>
          <p:nvPr/>
        </p:nvSpPr>
        <p:spPr>
          <a:xfrm>
            <a:off x="3681489" y="3429123"/>
            <a:ext cx="533834"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77" name="Shape 477"/>
          <p:cNvSpPr/>
          <p:nvPr/>
        </p:nvSpPr>
        <p:spPr>
          <a:xfrm>
            <a:off x="4294044" y="2189123"/>
            <a:ext cx="272048"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78" name="Shape 478"/>
          <p:cNvSpPr/>
          <p:nvPr/>
        </p:nvSpPr>
        <p:spPr>
          <a:xfrm>
            <a:off x="4628736" y="3429123"/>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79" name="Shape 479"/>
          <p:cNvSpPr/>
          <p:nvPr/>
        </p:nvSpPr>
        <p:spPr>
          <a:xfrm>
            <a:off x="5000930" y="2182236"/>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80" name="Shape 480"/>
          <p:cNvSpPr/>
          <p:nvPr/>
        </p:nvSpPr>
        <p:spPr>
          <a:xfrm>
            <a:off x="5308833" y="3422237"/>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81" name="Shape 481"/>
          <p:cNvSpPr/>
          <p:nvPr/>
        </p:nvSpPr>
        <p:spPr>
          <a:xfrm>
            <a:off x="5716746"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82" name="Shape 482"/>
          <p:cNvSpPr/>
          <p:nvPr/>
        </p:nvSpPr>
        <p:spPr>
          <a:xfrm>
            <a:off x="6042509"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83" name="Shape 483"/>
          <p:cNvSpPr/>
          <p:nvPr/>
        </p:nvSpPr>
        <p:spPr>
          <a:xfrm>
            <a:off x="6436399"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84" name="Shape 484"/>
          <p:cNvSpPr/>
          <p:nvPr/>
        </p:nvSpPr>
        <p:spPr>
          <a:xfrm>
            <a:off x="6762162"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85" name="Shape 485"/>
          <p:cNvSpPr/>
          <p:nvPr/>
        </p:nvSpPr>
        <p:spPr>
          <a:xfrm>
            <a:off x="7179004"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86" name="Shape 486"/>
          <p:cNvSpPr/>
          <p:nvPr/>
        </p:nvSpPr>
        <p:spPr>
          <a:xfrm>
            <a:off x="7522625"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87" name="Shape 487"/>
          <p:cNvSpPr/>
          <p:nvPr/>
        </p:nvSpPr>
        <p:spPr>
          <a:xfrm>
            <a:off x="7921609"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88" name="Shape 488"/>
          <p:cNvSpPr/>
          <p:nvPr/>
        </p:nvSpPr>
        <p:spPr>
          <a:xfrm>
            <a:off x="8265230"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89" name="Shape 489"/>
          <p:cNvSpPr/>
          <p:nvPr/>
        </p:nvSpPr>
        <p:spPr>
          <a:xfrm>
            <a:off x="8904517" y="3355094"/>
            <a:ext cx="134287" cy="134287"/>
          </a:xfrm>
          <a:prstGeom prst="rect">
            <a:avLst/>
          </a:prstGeom>
          <a:solidFill>
            <a:schemeClr val="accent3">
              <a:satOff val="18648"/>
              <a:lumOff val="5971"/>
            </a:schemeClr>
          </a:solidFill>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490" name="Shape 490"/>
          <p:cNvSpPr/>
          <p:nvPr/>
        </p:nvSpPr>
        <p:spPr>
          <a:xfrm>
            <a:off x="9006055" y="3186924"/>
            <a:ext cx="1483824" cy="45685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p>
            <a:pPr algn="ctr" defTabSz="410766" hangingPunct="0"/>
            <a:r>
              <a:rPr sz="2500" kern="0">
                <a:solidFill>
                  <a:srgbClr val="000000"/>
                </a:solidFill>
                <a:latin typeface="Helvetica Light"/>
                <a:sym typeface="Helvetica Light"/>
              </a:rPr>
              <a:t>“yellow”</a:t>
            </a:r>
          </a:p>
        </p:txBody>
      </p:sp>
      <p:grpSp>
        <p:nvGrpSpPr>
          <p:cNvPr id="826" name="Group 826"/>
          <p:cNvGrpSpPr/>
          <p:nvPr/>
        </p:nvGrpSpPr>
        <p:grpSpPr>
          <a:xfrm>
            <a:off x="1867782" y="2354822"/>
            <a:ext cx="1558231" cy="1558232"/>
            <a:chOff x="0" y="0"/>
            <a:chExt cx="3116460" cy="3116462"/>
          </a:xfrm>
        </p:grpSpPr>
        <p:sp>
          <p:nvSpPr>
            <p:cNvPr id="491" name="Shape 491"/>
            <p:cNvSpPr/>
            <p:nvPr/>
          </p:nvSpPr>
          <p:spPr>
            <a:xfrm rot="10800000" flipH="1">
              <a:off x="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492" name="Shape 492"/>
            <p:cNvSpPr/>
            <p:nvPr/>
          </p:nvSpPr>
          <p:spPr>
            <a:xfrm rot="10800000" flipH="1">
              <a:off x="20776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493" name="Shape 493"/>
            <p:cNvSpPr/>
            <p:nvPr/>
          </p:nvSpPr>
          <p:spPr>
            <a:xfrm rot="10800000" flipH="1">
              <a:off x="41552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494" name="Shape 494"/>
            <p:cNvSpPr/>
            <p:nvPr/>
          </p:nvSpPr>
          <p:spPr>
            <a:xfrm rot="10800000" flipH="1">
              <a:off x="41552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495" name="Shape 495"/>
            <p:cNvSpPr/>
            <p:nvPr/>
          </p:nvSpPr>
          <p:spPr>
            <a:xfrm rot="10800000" flipH="1">
              <a:off x="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496" name="Shape 496"/>
            <p:cNvSpPr/>
            <p:nvPr/>
          </p:nvSpPr>
          <p:spPr>
            <a:xfrm rot="10800000" flipH="1">
              <a:off x="20776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497" name="Shape 497"/>
            <p:cNvSpPr/>
            <p:nvPr/>
          </p:nvSpPr>
          <p:spPr>
            <a:xfrm rot="10800000" flipH="1">
              <a:off x="62329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498" name="Shape 498"/>
            <p:cNvSpPr/>
            <p:nvPr/>
          </p:nvSpPr>
          <p:spPr>
            <a:xfrm rot="10800000" flipH="1">
              <a:off x="83105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499" name="Shape 499"/>
            <p:cNvSpPr/>
            <p:nvPr/>
          </p:nvSpPr>
          <p:spPr>
            <a:xfrm rot="10800000" flipH="1">
              <a:off x="83105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00" name="Shape 500"/>
            <p:cNvSpPr/>
            <p:nvPr/>
          </p:nvSpPr>
          <p:spPr>
            <a:xfrm rot="10800000" flipH="1">
              <a:off x="103882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01" name="Shape 501"/>
            <p:cNvSpPr/>
            <p:nvPr/>
          </p:nvSpPr>
          <p:spPr>
            <a:xfrm rot="10800000" flipH="1">
              <a:off x="103882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02" name="Shape 502"/>
            <p:cNvSpPr/>
            <p:nvPr/>
          </p:nvSpPr>
          <p:spPr>
            <a:xfrm rot="10800000" flipH="1">
              <a:off x="103882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03" name="Shape 503"/>
            <p:cNvSpPr/>
            <p:nvPr/>
          </p:nvSpPr>
          <p:spPr>
            <a:xfrm rot="10800000" flipH="1">
              <a:off x="62329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04" name="Shape 504"/>
            <p:cNvSpPr/>
            <p:nvPr/>
          </p:nvSpPr>
          <p:spPr>
            <a:xfrm rot="10800000" flipH="1">
              <a:off x="83105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05" name="Shape 505"/>
            <p:cNvSpPr/>
            <p:nvPr/>
          </p:nvSpPr>
          <p:spPr>
            <a:xfrm rot="10800000" flipH="1">
              <a:off x="124658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06" name="Shape 506"/>
            <p:cNvSpPr/>
            <p:nvPr/>
          </p:nvSpPr>
          <p:spPr>
            <a:xfrm rot="10800000" flipH="1">
              <a:off x="124658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07" name="Shape 507"/>
            <p:cNvSpPr/>
            <p:nvPr/>
          </p:nvSpPr>
          <p:spPr>
            <a:xfrm rot="10800000" flipH="1">
              <a:off x="145434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08" name="Shape 508"/>
            <p:cNvSpPr/>
            <p:nvPr/>
          </p:nvSpPr>
          <p:spPr>
            <a:xfrm rot="10800000" flipH="1">
              <a:off x="145434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09" name="Shape 509"/>
            <p:cNvSpPr/>
            <p:nvPr/>
          </p:nvSpPr>
          <p:spPr>
            <a:xfrm rot="10800000" flipH="1">
              <a:off x="166211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10" name="Shape 510"/>
            <p:cNvSpPr/>
            <p:nvPr/>
          </p:nvSpPr>
          <p:spPr>
            <a:xfrm rot="10800000" flipH="1">
              <a:off x="166211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11" name="Shape 511"/>
            <p:cNvSpPr/>
            <p:nvPr/>
          </p:nvSpPr>
          <p:spPr>
            <a:xfrm rot="10800000" flipH="1">
              <a:off x="166211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12" name="Shape 512"/>
            <p:cNvSpPr/>
            <p:nvPr/>
          </p:nvSpPr>
          <p:spPr>
            <a:xfrm rot="10800000" flipH="1">
              <a:off x="124658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13" name="Shape 513"/>
            <p:cNvSpPr/>
            <p:nvPr/>
          </p:nvSpPr>
          <p:spPr>
            <a:xfrm rot="10800000" flipH="1">
              <a:off x="145434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14" name="Shape 514"/>
            <p:cNvSpPr/>
            <p:nvPr/>
          </p:nvSpPr>
          <p:spPr>
            <a:xfrm rot="10800000" flipH="1">
              <a:off x="186987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15" name="Shape 515"/>
            <p:cNvSpPr/>
            <p:nvPr/>
          </p:nvSpPr>
          <p:spPr>
            <a:xfrm rot="10800000" flipH="1">
              <a:off x="186987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16" name="Shape 516"/>
            <p:cNvSpPr/>
            <p:nvPr/>
          </p:nvSpPr>
          <p:spPr>
            <a:xfrm rot="10800000" flipH="1">
              <a:off x="207764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17" name="Shape 517"/>
            <p:cNvSpPr/>
            <p:nvPr/>
          </p:nvSpPr>
          <p:spPr>
            <a:xfrm rot="10800000" flipH="1">
              <a:off x="207764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18" name="Shape 518"/>
            <p:cNvSpPr/>
            <p:nvPr/>
          </p:nvSpPr>
          <p:spPr>
            <a:xfrm rot="10800000" flipH="1">
              <a:off x="228540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19" name="Shape 519"/>
            <p:cNvSpPr/>
            <p:nvPr/>
          </p:nvSpPr>
          <p:spPr>
            <a:xfrm rot="10800000" flipH="1">
              <a:off x="228540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20" name="Shape 520"/>
            <p:cNvSpPr/>
            <p:nvPr/>
          </p:nvSpPr>
          <p:spPr>
            <a:xfrm rot="10800000" flipH="1">
              <a:off x="228540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21" name="Shape 521"/>
            <p:cNvSpPr/>
            <p:nvPr/>
          </p:nvSpPr>
          <p:spPr>
            <a:xfrm rot="10800000" flipH="1">
              <a:off x="186987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22" name="Shape 522"/>
            <p:cNvSpPr/>
            <p:nvPr/>
          </p:nvSpPr>
          <p:spPr>
            <a:xfrm rot="10800000" flipH="1">
              <a:off x="207764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23" name="Shape 523"/>
            <p:cNvSpPr/>
            <p:nvPr/>
          </p:nvSpPr>
          <p:spPr>
            <a:xfrm rot="10800000" flipH="1">
              <a:off x="186987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24" name="Shape 524"/>
            <p:cNvSpPr/>
            <p:nvPr/>
          </p:nvSpPr>
          <p:spPr>
            <a:xfrm rot="10800000" flipH="1">
              <a:off x="207764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25" name="Shape 525"/>
            <p:cNvSpPr/>
            <p:nvPr/>
          </p:nvSpPr>
          <p:spPr>
            <a:xfrm rot="10800000" flipH="1">
              <a:off x="207764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26" name="Shape 526"/>
            <p:cNvSpPr/>
            <p:nvPr/>
          </p:nvSpPr>
          <p:spPr>
            <a:xfrm rot="10800000" flipH="1">
              <a:off x="228540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27" name="Shape 527"/>
            <p:cNvSpPr/>
            <p:nvPr/>
          </p:nvSpPr>
          <p:spPr>
            <a:xfrm rot="10800000" flipH="1">
              <a:off x="228540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28" name="Shape 528"/>
            <p:cNvSpPr/>
            <p:nvPr/>
          </p:nvSpPr>
          <p:spPr>
            <a:xfrm rot="10800000" flipH="1">
              <a:off x="228540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29" name="Shape 529"/>
            <p:cNvSpPr/>
            <p:nvPr/>
          </p:nvSpPr>
          <p:spPr>
            <a:xfrm rot="10800000" flipH="1">
              <a:off x="186987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30" name="Shape 530"/>
            <p:cNvSpPr/>
            <p:nvPr/>
          </p:nvSpPr>
          <p:spPr>
            <a:xfrm rot="10800000" flipH="1">
              <a:off x="207764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31" name="Shape 531"/>
            <p:cNvSpPr/>
            <p:nvPr/>
          </p:nvSpPr>
          <p:spPr>
            <a:xfrm rot="10800000" flipH="1">
              <a:off x="145434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32" name="Shape 532"/>
            <p:cNvSpPr/>
            <p:nvPr/>
          </p:nvSpPr>
          <p:spPr>
            <a:xfrm rot="10800000" flipH="1">
              <a:off x="166211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33" name="Shape 533"/>
            <p:cNvSpPr/>
            <p:nvPr/>
          </p:nvSpPr>
          <p:spPr>
            <a:xfrm rot="10800000" flipH="1">
              <a:off x="166211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34" name="Shape 534"/>
            <p:cNvSpPr/>
            <p:nvPr/>
          </p:nvSpPr>
          <p:spPr>
            <a:xfrm rot="10800000" flipH="1">
              <a:off x="124658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35" name="Shape 535"/>
            <p:cNvSpPr/>
            <p:nvPr/>
          </p:nvSpPr>
          <p:spPr>
            <a:xfrm rot="10800000" flipH="1">
              <a:off x="145434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36" name="Shape 536"/>
            <p:cNvSpPr/>
            <p:nvPr/>
          </p:nvSpPr>
          <p:spPr>
            <a:xfrm rot="10800000" flipH="1">
              <a:off x="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37" name="Shape 537"/>
            <p:cNvSpPr/>
            <p:nvPr/>
          </p:nvSpPr>
          <p:spPr>
            <a:xfrm rot="10800000" flipH="1">
              <a:off x="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38" name="Shape 538"/>
            <p:cNvSpPr/>
            <p:nvPr/>
          </p:nvSpPr>
          <p:spPr>
            <a:xfrm rot="10800000" flipH="1">
              <a:off x="20776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39" name="Shape 539"/>
            <p:cNvSpPr/>
            <p:nvPr/>
          </p:nvSpPr>
          <p:spPr>
            <a:xfrm rot="10800000" flipH="1">
              <a:off x="20776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40" name="Shape 540"/>
            <p:cNvSpPr/>
            <p:nvPr/>
          </p:nvSpPr>
          <p:spPr>
            <a:xfrm rot="10800000" flipH="1">
              <a:off x="41552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41" name="Shape 541"/>
            <p:cNvSpPr/>
            <p:nvPr/>
          </p:nvSpPr>
          <p:spPr>
            <a:xfrm rot="10800000" flipH="1">
              <a:off x="41552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42" name="Shape 542"/>
            <p:cNvSpPr/>
            <p:nvPr/>
          </p:nvSpPr>
          <p:spPr>
            <a:xfrm rot="10800000" flipH="1">
              <a:off x="41552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43" name="Shape 543"/>
            <p:cNvSpPr/>
            <p:nvPr/>
          </p:nvSpPr>
          <p:spPr>
            <a:xfrm rot="10800000" flipH="1">
              <a:off x="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44" name="Shape 544"/>
            <p:cNvSpPr/>
            <p:nvPr/>
          </p:nvSpPr>
          <p:spPr>
            <a:xfrm rot="10800000" flipH="1">
              <a:off x="20776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45" name="Shape 545"/>
            <p:cNvSpPr/>
            <p:nvPr/>
          </p:nvSpPr>
          <p:spPr>
            <a:xfrm rot="10800000" flipH="1">
              <a:off x="62329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46" name="Shape 546"/>
            <p:cNvSpPr/>
            <p:nvPr/>
          </p:nvSpPr>
          <p:spPr>
            <a:xfrm rot="10800000" flipH="1">
              <a:off x="62329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47" name="Shape 547"/>
            <p:cNvSpPr/>
            <p:nvPr/>
          </p:nvSpPr>
          <p:spPr>
            <a:xfrm rot="10800000" flipH="1">
              <a:off x="83105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48" name="Shape 548"/>
            <p:cNvSpPr/>
            <p:nvPr/>
          </p:nvSpPr>
          <p:spPr>
            <a:xfrm rot="10800000" flipH="1">
              <a:off x="83105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49" name="Shape 549"/>
            <p:cNvSpPr/>
            <p:nvPr/>
          </p:nvSpPr>
          <p:spPr>
            <a:xfrm rot="10800000" flipH="1">
              <a:off x="103882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50" name="Shape 550"/>
            <p:cNvSpPr/>
            <p:nvPr/>
          </p:nvSpPr>
          <p:spPr>
            <a:xfrm rot="10800000" flipH="1">
              <a:off x="103882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51" name="Shape 551"/>
            <p:cNvSpPr/>
            <p:nvPr/>
          </p:nvSpPr>
          <p:spPr>
            <a:xfrm rot="10800000" flipH="1">
              <a:off x="103882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52" name="Shape 552"/>
            <p:cNvSpPr/>
            <p:nvPr/>
          </p:nvSpPr>
          <p:spPr>
            <a:xfrm rot="10800000" flipH="1">
              <a:off x="62329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53" name="Shape 553"/>
            <p:cNvSpPr/>
            <p:nvPr/>
          </p:nvSpPr>
          <p:spPr>
            <a:xfrm rot="10800000" flipH="1">
              <a:off x="83105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54" name="Shape 554"/>
            <p:cNvSpPr/>
            <p:nvPr/>
          </p:nvSpPr>
          <p:spPr>
            <a:xfrm rot="10800000" flipH="1">
              <a:off x="124658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55" name="Shape 555"/>
            <p:cNvSpPr/>
            <p:nvPr/>
          </p:nvSpPr>
          <p:spPr>
            <a:xfrm rot="10800000" flipH="1">
              <a:off x="124658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56" name="Shape 556"/>
            <p:cNvSpPr/>
            <p:nvPr/>
          </p:nvSpPr>
          <p:spPr>
            <a:xfrm rot="10800000" flipH="1">
              <a:off x="145434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57" name="Shape 557"/>
            <p:cNvSpPr/>
            <p:nvPr/>
          </p:nvSpPr>
          <p:spPr>
            <a:xfrm rot="10800000" flipH="1">
              <a:off x="145434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58" name="Shape 558"/>
            <p:cNvSpPr/>
            <p:nvPr/>
          </p:nvSpPr>
          <p:spPr>
            <a:xfrm rot="10800000" flipH="1">
              <a:off x="166211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59" name="Shape 559"/>
            <p:cNvSpPr/>
            <p:nvPr/>
          </p:nvSpPr>
          <p:spPr>
            <a:xfrm rot="10800000" flipH="1">
              <a:off x="166211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60" name="Shape 560"/>
            <p:cNvSpPr/>
            <p:nvPr/>
          </p:nvSpPr>
          <p:spPr>
            <a:xfrm rot="10800000" flipH="1">
              <a:off x="166211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61" name="Shape 561"/>
            <p:cNvSpPr/>
            <p:nvPr/>
          </p:nvSpPr>
          <p:spPr>
            <a:xfrm rot="10800000" flipH="1">
              <a:off x="124658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62" name="Shape 562"/>
            <p:cNvSpPr/>
            <p:nvPr/>
          </p:nvSpPr>
          <p:spPr>
            <a:xfrm rot="10800000" flipH="1">
              <a:off x="145434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63" name="Shape 563"/>
            <p:cNvSpPr/>
            <p:nvPr/>
          </p:nvSpPr>
          <p:spPr>
            <a:xfrm rot="10800000" flipH="1">
              <a:off x="186987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64" name="Shape 564"/>
            <p:cNvSpPr/>
            <p:nvPr/>
          </p:nvSpPr>
          <p:spPr>
            <a:xfrm rot="10800000" flipH="1">
              <a:off x="186987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65" name="Shape 565"/>
            <p:cNvSpPr/>
            <p:nvPr/>
          </p:nvSpPr>
          <p:spPr>
            <a:xfrm rot="10800000" flipH="1">
              <a:off x="207764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66" name="Shape 566"/>
            <p:cNvSpPr/>
            <p:nvPr/>
          </p:nvSpPr>
          <p:spPr>
            <a:xfrm rot="10800000" flipH="1">
              <a:off x="207764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67" name="Shape 567"/>
            <p:cNvSpPr/>
            <p:nvPr/>
          </p:nvSpPr>
          <p:spPr>
            <a:xfrm rot="10800000" flipH="1">
              <a:off x="228540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68" name="Shape 568"/>
            <p:cNvSpPr/>
            <p:nvPr/>
          </p:nvSpPr>
          <p:spPr>
            <a:xfrm rot="10800000" flipH="1">
              <a:off x="228540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69" name="Shape 569"/>
            <p:cNvSpPr/>
            <p:nvPr/>
          </p:nvSpPr>
          <p:spPr>
            <a:xfrm rot="10800000" flipH="1">
              <a:off x="228540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70" name="Shape 570"/>
            <p:cNvSpPr/>
            <p:nvPr/>
          </p:nvSpPr>
          <p:spPr>
            <a:xfrm rot="10800000" flipH="1">
              <a:off x="186987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71" name="Shape 571"/>
            <p:cNvSpPr/>
            <p:nvPr/>
          </p:nvSpPr>
          <p:spPr>
            <a:xfrm rot="10800000" flipH="1">
              <a:off x="207764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72" name="Shape 572"/>
            <p:cNvSpPr/>
            <p:nvPr/>
          </p:nvSpPr>
          <p:spPr>
            <a:xfrm rot="10800000" flipH="1">
              <a:off x="249316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73" name="Shape 573"/>
            <p:cNvSpPr/>
            <p:nvPr/>
          </p:nvSpPr>
          <p:spPr>
            <a:xfrm rot="10800000" flipH="1">
              <a:off x="249316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74" name="Shape 574"/>
            <p:cNvSpPr/>
            <p:nvPr/>
          </p:nvSpPr>
          <p:spPr>
            <a:xfrm rot="10800000" flipH="1">
              <a:off x="270093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75" name="Shape 575"/>
            <p:cNvSpPr/>
            <p:nvPr/>
          </p:nvSpPr>
          <p:spPr>
            <a:xfrm rot="10800000" flipH="1">
              <a:off x="270093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76" name="Shape 576"/>
            <p:cNvSpPr/>
            <p:nvPr/>
          </p:nvSpPr>
          <p:spPr>
            <a:xfrm rot="10800000" flipH="1">
              <a:off x="290869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77" name="Shape 577"/>
            <p:cNvSpPr/>
            <p:nvPr/>
          </p:nvSpPr>
          <p:spPr>
            <a:xfrm rot="10800000" flipH="1">
              <a:off x="290869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78" name="Shape 578"/>
            <p:cNvSpPr/>
            <p:nvPr/>
          </p:nvSpPr>
          <p:spPr>
            <a:xfrm rot="10800000" flipH="1">
              <a:off x="290869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79" name="Shape 579"/>
            <p:cNvSpPr/>
            <p:nvPr/>
          </p:nvSpPr>
          <p:spPr>
            <a:xfrm rot="10800000" flipH="1">
              <a:off x="249316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80" name="Shape 580"/>
            <p:cNvSpPr/>
            <p:nvPr/>
          </p:nvSpPr>
          <p:spPr>
            <a:xfrm rot="10800000" flipH="1">
              <a:off x="270093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81" name="Shape 581"/>
            <p:cNvSpPr/>
            <p:nvPr/>
          </p:nvSpPr>
          <p:spPr>
            <a:xfrm rot="10800000" flipH="1">
              <a:off x="249316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82" name="Shape 582"/>
            <p:cNvSpPr/>
            <p:nvPr/>
          </p:nvSpPr>
          <p:spPr>
            <a:xfrm rot="10800000" flipH="1">
              <a:off x="249316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83" name="Shape 583"/>
            <p:cNvSpPr/>
            <p:nvPr/>
          </p:nvSpPr>
          <p:spPr>
            <a:xfrm rot="10800000" flipH="1">
              <a:off x="270093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84" name="Shape 584"/>
            <p:cNvSpPr/>
            <p:nvPr/>
          </p:nvSpPr>
          <p:spPr>
            <a:xfrm rot="10800000" flipH="1">
              <a:off x="270093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85" name="Shape 585"/>
            <p:cNvSpPr/>
            <p:nvPr/>
          </p:nvSpPr>
          <p:spPr>
            <a:xfrm rot="10800000" flipH="1">
              <a:off x="290869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86" name="Shape 586"/>
            <p:cNvSpPr/>
            <p:nvPr/>
          </p:nvSpPr>
          <p:spPr>
            <a:xfrm rot="10800000" flipH="1">
              <a:off x="290869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87" name="Shape 587"/>
            <p:cNvSpPr/>
            <p:nvPr/>
          </p:nvSpPr>
          <p:spPr>
            <a:xfrm rot="10800000" flipH="1">
              <a:off x="290869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88" name="Shape 588"/>
            <p:cNvSpPr/>
            <p:nvPr/>
          </p:nvSpPr>
          <p:spPr>
            <a:xfrm rot="10800000" flipH="1">
              <a:off x="249316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89" name="Shape 589"/>
            <p:cNvSpPr/>
            <p:nvPr/>
          </p:nvSpPr>
          <p:spPr>
            <a:xfrm rot="10800000" flipH="1">
              <a:off x="270093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90" name="Shape 590"/>
            <p:cNvSpPr/>
            <p:nvPr/>
          </p:nvSpPr>
          <p:spPr>
            <a:xfrm rot="10800000" flipH="1">
              <a:off x="249316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91" name="Shape 591"/>
            <p:cNvSpPr/>
            <p:nvPr/>
          </p:nvSpPr>
          <p:spPr>
            <a:xfrm rot="10800000" flipH="1">
              <a:off x="249316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92" name="Shape 592"/>
            <p:cNvSpPr/>
            <p:nvPr/>
          </p:nvSpPr>
          <p:spPr>
            <a:xfrm rot="10800000" flipH="1">
              <a:off x="270093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93" name="Shape 593"/>
            <p:cNvSpPr/>
            <p:nvPr/>
          </p:nvSpPr>
          <p:spPr>
            <a:xfrm rot="10800000" flipH="1">
              <a:off x="270093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94" name="Shape 594"/>
            <p:cNvSpPr/>
            <p:nvPr/>
          </p:nvSpPr>
          <p:spPr>
            <a:xfrm rot="10800000" flipH="1">
              <a:off x="290869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95" name="Shape 595"/>
            <p:cNvSpPr/>
            <p:nvPr/>
          </p:nvSpPr>
          <p:spPr>
            <a:xfrm rot="10800000" flipH="1">
              <a:off x="290869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96" name="Shape 596"/>
            <p:cNvSpPr/>
            <p:nvPr/>
          </p:nvSpPr>
          <p:spPr>
            <a:xfrm rot="10800000" flipH="1">
              <a:off x="290869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97" name="Shape 597"/>
            <p:cNvSpPr/>
            <p:nvPr/>
          </p:nvSpPr>
          <p:spPr>
            <a:xfrm rot="10800000" flipH="1">
              <a:off x="249316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98" name="Shape 598"/>
            <p:cNvSpPr/>
            <p:nvPr/>
          </p:nvSpPr>
          <p:spPr>
            <a:xfrm rot="10800000" flipH="1">
              <a:off x="270093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599" name="Shape 599"/>
            <p:cNvSpPr/>
            <p:nvPr/>
          </p:nvSpPr>
          <p:spPr>
            <a:xfrm rot="10800000" flipH="1">
              <a:off x="1454348" y="1454348"/>
              <a:ext cx="207765" cy="207765"/>
            </a:xfrm>
            <a:prstGeom prst="rect">
              <a:avLst/>
            </a:prstGeom>
            <a:solidFill>
              <a:srgbClr val="11B119"/>
            </a:solid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00" name="Shape 600"/>
            <p:cNvSpPr/>
            <p:nvPr/>
          </p:nvSpPr>
          <p:spPr>
            <a:xfrm rot="10800000" flipH="1">
              <a:off x="0"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01" name="Shape 601"/>
            <p:cNvSpPr/>
            <p:nvPr/>
          </p:nvSpPr>
          <p:spPr>
            <a:xfrm rot="10800000" flipH="1">
              <a:off x="0"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02" name="Shape 602"/>
            <p:cNvSpPr/>
            <p:nvPr/>
          </p:nvSpPr>
          <p:spPr>
            <a:xfrm rot="10800000" flipH="1">
              <a:off x="207764"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03" name="Shape 603"/>
            <p:cNvSpPr/>
            <p:nvPr/>
          </p:nvSpPr>
          <p:spPr>
            <a:xfrm rot="10800000" flipH="1">
              <a:off x="207764"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04" name="Shape 604"/>
            <p:cNvSpPr/>
            <p:nvPr/>
          </p:nvSpPr>
          <p:spPr>
            <a:xfrm rot="10800000" flipH="1">
              <a:off x="415528"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05" name="Shape 605"/>
            <p:cNvSpPr/>
            <p:nvPr/>
          </p:nvSpPr>
          <p:spPr>
            <a:xfrm rot="10800000" flipH="1">
              <a:off x="415528"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06" name="Shape 606"/>
            <p:cNvSpPr/>
            <p:nvPr/>
          </p:nvSpPr>
          <p:spPr>
            <a:xfrm rot="10800000" flipH="1">
              <a:off x="415528"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07" name="Shape 607"/>
            <p:cNvSpPr/>
            <p:nvPr/>
          </p:nvSpPr>
          <p:spPr>
            <a:xfrm rot="10800000" flipH="1">
              <a:off x="0"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08" name="Shape 608"/>
            <p:cNvSpPr/>
            <p:nvPr/>
          </p:nvSpPr>
          <p:spPr>
            <a:xfrm rot="10800000" flipH="1">
              <a:off x="207764"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09" name="Shape 609"/>
            <p:cNvSpPr/>
            <p:nvPr/>
          </p:nvSpPr>
          <p:spPr>
            <a:xfrm rot="10800000" flipH="1">
              <a:off x="623292"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10" name="Shape 610"/>
            <p:cNvSpPr/>
            <p:nvPr/>
          </p:nvSpPr>
          <p:spPr>
            <a:xfrm rot="10800000" flipH="1">
              <a:off x="623292"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11" name="Shape 611"/>
            <p:cNvSpPr/>
            <p:nvPr/>
          </p:nvSpPr>
          <p:spPr>
            <a:xfrm rot="10800000" flipH="1">
              <a:off x="831056"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12" name="Shape 612"/>
            <p:cNvSpPr/>
            <p:nvPr/>
          </p:nvSpPr>
          <p:spPr>
            <a:xfrm rot="10800000" flipH="1">
              <a:off x="831056"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13" name="Shape 613"/>
            <p:cNvSpPr/>
            <p:nvPr/>
          </p:nvSpPr>
          <p:spPr>
            <a:xfrm rot="10800000" flipH="1">
              <a:off x="1038820"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14" name="Shape 614"/>
            <p:cNvSpPr/>
            <p:nvPr/>
          </p:nvSpPr>
          <p:spPr>
            <a:xfrm rot="10800000" flipH="1">
              <a:off x="1038820"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15" name="Shape 615"/>
            <p:cNvSpPr/>
            <p:nvPr/>
          </p:nvSpPr>
          <p:spPr>
            <a:xfrm rot="10800000" flipH="1">
              <a:off x="1038820"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16" name="Shape 616"/>
            <p:cNvSpPr/>
            <p:nvPr/>
          </p:nvSpPr>
          <p:spPr>
            <a:xfrm rot="10800000" flipH="1">
              <a:off x="623292"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17" name="Shape 617"/>
            <p:cNvSpPr/>
            <p:nvPr/>
          </p:nvSpPr>
          <p:spPr>
            <a:xfrm rot="10800000" flipH="1">
              <a:off x="831056"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18" name="Shape 618"/>
            <p:cNvSpPr/>
            <p:nvPr/>
          </p:nvSpPr>
          <p:spPr>
            <a:xfrm rot="10800000" flipH="1">
              <a:off x="623292"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19" name="Shape 619"/>
            <p:cNvSpPr/>
            <p:nvPr/>
          </p:nvSpPr>
          <p:spPr>
            <a:xfrm rot="10800000" flipH="1">
              <a:off x="623292"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20" name="Shape 620"/>
            <p:cNvSpPr/>
            <p:nvPr/>
          </p:nvSpPr>
          <p:spPr>
            <a:xfrm rot="10800000" flipH="1">
              <a:off x="831056"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21" name="Shape 621"/>
            <p:cNvSpPr/>
            <p:nvPr/>
          </p:nvSpPr>
          <p:spPr>
            <a:xfrm rot="10800000" flipH="1">
              <a:off x="831056"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22" name="Shape 622"/>
            <p:cNvSpPr/>
            <p:nvPr/>
          </p:nvSpPr>
          <p:spPr>
            <a:xfrm rot="10800000" flipH="1">
              <a:off x="1038820"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23" name="Shape 623"/>
            <p:cNvSpPr/>
            <p:nvPr/>
          </p:nvSpPr>
          <p:spPr>
            <a:xfrm rot="10800000" flipH="1">
              <a:off x="1038820"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24" name="Shape 624"/>
            <p:cNvSpPr/>
            <p:nvPr/>
          </p:nvSpPr>
          <p:spPr>
            <a:xfrm rot="10800000" flipH="1">
              <a:off x="1038820"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25" name="Shape 625"/>
            <p:cNvSpPr/>
            <p:nvPr/>
          </p:nvSpPr>
          <p:spPr>
            <a:xfrm rot="10800000" flipH="1">
              <a:off x="623292"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26" name="Shape 626"/>
            <p:cNvSpPr/>
            <p:nvPr/>
          </p:nvSpPr>
          <p:spPr>
            <a:xfrm rot="10800000" flipH="1">
              <a:off x="831056"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27" name="Shape 627"/>
            <p:cNvSpPr/>
            <p:nvPr/>
          </p:nvSpPr>
          <p:spPr>
            <a:xfrm rot="10800000" flipH="1">
              <a:off x="0"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28" name="Shape 628"/>
            <p:cNvSpPr/>
            <p:nvPr/>
          </p:nvSpPr>
          <p:spPr>
            <a:xfrm rot="10800000" flipH="1">
              <a:off x="0"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29" name="Shape 629"/>
            <p:cNvSpPr/>
            <p:nvPr/>
          </p:nvSpPr>
          <p:spPr>
            <a:xfrm rot="10800000" flipH="1">
              <a:off x="207764"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30" name="Shape 630"/>
            <p:cNvSpPr/>
            <p:nvPr/>
          </p:nvSpPr>
          <p:spPr>
            <a:xfrm rot="10800000" flipH="1">
              <a:off x="207764"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31" name="Shape 631"/>
            <p:cNvSpPr/>
            <p:nvPr/>
          </p:nvSpPr>
          <p:spPr>
            <a:xfrm rot="10800000" flipH="1">
              <a:off x="415528"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32" name="Shape 632"/>
            <p:cNvSpPr/>
            <p:nvPr/>
          </p:nvSpPr>
          <p:spPr>
            <a:xfrm rot="10800000" flipH="1">
              <a:off x="415528"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33" name="Shape 633"/>
            <p:cNvSpPr/>
            <p:nvPr/>
          </p:nvSpPr>
          <p:spPr>
            <a:xfrm rot="10800000" flipH="1">
              <a:off x="415528"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34" name="Shape 634"/>
            <p:cNvSpPr/>
            <p:nvPr/>
          </p:nvSpPr>
          <p:spPr>
            <a:xfrm rot="10800000" flipH="1">
              <a:off x="0"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35" name="Shape 635"/>
            <p:cNvSpPr/>
            <p:nvPr/>
          </p:nvSpPr>
          <p:spPr>
            <a:xfrm rot="10800000" flipH="1">
              <a:off x="207764"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36" name="Shape 636"/>
            <p:cNvSpPr/>
            <p:nvPr/>
          </p:nvSpPr>
          <p:spPr>
            <a:xfrm rot="10800000" flipH="1">
              <a:off x="1246584"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37" name="Shape 637"/>
            <p:cNvSpPr/>
            <p:nvPr/>
          </p:nvSpPr>
          <p:spPr>
            <a:xfrm rot="10800000" flipH="1">
              <a:off x="1246584"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38" name="Shape 638"/>
            <p:cNvSpPr/>
            <p:nvPr/>
          </p:nvSpPr>
          <p:spPr>
            <a:xfrm rot="10800000" flipH="1">
              <a:off x="1454348"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39" name="Shape 639"/>
            <p:cNvSpPr/>
            <p:nvPr/>
          </p:nvSpPr>
          <p:spPr>
            <a:xfrm rot="10800000" flipH="1">
              <a:off x="1454348"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40" name="Shape 640"/>
            <p:cNvSpPr/>
            <p:nvPr/>
          </p:nvSpPr>
          <p:spPr>
            <a:xfrm rot="10800000" flipH="1">
              <a:off x="1662112"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41" name="Shape 641"/>
            <p:cNvSpPr/>
            <p:nvPr/>
          </p:nvSpPr>
          <p:spPr>
            <a:xfrm rot="10800000" flipH="1">
              <a:off x="1662112"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42" name="Shape 642"/>
            <p:cNvSpPr/>
            <p:nvPr/>
          </p:nvSpPr>
          <p:spPr>
            <a:xfrm rot="10800000" flipH="1">
              <a:off x="1662112"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43" name="Shape 643"/>
            <p:cNvSpPr/>
            <p:nvPr/>
          </p:nvSpPr>
          <p:spPr>
            <a:xfrm rot="10800000" flipH="1">
              <a:off x="1246584"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44" name="Shape 644"/>
            <p:cNvSpPr/>
            <p:nvPr/>
          </p:nvSpPr>
          <p:spPr>
            <a:xfrm rot="10800000" flipH="1">
              <a:off x="1454348"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45" name="Shape 645"/>
            <p:cNvSpPr/>
            <p:nvPr/>
          </p:nvSpPr>
          <p:spPr>
            <a:xfrm rot="10800000" flipH="1">
              <a:off x="1869876"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46" name="Shape 646"/>
            <p:cNvSpPr/>
            <p:nvPr/>
          </p:nvSpPr>
          <p:spPr>
            <a:xfrm rot="10800000" flipH="1">
              <a:off x="1869876"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47" name="Shape 647"/>
            <p:cNvSpPr/>
            <p:nvPr/>
          </p:nvSpPr>
          <p:spPr>
            <a:xfrm rot="10800000" flipH="1">
              <a:off x="2077640"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48" name="Shape 648"/>
            <p:cNvSpPr/>
            <p:nvPr/>
          </p:nvSpPr>
          <p:spPr>
            <a:xfrm rot="10800000" flipH="1">
              <a:off x="2077640"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49" name="Shape 649"/>
            <p:cNvSpPr/>
            <p:nvPr/>
          </p:nvSpPr>
          <p:spPr>
            <a:xfrm rot="10800000" flipH="1">
              <a:off x="2285404"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50" name="Shape 650"/>
            <p:cNvSpPr/>
            <p:nvPr/>
          </p:nvSpPr>
          <p:spPr>
            <a:xfrm rot="10800000" flipH="1">
              <a:off x="2285404"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51" name="Shape 651"/>
            <p:cNvSpPr/>
            <p:nvPr/>
          </p:nvSpPr>
          <p:spPr>
            <a:xfrm rot="10800000" flipH="1">
              <a:off x="2285404"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52" name="Shape 652"/>
            <p:cNvSpPr/>
            <p:nvPr/>
          </p:nvSpPr>
          <p:spPr>
            <a:xfrm rot="10800000" flipH="1">
              <a:off x="1869876"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53" name="Shape 653"/>
            <p:cNvSpPr/>
            <p:nvPr/>
          </p:nvSpPr>
          <p:spPr>
            <a:xfrm rot="10800000" flipH="1">
              <a:off x="2077640"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54" name="Shape 654"/>
            <p:cNvSpPr/>
            <p:nvPr/>
          </p:nvSpPr>
          <p:spPr>
            <a:xfrm rot="10800000" flipH="1">
              <a:off x="1869876"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55" name="Shape 655"/>
            <p:cNvSpPr/>
            <p:nvPr/>
          </p:nvSpPr>
          <p:spPr>
            <a:xfrm rot="10800000" flipH="1">
              <a:off x="1869876"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56" name="Shape 656"/>
            <p:cNvSpPr/>
            <p:nvPr/>
          </p:nvSpPr>
          <p:spPr>
            <a:xfrm rot="10800000" flipH="1">
              <a:off x="2077640"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57" name="Shape 657"/>
            <p:cNvSpPr/>
            <p:nvPr/>
          </p:nvSpPr>
          <p:spPr>
            <a:xfrm rot="10800000" flipH="1">
              <a:off x="2077640"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58" name="Shape 658"/>
            <p:cNvSpPr/>
            <p:nvPr/>
          </p:nvSpPr>
          <p:spPr>
            <a:xfrm rot="10800000" flipH="1">
              <a:off x="2285404"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59" name="Shape 659"/>
            <p:cNvSpPr/>
            <p:nvPr/>
          </p:nvSpPr>
          <p:spPr>
            <a:xfrm rot="10800000" flipH="1">
              <a:off x="2285404"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60" name="Shape 660"/>
            <p:cNvSpPr/>
            <p:nvPr/>
          </p:nvSpPr>
          <p:spPr>
            <a:xfrm rot="10800000" flipH="1">
              <a:off x="2285404"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61" name="Shape 661"/>
            <p:cNvSpPr/>
            <p:nvPr/>
          </p:nvSpPr>
          <p:spPr>
            <a:xfrm rot="10800000" flipH="1">
              <a:off x="1869876"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62" name="Shape 662"/>
            <p:cNvSpPr/>
            <p:nvPr/>
          </p:nvSpPr>
          <p:spPr>
            <a:xfrm rot="10800000" flipH="1">
              <a:off x="2077640"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63" name="Shape 663"/>
            <p:cNvSpPr/>
            <p:nvPr/>
          </p:nvSpPr>
          <p:spPr>
            <a:xfrm rot="10800000" flipH="1">
              <a:off x="1246584"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64" name="Shape 664"/>
            <p:cNvSpPr/>
            <p:nvPr/>
          </p:nvSpPr>
          <p:spPr>
            <a:xfrm rot="10800000" flipH="1">
              <a:off x="1246584"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65" name="Shape 665"/>
            <p:cNvSpPr/>
            <p:nvPr/>
          </p:nvSpPr>
          <p:spPr>
            <a:xfrm rot="10800000" flipH="1">
              <a:off x="1454348"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66" name="Shape 666"/>
            <p:cNvSpPr/>
            <p:nvPr/>
          </p:nvSpPr>
          <p:spPr>
            <a:xfrm rot="10800000" flipH="1">
              <a:off x="1454348"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67" name="Shape 667"/>
            <p:cNvSpPr/>
            <p:nvPr/>
          </p:nvSpPr>
          <p:spPr>
            <a:xfrm rot="10800000" flipH="1">
              <a:off x="1662112"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68" name="Shape 668"/>
            <p:cNvSpPr/>
            <p:nvPr/>
          </p:nvSpPr>
          <p:spPr>
            <a:xfrm rot="10800000" flipH="1">
              <a:off x="1662112"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69" name="Shape 669"/>
            <p:cNvSpPr/>
            <p:nvPr/>
          </p:nvSpPr>
          <p:spPr>
            <a:xfrm rot="10800000" flipH="1">
              <a:off x="1662112"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70" name="Shape 670"/>
            <p:cNvSpPr/>
            <p:nvPr/>
          </p:nvSpPr>
          <p:spPr>
            <a:xfrm rot="10800000" flipH="1">
              <a:off x="1246584"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71" name="Shape 671"/>
            <p:cNvSpPr/>
            <p:nvPr/>
          </p:nvSpPr>
          <p:spPr>
            <a:xfrm rot="10800000" flipH="1">
              <a:off x="1454348"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72" name="Shape 672"/>
            <p:cNvSpPr/>
            <p:nvPr/>
          </p:nvSpPr>
          <p:spPr>
            <a:xfrm rot="10800000" flipH="1">
              <a:off x="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73" name="Shape 673"/>
            <p:cNvSpPr/>
            <p:nvPr/>
          </p:nvSpPr>
          <p:spPr>
            <a:xfrm rot="10800000" flipH="1">
              <a:off x="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74" name="Shape 674"/>
            <p:cNvSpPr/>
            <p:nvPr/>
          </p:nvSpPr>
          <p:spPr>
            <a:xfrm rot="10800000" flipH="1">
              <a:off x="20776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75" name="Shape 675"/>
            <p:cNvSpPr/>
            <p:nvPr/>
          </p:nvSpPr>
          <p:spPr>
            <a:xfrm rot="10800000" flipH="1">
              <a:off x="20776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76" name="Shape 676"/>
            <p:cNvSpPr/>
            <p:nvPr/>
          </p:nvSpPr>
          <p:spPr>
            <a:xfrm rot="10800000" flipH="1">
              <a:off x="41552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77" name="Shape 677"/>
            <p:cNvSpPr/>
            <p:nvPr/>
          </p:nvSpPr>
          <p:spPr>
            <a:xfrm rot="10800000" flipH="1">
              <a:off x="41552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78" name="Shape 678"/>
            <p:cNvSpPr/>
            <p:nvPr/>
          </p:nvSpPr>
          <p:spPr>
            <a:xfrm rot="10800000" flipH="1">
              <a:off x="41552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79" name="Shape 679"/>
            <p:cNvSpPr/>
            <p:nvPr/>
          </p:nvSpPr>
          <p:spPr>
            <a:xfrm rot="10800000" flipH="1">
              <a:off x="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80" name="Shape 680"/>
            <p:cNvSpPr/>
            <p:nvPr/>
          </p:nvSpPr>
          <p:spPr>
            <a:xfrm rot="10800000" flipH="1">
              <a:off x="20776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81" name="Shape 681"/>
            <p:cNvSpPr/>
            <p:nvPr/>
          </p:nvSpPr>
          <p:spPr>
            <a:xfrm rot="10800000" flipH="1">
              <a:off x="62329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82" name="Shape 682"/>
            <p:cNvSpPr/>
            <p:nvPr/>
          </p:nvSpPr>
          <p:spPr>
            <a:xfrm rot="10800000" flipH="1">
              <a:off x="62329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83" name="Shape 683"/>
            <p:cNvSpPr/>
            <p:nvPr/>
          </p:nvSpPr>
          <p:spPr>
            <a:xfrm rot="10800000" flipH="1">
              <a:off x="83105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84" name="Shape 684"/>
            <p:cNvSpPr/>
            <p:nvPr/>
          </p:nvSpPr>
          <p:spPr>
            <a:xfrm rot="10800000" flipH="1">
              <a:off x="83105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85" name="Shape 685"/>
            <p:cNvSpPr/>
            <p:nvPr/>
          </p:nvSpPr>
          <p:spPr>
            <a:xfrm rot="10800000" flipH="1">
              <a:off x="103882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86" name="Shape 686"/>
            <p:cNvSpPr/>
            <p:nvPr/>
          </p:nvSpPr>
          <p:spPr>
            <a:xfrm rot="10800000" flipH="1">
              <a:off x="103882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87" name="Shape 687"/>
            <p:cNvSpPr/>
            <p:nvPr/>
          </p:nvSpPr>
          <p:spPr>
            <a:xfrm rot="10800000" flipH="1">
              <a:off x="103882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88" name="Shape 688"/>
            <p:cNvSpPr/>
            <p:nvPr/>
          </p:nvSpPr>
          <p:spPr>
            <a:xfrm rot="10800000" flipH="1">
              <a:off x="62329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89" name="Shape 689"/>
            <p:cNvSpPr/>
            <p:nvPr/>
          </p:nvSpPr>
          <p:spPr>
            <a:xfrm rot="10800000" flipH="1">
              <a:off x="83105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90" name="Shape 690"/>
            <p:cNvSpPr/>
            <p:nvPr/>
          </p:nvSpPr>
          <p:spPr>
            <a:xfrm rot="10800000" flipH="1">
              <a:off x="62329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91" name="Shape 691"/>
            <p:cNvSpPr/>
            <p:nvPr/>
          </p:nvSpPr>
          <p:spPr>
            <a:xfrm rot="10800000" flipH="1">
              <a:off x="62329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92" name="Shape 692"/>
            <p:cNvSpPr/>
            <p:nvPr/>
          </p:nvSpPr>
          <p:spPr>
            <a:xfrm rot="10800000" flipH="1">
              <a:off x="83105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93" name="Shape 693"/>
            <p:cNvSpPr/>
            <p:nvPr/>
          </p:nvSpPr>
          <p:spPr>
            <a:xfrm rot="10800000" flipH="1">
              <a:off x="83105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94" name="Shape 694"/>
            <p:cNvSpPr/>
            <p:nvPr/>
          </p:nvSpPr>
          <p:spPr>
            <a:xfrm rot="10800000" flipH="1">
              <a:off x="103882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95" name="Shape 695"/>
            <p:cNvSpPr/>
            <p:nvPr/>
          </p:nvSpPr>
          <p:spPr>
            <a:xfrm rot="10800000" flipH="1">
              <a:off x="103882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96" name="Shape 696"/>
            <p:cNvSpPr/>
            <p:nvPr/>
          </p:nvSpPr>
          <p:spPr>
            <a:xfrm rot="10800000" flipH="1">
              <a:off x="103882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97" name="Shape 697"/>
            <p:cNvSpPr/>
            <p:nvPr/>
          </p:nvSpPr>
          <p:spPr>
            <a:xfrm rot="10800000" flipH="1">
              <a:off x="62329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98" name="Shape 698"/>
            <p:cNvSpPr/>
            <p:nvPr/>
          </p:nvSpPr>
          <p:spPr>
            <a:xfrm rot="10800000" flipH="1">
              <a:off x="83105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699" name="Shape 699"/>
            <p:cNvSpPr/>
            <p:nvPr/>
          </p:nvSpPr>
          <p:spPr>
            <a:xfrm rot="10800000" flipH="1">
              <a:off x="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00" name="Shape 700"/>
            <p:cNvSpPr/>
            <p:nvPr/>
          </p:nvSpPr>
          <p:spPr>
            <a:xfrm rot="10800000" flipH="1">
              <a:off x="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01" name="Shape 701"/>
            <p:cNvSpPr/>
            <p:nvPr/>
          </p:nvSpPr>
          <p:spPr>
            <a:xfrm rot="10800000" flipH="1">
              <a:off x="20776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02" name="Shape 702"/>
            <p:cNvSpPr/>
            <p:nvPr/>
          </p:nvSpPr>
          <p:spPr>
            <a:xfrm rot="10800000" flipH="1">
              <a:off x="20776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03" name="Shape 703"/>
            <p:cNvSpPr/>
            <p:nvPr/>
          </p:nvSpPr>
          <p:spPr>
            <a:xfrm rot="10800000" flipH="1">
              <a:off x="41552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04" name="Shape 704"/>
            <p:cNvSpPr/>
            <p:nvPr/>
          </p:nvSpPr>
          <p:spPr>
            <a:xfrm rot="10800000" flipH="1">
              <a:off x="41552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05" name="Shape 705"/>
            <p:cNvSpPr/>
            <p:nvPr/>
          </p:nvSpPr>
          <p:spPr>
            <a:xfrm rot="10800000" flipH="1">
              <a:off x="41552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06" name="Shape 706"/>
            <p:cNvSpPr/>
            <p:nvPr/>
          </p:nvSpPr>
          <p:spPr>
            <a:xfrm rot="10800000" flipH="1">
              <a:off x="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07" name="Shape 707"/>
            <p:cNvSpPr/>
            <p:nvPr/>
          </p:nvSpPr>
          <p:spPr>
            <a:xfrm rot="10800000" flipH="1">
              <a:off x="20776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08" name="Shape 708"/>
            <p:cNvSpPr/>
            <p:nvPr/>
          </p:nvSpPr>
          <p:spPr>
            <a:xfrm rot="10800000" flipH="1">
              <a:off x="124658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09" name="Shape 709"/>
            <p:cNvSpPr/>
            <p:nvPr/>
          </p:nvSpPr>
          <p:spPr>
            <a:xfrm rot="10800000" flipH="1">
              <a:off x="124658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10" name="Shape 710"/>
            <p:cNvSpPr/>
            <p:nvPr/>
          </p:nvSpPr>
          <p:spPr>
            <a:xfrm rot="10800000" flipH="1">
              <a:off x="145434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11" name="Shape 711"/>
            <p:cNvSpPr/>
            <p:nvPr/>
          </p:nvSpPr>
          <p:spPr>
            <a:xfrm rot="10800000" flipH="1">
              <a:off x="145434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12" name="Shape 712"/>
            <p:cNvSpPr/>
            <p:nvPr/>
          </p:nvSpPr>
          <p:spPr>
            <a:xfrm rot="10800000" flipH="1">
              <a:off x="166211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13" name="Shape 713"/>
            <p:cNvSpPr/>
            <p:nvPr/>
          </p:nvSpPr>
          <p:spPr>
            <a:xfrm rot="10800000" flipH="1">
              <a:off x="166211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14" name="Shape 714"/>
            <p:cNvSpPr/>
            <p:nvPr/>
          </p:nvSpPr>
          <p:spPr>
            <a:xfrm rot="10800000" flipH="1">
              <a:off x="166211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15" name="Shape 715"/>
            <p:cNvSpPr/>
            <p:nvPr/>
          </p:nvSpPr>
          <p:spPr>
            <a:xfrm rot="10800000" flipH="1">
              <a:off x="124658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16" name="Shape 716"/>
            <p:cNvSpPr/>
            <p:nvPr/>
          </p:nvSpPr>
          <p:spPr>
            <a:xfrm rot="10800000" flipH="1">
              <a:off x="145434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17" name="Shape 717"/>
            <p:cNvSpPr/>
            <p:nvPr/>
          </p:nvSpPr>
          <p:spPr>
            <a:xfrm rot="10800000" flipH="1">
              <a:off x="186987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18" name="Shape 718"/>
            <p:cNvSpPr/>
            <p:nvPr/>
          </p:nvSpPr>
          <p:spPr>
            <a:xfrm rot="10800000" flipH="1">
              <a:off x="186987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19" name="Shape 719"/>
            <p:cNvSpPr/>
            <p:nvPr/>
          </p:nvSpPr>
          <p:spPr>
            <a:xfrm rot="10800000" flipH="1">
              <a:off x="207764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20" name="Shape 720"/>
            <p:cNvSpPr/>
            <p:nvPr/>
          </p:nvSpPr>
          <p:spPr>
            <a:xfrm rot="10800000" flipH="1">
              <a:off x="207764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21" name="Shape 721"/>
            <p:cNvSpPr/>
            <p:nvPr/>
          </p:nvSpPr>
          <p:spPr>
            <a:xfrm rot="10800000" flipH="1">
              <a:off x="228540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22" name="Shape 722"/>
            <p:cNvSpPr/>
            <p:nvPr/>
          </p:nvSpPr>
          <p:spPr>
            <a:xfrm rot="10800000" flipH="1">
              <a:off x="228540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23" name="Shape 723"/>
            <p:cNvSpPr/>
            <p:nvPr/>
          </p:nvSpPr>
          <p:spPr>
            <a:xfrm rot="10800000" flipH="1">
              <a:off x="228540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24" name="Shape 724"/>
            <p:cNvSpPr/>
            <p:nvPr/>
          </p:nvSpPr>
          <p:spPr>
            <a:xfrm rot="10800000" flipH="1">
              <a:off x="186987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25" name="Shape 725"/>
            <p:cNvSpPr/>
            <p:nvPr/>
          </p:nvSpPr>
          <p:spPr>
            <a:xfrm rot="10800000" flipH="1">
              <a:off x="207764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26" name="Shape 726"/>
            <p:cNvSpPr/>
            <p:nvPr/>
          </p:nvSpPr>
          <p:spPr>
            <a:xfrm rot="10800000" flipH="1">
              <a:off x="186987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27" name="Shape 727"/>
            <p:cNvSpPr/>
            <p:nvPr/>
          </p:nvSpPr>
          <p:spPr>
            <a:xfrm rot="10800000" flipH="1">
              <a:off x="186987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28" name="Shape 728"/>
            <p:cNvSpPr/>
            <p:nvPr/>
          </p:nvSpPr>
          <p:spPr>
            <a:xfrm rot="10800000" flipH="1">
              <a:off x="207764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29" name="Shape 729"/>
            <p:cNvSpPr/>
            <p:nvPr/>
          </p:nvSpPr>
          <p:spPr>
            <a:xfrm rot="10800000" flipH="1">
              <a:off x="207764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30" name="Shape 730"/>
            <p:cNvSpPr/>
            <p:nvPr/>
          </p:nvSpPr>
          <p:spPr>
            <a:xfrm rot="10800000" flipH="1">
              <a:off x="228540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31" name="Shape 731"/>
            <p:cNvSpPr/>
            <p:nvPr/>
          </p:nvSpPr>
          <p:spPr>
            <a:xfrm rot="10800000" flipH="1">
              <a:off x="228540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32" name="Shape 732"/>
            <p:cNvSpPr/>
            <p:nvPr/>
          </p:nvSpPr>
          <p:spPr>
            <a:xfrm rot="10800000" flipH="1">
              <a:off x="228540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33" name="Shape 733"/>
            <p:cNvSpPr/>
            <p:nvPr/>
          </p:nvSpPr>
          <p:spPr>
            <a:xfrm rot="10800000" flipH="1">
              <a:off x="186987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34" name="Shape 734"/>
            <p:cNvSpPr/>
            <p:nvPr/>
          </p:nvSpPr>
          <p:spPr>
            <a:xfrm rot="10800000" flipH="1">
              <a:off x="207764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35" name="Shape 735"/>
            <p:cNvSpPr/>
            <p:nvPr/>
          </p:nvSpPr>
          <p:spPr>
            <a:xfrm rot="10800000" flipH="1">
              <a:off x="124658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36" name="Shape 736"/>
            <p:cNvSpPr/>
            <p:nvPr/>
          </p:nvSpPr>
          <p:spPr>
            <a:xfrm rot="10800000" flipH="1">
              <a:off x="124658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37" name="Shape 737"/>
            <p:cNvSpPr/>
            <p:nvPr/>
          </p:nvSpPr>
          <p:spPr>
            <a:xfrm rot="10800000" flipH="1">
              <a:off x="145434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38" name="Shape 738"/>
            <p:cNvSpPr/>
            <p:nvPr/>
          </p:nvSpPr>
          <p:spPr>
            <a:xfrm rot="10800000" flipH="1">
              <a:off x="145434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39" name="Shape 739"/>
            <p:cNvSpPr/>
            <p:nvPr/>
          </p:nvSpPr>
          <p:spPr>
            <a:xfrm rot="10800000" flipH="1">
              <a:off x="166211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40" name="Shape 740"/>
            <p:cNvSpPr/>
            <p:nvPr/>
          </p:nvSpPr>
          <p:spPr>
            <a:xfrm rot="10800000" flipH="1">
              <a:off x="166211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41" name="Shape 741"/>
            <p:cNvSpPr/>
            <p:nvPr/>
          </p:nvSpPr>
          <p:spPr>
            <a:xfrm rot="10800000" flipH="1">
              <a:off x="166211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42" name="Shape 742"/>
            <p:cNvSpPr/>
            <p:nvPr/>
          </p:nvSpPr>
          <p:spPr>
            <a:xfrm rot="10800000" flipH="1">
              <a:off x="124658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43" name="Shape 743"/>
            <p:cNvSpPr/>
            <p:nvPr/>
          </p:nvSpPr>
          <p:spPr>
            <a:xfrm rot="10800000" flipH="1">
              <a:off x="145434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44" name="Shape 744"/>
            <p:cNvSpPr/>
            <p:nvPr/>
          </p:nvSpPr>
          <p:spPr>
            <a:xfrm rot="10800000" flipH="1">
              <a:off x="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45" name="Shape 745"/>
            <p:cNvSpPr/>
            <p:nvPr/>
          </p:nvSpPr>
          <p:spPr>
            <a:xfrm rot="10800000" flipH="1">
              <a:off x="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46" name="Shape 746"/>
            <p:cNvSpPr/>
            <p:nvPr/>
          </p:nvSpPr>
          <p:spPr>
            <a:xfrm rot="10800000" flipH="1">
              <a:off x="20776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47" name="Shape 747"/>
            <p:cNvSpPr/>
            <p:nvPr/>
          </p:nvSpPr>
          <p:spPr>
            <a:xfrm rot="10800000" flipH="1">
              <a:off x="20776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48" name="Shape 748"/>
            <p:cNvSpPr/>
            <p:nvPr/>
          </p:nvSpPr>
          <p:spPr>
            <a:xfrm rot="10800000" flipH="1">
              <a:off x="41552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49" name="Shape 749"/>
            <p:cNvSpPr/>
            <p:nvPr/>
          </p:nvSpPr>
          <p:spPr>
            <a:xfrm rot="10800000" flipH="1">
              <a:off x="41552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50" name="Shape 750"/>
            <p:cNvSpPr/>
            <p:nvPr/>
          </p:nvSpPr>
          <p:spPr>
            <a:xfrm rot="10800000" flipH="1">
              <a:off x="41552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51" name="Shape 751"/>
            <p:cNvSpPr/>
            <p:nvPr/>
          </p:nvSpPr>
          <p:spPr>
            <a:xfrm rot="10800000" flipH="1">
              <a:off x="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52" name="Shape 752"/>
            <p:cNvSpPr/>
            <p:nvPr/>
          </p:nvSpPr>
          <p:spPr>
            <a:xfrm rot="10800000" flipH="1">
              <a:off x="20776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53" name="Shape 753"/>
            <p:cNvSpPr/>
            <p:nvPr/>
          </p:nvSpPr>
          <p:spPr>
            <a:xfrm rot="10800000" flipH="1">
              <a:off x="62329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54" name="Shape 754"/>
            <p:cNvSpPr/>
            <p:nvPr/>
          </p:nvSpPr>
          <p:spPr>
            <a:xfrm rot="10800000" flipH="1">
              <a:off x="62329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55" name="Shape 755"/>
            <p:cNvSpPr/>
            <p:nvPr/>
          </p:nvSpPr>
          <p:spPr>
            <a:xfrm rot="10800000" flipH="1">
              <a:off x="83105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56" name="Shape 756"/>
            <p:cNvSpPr/>
            <p:nvPr/>
          </p:nvSpPr>
          <p:spPr>
            <a:xfrm rot="10800000" flipH="1">
              <a:off x="83105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57" name="Shape 757"/>
            <p:cNvSpPr/>
            <p:nvPr/>
          </p:nvSpPr>
          <p:spPr>
            <a:xfrm rot="10800000" flipH="1">
              <a:off x="103882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58" name="Shape 758"/>
            <p:cNvSpPr/>
            <p:nvPr/>
          </p:nvSpPr>
          <p:spPr>
            <a:xfrm rot="10800000" flipH="1">
              <a:off x="103882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59" name="Shape 759"/>
            <p:cNvSpPr/>
            <p:nvPr/>
          </p:nvSpPr>
          <p:spPr>
            <a:xfrm rot="10800000" flipH="1">
              <a:off x="103882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60" name="Shape 760"/>
            <p:cNvSpPr/>
            <p:nvPr/>
          </p:nvSpPr>
          <p:spPr>
            <a:xfrm rot="10800000" flipH="1">
              <a:off x="62329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61" name="Shape 761"/>
            <p:cNvSpPr/>
            <p:nvPr/>
          </p:nvSpPr>
          <p:spPr>
            <a:xfrm rot="10800000" flipH="1">
              <a:off x="83105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62" name="Shape 762"/>
            <p:cNvSpPr/>
            <p:nvPr/>
          </p:nvSpPr>
          <p:spPr>
            <a:xfrm rot="10800000" flipH="1">
              <a:off x="124658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63" name="Shape 763"/>
            <p:cNvSpPr/>
            <p:nvPr/>
          </p:nvSpPr>
          <p:spPr>
            <a:xfrm rot="10800000" flipH="1">
              <a:off x="124658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64" name="Shape 764"/>
            <p:cNvSpPr/>
            <p:nvPr/>
          </p:nvSpPr>
          <p:spPr>
            <a:xfrm rot="10800000" flipH="1">
              <a:off x="145434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65" name="Shape 765"/>
            <p:cNvSpPr/>
            <p:nvPr/>
          </p:nvSpPr>
          <p:spPr>
            <a:xfrm rot="10800000" flipH="1">
              <a:off x="145434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66" name="Shape 766"/>
            <p:cNvSpPr/>
            <p:nvPr/>
          </p:nvSpPr>
          <p:spPr>
            <a:xfrm rot="10800000" flipH="1">
              <a:off x="166211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67" name="Shape 767"/>
            <p:cNvSpPr/>
            <p:nvPr/>
          </p:nvSpPr>
          <p:spPr>
            <a:xfrm rot="10800000" flipH="1">
              <a:off x="166211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68" name="Shape 768"/>
            <p:cNvSpPr/>
            <p:nvPr/>
          </p:nvSpPr>
          <p:spPr>
            <a:xfrm rot="10800000" flipH="1">
              <a:off x="166211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69" name="Shape 769"/>
            <p:cNvSpPr/>
            <p:nvPr/>
          </p:nvSpPr>
          <p:spPr>
            <a:xfrm rot="10800000" flipH="1">
              <a:off x="124658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70" name="Shape 770"/>
            <p:cNvSpPr/>
            <p:nvPr/>
          </p:nvSpPr>
          <p:spPr>
            <a:xfrm rot="10800000" flipH="1">
              <a:off x="145434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71" name="Shape 771"/>
            <p:cNvSpPr/>
            <p:nvPr/>
          </p:nvSpPr>
          <p:spPr>
            <a:xfrm rot="10800000" flipH="1">
              <a:off x="186987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72" name="Shape 772"/>
            <p:cNvSpPr/>
            <p:nvPr/>
          </p:nvSpPr>
          <p:spPr>
            <a:xfrm rot="10800000" flipH="1">
              <a:off x="186987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73" name="Shape 773"/>
            <p:cNvSpPr/>
            <p:nvPr/>
          </p:nvSpPr>
          <p:spPr>
            <a:xfrm rot="10800000" flipH="1">
              <a:off x="207764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74" name="Shape 774"/>
            <p:cNvSpPr/>
            <p:nvPr/>
          </p:nvSpPr>
          <p:spPr>
            <a:xfrm rot="10800000" flipH="1">
              <a:off x="207764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75" name="Shape 775"/>
            <p:cNvSpPr/>
            <p:nvPr/>
          </p:nvSpPr>
          <p:spPr>
            <a:xfrm rot="10800000" flipH="1">
              <a:off x="228540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76" name="Shape 776"/>
            <p:cNvSpPr/>
            <p:nvPr/>
          </p:nvSpPr>
          <p:spPr>
            <a:xfrm rot="10800000" flipH="1">
              <a:off x="228540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77" name="Shape 777"/>
            <p:cNvSpPr/>
            <p:nvPr/>
          </p:nvSpPr>
          <p:spPr>
            <a:xfrm rot="10800000" flipH="1">
              <a:off x="228540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78" name="Shape 778"/>
            <p:cNvSpPr/>
            <p:nvPr/>
          </p:nvSpPr>
          <p:spPr>
            <a:xfrm rot="10800000" flipH="1">
              <a:off x="186987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79" name="Shape 779"/>
            <p:cNvSpPr/>
            <p:nvPr/>
          </p:nvSpPr>
          <p:spPr>
            <a:xfrm rot="10800000" flipH="1">
              <a:off x="207764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80" name="Shape 780"/>
            <p:cNvSpPr/>
            <p:nvPr/>
          </p:nvSpPr>
          <p:spPr>
            <a:xfrm rot="10800000" flipH="1">
              <a:off x="249316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81" name="Shape 781"/>
            <p:cNvSpPr/>
            <p:nvPr/>
          </p:nvSpPr>
          <p:spPr>
            <a:xfrm rot="10800000" flipH="1">
              <a:off x="249316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82" name="Shape 782"/>
            <p:cNvSpPr/>
            <p:nvPr/>
          </p:nvSpPr>
          <p:spPr>
            <a:xfrm rot="10800000" flipH="1">
              <a:off x="270093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83" name="Shape 783"/>
            <p:cNvSpPr/>
            <p:nvPr/>
          </p:nvSpPr>
          <p:spPr>
            <a:xfrm rot="10800000" flipH="1">
              <a:off x="270093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84" name="Shape 784"/>
            <p:cNvSpPr/>
            <p:nvPr/>
          </p:nvSpPr>
          <p:spPr>
            <a:xfrm rot="10800000" flipH="1">
              <a:off x="290869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85" name="Shape 785"/>
            <p:cNvSpPr/>
            <p:nvPr/>
          </p:nvSpPr>
          <p:spPr>
            <a:xfrm rot="10800000" flipH="1">
              <a:off x="290869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86" name="Shape 786"/>
            <p:cNvSpPr/>
            <p:nvPr/>
          </p:nvSpPr>
          <p:spPr>
            <a:xfrm rot="10800000" flipH="1">
              <a:off x="290869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87" name="Shape 787"/>
            <p:cNvSpPr/>
            <p:nvPr/>
          </p:nvSpPr>
          <p:spPr>
            <a:xfrm rot="10800000" flipH="1">
              <a:off x="249316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88" name="Shape 788"/>
            <p:cNvSpPr/>
            <p:nvPr/>
          </p:nvSpPr>
          <p:spPr>
            <a:xfrm rot="10800000" flipH="1">
              <a:off x="270093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89" name="Shape 789"/>
            <p:cNvSpPr/>
            <p:nvPr/>
          </p:nvSpPr>
          <p:spPr>
            <a:xfrm rot="10800000" flipH="1">
              <a:off x="249316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90" name="Shape 790"/>
            <p:cNvSpPr/>
            <p:nvPr/>
          </p:nvSpPr>
          <p:spPr>
            <a:xfrm rot="10800000" flipH="1">
              <a:off x="249316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91" name="Shape 791"/>
            <p:cNvSpPr/>
            <p:nvPr/>
          </p:nvSpPr>
          <p:spPr>
            <a:xfrm rot="10800000" flipH="1">
              <a:off x="270093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92" name="Shape 792"/>
            <p:cNvSpPr/>
            <p:nvPr/>
          </p:nvSpPr>
          <p:spPr>
            <a:xfrm rot="10800000" flipH="1">
              <a:off x="270093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93" name="Shape 793"/>
            <p:cNvSpPr/>
            <p:nvPr/>
          </p:nvSpPr>
          <p:spPr>
            <a:xfrm rot="10800000" flipH="1">
              <a:off x="290869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94" name="Shape 794"/>
            <p:cNvSpPr/>
            <p:nvPr/>
          </p:nvSpPr>
          <p:spPr>
            <a:xfrm rot="10800000" flipH="1">
              <a:off x="290869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95" name="Shape 795"/>
            <p:cNvSpPr/>
            <p:nvPr/>
          </p:nvSpPr>
          <p:spPr>
            <a:xfrm rot="10800000" flipH="1">
              <a:off x="290869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96" name="Shape 796"/>
            <p:cNvSpPr/>
            <p:nvPr/>
          </p:nvSpPr>
          <p:spPr>
            <a:xfrm rot="10800000" flipH="1">
              <a:off x="249316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97" name="Shape 797"/>
            <p:cNvSpPr/>
            <p:nvPr/>
          </p:nvSpPr>
          <p:spPr>
            <a:xfrm rot="10800000" flipH="1">
              <a:off x="270093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98" name="Shape 798"/>
            <p:cNvSpPr/>
            <p:nvPr/>
          </p:nvSpPr>
          <p:spPr>
            <a:xfrm rot="10800000" flipH="1">
              <a:off x="249316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799" name="Shape 799"/>
            <p:cNvSpPr/>
            <p:nvPr/>
          </p:nvSpPr>
          <p:spPr>
            <a:xfrm rot="10800000" flipH="1">
              <a:off x="249316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00" name="Shape 800"/>
            <p:cNvSpPr/>
            <p:nvPr/>
          </p:nvSpPr>
          <p:spPr>
            <a:xfrm rot="10800000" flipH="1">
              <a:off x="270093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01" name="Shape 801"/>
            <p:cNvSpPr/>
            <p:nvPr/>
          </p:nvSpPr>
          <p:spPr>
            <a:xfrm rot="10800000" flipH="1">
              <a:off x="270093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02" name="Shape 802"/>
            <p:cNvSpPr/>
            <p:nvPr/>
          </p:nvSpPr>
          <p:spPr>
            <a:xfrm rot="10800000" flipH="1">
              <a:off x="290869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03" name="Shape 803"/>
            <p:cNvSpPr/>
            <p:nvPr/>
          </p:nvSpPr>
          <p:spPr>
            <a:xfrm rot="10800000" flipH="1">
              <a:off x="290869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04" name="Shape 804"/>
            <p:cNvSpPr/>
            <p:nvPr/>
          </p:nvSpPr>
          <p:spPr>
            <a:xfrm rot="10800000" flipH="1">
              <a:off x="290869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05" name="Shape 805"/>
            <p:cNvSpPr/>
            <p:nvPr/>
          </p:nvSpPr>
          <p:spPr>
            <a:xfrm rot="10800000" flipH="1">
              <a:off x="249316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06" name="Shape 806"/>
            <p:cNvSpPr/>
            <p:nvPr/>
          </p:nvSpPr>
          <p:spPr>
            <a:xfrm rot="10800000" flipH="1">
              <a:off x="270093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07" name="Shape 807"/>
            <p:cNvSpPr/>
            <p:nvPr/>
          </p:nvSpPr>
          <p:spPr>
            <a:xfrm rot="10800000" flipH="1">
              <a:off x="2493168"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08" name="Shape 808"/>
            <p:cNvSpPr/>
            <p:nvPr/>
          </p:nvSpPr>
          <p:spPr>
            <a:xfrm rot="10800000" flipH="1">
              <a:off x="2493168"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09" name="Shape 809"/>
            <p:cNvSpPr/>
            <p:nvPr/>
          </p:nvSpPr>
          <p:spPr>
            <a:xfrm rot="10800000" flipH="1">
              <a:off x="2700932"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10" name="Shape 810"/>
            <p:cNvSpPr/>
            <p:nvPr/>
          </p:nvSpPr>
          <p:spPr>
            <a:xfrm rot="10800000" flipH="1">
              <a:off x="2700932"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11" name="Shape 811"/>
            <p:cNvSpPr/>
            <p:nvPr/>
          </p:nvSpPr>
          <p:spPr>
            <a:xfrm rot="10800000" flipH="1">
              <a:off x="2908696"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12" name="Shape 812"/>
            <p:cNvSpPr/>
            <p:nvPr/>
          </p:nvSpPr>
          <p:spPr>
            <a:xfrm rot="10800000" flipH="1">
              <a:off x="2908696"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13" name="Shape 813"/>
            <p:cNvSpPr/>
            <p:nvPr/>
          </p:nvSpPr>
          <p:spPr>
            <a:xfrm rot="10800000" flipH="1">
              <a:off x="2908696"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14" name="Shape 814"/>
            <p:cNvSpPr/>
            <p:nvPr/>
          </p:nvSpPr>
          <p:spPr>
            <a:xfrm rot="10800000" flipH="1">
              <a:off x="2493168"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15" name="Shape 815"/>
            <p:cNvSpPr/>
            <p:nvPr/>
          </p:nvSpPr>
          <p:spPr>
            <a:xfrm rot="10800000" flipH="1">
              <a:off x="2700932"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16" name="Shape 816"/>
            <p:cNvSpPr/>
            <p:nvPr/>
          </p:nvSpPr>
          <p:spPr>
            <a:xfrm rot="10800000" flipH="1">
              <a:off x="2493168"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17" name="Shape 817"/>
            <p:cNvSpPr/>
            <p:nvPr/>
          </p:nvSpPr>
          <p:spPr>
            <a:xfrm rot="10800000" flipH="1">
              <a:off x="2493168"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18" name="Shape 818"/>
            <p:cNvSpPr/>
            <p:nvPr/>
          </p:nvSpPr>
          <p:spPr>
            <a:xfrm rot="10800000" flipH="1">
              <a:off x="2700932"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19" name="Shape 819"/>
            <p:cNvSpPr/>
            <p:nvPr/>
          </p:nvSpPr>
          <p:spPr>
            <a:xfrm rot="10800000" flipH="1">
              <a:off x="2700932"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20" name="Shape 820"/>
            <p:cNvSpPr/>
            <p:nvPr/>
          </p:nvSpPr>
          <p:spPr>
            <a:xfrm rot="10800000" flipH="1">
              <a:off x="2908696"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21" name="Shape 821"/>
            <p:cNvSpPr/>
            <p:nvPr/>
          </p:nvSpPr>
          <p:spPr>
            <a:xfrm rot="10800000" flipH="1">
              <a:off x="2908696"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22" name="Shape 822"/>
            <p:cNvSpPr/>
            <p:nvPr/>
          </p:nvSpPr>
          <p:spPr>
            <a:xfrm rot="10800000" flipH="1">
              <a:off x="2908696"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23" name="Shape 823"/>
            <p:cNvSpPr/>
            <p:nvPr/>
          </p:nvSpPr>
          <p:spPr>
            <a:xfrm rot="10800000" flipH="1">
              <a:off x="2493168"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24" name="Shape 824"/>
            <p:cNvSpPr/>
            <p:nvPr/>
          </p:nvSpPr>
          <p:spPr>
            <a:xfrm rot="10800000" flipH="1">
              <a:off x="2700932"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25" name="Shape 825"/>
            <p:cNvSpPr/>
            <p:nvPr/>
          </p:nvSpPr>
          <p:spPr>
            <a:xfrm rot="10800000" flipH="1">
              <a:off x="145434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grpSp>
      <p:grpSp>
        <p:nvGrpSpPr>
          <p:cNvPr id="833" name="Group 833"/>
          <p:cNvGrpSpPr/>
          <p:nvPr/>
        </p:nvGrpSpPr>
        <p:grpSpPr>
          <a:xfrm>
            <a:off x="6081031" y="125544"/>
            <a:ext cx="3264809" cy="1902625"/>
            <a:chOff x="331127" y="0"/>
            <a:chExt cx="6529616" cy="3805248"/>
          </a:xfrm>
        </p:grpSpPr>
        <p:sp>
          <p:nvSpPr>
            <p:cNvPr id="827" name="Shape 827"/>
            <p:cNvSpPr/>
            <p:nvPr/>
          </p:nvSpPr>
          <p:spPr>
            <a:xfrm rot="2539508" flipH="1">
              <a:off x="331127" y="2475765"/>
              <a:ext cx="412907" cy="1143387"/>
            </a:xfrm>
            <a:custGeom>
              <a:avLst/>
              <a:gdLst/>
              <a:ahLst/>
              <a:cxnLst>
                <a:cxn ang="0">
                  <a:pos x="wd2" y="hd2"/>
                </a:cxn>
                <a:cxn ang="5400000">
                  <a:pos x="wd2" y="hd2"/>
                </a:cxn>
                <a:cxn ang="10800000">
                  <a:pos x="wd2" y="hd2"/>
                </a:cxn>
                <a:cxn ang="16200000">
                  <a:pos x="wd2" y="hd2"/>
                </a:cxn>
              </a:cxnLst>
              <a:rect l="0" t="0" r="r" b="b"/>
              <a:pathLst>
                <a:path w="20655" h="21600" extrusionOk="0">
                  <a:moveTo>
                    <a:pt x="19914" y="0"/>
                  </a:moveTo>
                  <a:cubicBezTo>
                    <a:pt x="21600" y="5136"/>
                    <a:pt x="20474" y="9572"/>
                    <a:pt x="15849" y="13428"/>
                  </a:cubicBezTo>
                  <a:cubicBezTo>
                    <a:pt x="12300" y="16388"/>
                    <a:pt x="6538" y="19027"/>
                    <a:pt x="0" y="21600"/>
                  </a:cubicBezTo>
                </a:path>
              </a:pathLst>
            </a:custGeom>
            <a:noFill/>
            <a:ln w="25400" cap="flat">
              <a:solidFill>
                <a:srgbClr val="000000"/>
              </a:solidFill>
              <a:prstDash val="sysDot"/>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828" name="Shape 828"/>
            <p:cNvSpPr/>
            <p:nvPr/>
          </p:nvSpPr>
          <p:spPr>
            <a:xfrm>
              <a:off x="6075269" y="2133249"/>
              <a:ext cx="785474" cy="91371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b="1">
                  <a:latin typeface="Helvetica"/>
                  <a:ea typeface="Helvetica"/>
                  <a:cs typeface="Helvetica"/>
                  <a:sym typeface="Helvetica"/>
                </a:defRPr>
              </a:lvl1pPr>
            </a:lstStyle>
            <a:p>
              <a:pPr algn="ctr" defTabSz="410766" hangingPunct="0"/>
              <a:r>
                <a:rPr sz="2500" kern="0">
                  <a:solidFill>
                    <a:srgbClr val="000000"/>
                  </a:solidFill>
                </a:rPr>
                <a:t>…</a:t>
              </a:r>
            </a:p>
          </p:txBody>
        </p:sp>
        <p:pic>
          <p:nvPicPr>
            <p:cNvPr id="829" name="Screen Shot 2016-10-17 at 11.03.31 PM.png"/>
            <p:cNvPicPr>
              <a:picLocks noChangeAspect="1"/>
            </p:cNvPicPr>
            <p:nvPr/>
          </p:nvPicPr>
          <p:blipFill>
            <a:blip r:embed="rId3"/>
            <a:stretch>
              <a:fillRect/>
            </a:stretch>
          </p:blipFill>
          <p:spPr>
            <a:xfrm>
              <a:off x="3713903" y="1940063"/>
              <a:ext cx="1967388" cy="1865185"/>
            </a:xfrm>
            <a:prstGeom prst="rect">
              <a:avLst/>
            </a:prstGeom>
            <a:ln w="12700" cap="flat">
              <a:noFill/>
              <a:miter lim="400000"/>
            </a:ln>
            <a:effectLst/>
          </p:spPr>
        </p:pic>
        <p:pic>
          <p:nvPicPr>
            <p:cNvPr id="830" name="Screen Shot 2016-10-17 at 11.03.27 PM.png"/>
            <p:cNvPicPr>
              <a:picLocks noChangeAspect="1"/>
            </p:cNvPicPr>
            <p:nvPr/>
          </p:nvPicPr>
          <p:blipFill>
            <a:blip r:embed="rId4"/>
            <a:stretch>
              <a:fillRect/>
            </a:stretch>
          </p:blipFill>
          <p:spPr>
            <a:xfrm>
              <a:off x="1013688" y="1925299"/>
              <a:ext cx="2315336" cy="1720273"/>
            </a:xfrm>
            <a:prstGeom prst="rect">
              <a:avLst/>
            </a:prstGeom>
            <a:ln w="12700" cap="flat">
              <a:noFill/>
              <a:miter lim="400000"/>
            </a:ln>
            <a:effectLst/>
          </p:spPr>
        </p:pic>
        <p:pic>
          <p:nvPicPr>
            <p:cNvPr id="831" name="Screen Shot 2016-10-17 at 11.03.22 PM.png"/>
            <p:cNvPicPr>
              <a:picLocks noChangeAspect="1"/>
            </p:cNvPicPr>
            <p:nvPr/>
          </p:nvPicPr>
          <p:blipFill>
            <a:blip r:embed="rId5"/>
            <a:stretch>
              <a:fillRect/>
            </a:stretch>
          </p:blipFill>
          <p:spPr>
            <a:xfrm>
              <a:off x="3801291" y="0"/>
              <a:ext cx="2149798" cy="1609981"/>
            </a:xfrm>
            <a:prstGeom prst="rect">
              <a:avLst/>
            </a:prstGeom>
            <a:ln w="12700" cap="flat">
              <a:noFill/>
              <a:miter lim="400000"/>
            </a:ln>
            <a:effectLst/>
          </p:spPr>
        </p:pic>
        <p:pic>
          <p:nvPicPr>
            <p:cNvPr id="832" name="Screen Shot 2016-10-17 at 11.03.18 PM.png"/>
            <p:cNvPicPr>
              <a:picLocks noChangeAspect="1"/>
            </p:cNvPicPr>
            <p:nvPr/>
          </p:nvPicPr>
          <p:blipFill>
            <a:blip r:embed="rId6"/>
            <a:stretch>
              <a:fillRect/>
            </a:stretch>
          </p:blipFill>
          <p:spPr>
            <a:xfrm>
              <a:off x="870913" y="35679"/>
              <a:ext cx="2600887" cy="1720273"/>
            </a:xfrm>
            <a:prstGeom prst="rect">
              <a:avLst/>
            </a:prstGeom>
            <a:ln w="12700" cap="flat">
              <a:noFill/>
              <a:miter lim="400000"/>
            </a:ln>
            <a:effectLst/>
          </p:spPr>
        </p:pic>
      </p:grpSp>
      <p:sp>
        <p:nvSpPr>
          <p:cNvPr id="362" name="TextBox 361">
            <a:extLst>
              <a:ext uri="{FF2B5EF4-FFF2-40B4-BE49-F238E27FC236}">
                <a16:creationId xmlns:a16="http://schemas.microsoft.com/office/drawing/2014/main" id="{68F3F632-D050-C541-A702-F232F40A3347}"/>
              </a:ext>
            </a:extLst>
          </p:cNvPr>
          <p:cNvSpPr txBox="1"/>
          <p:nvPr/>
        </p:nvSpPr>
        <p:spPr>
          <a:xfrm>
            <a:off x="8434105" y="6456753"/>
            <a:ext cx="3840273" cy="307777"/>
          </a:xfrm>
          <a:prstGeom prst="rect">
            <a:avLst/>
          </a:prstGeom>
          <a:noFill/>
        </p:spPr>
        <p:txBody>
          <a:bodyPr wrap="square" rtlCol="0">
            <a:spAutoFit/>
          </a:bodyPr>
          <a:lstStyle/>
          <a:p>
            <a:r>
              <a:rPr lang="en-US" sz="1400" dirty="0"/>
              <a:t>from </a:t>
            </a:r>
            <a:r>
              <a:rPr lang="en-US" sz="1400" dirty="0" err="1"/>
              <a:t>Jin</a:t>
            </a:r>
            <a:r>
              <a:rPr lang="en-US" sz="1400" dirty="0"/>
              <a:t> Sun, Richard Zhang, Phillip Isola</a:t>
            </a:r>
          </a:p>
        </p:txBody>
      </p:sp>
    </p:spTree>
    <p:extLst>
      <p:ext uri="{BB962C8B-B14F-4D97-AF65-F5344CB8AC3E}">
        <p14:creationId xmlns:p14="http://schemas.microsoft.com/office/powerpoint/2010/main" val="1013429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5" name="image4.png"/>
          <p:cNvPicPr>
            <a:picLocks noChangeAspect="1"/>
          </p:cNvPicPr>
          <p:nvPr/>
        </p:nvPicPr>
        <p:blipFill>
          <a:blip r:embed="rId2"/>
          <a:stretch>
            <a:fillRect/>
          </a:stretch>
        </p:blipFill>
        <p:spPr>
          <a:xfrm>
            <a:off x="-228907" y="1975159"/>
            <a:ext cx="3840481" cy="2880361"/>
          </a:xfrm>
          <a:prstGeom prst="rect">
            <a:avLst/>
          </a:prstGeom>
          <a:ln w="12700">
            <a:miter lim="400000"/>
          </a:ln>
        </p:spPr>
      </p:pic>
      <p:sp>
        <p:nvSpPr>
          <p:cNvPr id="836" name="Shape 836"/>
          <p:cNvSpPr/>
          <p:nvPr/>
        </p:nvSpPr>
        <p:spPr>
          <a:xfrm>
            <a:off x="3681489" y="3429123"/>
            <a:ext cx="533834"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37" name="Shape 837"/>
          <p:cNvSpPr/>
          <p:nvPr/>
        </p:nvSpPr>
        <p:spPr>
          <a:xfrm>
            <a:off x="4294044" y="2189123"/>
            <a:ext cx="272048"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38" name="Shape 838"/>
          <p:cNvSpPr/>
          <p:nvPr/>
        </p:nvSpPr>
        <p:spPr>
          <a:xfrm>
            <a:off x="4628736" y="3429123"/>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39" name="Shape 839"/>
          <p:cNvSpPr/>
          <p:nvPr/>
        </p:nvSpPr>
        <p:spPr>
          <a:xfrm>
            <a:off x="5000930" y="2182236"/>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0" name="Shape 840"/>
          <p:cNvSpPr/>
          <p:nvPr/>
        </p:nvSpPr>
        <p:spPr>
          <a:xfrm>
            <a:off x="5308833" y="3422237"/>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1" name="Shape 841"/>
          <p:cNvSpPr/>
          <p:nvPr/>
        </p:nvSpPr>
        <p:spPr>
          <a:xfrm>
            <a:off x="5716746"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2" name="Shape 842"/>
          <p:cNvSpPr/>
          <p:nvPr/>
        </p:nvSpPr>
        <p:spPr>
          <a:xfrm>
            <a:off x="6042509"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3" name="Shape 843"/>
          <p:cNvSpPr/>
          <p:nvPr/>
        </p:nvSpPr>
        <p:spPr>
          <a:xfrm>
            <a:off x="6436399"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4" name="Shape 844"/>
          <p:cNvSpPr/>
          <p:nvPr/>
        </p:nvSpPr>
        <p:spPr>
          <a:xfrm>
            <a:off x="6762162"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5" name="Shape 845"/>
          <p:cNvSpPr/>
          <p:nvPr/>
        </p:nvSpPr>
        <p:spPr>
          <a:xfrm>
            <a:off x="7179004"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6" name="Shape 846"/>
          <p:cNvSpPr/>
          <p:nvPr/>
        </p:nvSpPr>
        <p:spPr>
          <a:xfrm>
            <a:off x="7522625"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7" name="Shape 847"/>
          <p:cNvSpPr/>
          <p:nvPr/>
        </p:nvSpPr>
        <p:spPr>
          <a:xfrm>
            <a:off x="7921609"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8" name="Shape 848"/>
          <p:cNvSpPr/>
          <p:nvPr/>
        </p:nvSpPr>
        <p:spPr>
          <a:xfrm>
            <a:off x="8265230"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grpSp>
        <p:nvGrpSpPr>
          <p:cNvPr id="1184" name="Group 1184"/>
          <p:cNvGrpSpPr/>
          <p:nvPr/>
        </p:nvGrpSpPr>
        <p:grpSpPr>
          <a:xfrm>
            <a:off x="15963" y="1978585"/>
            <a:ext cx="1558231" cy="1558232"/>
            <a:chOff x="0" y="0"/>
            <a:chExt cx="3116460" cy="3116462"/>
          </a:xfrm>
        </p:grpSpPr>
        <p:sp>
          <p:nvSpPr>
            <p:cNvPr id="849" name="Shape 849"/>
            <p:cNvSpPr/>
            <p:nvPr/>
          </p:nvSpPr>
          <p:spPr>
            <a:xfrm rot="10800000" flipH="1">
              <a:off x="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0" name="Shape 850"/>
            <p:cNvSpPr/>
            <p:nvPr/>
          </p:nvSpPr>
          <p:spPr>
            <a:xfrm rot="10800000" flipH="1">
              <a:off x="20776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1" name="Shape 851"/>
            <p:cNvSpPr/>
            <p:nvPr/>
          </p:nvSpPr>
          <p:spPr>
            <a:xfrm rot="10800000" flipH="1">
              <a:off x="41552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2" name="Shape 852"/>
            <p:cNvSpPr/>
            <p:nvPr/>
          </p:nvSpPr>
          <p:spPr>
            <a:xfrm rot="10800000" flipH="1">
              <a:off x="41552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3" name="Shape 853"/>
            <p:cNvSpPr/>
            <p:nvPr/>
          </p:nvSpPr>
          <p:spPr>
            <a:xfrm rot="10800000" flipH="1">
              <a:off x="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4" name="Shape 854"/>
            <p:cNvSpPr/>
            <p:nvPr/>
          </p:nvSpPr>
          <p:spPr>
            <a:xfrm rot="10800000" flipH="1">
              <a:off x="20776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5" name="Shape 855"/>
            <p:cNvSpPr/>
            <p:nvPr/>
          </p:nvSpPr>
          <p:spPr>
            <a:xfrm rot="10800000" flipH="1">
              <a:off x="62329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6" name="Shape 856"/>
            <p:cNvSpPr/>
            <p:nvPr/>
          </p:nvSpPr>
          <p:spPr>
            <a:xfrm rot="10800000" flipH="1">
              <a:off x="83105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7" name="Shape 857"/>
            <p:cNvSpPr/>
            <p:nvPr/>
          </p:nvSpPr>
          <p:spPr>
            <a:xfrm rot="10800000" flipH="1">
              <a:off x="83105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8" name="Shape 858"/>
            <p:cNvSpPr/>
            <p:nvPr/>
          </p:nvSpPr>
          <p:spPr>
            <a:xfrm rot="10800000" flipH="1">
              <a:off x="103882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9" name="Shape 859"/>
            <p:cNvSpPr/>
            <p:nvPr/>
          </p:nvSpPr>
          <p:spPr>
            <a:xfrm rot="10800000" flipH="1">
              <a:off x="103882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0" name="Shape 860"/>
            <p:cNvSpPr/>
            <p:nvPr/>
          </p:nvSpPr>
          <p:spPr>
            <a:xfrm rot="10800000" flipH="1">
              <a:off x="103882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1" name="Shape 861"/>
            <p:cNvSpPr/>
            <p:nvPr/>
          </p:nvSpPr>
          <p:spPr>
            <a:xfrm rot="10800000" flipH="1">
              <a:off x="62329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2" name="Shape 862"/>
            <p:cNvSpPr/>
            <p:nvPr/>
          </p:nvSpPr>
          <p:spPr>
            <a:xfrm rot="10800000" flipH="1">
              <a:off x="83105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3" name="Shape 863"/>
            <p:cNvSpPr/>
            <p:nvPr/>
          </p:nvSpPr>
          <p:spPr>
            <a:xfrm rot="10800000" flipH="1">
              <a:off x="124658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4" name="Shape 864"/>
            <p:cNvSpPr/>
            <p:nvPr/>
          </p:nvSpPr>
          <p:spPr>
            <a:xfrm rot="10800000" flipH="1">
              <a:off x="124658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5" name="Shape 865"/>
            <p:cNvSpPr/>
            <p:nvPr/>
          </p:nvSpPr>
          <p:spPr>
            <a:xfrm rot="10800000" flipH="1">
              <a:off x="145434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6" name="Shape 866"/>
            <p:cNvSpPr/>
            <p:nvPr/>
          </p:nvSpPr>
          <p:spPr>
            <a:xfrm rot="10800000" flipH="1">
              <a:off x="145434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7" name="Shape 867"/>
            <p:cNvSpPr/>
            <p:nvPr/>
          </p:nvSpPr>
          <p:spPr>
            <a:xfrm rot="10800000" flipH="1">
              <a:off x="166211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8" name="Shape 868"/>
            <p:cNvSpPr/>
            <p:nvPr/>
          </p:nvSpPr>
          <p:spPr>
            <a:xfrm rot="10800000" flipH="1">
              <a:off x="166211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9" name="Shape 869"/>
            <p:cNvSpPr/>
            <p:nvPr/>
          </p:nvSpPr>
          <p:spPr>
            <a:xfrm rot="10800000" flipH="1">
              <a:off x="166211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0" name="Shape 870"/>
            <p:cNvSpPr/>
            <p:nvPr/>
          </p:nvSpPr>
          <p:spPr>
            <a:xfrm rot="10800000" flipH="1">
              <a:off x="124658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1" name="Shape 871"/>
            <p:cNvSpPr/>
            <p:nvPr/>
          </p:nvSpPr>
          <p:spPr>
            <a:xfrm rot="10800000" flipH="1">
              <a:off x="145434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2" name="Shape 872"/>
            <p:cNvSpPr/>
            <p:nvPr/>
          </p:nvSpPr>
          <p:spPr>
            <a:xfrm rot="10800000" flipH="1">
              <a:off x="186987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3" name="Shape 873"/>
            <p:cNvSpPr/>
            <p:nvPr/>
          </p:nvSpPr>
          <p:spPr>
            <a:xfrm rot="10800000" flipH="1">
              <a:off x="186987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4" name="Shape 874"/>
            <p:cNvSpPr/>
            <p:nvPr/>
          </p:nvSpPr>
          <p:spPr>
            <a:xfrm rot="10800000" flipH="1">
              <a:off x="207764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5" name="Shape 875"/>
            <p:cNvSpPr/>
            <p:nvPr/>
          </p:nvSpPr>
          <p:spPr>
            <a:xfrm rot="10800000" flipH="1">
              <a:off x="207764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6" name="Shape 876"/>
            <p:cNvSpPr/>
            <p:nvPr/>
          </p:nvSpPr>
          <p:spPr>
            <a:xfrm rot="10800000" flipH="1">
              <a:off x="228540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7" name="Shape 877"/>
            <p:cNvSpPr/>
            <p:nvPr/>
          </p:nvSpPr>
          <p:spPr>
            <a:xfrm rot="10800000" flipH="1">
              <a:off x="228540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8" name="Shape 878"/>
            <p:cNvSpPr/>
            <p:nvPr/>
          </p:nvSpPr>
          <p:spPr>
            <a:xfrm rot="10800000" flipH="1">
              <a:off x="228540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9" name="Shape 879"/>
            <p:cNvSpPr/>
            <p:nvPr/>
          </p:nvSpPr>
          <p:spPr>
            <a:xfrm rot="10800000" flipH="1">
              <a:off x="186987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0" name="Shape 880"/>
            <p:cNvSpPr/>
            <p:nvPr/>
          </p:nvSpPr>
          <p:spPr>
            <a:xfrm rot="10800000" flipH="1">
              <a:off x="207764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1" name="Shape 881"/>
            <p:cNvSpPr/>
            <p:nvPr/>
          </p:nvSpPr>
          <p:spPr>
            <a:xfrm rot="10800000" flipH="1">
              <a:off x="186987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2" name="Shape 882"/>
            <p:cNvSpPr/>
            <p:nvPr/>
          </p:nvSpPr>
          <p:spPr>
            <a:xfrm rot="10800000" flipH="1">
              <a:off x="207764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3" name="Shape 883"/>
            <p:cNvSpPr/>
            <p:nvPr/>
          </p:nvSpPr>
          <p:spPr>
            <a:xfrm rot="10800000" flipH="1">
              <a:off x="207764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4" name="Shape 884"/>
            <p:cNvSpPr/>
            <p:nvPr/>
          </p:nvSpPr>
          <p:spPr>
            <a:xfrm rot="10800000" flipH="1">
              <a:off x="228540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5" name="Shape 885"/>
            <p:cNvSpPr/>
            <p:nvPr/>
          </p:nvSpPr>
          <p:spPr>
            <a:xfrm rot="10800000" flipH="1">
              <a:off x="228540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6" name="Shape 886"/>
            <p:cNvSpPr/>
            <p:nvPr/>
          </p:nvSpPr>
          <p:spPr>
            <a:xfrm rot="10800000" flipH="1">
              <a:off x="228540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7" name="Shape 887"/>
            <p:cNvSpPr/>
            <p:nvPr/>
          </p:nvSpPr>
          <p:spPr>
            <a:xfrm rot="10800000" flipH="1">
              <a:off x="186987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8" name="Shape 888"/>
            <p:cNvSpPr/>
            <p:nvPr/>
          </p:nvSpPr>
          <p:spPr>
            <a:xfrm rot="10800000" flipH="1">
              <a:off x="207764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9" name="Shape 889"/>
            <p:cNvSpPr/>
            <p:nvPr/>
          </p:nvSpPr>
          <p:spPr>
            <a:xfrm rot="10800000" flipH="1">
              <a:off x="145434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0" name="Shape 890"/>
            <p:cNvSpPr/>
            <p:nvPr/>
          </p:nvSpPr>
          <p:spPr>
            <a:xfrm rot="10800000" flipH="1">
              <a:off x="166211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1" name="Shape 891"/>
            <p:cNvSpPr/>
            <p:nvPr/>
          </p:nvSpPr>
          <p:spPr>
            <a:xfrm rot="10800000" flipH="1">
              <a:off x="166211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2" name="Shape 892"/>
            <p:cNvSpPr/>
            <p:nvPr/>
          </p:nvSpPr>
          <p:spPr>
            <a:xfrm rot="10800000" flipH="1">
              <a:off x="124658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3" name="Shape 893"/>
            <p:cNvSpPr/>
            <p:nvPr/>
          </p:nvSpPr>
          <p:spPr>
            <a:xfrm rot="10800000" flipH="1">
              <a:off x="145434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4" name="Shape 894"/>
            <p:cNvSpPr/>
            <p:nvPr/>
          </p:nvSpPr>
          <p:spPr>
            <a:xfrm rot="10800000" flipH="1">
              <a:off x="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5" name="Shape 895"/>
            <p:cNvSpPr/>
            <p:nvPr/>
          </p:nvSpPr>
          <p:spPr>
            <a:xfrm rot="10800000" flipH="1">
              <a:off x="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6" name="Shape 896"/>
            <p:cNvSpPr/>
            <p:nvPr/>
          </p:nvSpPr>
          <p:spPr>
            <a:xfrm rot="10800000" flipH="1">
              <a:off x="20776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7" name="Shape 897"/>
            <p:cNvSpPr/>
            <p:nvPr/>
          </p:nvSpPr>
          <p:spPr>
            <a:xfrm rot="10800000" flipH="1">
              <a:off x="20776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8" name="Shape 898"/>
            <p:cNvSpPr/>
            <p:nvPr/>
          </p:nvSpPr>
          <p:spPr>
            <a:xfrm rot="10800000" flipH="1">
              <a:off x="41552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9" name="Shape 899"/>
            <p:cNvSpPr/>
            <p:nvPr/>
          </p:nvSpPr>
          <p:spPr>
            <a:xfrm rot="10800000" flipH="1">
              <a:off x="41552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0" name="Shape 900"/>
            <p:cNvSpPr/>
            <p:nvPr/>
          </p:nvSpPr>
          <p:spPr>
            <a:xfrm rot="10800000" flipH="1">
              <a:off x="41552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1" name="Shape 901"/>
            <p:cNvSpPr/>
            <p:nvPr/>
          </p:nvSpPr>
          <p:spPr>
            <a:xfrm rot="10800000" flipH="1">
              <a:off x="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2" name="Shape 902"/>
            <p:cNvSpPr/>
            <p:nvPr/>
          </p:nvSpPr>
          <p:spPr>
            <a:xfrm rot="10800000" flipH="1">
              <a:off x="20776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3" name="Shape 903"/>
            <p:cNvSpPr/>
            <p:nvPr/>
          </p:nvSpPr>
          <p:spPr>
            <a:xfrm rot="10800000" flipH="1">
              <a:off x="62329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4" name="Shape 904"/>
            <p:cNvSpPr/>
            <p:nvPr/>
          </p:nvSpPr>
          <p:spPr>
            <a:xfrm rot="10800000" flipH="1">
              <a:off x="62329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5" name="Shape 905"/>
            <p:cNvSpPr/>
            <p:nvPr/>
          </p:nvSpPr>
          <p:spPr>
            <a:xfrm rot="10800000" flipH="1">
              <a:off x="83105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6" name="Shape 906"/>
            <p:cNvSpPr/>
            <p:nvPr/>
          </p:nvSpPr>
          <p:spPr>
            <a:xfrm rot="10800000" flipH="1">
              <a:off x="83105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7" name="Shape 907"/>
            <p:cNvSpPr/>
            <p:nvPr/>
          </p:nvSpPr>
          <p:spPr>
            <a:xfrm rot="10800000" flipH="1">
              <a:off x="103882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8" name="Shape 908"/>
            <p:cNvSpPr/>
            <p:nvPr/>
          </p:nvSpPr>
          <p:spPr>
            <a:xfrm rot="10800000" flipH="1">
              <a:off x="103882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9" name="Shape 909"/>
            <p:cNvSpPr/>
            <p:nvPr/>
          </p:nvSpPr>
          <p:spPr>
            <a:xfrm rot="10800000" flipH="1">
              <a:off x="103882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0" name="Shape 910"/>
            <p:cNvSpPr/>
            <p:nvPr/>
          </p:nvSpPr>
          <p:spPr>
            <a:xfrm rot="10800000" flipH="1">
              <a:off x="62329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1" name="Shape 911"/>
            <p:cNvSpPr/>
            <p:nvPr/>
          </p:nvSpPr>
          <p:spPr>
            <a:xfrm rot="10800000" flipH="1">
              <a:off x="83105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2" name="Shape 912"/>
            <p:cNvSpPr/>
            <p:nvPr/>
          </p:nvSpPr>
          <p:spPr>
            <a:xfrm rot="10800000" flipH="1">
              <a:off x="124658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3" name="Shape 913"/>
            <p:cNvSpPr/>
            <p:nvPr/>
          </p:nvSpPr>
          <p:spPr>
            <a:xfrm rot="10800000" flipH="1">
              <a:off x="124658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4" name="Shape 914"/>
            <p:cNvSpPr/>
            <p:nvPr/>
          </p:nvSpPr>
          <p:spPr>
            <a:xfrm rot="10800000" flipH="1">
              <a:off x="145434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5" name="Shape 915"/>
            <p:cNvSpPr/>
            <p:nvPr/>
          </p:nvSpPr>
          <p:spPr>
            <a:xfrm rot="10800000" flipH="1">
              <a:off x="145434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6" name="Shape 916"/>
            <p:cNvSpPr/>
            <p:nvPr/>
          </p:nvSpPr>
          <p:spPr>
            <a:xfrm rot="10800000" flipH="1">
              <a:off x="166211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7" name="Shape 917"/>
            <p:cNvSpPr/>
            <p:nvPr/>
          </p:nvSpPr>
          <p:spPr>
            <a:xfrm rot="10800000" flipH="1">
              <a:off x="166211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8" name="Shape 918"/>
            <p:cNvSpPr/>
            <p:nvPr/>
          </p:nvSpPr>
          <p:spPr>
            <a:xfrm rot="10800000" flipH="1">
              <a:off x="166211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9" name="Shape 919"/>
            <p:cNvSpPr/>
            <p:nvPr/>
          </p:nvSpPr>
          <p:spPr>
            <a:xfrm rot="10800000" flipH="1">
              <a:off x="124658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0" name="Shape 920"/>
            <p:cNvSpPr/>
            <p:nvPr/>
          </p:nvSpPr>
          <p:spPr>
            <a:xfrm rot="10800000" flipH="1">
              <a:off x="145434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1" name="Shape 921"/>
            <p:cNvSpPr/>
            <p:nvPr/>
          </p:nvSpPr>
          <p:spPr>
            <a:xfrm rot="10800000" flipH="1">
              <a:off x="186987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2" name="Shape 922"/>
            <p:cNvSpPr/>
            <p:nvPr/>
          </p:nvSpPr>
          <p:spPr>
            <a:xfrm rot="10800000" flipH="1">
              <a:off x="186987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3" name="Shape 923"/>
            <p:cNvSpPr/>
            <p:nvPr/>
          </p:nvSpPr>
          <p:spPr>
            <a:xfrm rot="10800000" flipH="1">
              <a:off x="207764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4" name="Shape 924"/>
            <p:cNvSpPr/>
            <p:nvPr/>
          </p:nvSpPr>
          <p:spPr>
            <a:xfrm rot="10800000" flipH="1">
              <a:off x="207764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5" name="Shape 925"/>
            <p:cNvSpPr/>
            <p:nvPr/>
          </p:nvSpPr>
          <p:spPr>
            <a:xfrm rot="10800000" flipH="1">
              <a:off x="228540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6" name="Shape 926"/>
            <p:cNvSpPr/>
            <p:nvPr/>
          </p:nvSpPr>
          <p:spPr>
            <a:xfrm rot="10800000" flipH="1">
              <a:off x="228540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7" name="Shape 927"/>
            <p:cNvSpPr/>
            <p:nvPr/>
          </p:nvSpPr>
          <p:spPr>
            <a:xfrm rot="10800000" flipH="1">
              <a:off x="228540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8" name="Shape 928"/>
            <p:cNvSpPr/>
            <p:nvPr/>
          </p:nvSpPr>
          <p:spPr>
            <a:xfrm rot="10800000" flipH="1">
              <a:off x="186987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9" name="Shape 929"/>
            <p:cNvSpPr/>
            <p:nvPr/>
          </p:nvSpPr>
          <p:spPr>
            <a:xfrm rot="10800000" flipH="1">
              <a:off x="207764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0" name="Shape 930"/>
            <p:cNvSpPr/>
            <p:nvPr/>
          </p:nvSpPr>
          <p:spPr>
            <a:xfrm rot="10800000" flipH="1">
              <a:off x="249316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1" name="Shape 931"/>
            <p:cNvSpPr/>
            <p:nvPr/>
          </p:nvSpPr>
          <p:spPr>
            <a:xfrm rot="10800000" flipH="1">
              <a:off x="249316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2" name="Shape 932"/>
            <p:cNvSpPr/>
            <p:nvPr/>
          </p:nvSpPr>
          <p:spPr>
            <a:xfrm rot="10800000" flipH="1">
              <a:off x="270093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3" name="Shape 933"/>
            <p:cNvSpPr/>
            <p:nvPr/>
          </p:nvSpPr>
          <p:spPr>
            <a:xfrm rot="10800000" flipH="1">
              <a:off x="270093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4" name="Shape 934"/>
            <p:cNvSpPr/>
            <p:nvPr/>
          </p:nvSpPr>
          <p:spPr>
            <a:xfrm rot="10800000" flipH="1">
              <a:off x="290869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5" name="Shape 935"/>
            <p:cNvSpPr/>
            <p:nvPr/>
          </p:nvSpPr>
          <p:spPr>
            <a:xfrm rot="10800000" flipH="1">
              <a:off x="290869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6" name="Shape 936"/>
            <p:cNvSpPr/>
            <p:nvPr/>
          </p:nvSpPr>
          <p:spPr>
            <a:xfrm rot="10800000" flipH="1">
              <a:off x="290869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7" name="Shape 937"/>
            <p:cNvSpPr/>
            <p:nvPr/>
          </p:nvSpPr>
          <p:spPr>
            <a:xfrm rot="10800000" flipH="1">
              <a:off x="249316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8" name="Shape 938"/>
            <p:cNvSpPr/>
            <p:nvPr/>
          </p:nvSpPr>
          <p:spPr>
            <a:xfrm rot="10800000" flipH="1">
              <a:off x="270093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9" name="Shape 939"/>
            <p:cNvSpPr/>
            <p:nvPr/>
          </p:nvSpPr>
          <p:spPr>
            <a:xfrm rot="10800000" flipH="1">
              <a:off x="249316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0" name="Shape 940"/>
            <p:cNvSpPr/>
            <p:nvPr/>
          </p:nvSpPr>
          <p:spPr>
            <a:xfrm rot="10800000" flipH="1">
              <a:off x="249316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1" name="Shape 941"/>
            <p:cNvSpPr/>
            <p:nvPr/>
          </p:nvSpPr>
          <p:spPr>
            <a:xfrm rot="10800000" flipH="1">
              <a:off x="270093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2" name="Shape 942"/>
            <p:cNvSpPr/>
            <p:nvPr/>
          </p:nvSpPr>
          <p:spPr>
            <a:xfrm rot="10800000" flipH="1">
              <a:off x="270093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3" name="Shape 943"/>
            <p:cNvSpPr/>
            <p:nvPr/>
          </p:nvSpPr>
          <p:spPr>
            <a:xfrm rot="10800000" flipH="1">
              <a:off x="290869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4" name="Shape 944"/>
            <p:cNvSpPr/>
            <p:nvPr/>
          </p:nvSpPr>
          <p:spPr>
            <a:xfrm rot="10800000" flipH="1">
              <a:off x="290869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5" name="Shape 945"/>
            <p:cNvSpPr/>
            <p:nvPr/>
          </p:nvSpPr>
          <p:spPr>
            <a:xfrm rot="10800000" flipH="1">
              <a:off x="290869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6" name="Shape 946"/>
            <p:cNvSpPr/>
            <p:nvPr/>
          </p:nvSpPr>
          <p:spPr>
            <a:xfrm rot="10800000" flipH="1">
              <a:off x="249316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7" name="Shape 947"/>
            <p:cNvSpPr/>
            <p:nvPr/>
          </p:nvSpPr>
          <p:spPr>
            <a:xfrm rot="10800000" flipH="1">
              <a:off x="270093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8" name="Shape 948"/>
            <p:cNvSpPr/>
            <p:nvPr/>
          </p:nvSpPr>
          <p:spPr>
            <a:xfrm rot="10800000" flipH="1">
              <a:off x="249316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9" name="Shape 949"/>
            <p:cNvSpPr/>
            <p:nvPr/>
          </p:nvSpPr>
          <p:spPr>
            <a:xfrm rot="10800000" flipH="1">
              <a:off x="249316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0" name="Shape 950"/>
            <p:cNvSpPr/>
            <p:nvPr/>
          </p:nvSpPr>
          <p:spPr>
            <a:xfrm rot="10800000" flipH="1">
              <a:off x="270093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1" name="Shape 951"/>
            <p:cNvSpPr/>
            <p:nvPr/>
          </p:nvSpPr>
          <p:spPr>
            <a:xfrm rot="10800000" flipH="1">
              <a:off x="270093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2" name="Shape 952"/>
            <p:cNvSpPr/>
            <p:nvPr/>
          </p:nvSpPr>
          <p:spPr>
            <a:xfrm rot="10800000" flipH="1">
              <a:off x="290869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3" name="Shape 953"/>
            <p:cNvSpPr/>
            <p:nvPr/>
          </p:nvSpPr>
          <p:spPr>
            <a:xfrm rot="10800000" flipH="1">
              <a:off x="290869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4" name="Shape 954"/>
            <p:cNvSpPr/>
            <p:nvPr/>
          </p:nvSpPr>
          <p:spPr>
            <a:xfrm rot="10800000" flipH="1">
              <a:off x="290869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5" name="Shape 955"/>
            <p:cNvSpPr/>
            <p:nvPr/>
          </p:nvSpPr>
          <p:spPr>
            <a:xfrm rot="10800000" flipH="1">
              <a:off x="249316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6" name="Shape 956"/>
            <p:cNvSpPr/>
            <p:nvPr/>
          </p:nvSpPr>
          <p:spPr>
            <a:xfrm rot="10800000" flipH="1">
              <a:off x="270093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7" name="Shape 957"/>
            <p:cNvSpPr/>
            <p:nvPr/>
          </p:nvSpPr>
          <p:spPr>
            <a:xfrm rot="10800000" flipH="1">
              <a:off x="1454348" y="1454348"/>
              <a:ext cx="207765" cy="207765"/>
            </a:xfrm>
            <a:prstGeom prst="rect">
              <a:avLst/>
            </a:prstGeom>
            <a:solidFill>
              <a:srgbClr val="11B119"/>
            </a:solid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8" name="Shape 958"/>
            <p:cNvSpPr/>
            <p:nvPr/>
          </p:nvSpPr>
          <p:spPr>
            <a:xfrm rot="10800000" flipH="1">
              <a:off x="0"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9" name="Shape 959"/>
            <p:cNvSpPr/>
            <p:nvPr/>
          </p:nvSpPr>
          <p:spPr>
            <a:xfrm rot="10800000" flipH="1">
              <a:off x="0"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0" name="Shape 960"/>
            <p:cNvSpPr/>
            <p:nvPr/>
          </p:nvSpPr>
          <p:spPr>
            <a:xfrm rot="10800000" flipH="1">
              <a:off x="207764"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1" name="Shape 961"/>
            <p:cNvSpPr/>
            <p:nvPr/>
          </p:nvSpPr>
          <p:spPr>
            <a:xfrm rot="10800000" flipH="1">
              <a:off x="207764"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2" name="Shape 962"/>
            <p:cNvSpPr/>
            <p:nvPr/>
          </p:nvSpPr>
          <p:spPr>
            <a:xfrm rot="10800000" flipH="1">
              <a:off x="415528"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3" name="Shape 963"/>
            <p:cNvSpPr/>
            <p:nvPr/>
          </p:nvSpPr>
          <p:spPr>
            <a:xfrm rot="10800000" flipH="1">
              <a:off x="415528"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4" name="Shape 964"/>
            <p:cNvSpPr/>
            <p:nvPr/>
          </p:nvSpPr>
          <p:spPr>
            <a:xfrm rot="10800000" flipH="1">
              <a:off x="415528"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5" name="Shape 965"/>
            <p:cNvSpPr/>
            <p:nvPr/>
          </p:nvSpPr>
          <p:spPr>
            <a:xfrm rot="10800000" flipH="1">
              <a:off x="0"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6" name="Shape 966"/>
            <p:cNvSpPr/>
            <p:nvPr/>
          </p:nvSpPr>
          <p:spPr>
            <a:xfrm rot="10800000" flipH="1">
              <a:off x="207764"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7" name="Shape 967"/>
            <p:cNvSpPr/>
            <p:nvPr/>
          </p:nvSpPr>
          <p:spPr>
            <a:xfrm rot="10800000" flipH="1">
              <a:off x="623292"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8" name="Shape 968"/>
            <p:cNvSpPr/>
            <p:nvPr/>
          </p:nvSpPr>
          <p:spPr>
            <a:xfrm rot="10800000" flipH="1">
              <a:off x="623292"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9" name="Shape 969"/>
            <p:cNvSpPr/>
            <p:nvPr/>
          </p:nvSpPr>
          <p:spPr>
            <a:xfrm rot="10800000" flipH="1">
              <a:off x="831056"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0" name="Shape 970"/>
            <p:cNvSpPr/>
            <p:nvPr/>
          </p:nvSpPr>
          <p:spPr>
            <a:xfrm rot="10800000" flipH="1">
              <a:off x="831056"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1" name="Shape 971"/>
            <p:cNvSpPr/>
            <p:nvPr/>
          </p:nvSpPr>
          <p:spPr>
            <a:xfrm rot="10800000" flipH="1">
              <a:off x="1038820"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2" name="Shape 972"/>
            <p:cNvSpPr/>
            <p:nvPr/>
          </p:nvSpPr>
          <p:spPr>
            <a:xfrm rot="10800000" flipH="1">
              <a:off x="1038820"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3" name="Shape 973"/>
            <p:cNvSpPr/>
            <p:nvPr/>
          </p:nvSpPr>
          <p:spPr>
            <a:xfrm rot="10800000" flipH="1">
              <a:off x="1038820"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4" name="Shape 974"/>
            <p:cNvSpPr/>
            <p:nvPr/>
          </p:nvSpPr>
          <p:spPr>
            <a:xfrm rot="10800000" flipH="1">
              <a:off x="623292"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5" name="Shape 975"/>
            <p:cNvSpPr/>
            <p:nvPr/>
          </p:nvSpPr>
          <p:spPr>
            <a:xfrm rot="10800000" flipH="1">
              <a:off x="831056"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6" name="Shape 976"/>
            <p:cNvSpPr/>
            <p:nvPr/>
          </p:nvSpPr>
          <p:spPr>
            <a:xfrm rot="10800000" flipH="1">
              <a:off x="623292"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7" name="Shape 977"/>
            <p:cNvSpPr/>
            <p:nvPr/>
          </p:nvSpPr>
          <p:spPr>
            <a:xfrm rot="10800000" flipH="1">
              <a:off x="623292"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8" name="Shape 978"/>
            <p:cNvSpPr/>
            <p:nvPr/>
          </p:nvSpPr>
          <p:spPr>
            <a:xfrm rot="10800000" flipH="1">
              <a:off x="831056"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9" name="Shape 979"/>
            <p:cNvSpPr/>
            <p:nvPr/>
          </p:nvSpPr>
          <p:spPr>
            <a:xfrm rot="10800000" flipH="1">
              <a:off x="831056"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0" name="Shape 980"/>
            <p:cNvSpPr/>
            <p:nvPr/>
          </p:nvSpPr>
          <p:spPr>
            <a:xfrm rot="10800000" flipH="1">
              <a:off x="1038820"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1" name="Shape 981"/>
            <p:cNvSpPr/>
            <p:nvPr/>
          </p:nvSpPr>
          <p:spPr>
            <a:xfrm rot="10800000" flipH="1">
              <a:off x="1038820"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2" name="Shape 982"/>
            <p:cNvSpPr/>
            <p:nvPr/>
          </p:nvSpPr>
          <p:spPr>
            <a:xfrm rot="10800000" flipH="1">
              <a:off x="1038820"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3" name="Shape 983"/>
            <p:cNvSpPr/>
            <p:nvPr/>
          </p:nvSpPr>
          <p:spPr>
            <a:xfrm rot="10800000" flipH="1">
              <a:off x="623292"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4" name="Shape 984"/>
            <p:cNvSpPr/>
            <p:nvPr/>
          </p:nvSpPr>
          <p:spPr>
            <a:xfrm rot="10800000" flipH="1">
              <a:off x="831056"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5" name="Shape 985"/>
            <p:cNvSpPr/>
            <p:nvPr/>
          </p:nvSpPr>
          <p:spPr>
            <a:xfrm rot="10800000" flipH="1">
              <a:off x="0"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6" name="Shape 986"/>
            <p:cNvSpPr/>
            <p:nvPr/>
          </p:nvSpPr>
          <p:spPr>
            <a:xfrm rot="10800000" flipH="1">
              <a:off x="0"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7" name="Shape 987"/>
            <p:cNvSpPr/>
            <p:nvPr/>
          </p:nvSpPr>
          <p:spPr>
            <a:xfrm rot="10800000" flipH="1">
              <a:off x="207764"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8" name="Shape 988"/>
            <p:cNvSpPr/>
            <p:nvPr/>
          </p:nvSpPr>
          <p:spPr>
            <a:xfrm rot="10800000" flipH="1">
              <a:off x="207764"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9" name="Shape 989"/>
            <p:cNvSpPr/>
            <p:nvPr/>
          </p:nvSpPr>
          <p:spPr>
            <a:xfrm rot="10800000" flipH="1">
              <a:off x="415528"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0" name="Shape 990"/>
            <p:cNvSpPr/>
            <p:nvPr/>
          </p:nvSpPr>
          <p:spPr>
            <a:xfrm rot="10800000" flipH="1">
              <a:off x="415528"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1" name="Shape 991"/>
            <p:cNvSpPr/>
            <p:nvPr/>
          </p:nvSpPr>
          <p:spPr>
            <a:xfrm rot="10800000" flipH="1">
              <a:off x="415528"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2" name="Shape 992"/>
            <p:cNvSpPr/>
            <p:nvPr/>
          </p:nvSpPr>
          <p:spPr>
            <a:xfrm rot="10800000" flipH="1">
              <a:off x="0"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3" name="Shape 993"/>
            <p:cNvSpPr/>
            <p:nvPr/>
          </p:nvSpPr>
          <p:spPr>
            <a:xfrm rot="10800000" flipH="1">
              <a:off x="207764"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4" name="Shape 994"/>
            <p:cNvSpPr/>
            <p:nvPr/>
          </p:nvSpPr>
          <p:spPr>
            <a:xfrm rot="10800000" flipH="1">
              <a:off x="1246584"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5" name="Shape 995"/>
            <p:cNvSpPr/>
            <p:nvPr/>
          </p:nvSpPr>
          <p:spPr>
            <a:xfrm rot="10800000" flipH="1">
              <a:off x="1246584"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6" name="Shape 996"/>
            <p:cNvSpPr/>
            <p:nvPr/>
          </p:nvSpPr>
          <p:spPr>
            <a:xfrm rot="10800000" flipH="1">
              <a:off x="1454348"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7" name="Shape 997"/>
            <p:cNvSpPr/>
            <p:nvPr/>
          </p:nvSpPr>
          <p:spPr>
            <a:xfrm rot="10800000" flipH="1">
              <a:off x="1454348"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8" name="Shape 998"/>
            <p:cNvSpPr/>
            <p:nvPr/>
          </p:nvSpPr>
          <p:spPr>
            <a:xfrm rot="10800000" flipH="1">
              <a:off x="1662112"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9" name="Shape 999"/>
            <p:cNvSpPr/>
            <p:nvPr/>
          </p:nvSpPr>
          <p:spPr>
            <a:xfrm rot="10800000" flipH="1">
              <a:off x="1662112"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0" name="Shape 1000"/>
            <p:cNvSpPr/>
            <p:nvPr/>
          </p:nvSpPr>
          <p:spPr>
            <a:xfrm rot="10800000" flipH="1">
              <a:off x="1662112"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1" name="Shape 1001"/>
            <p:cNvSpPr/>
            <p:nvPr/>
          </p:nvSpPr>
          <p:spPr>
            <a:xfrm rot="10800000" flipH="1">
              <a:off x="1246584"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2" name="Shape 1002"/>
            <p:cNvSpPr/>
            <p:nvPr/>
          </p:nvSpPr>
          <p:spPr>
            <a:xfrm rot="10800000" flipH="1">
              <a:off x="1454348"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3" name="Shape 1003"/>
            <p:cNvSpPr/>
            <p:nvPr/>
          </p:nvSpPr>
          <p:spPr>
            <a:xfrm rot="10800000" flipH="1">
              <a:off x="1869876"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4" name="Shape 1004"/>
            <p:cNvSpPr/>
            <p:nvPr/>
          </p:nvSpPr>
          <p:spPr>
            <a:xfrm rot="10800000" flipH="1">
              <a:off x="1869876"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5" name="Shape 1005"/>
            <p:cNvSpPr/>
            <p:nvPr/>
          </p:nvSpPr>
          <p:spPr>
            <a:xfrm rot="10800000" flipH="1">
              <a:off x="2077640"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6" name="Shape 1006"/>
            <p:cNvSpPr/>
            <p:nvPr/>
          </p:nvSpPr>
          <p:spPr>
            <a:xfrm rot="10800000" flipH="1">
              <a:off x="2077640"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7" name="Shape 1007"/>
            <p:cNvSpPr/>
            <p:nvPr/>
          </p:nvSpPr>
          <p:spPr>
            <a:xfrm rot="10800000" flipH="1">
              <a:off x="2285404"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8" name="Shape 1008"/>
            <p:cNvSpPr/>
            <p:nvPr/>
          </p:nvSpPr>
          <p:spPr>
            <a:xfrm rot="10800000" flipH="1">
              <a:off x="2285404"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9" name="Shape 1009"/>
            <p:cNvSpPr/>
            <p:nvPr/>
          </p:nvSpPr>
          <p:spPr>
            <a:xfrm rot="10800000" flipH="1">
              <a:off x="2285404"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0" name="Shape 1010"/>
            <p:cNvSpPr/>
            <p:nvPr/>
          </p:nvSpPr>
          <p:spPr>
            <a:xfrm rot="10800000" flipH="1">
              <a:off x="1869876"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1" name="Shape 1011"/>
            <p:cNvSpPr/>
            <p:nvPr/>
          </p:nvSpPr>
          <p:spPr>
            <a:xfrm rot="10800000" flipH="1">
              <a:off x="2077640"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2" name="Shape 1012"/>
            <p:cNvSpPr/>
            <p:nvPr/>
          </p:nvSpPr>
          <p:spPr>
            <a:xfrm rot="10800000" flipH="1">
              <a:off x="1869876"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3" name="Shape 1013"/>
            <p:cNvSpPr/>
            <p:nvPr/>
          </p:nvSpPr>
          <p:spPr>
            <a:xfrm rot="10800000" flipH="1">
              <a:off x="1869876"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4" name="Shape 1014"/>
            <p:cNvSpPr/>
            <p:nvPr/>
          </p:nvSpPr>
          <p:spPr>
            <a:xfrm rot="10800000" flipH="1">
              <a:off x="2077640"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5" name="Shape 1015"/>
            <p:cNvSpPr/>
            <p:nvPr/>
          </p:nvSpPr>
          <p:spPr>
            <a:xfrm rot="10800000" flipH="1">
              <a:off x="2077640"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6" name="Shape 1016"/>
            <p:cNvSpPr/>
            <p:nvPr/>
          </p:nvSpPr>
          <p:spPr>
            <a:xfrm rot="10800000" flipH="1">
              <a:off x="2285404"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7" name="Shape 1017"/>
            <p:cNvSpPr/>
            <p:nvPr/>
          </p:nvSpPr>
          <p:spPr>
            <a:xfrm rot="10800000" flipH="1">
              <a:off x="2285404"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8" name="Shape 1018"/>
            <p:cNvSpPr/>
            <p:nvPr/>
          </p:nvSpPr>
          <p:spPr>
            <a:xfrm rot="10800000" flipH="1">
              <a:off x="2285404"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9" name="Shape 1019"/>
            <p:cNvSpPr/>
            <p:nvPr/>
          </p:nvSpPr>
          <p:spPr>
            <a:xfrm rot="10800000" flipH="1">
              <a:off x="1869876"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0" name="Shape 1020"/>
            <p:cNvSpPr/>
            <p:nvPr/>
          </p:nvSpPr>
          <p:spPr>
            <a:xfrm rot="10800000" flipH="1">
              <a:off x="2077640"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1" name="Shape 1021"/>
            <p:cNvSpPr/>
            <p:nvPr/>
          </p:nvSpPr>
          <p:spPr>
            <a:xfrm rot="10800000" flipH="1">
              <a:off x="1246584"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2" name="Shape 1022"/>
            <p:cNvSpPr/>
            <p:nvPr/>
          </p:nvSpPr>
          <p:spPr>
            <a:xfrm rot="10800000" flipH="1">
              <a:off x="1246584"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3" name="Shape 1023"/>
            <p:cNvSpPr/>
            <p:nvPr/>
          </p:nvSpPr>
          <p:spPr>
            <a:xfrm rot="10800000" flipH="1">
              <a:off x="1454348"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4" name="Shape 1024"/>
            <p:cNvSpPr/>
            <p:nvPr/>
          </p:nvSpPr>
          <p:spPr>
            <a:xfrm rot="10800000" flipH="1">
              <a:off x="1454348"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5" name="Shape 1025"/>
            <p:cNvSpPr/>
            <p:nvPr/>
          </p:nvSpPr>
          <p:spPr>
            <a:xfrm rot="10800000" flipH="1">
              <a:off x="1662112"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6" name="Shape 1026"/>
            <p:cNvSpPr/>
            <p:nvPr/>
          </p:nvSpPr>
          <p:spPr>
            <a:xfrm rot="10800000" flipH="1">
              <a:off x="1662112"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7" name="Shape 1027"/>
            <p:cNvSpPr/>
            <p:nvPr/>
          </p:nvSpPr>
          <p:spPr>
            <a:xfrm rot="10800000" flipH="1">
              <a:off x="1662112"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8" name="Shape 1028"/>
            <p:cNvSpPr/>
            <p:nvPr/>
          </p:nvSpPr>
          <p:spPr>
            <a:xfrm rot="10800000" flipH="1">
              <a:off x="1246584"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9" name="Shape 1029"/>
            <p:cNvSpPr/>
            <p:nvPr/>
          </p:nvSpPr>
          <p:spPr>
            <a:xfrm rot="10800000" flipH="1">
              <a:off x="1454348"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0" name="Shape 1030"/>
            <p:cNvSpPr/>
            <p:nvPr/>
          </p:nvSpPr>
          <p:spPr>
            <a:xfrm rot="10800000" flipH="1">
              <a:off x="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1" name="Shape 1031"/>
            <p:cNvSpPr/>
            <p:nvPr/>
          </p:nvSpPr>
          <p:spPr>
            <a:xfrm rot="10800000" flipH="1">
              <a:off x="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2" name="Shape 1032"/>
            <p:cNvSpPr/>
            <p:nvPr/>
          </p:nvSpPr>
          <p:spPr>
            <a:xfrm rot="10800000" flipH="1">
              <a:off x="20776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3" name="Shape 1033"/>
            <p:cNvSpPr/>
            <p:nvPr/>
          </p:nvSpPr>
          <p:spPr>
            <a:xfrm rot="10800000" flipH="1">
              <a:off x="20776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4" name="Shape 1034"/>
            <p:cNvSpPr/>
            <p:nvPr/>
          </p:nvSpPr>
          <p:spPr>
            <a:xfrm rot="10800000" flipH="1">
              <a:off x="41552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5" name="Shape 1035"/>
            <p:cNvSpPr/>
            <p:nvPr/>
          </p:nvSpPr>
          <p:spPr>
            <a:xfrm rot="10800000" flipH="1">
              <a:off x="41552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6" name="Shape 1036"/>
            <p:cNvSpPr/>
            <p:nvPr/>
          </p:nvSpPr>
          <p:spPr>
            <a:xfrm rot="10800000" flipH="1">
              <a:off x="41552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7" name="Shape 1037"/>
            <p:cNvSpPr/>
            <p:nvPr/>
          </p:nvSpPr>
          <p:spPr>
            <a:xfrm rot="10800000" flipH="1">
              <a:off x="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8" name="Shape 1038"/>
            <p:cNvSpPr/>
            <p:nvPr/>
          </p:nvSpPr>
          <p:spPr>
            <a:xfrm rot="10800000" flipH="1">
              <a:off x="20776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9" name="Shape 1039"/>
            <p:cNvSpPr/>
            <p:nvPr/>
          </p:nvSpPr>
          <p:spPr>
            <a:xfrm rot="10800000" flipH="1">
              <a:off x="62329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0" name="Shape 1040"/>
            <p:cNvSpPr/>
            <p:nvPr/>
          </p:nvSpPr>
          <p:spPr>
            <a:xfrm rot="10800000" flipH="1">
              <a:off x="62329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1" name="Shape 1041"/>
            <p:cNvSpPr/>
            <p:nvPr/>
          </p:nvSpPr>
          <p:spPr>
            <a:xfrm rot="10800000" flipH="1">
              <a:off x="83105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2" name="Shape 1042"/>
            <p:cNvSpPr/>
            <p:nvPr/>
          </p:nvSpPr>
          <p:spPr>
            <a:xfrm rot="10800000" flipH="1">
              <a:off x="83105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3" name="Shape 1043"/>
            <p:cNvSpPr/>
            <p:nvPr/>
          </p:nvSpPr>
          <p:spPr>
            <a:xfrm rot="10800000" flipH="1">
              <a:off x="103882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4" name="Shape 1044"/>
            <p:cNvSpPr/>
            <p:nvPr/>
          </p:nvSpPr>
          <p:spPr>
            <a:xfrm rot="10800000" flipH="1">
              <a:off x="103882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5" name="Shape 1045"/>
            <p:cNvSpPr/>
            <p:nvPr/>
          </p:nvSpPr>
          <p:spPr>
            <a:xfrm rot="10800000" flipH="1">
              <a:off x="103882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6" name="Shape 1046"/>
            <p:cNvSpPr/>
            <p:nvPr/>
          </p:nvSpPr>
          <p:spPr>
            <a:xfrm rot="10800000" flipH="1">
              <a:off x="62329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7" name="Shape 1047"/>
            <p:cNvSpPr/>
            <p:nvPr/>
          </p:nvSpPr>
          <p:spPr>
            <a:xfrm rot="10800000" flipH="1">
              <a:off x="83105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8" name="Shape 1048"/>
            <p:cNvSpPr/>
            <p:nvPr/>
          </p:nvSpPr>
          <p:spPr>
            <a:xfrm rot="10800000" flipH="1">
              <a:off x="62329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9" name="Shape 1049"/>
            <p:cNvSpPr/>
            <p:nvPr/>
          </p:nvSpPr>
          <p:spPr>
            <a:xfrm rot="10800000" flipH="1">
              <a:off x="62329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0" name="Shape 1050"/>
            <p:cNvSpPr/>
            <p:nvPr/>
          </p:nvSpPr>
          <p:spPr>
            <a:xfrm rot="10800000" flipH="1">
              <a:off x="83105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1" name="Shape 1051"/>
            <p:cNvSpPr/>
            <p:nvPr/>
          </p:nvSpPr>
          <p:spPr>
            <a:xfrm rot="10800000" flipH="1">
              <a:off x="83105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2" name="Shape 1052"/>
            <p:cNvSpPr/>
            <p:nvPr/>
          </p:nvSpPr>
          <p:spPr>
            <a:xfrm rot="10800000" flipH="1">
              <a:off x="103882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3" name="Shape 1053"/>
            <p:cNvSpPr/>
            <p:nvPr/>
          </p:nvSpPr>
          <p:spPr>
            <a:xfrm rot="10800000" flipH="1">
              <a:off x="103882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4" name="Shape 1054"/>
            <p:cNvSpPr/>
            <p:nvPr/>
          </p:nvSpPr>
          <p:spPr>
            <a:xfrm rot="10800000" flipH="1">
              <a:off x="103882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5" name="Shape 1055"/>
            <p:cNvSpPr/>
            <p:nvPr/>
          </p:nvSpPr>
          <p:spPr>
            <a:xfrm rot="10800000" flipH="1">
              <a:off x="62329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6" name="Shape 1056"/>
            <p:cNvSpPr/>
            <p:nvPr/>
          </p:nvSpPr>
          <p:spPr>
            <a:xfrm rot="10800000" flipH="1">
              <a:off x="83105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7" name="Shape 1057"/>
            <p:cNvSpPr/>
            <p:nvPr/>
          </p:nvSpPr>
          <p:spPr>
            <a:xfrm rot="10800000" flipH="1">
              <a:off x="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8" name="Shape 1058"/>
            <p:cNvSpPr/>
            <p:nvPr/>
          </p:nvSpPr>
          <p:spPr>
            <a:xfrm rot="10800000" flipH="1">
              <a:off x="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9" name="Shape 1059"/>
            <p:cNvSpPr/>
            <p:nvPr/>
          </p:nvSpPr>
          <p:spPr>
            <a:xfrm rot="10800000" flipH="1">
              <a:off x="20776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0" name="Shape 1060"/>
            <p:cNvSpPr/>
            <p:nvPr/>
          </p:nvSpPr>
          <p:spPr>
            <a:xfrm rot="10800000" flipH="1">
              <a:off x="20776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1" name="Shape 1061"/>
            <p:cNvSpPr/>
            <p:nvPr/>
          </p:nvSpPr>
          <p:spPr>
            <a:xfrm rot="10800000" flipH="1">
              <a:off x="41552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2" name="Shape 1062"/>
            <p:cNvSpPr/>
            <p:nvPr/>
          </p:nvSpPr>
          <p:spPr>
            <a:xfrm rot="10800000" flipH="1">
              <a:off x="41552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3" name="Shape 1063"/>
            <p:cNvSpPr/>
            <p:nvPr/>
          </p:nvSpPr>
          <p:spPr>
            <a:xfrm rot="10800000" flipH="1">
              <a:off x="41552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4" name="Shape 1064"/>
            <p:cNvSpPr/>
            <p:nvPr/>
          </p:nvSpPr>
          <p:spPr>
            <a:xfrm rot="10800000" flipH="1">
              <a:off x="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5" name="Shape 1065"/>
            <p:cNvSpPr/>
            <p:nvPr/>
          </p:nvSpPr>
          <p:spPr>
            <a:xfrm rot="10800000" flipH="1">
              <a:off x="20776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6" name="Shape 1066"/>
            <p:cNvSpPr/>
            <p:nvPr/>
          </p:nvSpPr>
          <p:spPr>
            <a:xfrm rot="10800000" flipH="1">
              <a:off x="124658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7" name="Shape 1067"/>
            <p:cNvSpPr/>
            <p:nvPr/>
          </p:nvSpPr>
          <p:spPr>
            <a:xfrm rot="10800000" flipH="1">
              <a:off x="124658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8" name="Shape 1068"/>
            <p:cNvSpPr/>
            <p:nvPr/>
          </p:nvSpPr>
          <p:spPr>
            <a:xfrm rot="10800000" flipH="1">
              <a:off x="145434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9" name="Shape 1069"/>
            <p:cNvSpPr/>
            <p:nvPr/>
          </p:nvSpPr>
          <p:spPr>
            <a:xfrm rot="10800000" flipH="1">
              <a:off x="145434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0" name="Shape 1070"/>
            <p:cNvSpPr/>
            <p:nvPr/>
          </p:nvSpPr>
          <p:spPr>
            <a:xfrm rot="10800000" flipH="1">
              <a:off x="166211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1" name="Shape 1071"/>
            <p:cNvSpPr/>
            <p:nvPr/>
          </p:nvSpPr>
          <p:spPr>
            <a:xfrm rot="10800000" flipH="1">
              <a:off x="166211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2" name="Shape 1072"/>
            <p:cNvSpPr/>
            <p:nvPr/>
          </p:nvSpPr>
          <p:spPr>
            <a:xfrm rot="10800000" flipH="1">
              <a:off x="166211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3" name="Shape 1073"/>
            <p:cNvSpPr/>
            <p:nvPr/>
          </p:nvSpPr>
          <p:spPr>
            <a:xfrm rot="10800000" flipH="1">
              <a:off x="124658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4" name="Shape 1074"/>
            <p:cNvSpPr/>
            <p:nvPr/>
          </p:nvSpPr>
          <p:spPr>
            <a:xfrm rot="10800000" flipH="1">
              <a:off x="145434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5" name="Shape 1075"/>
            <p:cNvSpPr/>
            <p:nvPr/>
          </p:nvSpPr>
          <p:spPr>
            <a:xfrm rot="10800000" flipH="1">
              <a:off x="186987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6" name="Shape 1076"/>
            <p:cNvSpPr/>
            <p:nvPr/>
          </p:nvSpPr>
          <p:spPr>
            <a:xfrm rot="10800000" flipH="1">
              <a:off x="186987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7" name="Shape 1077"/>
            <p:cNvSpPr/>
            <p:nvPr/>
          </p:nvSpPr>
          <p:spPr>
            <a:xfrm rot="10800000" flipH="1">
              <a:off x="207764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8" name="Shape 1078"/>
            <p:cNvSpPr/>
            <p:nvPr/>
          </p:nvSpPr>
          <p:spPr>
            <a:xfrm rot="10800000" flipH="1">
              <a:off x="207764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9" name="Shape 1079"/>
            <p:cNvSpPr/>
            <p:nvPr/>
          </p:nvSpPr>
          <p:spPr>
            <a:xfrm rot="10800000" flipH="1">
              <a:off x="228540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0" name="Shape 1080"/>
            <p:cNvSpPr/>
            <p:nvPr/>
          </p:nvSpPr>
          <p:spPr>
            <a:xfrm rot="10800000" flipH="1">
              <a:off x="228540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1" name="Shape 1081"/>
            <p:cNvSpPr/>
            <p:nvPr/>
          </p:nvSpPr>
          <p:spPr>
            <a:xfrm rot="10800000" flipH="1">
              <a:off x="228540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2" name="Shape 1082"/>
            <p:cNvSpPr/>
            <p:nvPr/>
          </p:nvSpPr>
          <p:spPr>
            <a:xfrm rot="10800000" flipH="1">
              <a:off x="186987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3" name="Shape 1083"/>
            <p:cNvSpPr/>
            <p:nvPr/>
          </p:nvSpPr>
          <p:spPr>
            <a:xfrm rot="10800000" flipH="1">
              <a:off x="207764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4" name="Shape 1084"/>
            <p:cNvSpPr/>
            <p:nvPr/>
          </p:nvSpPr>
          <p:spPr>
            <a:xfrm rot="10800000" flipH="1">
              <a:off x="186987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5" name="Shape 1085"/>
            <p:cNvSpPr/>
            <p:nvPr/>
          </p:nvSpPr>
          <p:spPr>
            <a:xfrm rot="10800000" flipH="1">
              <a:off x="186987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6" name="Shape 1086"/>
            <p:cNvSpPr/>
            <p:nvPr/>
          </p:nvSpPr>
          <p:spPr>
            <a:xfrm rot="10800000" flipH="1">
              <a:off x="207764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7" name="Shape 1087"/>
            <p:cNvSpPr/>
            <p:nvPr/>
          </p:nvSpPr>
          <p:spPr>
            <a:xfrm rot="10800000" flipH="1">
              <a:off x="207764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8" name="Shape 1088"/>
            <p:cNvSpPr/>
            <p:nvPr/>
          </p:nvSpPr>
          <p:spPr>
            <a:xfrm rot="10800000" flipH="1">
              <a:off x="228540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9" name="Shape 1089"/>
            <p:cNvSpPr/>
            <p:nvPr/>
          </p:nvSpPr>
          <p:spPr>
            <a:xfrm rot="10800000" flipH="1">
              <a:off x="228540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0" name="Shape 1090"/>
            <p:cNvSpPr/>
            <p:nvPr/>
          </p:nvSpPr>
          <p:spPr>
            <a:xfrm rot="10800000" flipH="1">
              <a:off x="228540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1" name="Shape 1091"/>
            <p:cNvSpPr/>
            <p:nvPr/>
          </p:nvSpPr>
          <p:spPr>
            <a:xfrm rot="10800000" flipH="1">
              <a:off x="186987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2" name="Shape 1092"/>
            <p:cNvSpPr/>
            <p:nvPr/>
          </p:nvSpPr>
          <p:spPr>
            <a:xfrm rot="10800000" flipH="1">
              <a:off x="207764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3" name="Shape 1093"/>
            <p:cNvSpPr/>
            <p:nvPr/>
          </p:nvSpPr>
          <p:spPr>
            <a:xfrm rot="10800000" flipH="1">
              <a:off x="124658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4" name="Shape 1094"/>
            <p:cNvSpPr/>
            <p:nvPr/>
          </p:nvSpPr>
          <p:spPr>
            <a:xfrm rot="10800000" flipH="1">
              <a:off x="124658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5" name="Shape 1095"/>
            <p:cNvSpPr/>
            <p:nvPr/>
          </p:nvSpPr>
          <p:spPr>
            <a:xfrm rot="10800000" flipH="1">
              <a:off x="145434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6" name="Shape 1096"/>
            <p:cNvSpPr/>
            <p:nvPr/>
          </p:nvSpPr>
          <p:spPr>
            <a:xfrm rot="10800000" flipH="1">
              <a:off x="145434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7" name="Shape 1097"/>
            <p:cNvSpPr/>
            <p:nvPr/>
          </p:nvSpPr>
          <p:spPr>
            <a:xfrm rot="10800000" flipH="1">
              <a:off x="166211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8" name="Shape 1098"/>
            <p:cNvSpPr/>
            <p:nvPr/>
          </p:nvSpPr>
          <p:spPr>
            <a:xfrm rot="10800000" flipH="1">
              <a:off x="166211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9" name="Shape 1099"/>
            <p:cNvSpPr/>
            <p:nvPr/>
          </p:nvSpPr>
          <p:spPr>
            <a:xfrm rot="10800000" flipH="1">
              <a:off x="166211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0" name="Shape 1100"/>
            <p:cNvSpPr/>
            <p:nvPr/>
          </p:nvSpPr>
          <p:spPr>
            <a:xfrm rot="10800000" flipH="1">
              <a:off x="124658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1" name="Shape 1101"/>
            <p:cNvSpPr/>
            <p:nvPr/>
          </p:nvSpPr>
          <p:spPr>
            <a:xfrm rot="10800000" flipH="1">
              <a:off x="145434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2" name="Shape 1102"/>
            <p:cNvSpPr/>
            <p:nvPr/>
          </p:nvSpPr>
          <p:spPr>
            <a:xfrm rot="10800000" flipH="1">
              <a:off x="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3" name="Shape 1103"/>
            <p:cNvSpPr/>
            <p:nvPr/>
          </p:nvSpPr>
          <p:spPr>
            <a:xfrm rot="10800000" flipH="1">
              <a:off x="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4" name="Shape 1104"/>
            <p:cNvSpPr/>
            <p:nvPr/>
          </p:nvSpPr>
          <p:spPr>
            <a:xfrm rot="10800000" flipH="1">
              <a:off x="20776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5" name="Shape 1105"/>
            <p:cNvSpPr/>
            <p:nvPr/>
          </p:nvSpPr>
          <p:spPr>
            <a:xfrm rot="10800000" flipH="1">
              <a:off x="20776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6" name="Shape 1106"/>
            <p:cNvSpPr/>
            <p:nvPr/>
          </p:nvSpPr>
          <p:spPr>
            <a:xfrm rot="10800000" flipH="1">
              <a:off x="41552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7" name="Shape 1107"/>
            <p:cNvSpPr/>
            <p:nvPr/>
          </p:nvSpPr>
          <p:spPr>
            <a:xfrm rot="10800000" flipH="1">
              <a:off x="41552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8" name="Shape 1108"/>
            <p:cNvSpPr/>
            <p:nvPr/>
          </p:nvSpPr>
          <p:spPr>
            <a:xfrm rot="10800000" flipH="1">
              <a:off x="41552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9" name="Shape 1109"/>
            <p:cNvSpPr/>
            <p:nvPr/>
          </p:nvSpPr>
          <p:spPr>
            <a:xfrm rot="10800000" flipH="1">
              <a:off x="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0" name="Shape 1110"/>
            <p:cNvSpPr/>
            <p:nvPr/>
          </p:nvSpPr>
          <p:spPr>
            <a:xfrm rot="10800000" flipH="1">
              <a:off x="20776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1" name="Shape 1111"/>
            <p:cNvSpPr/>
            <p:nvPr/>
          </p:nvSpPr>
          <p:spPr>
            <a:xfrm rot="10800000" flipH="1">
              <a:off x="62329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2" name="Shape 1112"/>
            <p:cNvSpPr/>
            <p:nvPr/>
          </p:nvSpPr>
          <p:spPr>
            <a:xfrm rot="10800000" flipH="1">
              <a:off x="62329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3" name="Shape 1113"/>
            <p:cNvSpPr/>
            <p:nvPr/>
          </p:nvSpPr>
          <p:spPr>
            <a:xfrm rot="10800000" flipH="1">
              <a:off x="83105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4" name="Shape 1114"/>
            <p:cNvSpPr/>
            <p:nvPr/>
          </p:nvSpPr>
          <p:spPr>
            <a:xfrm rot="10800000" flipH="1">
              <a:off x="83105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5" name="Shape 1115"/>
            <p:cNvSpPr/>
            <p:nvPr/>
          </p:nvSpPr>
          <p:spPr>
            <a:xfrm rot="10800000" flipH="1">
              <a:off x="103882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6" name="Shape 1116"/>
            <p:cNvSpPr/>
            <p:nvPr/>
          </p:nvSpPr>
          <p:spPr>
            <a:xfrm rot="10800000" flipH="1">
              <a:off x="103882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7" name="Shape 1117"/>
            <p:cNvSpPr/>
            <p:nvPr/>
          </p:nvSpPr>
          <p:spPr>
            <a:xfrm rot="10800000" flipH="1">
              <a:off x="103882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8" name="Shape 1118"/>
            <p:cNvSpPr/>
            <p:nvPr/>
          </p:nvSpPr>
          <p:spPr>
            <a:xfrm rot="10800000" flipH="1">
              <a:off x="62329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9" name="Shape 1119"/>
            <p:cNvSpPr/>
            <p:nvPr/>
          </p:nvSpPr>
          <p:spPr>
            <a:xfrm rot="10800000" flipH="1">
              <a:off x="83105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0" name="Shape 1120"/>
            <p:cNvSpPr/>
            <p:nvPr/>
          </p:nvSpPr>
          <p:spPr>
            <a:xfrm rot="10800000" flipH="1">
              <a:off x="124658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1" name="Shape 1121"/>
            <p:cNvSpPr/>
            <p:nvPr/>
          </p:nvSpPr>
          <p:spPr>
            <a:xfrm rot="10800000" flipH="1">
              <a:off x="124658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2" name="Shape 1122"/>
            <p:cNvSpPr/>
            <p:nvPr/>
          </p:nvSpPr>
          <p:spPr>
            <a:xfrm rot="10800000" flipH="1">
              <a:off x="145434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3" name="Shape 1123"/>
            <p:cNvSpPr/>
            <p:nvPr/>
          </p:nvSpPr>
          <p:spPr>
            <a:xfrm rot="10800000" flipH="1">
              <a:off x="145434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4" name="Shape 1124"/>
            <p:cNvSpPr/>
            <p:nvPr/>
          </p:nvSpPr>
          <p:spPr>
            <a:xfrm rot="10800000" flipH="1">
              <a:off x="166211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5" name="Shape 1125"/>
            <p:cNvSpPr/>
            <p:nvPr/>
          </p:nvSpPr>
          <p:spPr>
            <a:xfrm rot="10800000" flipH="1">
              <a:off x="166211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6" name="Shape 1126"/>
            <p:cNvSpPr/>
            <p:nvPr/>
          </p:nvSpPr>
          <p:spPr>
            <a:xfrm rot="10800000" flipH="1">
              <a:off x="166211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7" name="Shape 1127"/>
            <p:cNvSpPr/>
            <p:nvPr/>
          </p:nvSpPr>
          <p:spPr>
            <a:xfrm rot="10800000" flipH="1">
              <a:off x="124658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8" name="Shape 1128"/>
            <p:cNvSpPr/>
            <p:nvPr/>
          </p:nvSpPr>
          <p:spPr>
            <a:xfrm rot="10800000" flipH="1">
              <a:off x="145434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9" name="Shape 1129"/>
            <p:cNvSpPr/>
            <p:nvPr/>
          </p:nvSpPr>
          <p:spPr>
            <a:xfrm rot="10800000" flipH="1">
              <a:off x="186987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0" name="Shape 1130"/>
            <p:cNvSpPr/>
            <p:nvPr/>
          </p:nvSpPr>
          <p:spPr>
            <a:xfrm rot="10800000" flipH="1">
              <a:off x="186987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1" name="Shape 1131"/>
            <p:cNvSpPr/>
            <p:nvPr/>
          </p:nvSpPr>
          <p:spPr>
            <a:xfrm rot="10800000" flipH="1">
              <a:off x="207764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2" name="Shape 1132"/>
            <p:cNvSpPr/>
            <p:nvPr/>
          </p:nvSpPr>
          <p:spPr>
            <a:xfrm rot="10800000" flipH="1">
              <a:off x="207764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3" name="Shape 1133"/>
            <p:cNvSpPr/>
            <p:nvPr/>
          </p:nvSpPr>
          <p:spPr>
            <a:xfrm rot="10800000" flipH="1">
              <a:off x="228540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4" name="Shape 1134"/>
            <p:cNvSpPr/>
            <p:nvPr/>
          </p:nvSpPr>
          <p:spPr>
            <a:xfrm rot="10800000" flipH="1">
              <a:off x="228540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5" name="Shape 1135"/>
            <p:cNvSpPr/>
            <p:nvPr/>
          </p:nvSpPr>
          <p:spPr>
            <a:xfrm rot="10800000" flipH="1">
              <a:off x="228540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6" name="Shape 1136"/>
            <p:cNvSpPr/>
            <p:nvPr/>
          </p:nvSpPr>
          <p:spPr>
            <a:xfrm rot="10800000" flipH="1">
              <a:off x="186987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7" name="Shape 1137"/>
            <p:cNvSpPr/>
            <p:nvPr/>
          </p:nvSpPr>
          <p:spPr>
            <a:xfrm rot="10800000" flipH="1">
              <a:off x="207764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8" name="Shape 1138"/>
            <p:cNvSpPr/>
            <p:nvPr/>
          </p:nvSpPr>
          <p:spPr>
            <a:xfrm rot="10800000" flipH="1">
              <a:off x="249316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9" name="Shape 1139"/>
            <p:cNvSpPr/>
            <p:nvPr/>
          </p:nvSpPr>
          <p:spPr>
            <a:xfrm rot="10800000" flipH="1">
              <a:off x="249316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0" name="Shape 1140"/>
            <p:cNvSpPr/>
            <p:nvPr/>
          </p:nvSpPr>
          <p:spPr>
            <a:xfrm rot="10800000" flipH="1">
              <a:off x="270093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1" name="Shape 1141"/>
            <p:cNvSpPr/>
            <p:nvPr/>
          </p:nvSpPr>
          <p:spPr>
            <a:xfrm rot="10800000" flipH="1">
              <a:off x="270093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2" name="Shape 1142"/>
            <p:cNvSpPr/>
            <p:nvPr/>
          </p:nvSpPr>
          <p:spPr>
            <a:xfrm rot="10800000" flipH="1">
              <a:off x="290869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3" name="Shape 1143"/>
            <p:cNvSpPr/>
            <p:nvPr/>
          </p:nvSpPr>
          <p:spPr>
            <a:xfrm rot="10800000" flipH="1">
              <a:off x="290869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4" name="Shape 1144"/>
            <p:cNvSpPr/>
            <p:nvPr/>
          </p:nvSpPr>
          <p:spPr>
            <a:xfrm rot="10800000" flipH="1">
              <a:off x="290869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5" name="Shape 1145"/>
            <p:cNvSpPr/>
            <p:nvPr/>
          </p:nvSpPr>
          <p:spPr>
            <a:xfrm rot="10800000" flipH="1">
              <a:off x="249316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6" name="Shape 1146"/>
            <p:cNvSpPr/>
            <p:nvPr/>
          </p:nvSpPr>
          <p:spPr>
            <a:xfrm rot="10800000" flipH="1">
              <a:off x="270093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7" name="Shape 1147"/>
            <p:cNvSpPr/>
            <p:nvPr/>
          </p:nvSpPr>
          <p:spPr>
            <a:xfrm rot="10800000" flipH="1">
              <a:off x="249316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8" name="Shape 1148"/>
            <p:cNvSpPr/>
            <p:nvPr/>
          </p:nvSpPr>
          <p:spPr>
            <a:xfrm rot="10800000" flipH="1">
              <a:off x="249316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9" name="Shape 1149"/>
            <p:cNvSpPr/>
            <p:nvPr/>
          </p:nvSpPr>
          <p:spPr>
            <a:xfrm rot="10800000" flipH="1">
              <a:off x="270093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0" name="Shape 1150"/>
            <p:cNvSpPr/>
            <p:nvPr/>
          </p:nvSpPr>
          <p:spPr>
            <a:xfrm rot="10800000" flipH="1">
              <a:off x="270093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1" name="Shape 1151"/>
            <p:cNvSpPr/>
            <p:nvPr/>
          </p:nvSpPr>
          <p:spPr>
            <a:xfrm rot="10800000" flipH="1">
              <a:off x="290869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2" name="Shape 1152"/>
            <p:cNvSpPr/>
            <p:nvPr/>
          </p:nvSpPr>
          <p:spPr>
            <a:xfrm rot="10800000" flipH="1">
              <a:off x="290869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3" name="Shape 1153"/>
            <p:cNvSpPr/>
            <p:nvPr/>
          </p:nvSpPr>
          <p:spPr>
            <a:xfrm rot="10800000" flipH="1">
              <a:off x="290869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4" name="Shape 1154"/>
            <p:cNvSpPr/>
            <p:nvPr/>
          </p:nvSpPr>
          <p:spPr>
            <a:xfrm rot="10800000" flipH="1">
              <a:off x="249316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5" name="Shape 1155"/>
            <p:cNvSpPr/>
            <p:nvPr/>
          </p:nvSpPr>
          <p:spPr>
            <a:xfrm rot="10800000" flipH="1">
              <a:off x="270093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6" name="Shape 1156"/>
            <p:cNvSpPr/>
            <p:nvPr/>
          </p:nvSpPr>
          <p:spPr>
            <a:xfrm rot="10800000" flipH="1">
              <a:off x="249316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7" name="Shape 1157"/>
            <p:cNvSpPr/>
            <p:nvPr/>
          </p:nvSpPr>
          <p:spPr>
            <a:xfrm rot="10800000" flipH="1">
              <a:off x="249316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8" name="Shape 1158"/>
            <p:cNvSpPr/>
            <p:nvPr/>
          </p:nvSpPr>
          <p:spPr>
            <a:xfrm rot="10800000" flipH="1">
              <a:off x="270093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9" name="Shape 1159"/>
            <p:cNvSpPr/>
            <p:nvPr/>
          </p:nvSpPr>
          <p:spPr>
            <a:xfrm rot="10800000" flipH="1">
              <a:off x="270093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0" name="Shape 1160"/>
            <p:cNvSpPr/>
            <p:nvPr/>
          </p:nvSpPr>
          <p:spPr>
            <a:xfrm rot="10800000" flipH="1">
              <a:off x="290869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1" name="Shape 1161"/>
            <p:cNvSpPr/>
            <p:nvPr/>
          </p:nvSpPr>
          <p:spPr>
            <a:xfrm rot="10800000" flipH="1">
              <a:off x="290869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2" name="Shape 1162"/>
            <p:cNvSpPr/>
            <p:nvPr/>
          </p:nvSpPr>
          <p:spPr>
            <a:xfrm rot="10800000" flipH="1">
              <a:off x="290869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3" name="Shape 1163"/>
            <p:cNvSpPr/>
            <p:nvPr/>
          </p:nvSpPr>
          <p:spPr>
            <a:xfrm rot="10800000" flipH="1">
              <a:off x="249316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4" name="Shape 1164"/>
            <p:cNvSpPr/>
            <p:nvPr/>
          </p:nvSpPr>
          <p:spPr>
            <a:xfrm rot="10800000" flipH="1">
              <a:off x="270093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5" name="Shape 1165"/>
            <p:cNvSpPr/>
            <p:nvPr/>
          </p:nvSpPr>
          <p:spPr>
            <a:xfrm rot="10800000" flipH="1">
              <a:off x="2493168"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6" name="Shape 1166"/>
            <p:cNvSpPr/>
            <p:nvPr/>
          </p:nvSpPr>
          <p:spPr>
            <a:xfrm rot="10800000" flipH="1">
              <a:off x="2493168"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7" name="Shape 1167"/>
            <p:cNvSpPr/>
            <p:nvPr/>
          </p:nvSpPr>
          <p:spPr>
            <a:xfrm rot="10800000" flipH="1">
              <a:off x="2700932"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8" name="Shape 1168"/>
            <p:cNvSpPr/>
            <p:nvPr/>
          </p:nvSpPr>
          <p:spPr>
            <a:xfrm rot="10800000" flipH="1">
              <a:off x="2700932"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9" name="Shape 1169"/>
            <p:cNvSpPr/>
            <p:nvPr/>
          </p:nvSpPr>
          <p:spPr>
            <a:xfrm rot="10800000" flipH="1">
              <a:off x="2908696"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0" name="Shape 1170"/>
            <p:cNvSpPr/>
            <p:nvPr/>
          </p:nvSpPr>
          <p:spPr>
            <a:xfrm rot="10800000" flipH="1">
              <a:off x="2908696"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1" name="Shape 1171"/>
            <p:cNvSpPr/>
            <p:nvPr/>
          </p:nvSpPr>
          <p:spPr>
            <a:xfrm rot="10800000" flipH="1">
              <a:off x="2908696"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2" name="Shape 1172"/>
            <p:cNvSpPr/>
            <p:nvPr/>
          </p:nvSpPr>
          <p:spPr>
            <a:xfrm rot="10800000" flipH="1">
              <a:off x="2493168"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3" name="Shape 1173"/>
            <p:cNvSpPr/>
            <p:nvPr/>
          </p:nvSpPr>
          <p:spPr>
            <a:xfrm rot="10800000" flipH="1">
              <a:off x="2700932"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4" name="Shape 1174"/>
            <p:cNvSpPr/>
            <p:nvPr/>
          </p:nvSpPr>
          <p:spPr>
            <a:xfrm rot="10800000" flipH="1">
              <a:off x="2493168"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5" name="Shape 1175"/>
            <p:cNvSpPr/>
            <p:nvPr/>
          </p:nvSpPr>
          <p:spPr>
            <a:xfrm rot="10800000" flipH="1">
              <a:off x="2493168"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6" name="Shape 1176"/>
            <p:cNvSpPr/>
            <p:nvPr/>
          </p:nvSpPr>
          <p:spPr>
            <a:xfrm rot="10800000" flipH="1">
              <a:off x="2700932"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7" name="Shape 1177"/>
            <p:cNvSpPr/>
            <p:nvPr/>
          </p:nvSpPr>
          <p:spPr>
            <a:xfrm rot="10800000" flipH="1">
              <a:off x="2700932"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8" name="Shape 1178"/>
            <p:cNvSpPr/>
            <p:nvPr/>
          </p:nvSpPr>
          <p:spPr>
            <a:xfrm rot="10800000" flipH="1">
              <a:off x="2908696"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9" name="Shape 1179"/>
            <p:cNvSpPr/>
            <p:nvPr/>
          </p:nvSpPr>
          <p:spPr>
            <a:xfrm rot="10800000" flipH="1">
              <a:off x="2908696"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80" name="Shape 1180"/>
            <p:cNvSpPr/>
            <p:nvPr/>
          </p:nvSpPr>
          <p:spPr>
            <a:xfrm rot="10800000" flipH="1">
              <a:off x="2908696"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81" name="Shape 1181"/>
            <p:cNvSpPr/>
            <p:nvPr/>
          </p:nvSpPr>
          <p:spPr>
            <a:xfrm rot="10800000" flipH="1">
              <a:off x="2493168"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82" name="Shape 1182"/>
            <p:cNvSpPr/>
            <p:nvPr/>
          </p:nvSpPr>
          <p:spPr>
            <a:xfrm rot="10800000" flipH="1">
              <a:off x="2700932"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83" name="Shape 1183"/>
            <p:cNvSpPr/>
            <p:nvPr/>
          </p:nvSpPr>
          <p:spPr>
            <a:xfrm rot="10800000" flipH="1">
              <a:off x="145434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grpSp>
      <p:grpSp>
        <p:nvGrpSpPr>
          <p:cNvPr id="1191" name="Group 1191"/>
          <p:cNvGrpSpPr/>
          <p:nvPr/>
        </p:nvGrpSpPr>
        <p:grpSpPr>
          <a:xfrm>
            <a:off x="6081031" y="125544"/>
            <a:ext cx="3264809" cy="1902625"/>
            <a:chOff x="331127" y="0"/>
            <a:chExt cx="6529616" cy="3805248"/>
          </a:xfrm>
        </p:grpSpPr>
        <p:sp>
          <p:nvSpPr>
            <p:cNvPr id="1185" name="Shape 1185"/>
            <p:cNvSpPr/>
            <p:nvPr/>
          </p:nvSpPr>
          <p:spPr>
            <a:xfrm rot="2539508" flipH="1">
              <a:off x="331127" y="2475765"/>
              <a:ext cx="412907" cy="1143387"/>
            </a:xfrm>
            <a:custGeom>
              <a:avLst/>
              <a:gdLst/>
              <a:ahLst/>
              <a:cxnLst>
                <a:cxn ang="0">
                  <a:pos x="wd2" y="hd2"/>
                </a:cxn>
                <a:cxn ang="5400000">
                  <a:pos x="wd2" y="hd2"/>
                </a:cxn>
                <a:cxn ang="10800000">
                  <a:pos x="wd2" y="hd2"/>
                </a:cxn>
                <a:cxn ang="16200000">
                  <a:pos x="wd2" y="hd2"/>
                </a:cxn>
              </a:cxnLst>
              <a:rect l="0" t="0" r="r" b="b"/>
              <a:pathLst>
                <a:path w="20655" h="21600" extrusionOk="0">
                  <a:moveTo>
                    <a:pt x="19914" y="0"/>
                  </a:moveTo>
                  <a:cubicBezTo>
                    <a:pt x="21600" y="5136"/>
                    <a:pt x="20474" y="9572"/>
                    <a:pt x="15849" y="13428"/>
                  </a:cubicBezTo>
                  <a:cubicBezTo>
                    <a:pt x="12300" y="16388"/>
                    <a:pt x="6538" y="19027"/>
                    <a:pt x="0" y="21600"/>
                  </a:cubicBezTo>
                </a:path>
              </a:pathLst>
            </a:custGeom>
            <a:noFill/>
            <a:ln w="25400" cap="flat">
              <a:solidFill>
                <a:srgbClr val="000000"/>
              </a:solidFill>
              <a:prstDash val="sysDot"/>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186" name="Shape 1186"/>
            <p:cNvSpPr/>
            <p:nvPr/>
          </p:nvSpPr>
          <p:spPr>
            <a:xfrm>
              <a:off x="6075269" y="2133249"/>
              <a:ext cx="785474" cy="91371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b="1">
                  <a:latin typeface="Helvetica"/>
                  <a:ea typeface="Helvetica"/>
                  <a:cs typeface="Helvetica"/>
                  <a:sym typeface="Helvetica"/>
                </a:defRPr>
              </a:lvl1pPr>
            </a:lstStyle>
            <a:p>
              <a:pPr algn="ctr" defTabSz="410766" hangingPunct="0"/>
              <a:r>
                <a:rPr sz="2500" kern="0">
                  <a:solidFill>
                    <a:srgbClr val="000000"/>
                  </a:solidFill>
                </a:rPr>
                <a:t>…</a:t>
              </a:r>
            </a:p>
          </p:txBody>
        </p:sp>
        <p:pic>
          <p:nvPicPr>
            <p:cNvPr id="1187" name="Screen Shot 2016-10-17 at 11.03.31 PM.png"/>
            <p:cNvPicPr>
              <a:picLocks noChangeAspect="1"/>
            </p:cNvPicPr>
            <p:nvPr/>
          </p:nvPicPr>
          <p:blipFill>
            <a:blip r:embed="rId3"/>
            <a:stretch>
              <a:fillRect/>
            </a:stretch>
          </p:blipFill>
          <p:spPr>
            <a:xfrm>
              <a:off x="3713903" y="1940063"/>
              <a:ext cx="1967388" cy="1865185"/>
            </a:xfrm>
            <a:prstGeom prst="rect">
              <a:avLst/>
            </a:prstGeom>
            <a:ln w="12700" cap="flat">
              <a:noFill/>
              <a:miter lim="400000"/>
            </a:ln>
            <a:effectLst/>
          </p:spPr>
        </p:pic>
        <p:pic>
          <p:nvPicPr>
            <p:cNvPr id="1188" name="Screen Shot 2016-10-17 at 11.03.27 PM.png"/>
            <p:cNvPicPr>
              <a:picLocks noChangeAspect="1"/>
            </p:cNvPicPr>
            <p:nvPr/>
          </p:nvPicPr>
          <p:blipFill>
            <a:blip r:embed="rId4"/>
            <a:stretch>
              <a:fillRect/>
            </a:stretch>
          </p:blipFill>
          <p:spPr>
            <a:xfrm>
              <a:off x="1013688" y="1925299"/>
              <a:ext cx="2315336" cy="1720273"/>
            </a:xfrm>
            <a:prstGeom prst="rect">
              <a:avLst/>
            </a:prstGeom>
            <a:ln w="12700" cap="flat">
              <a:noFill/>
              <a:miter lim="400000"/>
            </a:ln>
            <a:effectLst/>
          </p:spPr>
        </p:pic>
        <p:pic>
          <p:nvPicPr>
            <p:cNvPr id="1189" name="Screen Shot 2016-10-17 at 11.03.22 PM.png"/>
            <p:cNvPicPr>
              <a:picLocks noChangeAspect="1"/>
            </p:cNvPicPr>
            <p:nvPr/>
          </p:nvPicPr>
          <p:blipFill>
            <a:blip r:embed="rId5"/>
            <a:stretch>
              <a:fillRect/>
            </a:stretch>
          </p:blipFill>
          <p:spPr>
            <a:xfrm>
              <a:off x="3801291" y="0"/>
              <a:ext cx="2149798" cy="1609981"/>
            </a:xfrm>
            <a:prstGeom prst="rect">
              <a:avLst/>
            </a:prstGeom>
            <a:ln w="12700" cap="flat">
              <a:noFill/>
              <a:miter lim="400000"/>
            </a:ln>
            <a:effectLst/>
          </p:spPr>
        </p:pic>
        <p:pic>
          <p:nvPicPr>
            <p:cNvPr id="1190" name="Screen Shot 2016-10-17 at 11.03.18 PM.png"/>
            <p:cNvPicPr>
              <a:picLocks noChangeAspect="1"/>
            </p:cNvPicPr>
            <p:nvPr/>
          </p:nvPicPr>
          <p:blipFill>
            <a:blip r:embed="rId6"/>
            <a:stretch>
              <a:fillRect/>
            </a:stretch>
          </p:blipFill>
          <p:spPr>
            <a:xfrm>
              <a:off x="870913" y="35679"/>
              <a:ext cx="2600887" cy="1720273"/>
            </a:xfrm>
            <a:prstGeom prst="rect">
              <a:avLst/>
            </a:prstGeom>
            <a:ln w="12700" cap="flat">
              <a:noFill/>
              <a:miter lim="400000"/>
            </a:ln>
            <a:effectLst/>
          </p:spPr>
        </p:pic>
      </p:grpSp>
      <p:sp>
        <p:nvSpPr>
          <p:cNvPr id="2" name="Shape 489">
            <a:extLst>
              <a:ext uri="{FF2B5EF4-FFF2-40B4-BE49-F238E27FC236}">
                <a16:creationId xmlns:a16="http://schemas.microsoft.com/office/drawing/2014/main" id="{FB3AC915-3A9B-4829-ACFD-66374EA75E48}"/>
              </a:ext>
            </a:extLst>
          </p:cNvPr>
          <p:cNvSpPr/>
          <p:nvPr/>
        </p:nvSpPr>
        <p:spPr>
          <a:xfrm>
            <a:off x="8904517" y="3355094"/>
            <a:ext cx="134287" cy="134287"/>
          </a:xfrm>
          <a:prstGeom prst="rect">
            <a:avLst/>
          </a:prstGeom>
          <a:solidFill>
            <a:schemeClr val="tx1">
              <a:lumMod val="75000"/>
              <a:lumOff val="25000"/>
            </a:schemeClr>
          </a:solidFill>
          <a:ln w="25400">
            <a:solidFill>
              <a:srgbClr val="000000"/>
            </a:solidFill>
            <a:miter lim="400000"/>
          </a:ln>
        </p:spPr>
        <p:txBody>
          <a:bodyPr lIns="35719" tIns="35719" rIns="35719" bIns="35719" anchor="ctr"/>
          <a:lstStyle/>
          <a:p>
            <a:pPr algn="ctr" defTabSz="410766" hangingPunct="0">
              <a:defRPr sz="3200"/>
            </a:pPr>
            <a:endParaRPr lang="en-US" sz="1600" kern="0" dirty="0">
              <a:solidFill>
                <a:srgbClr val="000000"/>
              </a:solidFill>
              <a:highlight>
                <a:srgbClr val="FFFF00"/>
              </a:highlight>
              <a:latin typeface="Helvetica Light"/>
            </a:endParaRPr>
          </a:p>
        </p:txBody>
      </p:sp>
      <p:sp>
        <p:nvSpPr>
          <p:cNvPr id="3" name="Shape 490">
            <a:extLst>
              <a:ext uri="{FF2B5EF4-FFF2-40B4-BE49-F238E27FC236}">
                <a16:creationId xmlns:a16="http://schemas.microsoft.com/office/drawing/2014/main" id="{9FD25016-3965-4AA7-B249-48F5488FB348}"/>
              </a:ext>
            </a:extLst>
          </p:cNvPr>
          <p:cNvSpPr/>
          <p:nvPr/>
        </p:nvSpPr>
        <p:spPr>
          <a:xfrm>
            <a:off x="9006055" y="3186924"/>
            <a:ext cx="1483824" cy="456856"/>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p>
            <a:pPr algn="ctr" defTabSz="410766" hangingPunct="0"/>
            <a:r>
              <a:rPr sz="2500" kern="0" dirty="0">
                <a:solidFill>
                  <a:srgbClr val="000000"/>
                </a:solidFill>
                <a:latin typeface="Helvetica Light"/>
                <a:sym typeface="Helvetica Light"/>
              </a:rPr>
              <a:t>“</a:t>
            </a:r>
            <a:r>
              <a:rPr lang="en-US" sz="2500" kern="0" dirty="0">
                <a:solidFill>
                  <a:srgbClr val="000000"/>
                </a:solidFill>
                <a:latin typeface="Helvetica Light"/>
                <a:sym typeface="Helvetica Light"/>
              </a:rPr>
              <a:t>black</a:t>
            </a:r>
            <a:r>
              <a:rPr sz="2500" kern="0" dirty="0">
                <a:solidFill>
                  <a:srgbClr val="000000"/>
                </a:solidFill>
                <a:latin typeface="Helvetica Light"/>
                <a:sym typeface="Helvetica Light"/>
              </a:rPr>
              <a:t>”</a:t>
            </a:r>
          </a:p>
        </p:txBody>
      </p:sp>
      <p:sp>
        <p:nvSpPr>
          <p:cNvPr id="362" name="TextBox 361">
            <a:extLst>
              <a:ext uri="{FF2B5EF4-FFF2-40B4-BE49-F238E27FC236}">
                <a16:creationId xmlns:a16="http://schemas.microsoft.com/office/drawing/2014/main" id="{20CC46D7-A241-DA4A-A6AD-A17750FA854D}"/>
              </a:ext>
            </a:extLst>
          </p:cNvPr>
          <p:cNvSpPr txBox="1"/>
          <p:nvPr/>
        </p:nvSpPr>
        <p:spPr>
          <a:xfrm>
            <a:off x="8434105" y="6456753"/>
            <a:ext cx="3840273" cy="307777"/>
          </a:xfrm>
          <a:prstGeom prst="rect">
            <a:avLst/>
          </a:prstGeom>
          <a:noFill/>
        </p:spPr>
        <p:txBody>
          <a:bodyPr wrap="square" rtlCol="0">
            <a:spAutoFit/>
          </a:bodyPr>
          <a:lstStyle/>
          <a:p>
            <a:r>
              <a:rPr lang="en-US" sz="1400" dirty="0"/>
              <a:t>from </a:t>
            </a:r>
            <a:r>
              <a:rPr lang="en-US" sz="1400" dirty="0" err="1"/>
              <a:t>Jin</a:t>
            </a:r>
            <a:r>
              <a:rPr lang="en-US" sz="1400" dirty="0"/>
              <a:t> Sun, Richard Zhang, Phillip Isola</a:t>
            </a:r>
          </a:p>
        </p:txBody>
      </p:sp>
    </p:spTree>
    <p:extLst>
      <p:ext uri="{BB962C8B-B14F-4D97-AF65-F5344CB8AC3E}">
        <p14:creationId xmlns:p14="http://schemas.microsoft.com/office/powerpoint/2010/main" val="430733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5" name="image4.png"/>
          <p:cNvPicPr>
            <a:picLocks noChangeAspect="1"/>
          </p:cNvPicPr>
          <p:nvPr/>
        </p:nvPicPr>
        <p:blipFill>
          <a:blip r:embed="rId2"/>
          <a:stretch>
            <a:fillRect/>
          </a:stretch>
        </p:blipFill>
        <p:spPr>
          <a:xfrm>
            <a:off x="-228907" y="1975159"/>
            <a:ext cx="3840481" cy="2880361"/>
          </a:xfrm>
          <a:prstGeom prst="rect">
            <a:avLst/>
          </a:prstGeom>
          <a:ln w="12700">
            <a:miter lim="400000"/>
          </a:ln>
        </p:spPr>
      </p:pic>
      <p:sp>
        <p:nvSpPr>
          <p:cNvPr id="836" name="Shape 836"/>
          <p:cNvSpPr/>
          <p:nvPr/>
        </p:nvSpPr>
        <p:spPr>
          <a:xfrm>
            <a:off x="3681489" y="3429123"/>
            <a:ext cx="533834"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37" name="Shape 837"/>
          <p:cNvSpPr/>
          <p:nvPr/>
        </p:nvSpPr>
        <p:spPr>
          <a:xfrm>
            <a:off x="4294044" y="2189123"/>
            <a:ext cx="272048"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38" name="Shape 838"/>
          <p:cNvSpPr/>
          <p:nvPr/>
        </p:nvSpPr>
        <p:spPr>
          <a:xfrm>
            <a:off x="4628736" y="3429123"/>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39" name="Shape 839"/>
          <p:cNvSpPr/>
          <p:nvPr/>
        </p:nvSpPr>
        <p:spPr>
          <a:xfrm>
            <a:off x="5000930" y="2182236"/>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0" name="Shape 840"/>
          <p:cNvSpPr/>
          <p:nvPr/>
        </p:nvSpPr>
        <p:spPr>
          <a:xfrm>
            <a:off x="5308833" y="3422237"/>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1" name="Shape 841"/>
          <p:cNvSpPr/>
          <p:nvPr/>
        </p:nvSpPr>
        <p:spPr>
          <a:xfrm>
            <a:off x="5716746"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2" name="Shape 842"/>
          <p:cNvSpPr/>
          <p:nvPr/>
        </p:nvSpPr>
        <p:spPr>
          <a:xfrm>
            <a:off x="6042509"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3" name="Shape 843"/>
          <p:cNvSpPr/>
          <p:nvPr/>
        </p:nvSpPr>
        <p:spPr>
          <a:xfrm>
            <a:off x="6436399"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4" name="Shape 844"/>
          <p:cNvSpPr/>
          <p:nvPr/>
        </p:nvSpPr>
        <p:spPr>
          <a:xfrm>
            <a:off x="6762162"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5" name="Shape 845"/>
          <p:cNvSpPr/>
          <p:nvPr/>
        </p:nvSpPr>
        <p:spPr>
          <a:xfrm>
            <a:off x="7179004"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6" name="Shape 846"/>
          <p:cNvSpPr/>
          <p:nvPr/>
        </p:nvSpPr>
        <p:spPr>
          <a:xfrm>
            <a:off x="7522625"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7" name="Shape 847"/>
          <p:cNvSpPr/>
          <p:nvPr/>
        </p:nvSpPr>
        <p:spPr>
          <a:xfrm>
            <a:off x="7921609" y="2175350"/>
            <a:ext cx="272049" cy="2493528"/>
          </a:xfrm>
          <a:prstGeom prst="rect">
            <a:avLst/>
          </a:prstGeom>
          <a:ln w="25400">
            <a:solidFill>
              <a:srgbClr val="000000"/>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848" name="Shape 848"/>
          <p:cNvSpPr/>
          <p:nvPr/>
        </p:nvSpPr>
        <p:spPr>
          <a:xfrm>
            <a:off x="8265230" y="3415351"/>
            <a:ext cx="347051" cy="1"/>
          </a:xfrm>
          <a:prstGeom prst="line">
            <a:avLst/>
          </a:prstGeom>
          <a:ln w="25400">
            <a:solidFill>
              <a:srgbClr val="000000"/>
            </a:solidFill>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grpSp>
        <p:nvGrpSpPr>
          <p:cNvPr id="1184" name="Group 1184"/>
          <p:cNvGrpSpPr/>
          <p:nvPr/>
        </p:nvGrpSpPr>
        <p:grpSpPr>
          <a:xfrm>
            <a:off x="15963" y="1978585"/>
            <a:ext cx="1558231" cy="1558232"/>
            <a:chOff x="0" y="0"/>
            <a:chExt cx="3116460" cy="3116462"/>
          </a:xfrm>
        </p:grpSpPr>
        <p:sp>
          <p:nvSpPr>
            <p:cNvPr id="849" name="Shape 849"/>
            <p:cNvSpPr/>
            <p:nvPr/>
          </p:nvSpPr>
          <p:spPr>
            <a:xfrm rot="10800000" flipH="1">
              <a:off x="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0" name="Shape 850"/>
            <p:cNvSpPr/>
            <p:nvPr/>
          </p:nvSpPr>
          <p:spPr>
            <a:xfrm rot="10800000" flipH="1">
              <a:off x="20776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1" name="Shape 851"/>
            <p:cNvSpPr/>
            <p:nvPr/>
          </p:nvSpPr>
          <p:spPr>
            <a:xfrm rot="10800000" flipH="1">
              <a:off x="41552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2" name="Shape 852"/>
            <p:cNvSpPr/>
            <p:nvPr/>
          </p:nvSpPr>
          <p:spPr>
            <a:xfrm rot="10800000" flipH="1">
              <a:off x="41552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3" name="Shape 853"/>
            <p:cNvSpPr/>
            <p:nvPr/>
          </p:nvSpPr>
          <p:spPr>
            <a:xfrm rot="10800000" flipH="1">
              <a:off x="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4" name="Shape 854"/>
            <p:cNvSpPr/>
            <p:nvPr/>
          </p:nvSpPr>
          <p:spPr>
            <a:xfrm rot="10800000" flipH="1">
              <a:off x="20776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5" name="Shape 855"/>
            <p:cNvSpPr/>
            <p:nvPr/>
          </p:nvSpPr>
          <p:spPr>
            <a:xfrm rot="10800000" flipH="1">
              <a:off x="62329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6" name="Shape 856"/>
            <p:cNvSpPr/>
            <p:nvPr/>
          </p:nvSpPr>
          <p:spPr>
            <a:xfrm rot="10800000" flipH="1">
              <a:off x="83105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7" name="Shape 857"/>
            <p:cNvSpPr/>
            <p:nvPr/>
          </p:nvSpPr>
          <p:spPr>
            <a:xfrm rot="10800000" flipH="1">
              <a:off x="83105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8" name="Shape 858"/>
            <p:cNvSpPr/>
            <p:nvPr/>
          </p:nvSpPr>
          <p:spPr>
            <a:xfrm rot="10800000" flipH="1">
              <a:off x="103882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59" name="Shape 859"/>
            <p:cNvSpPr/>
            <p:nvPr/>
          </p:nvSpPr>
          <p:spPr>
            <a:xfrm rot="10800000" flipH="1">
              <a:off x="103882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0" name="Shape 860"/>
            <p:cNvSpPr/>
            <p:nvPr/>
          </p:nvSpPr>
          <p:spPr>
            <a:xfrm rot="10800000" flipH="1">
              <a:off x="103882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1" name="Shape 861"/>
            <p:cNvSpPr/>
            <p:nvPr/>
          </p:nvSpPr>
          <p:spPr>
            <a:xfrm rot="10800000" flipH="1">
              <a:off x="62329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2" name="Shape 862"/>
            <p:cNvSpPr/>
            <p:nvPr/>
          </p:nvSpPr>
          <p:spPr>
            <a:xfrm rot="10800000" flipH="1">
              <a:off x="83105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3" name="Shape 863"/>
            <p:cNvSpPr/>
            <p:nvPr/>
          </p:nvSpPr>
          <p:spPr>
            <a:xfrm rot="10800000" flipH="1">
              <a:off x="124658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4" name="Shape 864"/>
            <p:cNvSpPr/>
            <p:nvPr/>
          </p:nvSpPr>
          <p:spPr>
            <a:xfrm rot="10800000" flipH="1">
              <a:off x="124658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5" name="Shape 865"/>
            <p:cNvSpPr/>
            <p:nvPr/>
          </p:nvSpPr>
          <p:spPr>
            <a:xfrm rot="10800000" flipH="1">
              <a:off x="145434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6" name="Shape 866"/>
            <p:cNvSpPr/>
            <p:nvPr/>
          </p:nvSpPr>
          <p:spPr>
            <a:xfrm rot="10800000" flipH="1">
              <a:off x="145434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7" name="Shape 867"/>
            <p:cNvSpPr/>
            <p:nvPr/>
          </p:nvSpPr>
          <p:spPr>
            <a:xfrm rot="10800000" flipH="1">
              <a:off x="166211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8" name="Shape 868"/>
            <p:cNvSpPr/>
            <p:nvPr/>
          </p:nvSpPr>
          <p:spPr>
            <a:xfrm rot="10800000" flipH="1">
              <a:off x="166211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69" name="Shape 869"/>
            <p:cNvSpPr/>
            <p:nvPr/>
          </p:nvSpPr>
          <p:spPr>
            <a:xfrm rot="10800000" flipH="1">
              <a:off x="166211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0" name="Shape 870"/>
            <p:cNvSpPr/>
            <p:nvPr/>
          </p:nvSpPr>
          <p:spPr>
            <a:xfrm rot="10800000" flipH="1">
              <a:off x="124658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1" name="Shape 871"/>
            <p:cNvSpPr/>
            <p:nvPr/>
          </p:nvSpPr>
          <p:spPr>
            <a:xfrm rot="10800000" flipH="1">
              <a:off x="145434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2" name="Shape 872"/>
            <p:cNvSpPr/>
            <p:nvPr/>
          </p:nvSpPr>
          <p:spPr>
            <a:xfrm rot="10800000" flipH="1">
              <a:off x="186987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3" name="Shape 873"/>
            <p:cNvSpPr/>
            <p:nvPr/>
          </p:nvSpPr>
          <p:spPr>
            <a:xfrm rot="10800000" flipH="1">
              <a:off x="186987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4" name="Shape 874"/>
            <p:cNvSpPr/>
            <p:nvPr/>
          </p:nvSpPr>
          <p:spPr>
            <a:xfrm rot="10800000" flipH="1">
              <a:off x="207764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5" name="Shape 875"/>
            <p:cNvSpPr/>
            <p:nvPr/>
          </p:nvSpPr>
          <p:spPr>
            <a:xfrm rot="10800000" flipH="1">
              <a:off x="207764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6" name="Shape 876"/>
            <p:cNvSpPr/>
            <p:nvPr/>
          </p:nvSpPr>
          <p:spPr>
            <a:xfrm rot="10800000" flipH="1">
              <a:off x="228540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7" name="Shape 877"/>
            <p:cNvSpPr/>
            <p:nvPr/>
          </p:nvSpPr>
          <p:spPr>
            <a:xfrm rot="10800000" flipH="1">
              <a:off x="228540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8" name="Shape 878"/>
            <p:cNvSpPr/>
            <p:nvPr/>
          </p:nvSpPr>
          <p:spPr>
            <a:xfrm rot="10800000" flipH="1">
              <a:off x="228540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79" name="Shape 879"/>
            <p:cNvSpPr/>
            <p:nvPr/>
          </p:nvSpPr>
          <p:spPr>
            <a:xfrm rot="10800000" flipH="1">
              <a:off x="186987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0" name="Shape 880"/>
            <p:cNvSpPr/>
            <p:nvPr/>
          </p:nvSpPr>
          <p:spPr>
            <a:xfrm rot="10800000" flipH="1">
              <a:off x="207764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1" name="Shape 881"/>
            <p:cNvSpPr/>
            <p:nvPr/>
          </p:nvSpPr>
          <p:spPr>
            <a:xfrm rot="10800000" flipH="1">
              <a:off x="186987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2" name="Shape 882"/>
            <p:cNvSpPr/>
            <p:nvPr/>
          </p:nvSpPr>
          <p:spPr>
            <a:xfrm rot="10800000" flipH="1">
              <a:off x="207764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3" name="Shape 883"/>
            <p:cNvSpPr/>
            <p:nvPr/>
          </p:nvSpPr>
          <p:spPr>
            <a:xfrm rot="10800000" flipH="1">
              <a:off x="207764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4" name="Shape 884"/>
            <p:cNvSpPr/>
            <p:nvPr/>
          </p:nvSpPr>
          <p:spPr>
            <a:xfrm rot="10800000" flipH="1">
              <a:off x="228540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5" name="Shape 885"/>
            <p:cNvSpPr/>
            <p:nvPr/>
          </p:nvSpPr>
          <p:spPr>
            <a:xfrm rot="10800000" flipH="1">
              <a:off x="228540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6" name="Shape 886"/>
            <p:cNvSpPr/>
            <p:nvPr/>
          </p:nvSpPr>
          <p:spPr>
            <a:xfrm rot="10800000" flipH="1">
              <a:off x="228540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7" name="Shape 887"/>
            <p:cNvSpPr/>
            <p:nvPr/>
          </p:nvSpPr>
          <p:spPr>
            <a:xfrm rot="10800000" flipH="1">
              <a:off x="186987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8" name="Shape 888"/>
            <p:cNvSpPr/>
            <p:nvPr/>
          </p:nvSpPr>
          <p:spPr>
            <a:xfrm rot="10800000" flipH="1">
              <a:off x="207764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89" name="Shape 889"/>
            <p:cNvSpPr/>
            <p:nvPr/>
          </p:nvSpPr>
          <p:spPr>
            <a:xfrm rot="10800000" flipH="1">
              <a:off x="145434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0" name="Shape 890"/>
            <p:cNvSpPr/>
            <p:nvPr/>
          </p:nvSpPr>
          <p:spPr>
            <a:xfrm rot="10800000" flipH="1">
              <a:off x="166211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1" name="Shape 891"/>
            <p:cNvSpPr/>
            <p:nvPr/>
          </p:nvSpPr>
          <p:spPr>
            <a:xfrm rot="10800000" flipH="1">
              <a:off x="166211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2" name="Shape 892"/>
            <p:cNvSpPr/>
            <p:nvPr/>
          </p:nvSpPr>
          <p:spPr>
            <a:xfrm rot="10800000" flipH="1">
              <a:off x="124658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3" name="Shape 893"/>
            <p:cNvSpPr/>
            <p:nvPr/>
          </p:nvSpPr>
          <p:spPr>
            <a:xfrm rot="10800000" flipH="1">
              <a:off x="145434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4" name="Shape 894"/>
            <p:cNvSpPr/>
            <p:nvPr/>
          </p:nvSpPr>
          <p:spPr>
            <a:xfrm rot="10800000" flipH="1">
              <a:off x="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5" name="Shape 895"/>
            <p:cNvSpPr/>
            <p:nvPr/>
          </p:nvSpPr>
          <p:spPr>
            <a:xfrm rot="10800000" flipH="1">
              <a:off x="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6" name="Shape 896"/>
            <p:cNvSpPr/>
            <p:nvPr/>
          </p:nvSpPr>
          <p:spPr>
            <a:xfrm rot="10800000" flipH="1">
              <a:off x="20776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7" name="Shape 897"/>
            <p:cNvSpPr/>
            <p:nvPr/>
          </p:nvSpPr>
          <p:spPr>
            <a:xfrm rot="10800000" flipH="1">
              <a:off x="20776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8" name="Shape 898"/>
            <p:cNvSpPr/>
            <p:nvPr/>
          </p:nvSpPr>
          <p:spPr>
            <a:xfrm rot="10800000" flipH="1">
              <a:off x="41552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899" name="Shape 899"/>
            <p:cNvSpPr/>
            <p:nvPr/>
          </p:nvSpPr>
          <p:spPr>
            <a:xfrm rot="10800000" flipH="1">
              <a:off x="41552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0" name="Shape 900"/>
            <p:cNvSpPr/>
            <p:nvPr/>
          </p:nvSpPr>
          <p:spPr>
            <a:xfrm rot="10800000" flipH="1">
              <a:off x="41552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1" name="Shape 901"/>
            <p:cNvSpPr/>
            <p:nvPr/>
          </p:nvSpPr>
          <p:spPr>
            <a:xfrm rot="10800000" flipH="1">
              <a:off x="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2" name="Shape 902"/>
            <p:cNvSpPr/>
            <p:nvPr/>
          </p:nvSpPr>
          <p:spPr>
            <a:xfrm rot="10800000" flipH="1">
              <a:off x="20776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3" name="Shape 903"/>
            <p:cNvSpPr/>
            <p:nvPr/>
          </p:nvSpPr>
          <p:spPr>
            <a:xfrm rot="10800000" flipH="1">
              <a:off x="62329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4" name="Shape 904"/>
            <p:cNvSpPr/>
            <p:nvPr/>
          </p:nvSpPr>
          <p:spPr>
            <a:xfrm rot="10800000" flipH="1">
              <a:off x="62329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5" name="Shape 905"/>
            <p:cNvSpPr/>
            <p:nvPr/>
          </p:nvSpPr>
          <p:spPr>
            <a:xfrm rot="10800000" flipH="1">
              <a:off x="83105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6" name="Shape 906"/>
            <p:cNvSpPr/>
            <p:nvPr/>
          </p:nvSpPr>
          <p:spPr>
            <a:xfrm rot="10800000" flipH="1">
              <a:off x="83105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7" name="Shape 907"/>
            <p:cNvSpPr/>
            <p:nvPr/>
          </p:nvSpPr>
          <p:spPr>
            <a:xfrm rot="10800000" flipH="1">
              <a:off x="103882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8" name="Shape 908"/>
            <p:cNvSpPr/>
            <p:nvPr/>
          </p:nvSpPr>
          <p:spPr>
            <a:xfrm rot="10800000" flipH="1">
              <a:off x="103882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09" name="Shape 909"/>
            <p:cNvSpPr/>
            <p:nvPr/>
          </p:nvSpPr>
          <p:spPr>
            <a:xfrm rot="10800000" flipH="1">
              <a:off x="103882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0" name="Shape 910"/>
            <p:cNvSpPr/>
            <p:nvPr/>
          </p:nvSpPr>
          <p:spPr>
            <a:xfrm rot="10800000" flipH="1">
              <a:off x="62329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1" name="Shape 911"/>
            <p:cNvSpPr/>
            <p:nvPr/>
          </p:nvSpPr>
          <p:spPr>
            <a:xfrm rot="10800000" flipH="1">
              <a:off x="83105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2" name="Shape 912"/>
            <p:cNvSpPr/>
            <p:nvPr/>
          </p:nvSpPr>
          <p:spPr>
            <a:xfrm rot="10800000" flipH="1">
              <a:off x="124658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3" name="Shape 913"/>
            <p:cNvSpPr/>
            <p:nvPr/>
          </p:nvSpPr>
          <p:spPr>
            <a:xfrm rot="10800000" flipH="1">
              <a:off x="124658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4" name="Shape 914"/>
            <p:cNvSpPr/>
            <p:nvPr/>
          </p:nvSpPr>
          <p:spPr>
            <a:xfrm rot="10800000" flipH="1">
              <a:off x="145434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5" name="Shape 915"/>
            <p:cNvSpPr/>
            <p:nvPr/>
          </p:nvSpPr>
          <p:spPr>
            <a:xfrm rot="10800000" flipH="1">
              <a:off x="145434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6" name="Shape 916"/>
            <p:cNvSpPr/>
            <p:nvPr/>
          </p:nvSpPr>
          <p:spPr>
            <a:xfrm rot="10800000" flipH="1">
              <a:off x="166211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7" name="Shape 917"/>
            <p:cNvSpPr/>
            <p:nvPr/>
          </p:nvSpPr>
          <p:spPr>
            <a:xfrm rot="10800000" flipH="1">
              <a:off x="166211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8" name="Shape 918"/>
            <p:cNvSpPr/>
            <p:nvPr/>
          </p:nvSpPr>
          <p:spPr>
            <a:xfrm rot="10800000" flipH="1">
              <a:off x="166211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19" name="Shape 919"/>
            <p:cNvSpPr/>
            <p:nvPr/>
          </p:nvSpPr>
          <p:spPr>
            <a:xfrm rot="10800000" flipH="1">
              <a:off x="124658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0" name="Shape 920"/>
            <p:cNvSpPr/>
            <p:nvPr/>
          </p:nvSpPr>
          <p:spPr>
            <a:xfrm rot="10800000" flipH="1">
              <a:off x="145434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1" name="Shape 921"/>
            <p:cNvSpPr/>
            <p:nvPr/>
          </p:nvSpPr>
          <p:spPr>
            <a:xfrm rot="10800000" flipH="1">
              <a:off x="186987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2" name="Shape 922"/>
            <p:cNvSpPr/>
            <p:nvPr/>
          </p:nvSpPr>
          <p:spPr>
            <a:xfrm rot="10800000" flipH="1">
              <a:off x="186987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3" name="Shape 923"/>
            <p:cNvSpPr/>
            <p:nvPr/>
          </p:nvSpPr>
          <p:spPr>
            <a:xfrm rot="10800000" flipH="1">
              <a:off x="207764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4" name="Shape 924"/>
            <p:cNvSpPr/>
            <p:nvPr/>
          </p:nvSpPr>
          <p:spPr>
            <a:xfrm rot="10800000" flipH="1">
              <a:off x="207764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5" name="Shape 925"/>
            <p:cNvSpPr/>
            <p:nvPr/>
          </p:nvSpPr>
          <p:spPr>
            <a:xfrm rot="10800000" flipH="1">
              <a:off x="228540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6" name="Shape 926"/>
            <p:cNvSpPr/>
            <p:nvPr/>
          </p:nvSpPr>
          <p:spPr>
            <a:xfrm rot="10800000" flipH="1">
              <a:off x="228540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7" name="Shape 927"/>
            <p:cNvSpPr/>
            <p:nvPr/>
          </p:nvSpPr>
          <p:spPr>
            <a:xfrm rot="10800000" flipH="1">
              <a:off x="228540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8" name="Shape 928"/>
            <p:cNvSpPr/>
            <p:nvPr/>
          </p:nvSpPr>
          <p:spPr>
            <a:xfrm rot="10800000" flipH="1">
              <a:off x="186987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29" name="Shape 929"/>
            <p:cNvSpPr/>
            <p:nvPr/>
          </p:nvSpPr>
          <p:spPr>
            <a:xfrm rot="10800000" flipH="1">
              <a:off x="207764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0" name="Shape 930"/>
            <p:cNvSpPr/>
            <p:nvPr/>
          </p:nvSpPr>
          <p:spPr>
            <a:xfrm rot="10800000" flipH="1">
              <a:off x="249316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1" name="Shape 931"/>
            <p:cNvSpPr/>
            <p:nvPr/>
          </p:nvSpPr>
          <p:spPr>
            <a:xfrm rot="10800000" flipH="1">
              <a:off x="249316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2" name="Shape 932"/>
            <p:cNvSpPr/>
            <p:nvPr/>
          </p:nvSpPr>
          <p:spPr>
            <a:xfrm rot="10800000" flipH="1">
              <a:off x="270093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3" name="Shape 933"/>
            <p:cNvSpPr/>
            <p:nvPr/>
          </p:nvSpPr>
          <p:spPr>
            <a:xfrm rot="10800000" flipH="1">
              <a:off x="270093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4" name="Shape 934"/>
            <p:cNvSpPr/>
            <p:nvPr/>
          </p:nvSpPr>
          <p:spPr>
            <a:xfrm rot="10800000" flipH="1">
              <a:off x="290869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5" name="Shape 935"/>
            <p:cNvSpPr/>
            <p:nvPr/>
          </p:nvSpPr>
          <p:spPr>
            <a:xfrm rot="10800000" flipH="1">
              <a:off x="290869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6" name="Shape 936"/>
            <p:cNvSpPr/>
            <p:nvPr/>
          </p:nvSpPr>
          <p:spPr>
            <a:xfrm rot="10800000" flipH="1">
              <a:off x="290869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7" name="Shape 937"/>
            <p:cNvSpPr/>
            <p:nvPr/>
          </p:nvSpPr>
          <p:spPr>
            <a:xfrm rot="10800000" flipH="1">
              <a:off x="249316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8" name="Shape 938"/>
            <p:cNvSpPr/>
            <p:nvPr/>
          </p:nvSpPr>
          <p:spPr>
            <a:xfrm rot="10800000" flipH="1">
              <a:off x="270093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39" name="Shape 939"/>
            <p:cNvSpPr/>
            <p:nvPr/>
          </p:nvSpPr>
          <p:spPr>
            <a:xfrm rot="10800000" flipH="1">
              <a:off x="249316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0" name="Shape 940"/>
            <p:cNvSpPr/>
            <p:nvPr/>
          </p:nvSpPr>
          <p:spPr>
            <a:xfrm rot="10800000" flipH="1">
              <a:off x="249316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1" name="Shape 941"/>
            <p:cNvSpPr/>
            <p:nvPr/>
          </p:nvSpPr>
          <p:spPr>
            <a:xfrm rot="10800000" flipH="1">
              <a:off x="270093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2" name="Shape 942"/>
            <p:cNvSpPr/>
            <p:nvPr/>
          </p:nvSpPr>
          <p:spPr>
            <a:xfrm rot="10800000" flipH="1">
              <a:off x="270093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3" name="Shape 943"/>
            <p:cNvSpPr/>
            <p:nvPr/>
          </p:nvSpPr>
          <p:spPr>
            <a:xfrm rot="10800000" flipH="1">
              <a:off x="290869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4" name="Shape 944"/>
            <p:cNvSpPr/>
            <p:nvPr/>
          </p:nvSpPr>
          <p:spPr>
            <a:xfrm rot="10800000" flipH="1">
              <a:off x="290869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5" name="Shape 945"/>
            <p:cNvSpPr/>
            <p:nvPr/>
          </p:nvSpPr>
          <p:spPr>
            <a:xfrm rot="10800000" flipH="1">
              <a:off x="290869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6" name="Shape 946"/>
            <p:cNvSpPr/>
            <p:nvPr/>
          </p:nvSpPr>
          <p:spPr>
            <a:xfrm rot="10800000" flipH="1">
              <a:off x="249316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7" name="Shape 947"/>
            <p:cNvSpPr/>
            <p:nvPr/>
          </p:nvSpPr>
          <p:spPr>
            <a:xfrm rot="10800000" flipH="1">
              <a:off x="270093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8" name="Shape 948"/>
            <p:cNvSpPr/>
            <p:nvPr/>
          </p:nvSpPr>
          <p:spPr>
            <a:xfrm rot="10800000" flipH="1">
              <a:off x="249316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49" name="Shape 949"/>
            <p:cNvSpPr/>
            <p:nvPr/>
          </p:nvSpPr>
          <p:spPr>
            <a:xfrm rot="10800000" flipH="1">
              <a:off x="249316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0" name="Shape 950"/>
            <p:cNvSpPr/>
            <p:nvPr/>
          </p:nvSpPr>
          <p:spPr>
            <a:xfrm rot="10800000" flipH="1">
              <a:off x="270093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1" name="Shape 951"/>
            <p:cNvSpPr/>
            <p:nvPr/>
          </p:nvSpPr>
          <p:spPr>
            <a:xfrm rot="10800000" flipH="1">
              <a:off x="270093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2" name="Shape 952"/>
            <p:cNvSpPr/>
            <p:nvPr/>
          </p:nvSpPr>
          <p:spPr>
            <a:xfrm rot="10800000" flipH="1">
              <a:off x="290869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3" name="Shape 953"/>
            <p:cNvSpPr/>
            <p:nvPr/>
          </p:nvSpPr>
          <p:spPr>
            <a:xfrm rot="10800000" flipH="1">
              <a:off x="290869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4" name="Shape 954"/>
            <p:cNvSpPr/>
            <p:nvPr/>
          </p:nvSpPr>
          <p:spPr>
            <a:xfrm rot="10800000" flipH="1">
              <a:off x="290869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5" name="Shape 955"/>
            <p:cNvSpPr/>
            <p:nvPr/>
          </p:nvSpPr>
          <p:spPr>
            <a:xfrm rot="10800000" flipH="1">
              <a:off x="249316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6" name="Shape 956"/>
            <p:cNvSpPr/>
            <p:nvPr/>
          </p:nvSpPr>
          <p:spPr>
            <a:xfrm rot="10800000" flipH="1">
              <a:off x="270093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7" name="Shape 957"/>
            <p:cNvSpPr/>
            <p:nvPr/>
          </p:nvSpPr>
          <p:spPr>
            <a:xfrm rot="10800000" flipH="1">
              <a:off x="1454348" y="1454348"/>
              <a:ext cx="207765" cy="207765"/>
            </a:xfrm>
            <a:prstGeom prst="rect">
              <a:avLst/>
            </a:prstGeom>
            <a:solidFill>
              <a:srgbClr val="11B119"/>
            </a:solid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8" name="Shape 958"/>
            <p:cNvSpPr/>
            <p:nvPr/>
          </p:nvSpPr>
          <p:spPr>
            <a:xfrm rot="10800000" flipH="1">
              <a:off x="0"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59" name="Shape 959"/>
            <p:cNvSpPr/>
            <p:nvPr/>
          </p:nvSpPr>
          <p:spPr>
            <a:xfrm rot="10800000" flipH="1">
              <a:off x="0"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0" name="Shape 960"/>
            <p:cNvSpPr/>
            <p:nvPr/>
          </p:nvSpPr>
          <p:spPr>
            <a:xfrm rot="10800000" flipH="1">
              <a:off x="207764"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1" name="Shape 961"/>
            <p:cNvSpPr/>
            <p:nvPr/>
          </p:nvSpPr>
          <p:spPr>
            <a:xfrm rot="10800000" flipH="1">
              <a:off x="207764"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2" name="Shape 962"/>
            <p:cNvSpPr/>
            <p:nvPr/>
          </p:nvSpPr>
          <p:spPr>
            <a:xfrm rot="10800000" flipH="1">
              <a:off x="415528"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3" name="Shape 963"/>
            <p:cNvSpPr/>
            <p:nvPr/>
          </p:nvSpPr>
          <p:spPr>
            <a:xfrm rot="10800000" flipH="1">
              <a:off x="415528"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4" name="Shape 964"/>
            <p:cNvSpPr/>
            <p:nvPr/>
          </p:nvSpPr>
          <p:spPr>
            <a:xfrm rot="10800000" flipH="1">
              <a:off x="415528"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5" name="Shape 965"/>
            <p:cNvSpPr/>
            <p:nvPr/>
          </p:nvSpPr>
          <p:spPr>
            <a:xfrm rot="10800000" flipH="1">
              <a:off x="0"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6" name="Shape 966"/>
            <p:cNvSpPr/>
            <p:nvPr/>
          </p:nvSpPr>
          <p:spPr>
            <a:xfrm rot="10800000" flipH="1">
              <a:off x="207764"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7" name="Shape 967"/>
            <p:cNvSpPr/>
            <p:nvPr/>
          </p:nvSpPr>
          <p:spPr>
            <a:xfrm rot="10800000" flipH="1">
              <a:off x="623292"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8" name="Shape 968"/>
            <p:cNvSpPr/>
            <p:nvPr/>
          </p:nvSpPr>
          <p:spPr>
            <a:xfrm rot="10800000" flipH="1">
              <a:off x="623292"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69" name="Shape 969"/>
            <p:cNvSpPr/>
            <p:nvPr/>
          </p:nvSpPr>
          <p:spPr>
            <a:xfrm rot="10800000" flipH="1">
              <a:off x="831056"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0" name="Shape 970"/>
            <p:cNvSpPr/>
            <p:nvPr/>
          </p:nvSpPr>
          <p:spPr>
            <a:xfrm rot="10800000" flipH="1">
              <a:off x="831056"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1" name="Shape 971"/>
            <p:cNvSpPr/>
            <p:nvPr/>
          </p:nvSpPr>
          <p:spPr>
            <a:xfrm rot="10800000" flipH="1">
              <a:off x="1038820"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2" name="Shape 972"/>
            <p:cNvSpPr/>
            <p:nvPr/>
          </p:nvSpPr>
          <p:spPr>
            <a:xfrm rot="10800000" flipH="1">
              <a:off x="1038820"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3" name="Shape 973"/>
            <p:cNvSpPr/>
            <p:nvPr/>
          </p:nvSpPr>
          <p:spPr>
            <a:xfrm rot="10800000" flipH="1">
              <a:off x="1038820"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4" name="Shape 974"/>
            <p:cNvSpPr/>
            <p:nvPr/>
          </p:nvSpPr>
          <p:spPr>
            <a:xfrm rot="10800000" flipH="1">
              <a:off x="623292"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5" name="Shape 975"/>
            <p:cNvSpPr/>
            <p:nvPr/>
          </p:nvSpPr>
          <p:spPr>
            <a:xfrm rot="10800000" flipH="1">
              <a:off x="831056"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6" name="Shape 976"/>
            <p:cNvSpPr/>
            <p:nvPr/>
          </p:nvSpPr>
          <p:spPr>
            <a:xfrm rot="10800000" flipH="1">
              <a:off x="623292"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7" name="Shape 977"/>
            <p:cNvSpPr/>
            <p:nvPr/>
          </p:nvSpPr>
          <p:spPr>
            <a:xfrm rot="10800000" flipH="1">
              <a:off x="623292"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8" name="Shape 978"/>
            <p:cNvSpPr/>
            <p:nvPr/>
          </p:nvSpPr>
          <p:spPr>
            <a:xfrm rot="10800000" flipH="1">
              <a:off x="831056"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79" name="Shape 979"/>
            <p:cNvSpPr/>
            <p:nvPr/>
          </p:nvSpPr>
          <p:spPr>
            <a:xfrm rot="10800000" flipH="1">
              <a:off x="831056"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0" name="Shape 980"/>
            <p:cNvSpPr/>
            <p:nvPr/>
          </p:nvSpPr>
          <p:spPr>
            <a:xfrm rot="10800000" flipH="1">
              <a:off x="1038820"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1" name="Shape 981"/>
            <p:cNvSpPr/>
            <p:nvPr/>
          </p:nvSpPr>
          <p:spPr>
            <a:xfrm rot="10800000" flipH="1">
              <a:off x="1038820"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2" name="Shape 982"/>
            <p:cNvSpPr/>
            <p:nvPr/>
          </p:nvSpPr>
          <p:spPr>
            <a:xfrm rot="10800000" flipH="1">
              <a:off x="1038820"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3" name="Shape 983"/>
            <p:cNvSpPr/>
            <p:nvPr/>
          </p:nvSpPr>
          <p:spPr>
            <a:xfrm rot="10800000" flipH="1">
              <a:off x="623292"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4" name="Shape 984"/>
            <p:cNvSpPr/>
            <p:nvPr/>
          </p:nvSpPr>
          <p:spPr>
            <a:xfrm rot="10800000" flipH="1">
              <a:off x="831056"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5" name="Shape 985"/>
            <p:cNvSpPr/>
            <p:nvPr/>
          </p:nvSpPr>
          <p:spPr>
            <a:xfrm rot="10800000" flipH="1">
              <a:off x="0"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6" name="Shape 986"/>
            <p:cNvSpPr/>
            <p:nvPr/>
          </p:nvSpPr>
          <p:spPr>
            <a:xfrm rot="10800000" flipH="1">
              <a:off x="0"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7" name="Shape 987"/>
            <p:cNvSpPr/>
            <p:nvPr/>
          </p:nvSpPr>
          <p:spPr>
            <a:xfrm rot="10800000" flipH="1">
              <a:off x="207764"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8" name="Shape 988"/>
            <p:cNvSpPr/>
            <p:nvPr/>
          </p:nvSpPr>
          <p:spPr>
            <a:xfrm rot="10800000" flipH="1">
              <a:off x="207764"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89" name="Shape 989"/>
            <p:cNvSpPr/>
            <p:nvPr/>
          </p:nvSpPr>
          <p:spPr>
            <a:xfrm rot="10800000" flipH="1">
              <a:off x="415528"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0" name="Shape 990"/>
            <p:cNvSpPr/>
            <p:nvPr/>
          </p:nvSpPr>
          <p:spPr>
            <a:xfrm rot="10800000" flipH="1">
              <a:off x="415528"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1" name="Shape 991"/>
            <p:cNvSpPr/>
            <p:nvPr/>
          </p:nvSpPr>
          <p:spPr>
            <a:xfrm rot="10800000" flipH="1">
              <a:off x="415528"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2" name="Shape 992"/>
            <p:cNvSpPr/>
            <p:nvPr/>
          </p:nvSpPr>
          <p:spPr>
            <a:xfrm rot="10800000" flipH="1">
              <a:off x="0"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3" name="Shape 993"/>
            <p:cNvSpPr/>
            <p:nvPr/>
          </p:nvSpPr>
          <p:spPr>
            <a:xfrm rot="10800000" flipH="1">
              <a:off x="207764"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4" name="Shape 994"/>
            <p:cNvSpPr/>
            <p:nvPr/>
          </p:nvSpPr>
          <p:spPr>
            <a:xfrm rot="10800000" flipH="1">
              <a:off x="1246584"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5" name="Shape 995"/>
            <p:cNvSpPr/>
            <p:nvPr/>
          </p:nvSpPr>
          <p:spPr>
            <a:xfrm rot="10800000" flipH="1">
              <a:off x="1246584"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6" name="Shape 996"/>
            <p:cNvSpPr/>
            <p:nvPr/>
          </p:nvSpPr>
          <p:spPr>
            <a:xfrm rot="10800000" flipH="1">
              <a:off x="1454348"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7" name="Shape 997"/>
            <p:cNvSpPr/>
            <p:nvPr/>
          </p:nvSpPr>
          <p:spPr>
            <a:xfrm rot="10800000" flipH="1">
              <a:off x="1454348"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8" name="Shape 998"/>
            <p:cNvSpPr/>
            <p:nvPr/>
          </p:nvSpPr>
          <p:spPr>
            <a:xfrm rot="10800000" flipH="1">
              <a:off x="1662112"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999" name="Shape 999"/>
            <p:cNvSpPr/>
            <p:nvPr/>
          </p:nvSpPr>
          <p:spPr>
            <a:xfrm rot="10800000" flipH="1">
              <a:off x="1662112"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0" name="Shape 1000"/>
            <p:cNvSpPr/>
            <p:nvPr/>
          </p:nvSpPr>
          <p:spPr>
            <a:xfrm rot="10800000" flipH="1">
              <a:off x="1662112"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1" name="Shape 1001"/>
            <p:cNvSpPr/>
            <p:nvPr/>
          </p:nvSpPr>
          <p:spPr>
            <a:xfrm rot="10800000" flipH="1">
              <a:off x="1246584"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2" name="Shape 1002"/>
            <p:cNvSpPr/>
            <p:nvPr/>
          </p:nvSpPr>
          <p:spPr>
            <a:xfrm rot="10800000" flipH="1">
              <a:off x="1454348"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3" name="Shape 1003"/>
            <p:cNvSpPr/>
            <p:nvPr/>
          </p:nvSpPr>
          <p:spPr>
            <a:xfrm rot="10800000" flipH="1">
              <a:off x="1869876"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4" name="Shape 1004"/>
            <p:cNvSpPr/>
            <p:nvPr/>
          </p:nvSpPr>
          <p:spPr>
            <a:xfrm rot="10800000" flipH="1">
              <a:off x="1869876"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5" name="Shape 1005"/>
            <p:cNvSpPr/>
            <p:nvPr/>
          </p:nvSpPr>
          <p:spPr>
            <a:xfrm rot="10800000" flipH="1">
              <a:off x="2077640"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6" name="Shape 1006"/>
            <p:cNvSpPr/>
            <p:nvPr/>
          </p:nvSpPr>
          <p:spPr>
            <a:xfrm rot="10800000" flipH="1">
              <a:off x="2077640"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7" name="Shape 1007"/>
            <p:cNvSpPr/>
            <p:nvPr/>
          </p:nvSpPr>
          <p:spPr>
            <a:xfrm rot="10800000" flipH="1">
              <a:off x="2285404"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8" name="Shape 1008"/>
            <p:cNvSpPr/>
            <p:nvPr/>
          </p:nvSpPr>
          <p:spPr>
            <a:xfrm rot="10800000" flipH="1">
              <a:off x="2285404"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09" name="Shape 1009"/>
            <p:cNvSpPr/>
            <p:nvPr/>
          </p:nvSpPr>
          <p:spPr>
            <a:xfrm rot="10800000" flipH="1">
              <a:off x="2285404"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0" name="Shape 1010"/>
            <p:cNvSpPr/>
            <p:nvPr/>
          </p:nvSpPr>
          <p:spPr>
            <a:xfrm rot="10800000" flipH="1">
              <a:off x="1869876"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1" name="Shape 1011"/>
            <p:cNvSpPr/>
            <p:nvPr/>
          </p:nvSpPr>
          <p:spPr>
            <a:xfrm rot="10800000" flipH="1">
              <a:off x="2077640"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2" name="Shape 1012"/>
            <p:cNvSpPr/>
            <p:nvPr/>
          </p:nvSpPr>
          <p:spPr>
            <a:xfrm rot="10800000" flipH="1">
              <a:off x="1869876"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3" name="Shape 1013"/>
            <p:cNvSpPr/>
            <p:nvPr/>
          </p:nvSpPr>
          <p:spPr>
            <a:xfrm rot="10800000" flipH="1">
              <a:off x="1869876"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4" name="Shape 1014"/>
            <p:cNvSpPr/>
            <p:nvPr/>
          </p:nvSpPr>
          <p:spPr>
            <a:xfrm rot="10800000" flipH="1">
              <a:off x="2077640"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5" name="Shape 1015"/>
            <p:cNvSpPr/>
            <p:nvPr/>
          </p:nvSpPr>
          <p:spPr>
            <a:xfrm rot="10800000" flipH="1">
              <a:off x="2077640"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6" name="Shape 1016"/>
            <p:cNvSpPr/>
            <p:nvPr/>
          </p:nvSpPr>
          <p:spPr>
            <a:xfrm rot="10800000" flipH="1">
              <a:off x="2285404"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7" name="Shape 1017"/>
            <p:cNvSpPr/>
            <p:nvPr/>
          </p:nvSpPr>
          <p:spPr>
            <a:xfrm rot="10800000" flipH="1">
              <a:off x="2285404"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8" name="Shape 1018"/>
            <p:cNvSpPr/>
            <p:nvPr/>
          </p:nvSpPr>
          <p:spPr>
            <a:xfrm rot="10800000" flipH="1">
              <a:off x="2285404"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19" name="Shape 1019"/>
            <p:cNvSpPr/>
            <p:nvPr/>
          </p:nvSpPr>
          <p:spPr>
            <a:xfrm rot="10800000" flipH="1">
              <a:off x="1869876"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0" name="Shape 1020"/>
            <p:cNvSpPr/>
            <p:nvPr/>
          </p:nvSpPr>
          <p:spPr>
            <a:xfrm rot="10800000" flipH="1">
              <a:off x="2077640"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1" name="Shape 1021"/>
            <p:cNvSpPr/>
            <p:nvPr/>
          </p:nvSpPr>
          <p:spPr>
            <a:xfrm rot="10800000" flipH="1">
              <a:off x="1246584"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2" name="Shape 1022"/>
            <p:cNvSpPr/>
            <p:nvPr/>
          </p:nvSpPr>
          <p:spPr>
            <a:xfrm rot="10800000" flipH="1">
              <a:off x="1246584"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3" name="Shape 1023"/>
            <p:cNvSpPr/>
            <p:nvPr/>
          </p:nvSpPr>
          <p:spPr>
            <a:xfrm rot="10800000" flipH="1">
              <a:off x="1454348"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4" name="Shape 1024"/>
            <p:cNvSpPr/>
            <p:nvPr/>
          </p:nvSpPr>
          <p:spPr>
            <a:xfrm rot="10800000" flipH="1">
              <a:off x="1454348"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5" name="Shape 1025"/>
            <p:cNvSpPr/>
            <p:nvPr/>
          </p:nvSpPr>
          <p:spPr>
            <a:xfrm rot="10800000" flipH="1">
              <a:off x="1662112"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6" name="Shape 1026"/>
            <p:cNvSpPr/>
            <p:nvPr/>
          </p:nvSpPr>
          <p:spPr>
            <a:xfrm rot="10800000" flipH="1">
              <a:off x="1662112"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7" name="Shape 1027"/>
            <p:cNvSpPr/>
            <p:nvPr/>
          </p:nvSpPr>
          <p:spPr>
            <a:xfrm rot="10800000" flipH="1">
              <a:off x="1662112"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8" name="Shape 1028"/>
            <p:cNvSpPr/>
            <p:nvPr/>
          </p:nvSpPr>
          <p:spPr>
            <a:xfrm rot="10800000" flipH="1">
              <a:off x="1246584"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29" name="Shape 1029"/>
            <p:cNvSpPr/>
            <p:nvPr/>
          </p:nvSpPr>
          <p:spPr>
            <a:xfrm rot="10800000" flipH="1">
              <a:off x="1454348"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0" name="Shape 1030"/>
            <p:cNvSpPr/>
            <p:nvPr/>
          </p:nvSpPr>
          <p:spPr>
            <a:xfrm rot="10800000" flipH="1">
              <a:off x="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1" name="Shape 1031"/>
            <p:cNvSpPr/>
            <p:nvPr/>
          </p:nvSpPr>
          <p:spPr>
            <a:xfrm rot="10800000" flipH="1">
              <a:off x="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2" name="Shape 1032"/>
            <p:cNvSpPr/>
            <p:nvPr/>
          </p:nvSpPr>
          <p:spPr>
            <a:xfrm rot="10800000" flipH="1">
              <a:off x="20776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3" name="Shape 1033"/>
            <p:cNvSpPr/>
            <p:nvPr/>
          </p:nvSpPr>
          <p:spPr>
            <a:xfrm rot="10800000" flipH="1">
              <a:off x="20776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4" name="Shape 1034"/>
            <p:cNvSpPr/>
            <p:nvPr/>
          </p:nvSpPr>
          <p:spPr>
            <a:xfrm rot="10800000" flipH="1">
              <a:off x="41552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5" name="Shape 1035"/>
            <p:cNvSpPr/>
            <p:nvPr/>
          </p:nvSpPr>
          <p:spPr>
            <a:xfrm rot="10800000" flipH="1">
              <a:off x="41552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6" name="Shape 1036"/>
            <p:cNvSpPr/>
            <p:nvPr/>
          </p:nvSpPr>
          <p:spPr>
            <a:xfrm rot="10800000" flipH="1">
              <a:off x="41552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7" name="Shape 1037"/>
            <p:cNvSpPr/>
            <p:nvPr/>
          </p:nvSpPr>
          <p:spPr>
            <a:xfrm rot="10800000" flipH="1">
              <a:off x="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8" name="Shape 1038"/>
            <p:cNvSpPr/>
            <p:nvPr/>
          </p:nvSpPr>
          <p:spPr>
            <a:xfrm rot="10800000" flipH="1">
              <a:off x="20776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39" name="Shape 1039"/>
            <p:cNvSpPr/>
            <p:nvPr/>
          </p:nvSpPr>
          <p:spPr>
            <a:xfrm rot="10800000" flipH="1">
              <a:off x="62329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0" name="Shape 1040"/>
            <p:cNvSpPr/>
            <p:nvPr/>
          </p:nvSpPr>
          <p:spPr>
            <a:xfrm rot="10800000" flipH="1">
              <a:off x="62329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1" name="Shape 1041"/>
            <p:cNvSpPr/>
            <p:nvPr/>
          </p:nvSpPr>
          <p:spPr>
            <a:xfrm rot="10800000" flipH="1">
              <a:off x="83105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2" name="Shape 1042"/>
            <p:cNvSpPr/>
            <p:nvPr/>
          </p:nvSpPr>
          <p:spPr>
            <a:xfrm rot="10800000" flipH="1">
              <a:off x="83105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3" name="Shape 1043"/>
            <p:cNvSpPr/>
            <p:nvPr/>
          </p:nvSpPr>
          <p:spPr>
            <a:xfrm rot="10800000" flipH="1">
              <a:off x="103882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4" name="Shape 1044"/>
            <p:cNvSpPr/>
            <p:nvPr/>
          </p:nvSpPr>
          <p:spPr>
            <a:xfrm rot="10800000" flipH="1">
              <a:off x="103882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5" name="Shape 1045"/>
            <p:cNvSpPr/>
            <p:nvPr/>
          </p:nvSpPr>
          <p:spPr>
            <a:xfrm rot="10800000" flipH="1">
              <a:off x="103882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6" name="Shape 1046"/>
            <p:cNvSpPr/>
            <p:nvPr/>
          </p:nvSpPr>
          <p:spPr>
            <a:xfrm rot="10800000" flipH="1">
              <a:off x="62329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7" name="Shape 1047"/>
            <p:cNvSpPr/>
            <p:nvPr/>
          </p:nvSpPr>
          <p:spPr>
            <a:xfrm rot="10800000" flipH="1">
              <a:off x="83105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8" name="Shape 1048"/>
            <p:cNvSpPr/>
            <p:nvPr/>
          </p:nvSpPr>
          <p:spPr>
            <a:xfrm rot="10800000" flipH="1">
              <a:off x="62329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49" name="Shape 1049"/>
            <p:cNvSpPr/>
            <p:nvPr/>
          </p:nvSpPr>
          <p:spPr>
            <a:xfrm rot="10800000" flipH="1">
              <a:off x="62329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0" name="Shape 1050"/>
            <p:cNvSpPr/>
            <p:nvPr/>
          </p:nvSpPr>
          <p:spPr>
            <a:xfrm rot="10800000" flipH="1">
              <a:off x="83105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1" name="Shape 1051"/>
            <p:cNvSpPr/>
            <p:nvPr/>
          </p:nvSpPr>
          <p:spPr>
            <a:xfrm rot="10800000" flipH="1">
              <a:off x="83105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2" name="Shape 1052"/>
            <p:cNvSpPr/>
            <p:nvPr/>
          </p:nvSpPr>
          <p:spPr>
            <a:xfrm rot="10800000" flipH="1">
              <a:off x="103882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3" name="Shape 1053"/>
            <p:cNvSpPr/>
            <p:nvPr/>
          </p:nvSpPr>
          <p:spPr>
            <a:xfrm rot="10800000" flipH="1">
              <a:off x="103882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4" name="Shape 1054"/>
            <p:cNvSpPr/>
            <p:nvPr/>
          </p:nvSpPr>
          <p:spPr>
            <a:xfrm rot="10800000" flipH="1">
              <a:off x="103882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5" name="Shape 1055"/>
            <p:cNvSpPr/>
            <p:nvPr/>
          </p:nvSpPr>
          <p:spPr>
            <a:xfrm rot="10800000" flipH="1">
              <a:off x="62329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6" name="Shape 1056"/>
            <p:cNvSpPr/>
            <p:nvPr/>
          </p:nvSpPr>
          <p:spPr>
            <a:xfrm rot="10800000" flipH="1">
              <a:off x="83105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7" name="Shape 1057"/>
            <p:cNvSpPr/>
            <p:nvPr/>
          </p:nvSpPr>
          <p:spPr>
            <a:xfrm rot="10800000" flipH="1">
              <a:off x="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8" name="Shape 1058"/>
            <p:cNvSpPr/>
            <p:nvPr/>
          </p:nvSpPr>
          <p:spPr>
            <a:xfrm rot="10800000" flipH="1">
              <a:off x="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59" name="Shape 1059"/>
            <p:cNvSpPr/>
            <p:nvPr/>
          </p:nvSpPr>
          <p:spPr>
            <a:xfrm rot="10800000" flipH="1">
              <a:off x="20776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0" name="Shape 1060"/>
            <p:cNvSpPr/>
            <p:nvPr/>
          </p:nvSpPr>
          <p:spPr>
            <a:xfrm rot="10800000" flipH="1">
              <a:off x="20776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1" name="Shape 1061"/>
            <p:cNvSpPr/>
            <p:nvPr/>
          </p:nvSpPr>
          <p:spPr>
            <a:xfrm rot="10800000" flipH="1">
              <a:off x="41552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2" name="Shape 1062"/>
            <p:cNvSpPr/>
            <p:nvPr/>
          </p:nvSpPr>
          <p:spPr>
            <a:xfrm rot="10800000" flipH="1">
              <a:off x="41552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3" name="Shape 1063"/>
            <p:cNvSpPr/>
            <p:nvPr/>
          </p:nvSpPr>
          <p:spPr>
            <a:xfrm rot="10800000" flipH="1">
              <a:off x="41552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4" name="Shape 1064"/>
            <p:cNvSpPr/>
            <p:nvPr/>
          </p:nvSpPr>
          <p:spPr>
            <a:xfrm rot="10800000" flipH="1">
              <a:off x="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5" name="Shape 1065"/>
            <p:cNvSpPr/>
            <p:nvPr/>
          </p:nvSpPr>
          <p:spPr>
            <a:xfrm rot="10800000" flipH="1">
              <a:off x="20776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6" name="Shape 1066"/>
            <p:cNvSpPr/>
            <p:nvPr/>
          </p:nvSpPr>
          <p:spPr>
            <a:xfrm rot="10800000" flipH="1">
              <a:off x="124658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7" name="Shape 1067"/>
            <p:cNvSpPr/>
            <p:nvPr/>
          </p:nvSpPr>
          <p:spPr>
            <a:xfrm rot="10800000" flipH="1">
              <a:off x="124658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8" name="Shape 1068"/>
            <p:cNvSpPr/>
            <p:nvPr/>
          </p:nvSpPr>
          <p:spPr>
            <a:xfrm rot="10800000" flipH="1">
              <a:off x="145434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69" name="Shape 1069"/>
            <p:cNvSpPr/>
            <p:nvPr/>
          </p:nvSpPr>
          <p:spPr>
            <a:xfrm rot="10800000" flipH="1">
              <a:off x="145434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0" name="Shape 1070"/>
            <p:cNvSpPr/>
            <p:nvPr/>
          </p:nvSpPr>
          <p:spPr>
            <a:xfrm rot="10800000" flipH="1">
              <a:off x="166211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1" name="Shape 1071"/>
            <p:cNvSpPr/>
            <p:nvPr/>
          </p:nvSpPr>
          <p:spPr>
            <a:xfrm rot="10800000" flipH="1">
              <a:off x="166211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2" name="Shape 1072"/>
            <p:cNvSpPr/>
            <p:nvPr/>
          </p:nvSpPr>
          <p:spPr>
            <a:xfrm rot="10800000" flipH="1">
              <a:off x="166211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3" name="Shape 1073"/>
            <p:cNvSpPr/>
            <p:nvPr/>
          </p:nvSpPr>
          <p:spPr>
            <a:xfrm rot="10800000" flipH="1">
              <a:off x="124658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4" name="Shape 1074"/>
            <p:cNvSpPr/>
            <p:nvPr/>
          </p:nvSpPr>
          <p:spPr>
            <a:xfrm rot="10800000" flipH="1">
              <a:off x="145434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5" name="Shape 1075"/>
            <p:cNvSpPr/>
            <p:nvPr/>
          </p:nvSpPr>
          <p:spPr>
            <a:xfrm rot="10800000" flipH="1">
              <a:off x="186987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6" name="Shape 1076"/>
            <p:cNvSpPr/>
            <p:nvPr/>
          </p:nvSpPr>
          <p:spPr>
            <a:xfrm rot="10800000" flipH="1">
              <a:off x="186987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7" name="Shape 1077"/>
            <p:cNvSpPr/>
            <p:nvPr/>
          </p:nvSpPr>
          <p:spPr>
            <a:xfrm rot="10800000" flipH="1">
              <a:off x="2077640"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8" name="Shape 1078"/>
            <p:cNvSpPr/>
            <p:nvPr/>
          </p:nvSpPr>
          <p:spPr>
            <a:xfrm rot="10800000" flipH="1">
              <a:off x="2077640"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79" name="Shape 1079"/>
            <p:cNvSpPr/>
            <p:nvPr/>
          </p:nvSpPr>
          <p:spPr>
            <a:xfrm rot="10800000" flipH="1">
              <a:off x="2285404"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0" name="Shape 1080"/>
            <p:cNvSpPr/>
            <p:nvPr/>
          </p:nvSpPr>
          <p:spPr>
            <a:xfrm rot="10800000" flipH="1">
              <a:off x="2285404"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1" name="Shape 1081"/>
            <p:cNvSpPr/>
            <p:nvPr/>
          </p:nvSpPr>
          <p:spPr>
            <a:xfrm rot="10800000" flipH="1">
              <a:off x="2285404"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2" name="Shape 1082"/>
            <p:cNvSpPr/>
            <p:nvPr/>
          </p:nvSpPr>
          <p:spPr>
            <a:xfrm rot="10800000" flipH="1">
              <a:off x="186987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3" name="Shape 1083"/>
            <p:cNvSpPr/>
            <p:nvPr/>
          </p:nvSpPr>
          <p:spPr>
            <a:xfrm rot="10800000" flipH="1">
              <a:off x="2077640"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4" name="Shape 1084"/>
            <p:cNvSpPr/>
            <p:nvPr/>
          </p:nvSpPr>
          <p:spPr>
            <a:xfrm rot="10800000" flipH="1">
              <a:off x="186987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5" name="Shape 1085"/>
            <p:cNvSpPr/>
            <p:nvPr/>
          </p:nvSpPr>
          <p:spPr>
            <a:xfrm rot="10800000" flipH="1">
              <a:off x="186987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6" name="Shape 1086"/>
            <p:cNvSpPr/>
            <p:nvPr/>
          </p:nvSpPr>
          <p:spPr>
            <a:xfrm rot="10800000" flipH="1">
              <a:off x="2077640"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7" name="Shape 1087"/>
            <p:cNvSpPr/>
            <p:nvPr/>
          </p:nvSpPr>
          <p:spPr>
            <a:xfrm rot="10800000" flipH="1">
              <a:off x="2077640"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8" name="Shape 1088"/>
            <p:cNvSpPr/>
            <p:nvPr/>
          </p:nvSpPr>
          <p:spPr>
            <a:xfrm rot="10800000" flipH="1">
              <a:off x="228540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89" name="Shape 1089"/>
            <p:cNvSpPr/>
            <p:nvPr/>
          </p:nvSpPr>
          <p:spPr>
            <a:xfrm rot="10800000" flipH="1">
              <a:off x="228540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0" name="Shape 1090"/>
            <p:cNvSpPr/>
            <p:nvPr/>
          </p:nvSpPr>
          <p:spPr>
            <a:xfrm rot="10800000" flipH="1">
              <a:off x="228540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1" name="Shape 1091"/>
            <p:cNvSpPr/>
            <p:nvPr/>
          </p:nvSpPr>
          <p:spPr>
            <a:xfrm rot="10800000" flipH="1">
              <a:off x="186987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2" name="Shape 1092"/>
            <p:cNvSpPr/>
            <p:nvPr/>
          </p:nvSpPr>
          <p:spPr>
            <a:xfrm rot="10800000" flipH="1">
              <a:off x="2077640"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3" name="Shape 1093"/>
            <p:cNvSpPr/>
            <p:nvPr/>
          </p:nvSpPr>
          <p:spPr>
            <a:xfrm rot="10800000" flipH="1">
              <a:off x="1246584"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4" name="Shape 1094"/>
            <p:cNvSpPr/>
            <p:nvPr/>
          </p:nvSpPr>
          <p:spPr>
            <a:xfrm rot="10800000" flipH="1">
              <a:off x="1246584"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5" name="Shape 1095"/>
            <p:cNvSpPr/>
            <p:nvPr/>
          </p:nvSpPr>
          <p:spPr>
            <a:xfrm rot="10800000" flipH="1">
              <a:off x="145434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6" name="Shape 1096"/>
            <p:cNvSpPr/>
            <p:nvPr/>
          </p:nvSpPr>
          <p:spPr>
            <a:xfrm rot="10800000" flipH="1">
              <a:off x="145434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7" name="Shape 1097"/>
            <p:cNvSpPr/>
            <p:nvPr/>
          </p:nvSpPr>
          <p:spPr>
            <a:xfrm rot="10800000" flipH="1">
              <a:off x="166211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8" name="Shape 1098"/>
            <p:cNvSpPr/>
            <p:nvPr/>
          </p:nvSpPr>
          <p:spPr>
            <a:xfrm rot="10800000" flipH="1">
              <a:off x="166211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099" name="Shape 1099"/>
            <p:cNvSpPr/>
            <p:nvPr/>
          </p:nvSpPr>
          <p:spPr>
            <a:xfrm rot="10800000" flipH="1">
              <a:off x="166211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0" name="Shape 1100"/>
            <p:cNvSpPr/>
            <p:nvPr/>
          </p:nvSpPr>
          <p:spPr>
            <a:xfrm rot="10800000" flipH="1">
              <a:off x="1246584"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1" name="Shape 1101"/>
            <p:cNvSpPr/>
            <p:nvPr/>
          </p:nvSpPr>
          <p:spPr>
            <a:xfrm rot="10800000" flipH="1">
              <a:off x="145434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2" name="Shape 1102"/>
            <p:cNvSpPr/>
            <p:nvPr/>
          </p:nvSpPr>
          <p:spPr>
            <a:xfrm rot="10800000" flipH="1">
              <a:off x="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3" name="Shape 1103"/>
            <p:cNvSpPr/>
            <p:nvPr/>
          </p:nvSpPr>
          <p:spPr>
            <a:xfrm rot="10800000" flipH="1">
              <a:off x="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4" name="Shape 1104"/>
            <p:cNvSpPr/>
            <p:nvPr/>
          </p:nvSpPr>
          <p:spPr>
            <a:xfrm rot="10800000" flipH="1">
              <a:off x="20776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5" name="Shape 1105"/>
            <p:cNvSpPr/>
            <p:nvPr/>
          </p:nvSpPr>
          <p:spPr>
            <a:xfrm rot="10800000" flipH="1">
              <a:off x="20776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6" name="Shape 1106"/>
            <p:cNvSpPr/>
            <p:nvPr/>
          </p:nvSpPr>
          <p:spPr>
            <a:xfrm rot="10800000" flipH="1">
              <a:off x="41552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7" name="Shape 1107"/>
            <p:cNvSpPr/>
            <p:nvPr/>
          </p:nvSpPr>
          <p:spPr>
            <a:xfrm rot="10800000" flipH="1">
              <a:off x="41552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8" name="Shape 1108"/>
            <p:cNvSpPr/>
            <p:nvPr/>
          </p:nvSpPr>
          <p:spPr>
            <a:xfrm rot="10800000" flipH="1">
              <a:off x="41552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09" name="Shape 1109"/>
            <p:cNvSpPr/>
            <p:nvPr/>
          </p:nvSpPr>
          <p:spPr>
            <a:xfrm rot="10800000" flipH="1">
              <a:off x="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0" name="Shape 1110"/>
            <p:cNvSpPr/>
            <p:nvPr/>
          </p:nvSpPr>
          <p:spPr>
            <a:xfrm rot="10800000" flipH="1">
              <a:off x="20776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1" name="Shape 1111"/>
            <p:cNvSpPr/>
            <p:nvPr/>
          </p:nvSpPr>
          <p:spPr>
            <a:xfrm rot="10800000" flipH="1">
              <a:off x="62329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2" name="Shape 1112"/>
            <p:cNvSpPr/>
            <p:nvPr/>
          </p:nvSpPr>
          <p:spPr>
            <a:xfrm rot="10800000" flipH="1">
              <a:off x="62329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3" name="Shape 1113"/>
            <p:cNvSpPr/>
            <p:nvPr/>
          </p:nvSpPr>
          <p:spPr>
            <a:xfrm rot="10800000" flipH="1">
              <a:off x="83105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4" name="Shape 1114"/>
            <p:cNvSpPr/>
            <p:nvPr/>
          </p:nvSpPr>
          <p:spPr>
            <a:xfrm rot="10800000" flipH="1">
              <a:off x="83105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5" name="Shape 1115"/>
            <p:cNvSpPr/>
            <p:nvPr/>
          </p:nvSpPr>
          <p:spPr>
            <a:xfrm rot="10800000" flipH="1">
              <a:off x="103882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6" name="Shape 1116"/>
            <p:cNvSpPr/>
            <p:nvPr/>
          </p:nvSpPr>
          <p:spPr>
            <a:xfrm rot="10800000" flipH="1">
              <a:off x="103882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7" name="Shape 1117"/>
            <p:cNvSpPr/>
            <p:nvPr/>
          </p:nvSpPr>
          <p:spPr>
            <a:xfrm rot="10800000" flipH="1">
              <a:off x="103882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8" name="Shape 1118"/>
            <p:cNvSpPr/>
            <p:nvPr/>
          </p:nvSpPr>
          <p:spPr>
            <a:xfrm rot="10800000" flipH="1">
              <a:off x="62329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19" name="Shape 1119"/>
            <p:cNvSpPr/>
            <p:nvPr/>
          </p:nvSpPr>
          <p:spPr>
            <a:xfrm rot="10800000" flipH="1">
              <a:off x="83105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0" name="Shape 1120"/>
            <p:cNvSpPr/>
            <p:nvPr/>
          </p:nvSpPr>
          <p:spPr>
            <a:xfrm rot="10800000" flipH="1">
              <a:off x="124658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1" name="Shape 1121"/>
            <p:cNvSpPr/>
            <p:nvPr/>
          </p:nvSpPr>
          <p:spPr>
            <a:xfrm rot="10800000" flipH="1">
              <a:off x="124658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2" name="Shape 1122"/>
            <p:cNvSpPr/>
            <p:nvPr/>
          </p:nvSpPr>
          <p:spPr>
            <a:xfrm rot="10800000" flipH="1">
              <a:off x="145434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3" name="Shape 1123"/>
            <p:cNvSpPr/>
            <p:nvPr/>
          </p:nvSpPr>
          <p:spPr>
            <a:xfrm rot="10800000" flipH="1">
              <a:off x="145434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4" name="Shape 1124"/>
            <p:cNvSpPr/>
            <p:nvPr/>
          </p:nvSpPr>
          <p:spPr>
            <a:xfrm rot="10800000" flipH="1">
              <a:off x="166211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5" name="Shape 1125"/>
            <p:cNvSpPr/>
            <p:nvPr/>
          </p:nvSpPr>
          <p:spPr>
            <a:xfrm rot="10800000" flipH="1">
              <a:off x="166211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6" name="Shape 1126"/>
            <p:cNvSpPr/>
            <p:nvPr/>
          </p:nvSpPr>
          <p:spPr>
            <a:xfrm rot="10800000" flipH="1">
              <a:off x="166211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7" name="Shape 1127"/>
            <p:cNvSpPr/>
            <p:nvPr/>
          </p:nvSpPr>
          <p:spPr>
            <a:xfrm rot="10800000" flipH="1">
              <a:off x="124658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8" name="Shape 1128"/>
            <p:cNvSpPr/>
            <p:nvPr/>
          </p:nvSpPr>
          <p:spPr>
            <a:xfrm rot="10800000" flipH="1">
              <a:off x="145434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29" name="Shape 1129"/>
            <p:cNvSpPr/>
            <p:nvPr/>
          </p:nvSpPr>
          <p:spPr>
            <a:xfrm rot="10800000" flipH="1">
              <a:off x="186987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0" name="Shape 1130"/>
            <p:cNvSpPr/>
            <p:nvPr/>
          </p:nvSpPr>
          <p:spPr>
            <a:xfrm rot="10800000" flipH="1">
              <a:off x="186987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1" name="Shape 1131"/>
            <p:cNvSpPr/>
            <p:nvPr/>
          </p:nvSpPr>
          <p:spPr>
            <a:xfrm rot="10800000" flipH="1">
              <a:off x="2077640"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2" name="Shape 1132"/>
            <p:cNvSpPr/>
            <p:nvPr/>
          </p:nvSpPr>
          <p:spPr>
            <a:xfrm rot="10800000" flipH="1">
              <a:off x="2077640"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3" name="Shape 1133"/>
            <p:cNvSpPr/>
            <p:nvPr/>
          </p:nvSpPr>
          <p:spPr>
            <a:xfrm rot="10800000" flipH="1">
              <a:off x="2285404"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4" name="Shape 1134"/>
            <p:cNvSpPr/>
            <p:nvPr/>
          </p:nvSpPr>
          <p:spPr>
            <a:xfrm rot="10800000" flipH="1">
              <a:off x="2285404"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5" name="Shape 1135"/>
            <p:cNvSpPr/>
            <p:nvPr/>
          </p:nvSpPr>
          <p:spPr>
            <a:xfrm rot="10800000" flipH="1">
              <a:off x="2285404"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6" name="Shape 1136"/>
            <p:cNvSpPr/>
            <p:nvPr/>
          </p:nvSpPr>
          <p:spPr>
            <a:xfrm rot="10800000" flipH="1">
              <a:off x="186987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7" name="Shape 1137"/>
            <p:cNvSpPr/>
            <p:nvPr/>
          </p:nvSpPr>
          <p:spPr>
            <a:xfrm rot="10800000" flipH="1">
              <a:off x="2077640"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8" name="Shape 1138"/>
            <p:cNvSpPr/>
            <p:nvPr/>
          </p:nvSpPr>
          <p:spPr>
            <a:xfrm rot="10800000" flipH="1">
              <a:off x="2493168"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39" name="Shape 1139"/>
            <p:cNvSpPr/>
            <p:nvPr/>
          </p:nvSpPr>
          <p:spPr>
            <a:xfrm rot="10800000" flipH="1">
              <a:off x="2493168"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0" name="Shape 1140"/>
            <p:cNvSpPr/>
            <p:nvPr/>
          </p:nvSpPr>
          <p:spPr>
            <a:xfrm rot="10800000" flipH="1">
              <a:off x="2700932"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1" name="Shape 1141"/>
            <p:cNvSpPr/>
            <p:nvPr/>
          </p:nvSpPr>
          <p:spPr>
            <a:xfrm rot="10800000" flipH="1">
              <a:off x="2700932"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2" name="Shape 1142"/>
            <p:cNvSpPr/>
            <p:nvPr/>
          </p:nvSpPr>
          <p:spPr>
            <a:xfrm rot="10800000" flipH="1">
              <a:off x="2908696" y="20776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3" name="Shape 1143"/>
            <p:cNvSpPr/>
            <p:nvPr/>
          </p:nvSpPr>
          <p:spPr>
            <a:xfrm rot="10800000" flipH="1">
              <a:off x="2908696"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4" name="Shape 1144"/>
            <p:cNvSpPr/>
            <p:nvPr/>
          </p:nvSpPr>
          <p:spPr>
            <a:xfrm rot="10800000" flipH="1">
              <a:off x="2908696" y="41552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5" name="Shape 1145"/>
            <p:cNvSpPr/>
            <p:nvPr/>
          </p:nvSpPr>
          <p:spPr>
            <a:xfrm rot="10800000" flipH="1">
              <a:off x="2493168"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6" name="Shape 1146"/>
            <p:cNvSpPr/>
            <p:nvPr/>
          </p:nvSpPr>
          <p:spPr>
            <a:xfrm rot="10800000" flipH="1">
              <a:off x="2700932" y="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7" name="Shape 1147"/>
            <p:cNvSpPr/>
            <p:nvPr/>
          </p:nvSpPr>
          <p:spPr>
            <a:xfrm rot="10800000" flipH="1">
              <a:off x="2493168"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8" name="Shape 1148"/>
            <p:cNvSpPr/>
            <p:nvPr/>
          </p:nvSpPr>
          <p:spPr>
            <a:xfrm rot="10800000" flipH="1">
              <a:off x="2493168"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49" name="Shape 1149"/>
            <p:cNvSpPr/>
            <p:nvPr/>
          </p:nvSpPr>
          <p:spPr>
            <a:xfrm rot="10800000" flipH="1">
              <a:off x="2700932"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0" name="Shape 1150"/>
            <p:cNvSpPr/>
            <p:nvPr/>
          </p:nvSpPr>
          <p:spPr>
            <a:xfrm rot="10800000" flipH="1">
              <a:off x="2700932"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1" name="Shape 1151"/>
            <p:cNvSpPr/>
            <p:nvPr/>
          </p:nvSpPr>
          <p:spPr>
            <a:xfrm rot="10800000" flipH="1">
              <a:off x="2908696" y="831056"/>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2" name="Shape 1152"/>
            <p:cNvSpPr/>
            <p:nvPr/>
          </p:nvSpPr>
          <p:spPr>
            <a:xfrm rot="10800000" flipH="1">
              <a:off x="2908696"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3" name="Shape 1153"/>
            <p:cNvSpPr/>
            <p:nvPr/>
          </p:nvSpPr>
          <p:spPr>
            <a:xfrm rot="10800000" flipH="1">
              <a:off x="2908696" y="1038820"/>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4" name="Shape 1154"/>
            <p:cNvSpPr/>
            <p:nvPr/>
          </p:nvSpPr>
          <p:spPr>
            <a:xfrm rot="10800000" flipH="1">
              <a:off x="2493168"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5" name="Shape 1155"/>
            <p:cNvSpPr/>
            <p:nvPr/>
          </p:nvSpPr>
          <p:spPr>
            <a:xfrm rot="10800000" flipH="1">
              <a:off x="2700932" y="623292"/>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6" name="Shape 1156"/>
            <p:cNvSpPr/>
            <p:nvPr/>
          </p:nvSpPr>
          <p:spPr>
            <a:xfrm rot="10800000" flipH="1">
              <a:off x="249316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7" name="Shape 1157"/>
            <p:cNvSpPr/>
            <p:nvPr/>
          </p:nvSpPr>
          <p:spPr>
            <a:xfrm rot="10800000" flipH="1">
              <a:off x="2493168"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8" name="Shape 1158"/>
            <p:cNvSpPr/>
            <p:nvPr/>
          </p:nvSpPr>
          <p:spPr>
            <a:xfrm rot="10800000" flipH="1">
              <a:off x="2700932"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59" name="Shape 1159"/>
            <p:cNvSpPr/>
            <p:nvPr/>
          </p:nvSpPr>
          <p:spPr>
            <a:xfrm rot="10800000" flipH="1">
              <a:off x="2700932"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0" name="Shape 1160"/>
            <p:cNvSpPr/>
            <p:nvPr/>
          </p:nvSpPr>
          <p:spPr>
            <a:xfrm rot="10800000" flipH="1">
              <a:off x="2908696"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1" name="Shape 1161"/>
            <p:cNvSpPr/>
            <p:nvPr/>
          </p:nvSpPr>
          <p:spPr>
            <a:xfrm rot="10800000" flipH="1">
              <a:off x="2908696"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2" name="Shape 1162"/>
            <p:cNvSpPr/>
            <p:nvPr/>
          </p:nvSpPr>
          <p:spPr>
            <a:xfrm rot="10800000" flipH="1">
              <a:off x="2908696" y="1662113"/>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3" name="Shape 1163"/>
            <p:cNvSpPr/>
            <p:nvPr/>
          </p:nvSpPr>
          <p:spPr>
            <a:xfrm rot="10800000" flipH="1">
              <a:off x="2493168"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4" name="Shape 1164"/>
            <p:cNvSpPr/>
            <p:nvPr/>
          </p:nvSpPr>
          <p:spPr>
            <a:xfrm rot="10800000" flipH="1">
              <a:off x="2700932" y="1246584"/>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5" name="Shape 1165"/>
            <p:cNvSpPr/>
            <p:nvPr/>
          </p:nvSpPr>
          <p:spPr>
            <a:xfrm rot="10800000" flipH="1">
              <a:off x="2493168"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6" name="Shape 1166"/>
            <p:cNvSpPr/>
            <p:nvPr/>
          </p:nvSpPr>
          <p:spPr>
            <a:xfrm rot="10800000" flipH="1">
              <a:off x="2493168"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7" name="Shape 1167"/>
            <p:cNvSpPr/>
            <p:nvPr/>
          </p:nvSpPr>
          <p:spPr>
            <a:xfrm rot="10800000" flipH="1">
              <a:off x="2700932"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8" name="Shape 1168"/>
            <p:cNvSpPr/>
            <p:nvPr/>
          </p:nvSpPr>
          <p:spPr>
            <a:xfrm rot="10800000" flipH="1">
              <a:off x="2700932"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69" name="Shape 1169"/>
            <p:cNvSpPr/>
            <p:nvPr/>
          </p:nvSpPr>
          <p:spPr>
            <a:xfrm rot="10800000" flipH="1">
              <a:off x="2908696" y="2077641"/>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0" name="Shape 1170"/>
            <p:cNvSpPr/>
            <p:nvPr/>
          </p:nvSpPr>
          <p:spPr>
            <a:xfrm rot="10800000" flipH="1">
              <a:off x="2908696"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1" name="Shape 1171"/>
            <p:cNvSpPr/>
            <p:nvPr/>
          </p:nvSpPr>
          <p:spPr>
            <a:xfrm rot="10800000" flipH="1">
              <a:off x="2908696" y="2285405"/>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2" name="Shape 1172"/>
            <p:cNvSpPr/>
            <p:nvPr/>
          </p:nvSpPr>
          <p:spPr>
            <a:xfrm rot="10800000" flipH="1">
              <a:off x="2493168"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3" name="Shape 1173"/>
            <p:cNvSpPr/>
            <p:nvPr/>
          </p:nvSpPr>
          <p:spPr>
            <a:xfrm rot="10800000" flipH="1">
              <a:off x="2700932" y="1869877"/>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4" name="Shape 1174"/>
            <p:cNvSpPr/>
            <p:nvPr/>
          </p:nvSpPr>
          <p:spPr>
            <a:xfrm rot="10800000" flipH="1">
              <a:off x="2493168"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5" name="Shape 1175"/>
            <p:cNvSpPr/>
            <p:nvPr/>
          </p:nvSpPr>
          <p:spPr>
            <a:xfrm rot="10800000" flipH="1">
              <a:off x="2493168"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6" name="Shape 1176"/>
            <p:cNvSpPr/>
            <p:nvPr/>
          </p:nvSpPr>
          <p:spPr>
            <a:xfrm rot="10800000" flipH="1">
              <a:off x="2700932"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7" name="Shape 1177"/>
            <p:cNvSpPr/>
            <p:nvPr/>
          </p:nvSpPr>
          <p:spPr>
            <a:xfrm rot="10800000" flipH="1">
              <a:off x="2700932"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8" name="Shape 1178"/>
            <p:cNvSpPr/>
            <p:nvPr/>
          </p:nvSpPr>
          <p:spPr>
            <a:xfrm rot="10800000" flipH="1">
              <a:off x="2908696" y="2700933"/>
              <a:ext cx="207765" cy="207766"/>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79" name="Shape 1179"/>
            <p:cNvSpPr/>
            <p:nvPr/>
          </p:nvSpPr>
          <p:spPr>
            <a:xfrm rot="10800000" flipH="1">
              <a:off x="2908696"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80" name="Shape 1180"/>
            <p:cNvSpPr/>
            <p:nvPr/>
          </p:nvSpPr>
          <p:spPr>
            <a:xfrm rot="10800000" flipH="1">
              <a:off x="2908696" y="290869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81" name="Shape 1181"/>
            <p:cNvSpPr/>
            <p:nvPr/>
          </p:nvSpPr>
          <p:spPr>
            <a:xfrm rot="10800000" flipH="1">
              <a:off x="2493168"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82" name="Shape 1182"/>
            <p:cNvSpPr/>
            <p:nvPr/>
          </p:nvSpPr>
          <p:spPr>
            <a:xfrm rot="10800000" flipH="1">
              <a:off x="2700932" y="2493169"/>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sp>
          <p:nvSpPr>
            <p:cNvPr id="1183" name="Shape 1183"/>
            <p:cNvSpPr/>
            <p:nvPr/>
          </p:nvSpPr>
          <p:spPr>
            <a:xfrm rot="10800000" flipH="1">
              <a:off x="1454348" y="1454348"/>
              <a:ext cx="207765" cy="207765"/>
            </a:xfrm>
            <a:prstGeom prst="rect">
              <a:avLst/>
            </a:prstGeom>
            <a:noFill/>
            <a:ln w="25400" cap="flat">
              <a:solidFill>
                <a:srgbClr val="11B119"/>
              </a:solidFill>
              <a:prstDash val="solid"/>
              <a:miter lim="400000"/>
            </a:ln>
            <a:effectLst/>
          </p:spPr>
          <p:txBody>
            <a:bodyPr wrap="square" lIns="32147" tIns="32147" rIns="32147" bIns="32147" numCol="1" anchor="ctr">
              <a:noAutofit/>
            </a:bodyPr>
            <a:lstStyle/>
            <a:p>
              <a:pPr defTabSz="642938" hangingPunct="0">
                <a:defRPr sz="3200">
                  <a:solidFill>
                    <a:srgbClr val="FFFFFF"/>
                  </a:solidFill>
                  <a:latin typeface="Times New Roman"/>
                  <a:ea typeface="Times New Roman"/>
                  <a:cs typeface="Times New Roman"/>
                  <a:sym typeface="Times New Roman"/>
                </a:defRPr>
              </a:pPr>
              <a:endParaRPr sz="1600" kern="0">
                <a:solidFill>
                  <a:srgbClr val="FFFFFF"/>
                </a:solidFill>
                <a:latin typeface="Times New Roman"/>
                <a:cs typeface="Times New Roman"/>
                <a:sym typeface="Times New Roman"/>
              </a:endParaRPr>
            </a:p>
          </p:txBody>
        </p:sp>
      </p:grpSp>
      <p:grpSp>
        <p:nvGrpSpPr>
          <p:cNvPr id="1191" name="Group 1191"/>
          <p:cNvGrpSpPr/>
          <p:nvPr/>
        </p:nvGrpSpPr>
        <p:grpSpPr>
          <a:xfrm>
            <a:off x="6081031" y="125544"/>
            <a:ext cx="3264809" cy="1902625"/>
            <a:chOff x="331127" y="0"/>
            <a:chExt cx="6529616" cy="3805248"/>
          </a:xfrm>
        </p:grpSpPr>
        <p:sp>
          <p:nvSpPr>
            <p:cNvPr id="1185" name="Shape 1185"/>
            <p:cNvSpPr/>
            <p:nvPr/>
          </p:nvSpPr>
          <p:spPr>
            <a:xfrm rot="2539508" flipH="1">
              <a:off x="331127" y="2475765"/>
              <a:ext cx="412907" cy="1143387"/>
            </a:xfrm>
            <a:custGeom>
              <a:avLst/>
              <a:gdLst/>
              <a:ahLst/>
              <a:cxnLst>
                <a:cxn ang="0">
                  <a:pos x="wd2" y="hd2"/>
                </a:cxn>
                <a:cxn ang="5400000">
                  <a:pos x="wd2" y="hd2"/>
                </a:cxn>
                <a:cxn ang="10800000">
                  <a:pos x="wd2" y="hd2"/>
                </a:cxn>
                <a:cxn ang="16200000">
                  <a:pos x="wd2" y="hd2"/>
                </a:cxn>
              </a:cxnLst>
              <a:rect l="0" t="0" r="r" b="b"/>
              <a:pathLst>
                <a:path w="20655" h="21600" extrusionOk="0">
                  <a:moveTo>
                    <a:pt x="19914" y="0"/>
                  </a:moveTo>
                  <a:cubicBezTo>
                    <a:pt x="21600" y="5136"/>
                    <a:pt x="20474" y="9572"/>
                    <a:pt x="15849" y="13428"/>
                  </a:cubicBezTo>
                  <a:cubicBezTo>
                    <a:pt x="12300" y="16388"/>
                    <a:pt x="6538" y="19027"/>
                    <a:pt x="0" y="21600"/>
                  </a:cubicBezTo>
                </a:path>
              </a:pathLst>
            </a:custGeom>
            <a:noFill/>
            <a:ln w="25400" cap="flat">
              <a:solidFill>
                <a:srgbClr val="000000"/>
              </a:solidFill>
              <a:prstDash val="sysDot"/>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186" name="Shape 1186"/>
            <p:cNvSpPr/>
            <p:nvPr/>
          </p:nvSpPr>
          <p:spPr>
            <a:xfrm>
              <a:off x="6075269" y="2133249"/>
              <a:ext cx="785474" cy="91371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5719" tIns="35719" rIns="35719" bIns="35719" numCol="1" anchor="ctr">
              <a:spAutoFit/>
            </a:bodyPr>
            <a:lstStyle>
              <a:lvl1pPr>
                <a:defRPr b="1">
                  <a:latin typeface="Helvetica"/>
                  <a:ea typeface="Helvetica"/>
                  <a:cs typeface="Helvetica"/>
                  <a:sym typeface="Helvetica"/>
                </a:defRPr>
              </a:lvl1pPr>
            </a:lstStyle>
            <a:p>
              <a:pPr algn="ctr" defTabSz="410766" hangingPunct="0"/>
              <a:r>
                <a:rPr sz="2500" kern="0">
                  <a:solidFill>
                    <a:srgbClr val="000000"/>
                  </a:solidFill>
                </a:rPr>
                <a:t>…</a:t>
              </a:r>
            </a:p>
          </p:txBody>
        </p:sp>
        <p:pic>
          <p:nvPicPr>
            <p:cNvPr id="1187" name="Screen Shot 2016-10-17 at 11.03.31 PM.png"/>
            <p:cNvPicPr>
              <a:picLocks noChangeAspect="1"/>
            </p:cNvPicPr>
            <p:nvPr/>
          </p:nvPicPr>
          <p:blipFill>
            <a:blip r:embed="rId3"/>
            <a:stretch>
              <a:fillRect/>
            </a:stretch>
          </p:blipFill>
          <p:spPr>
            <a:xfrm>
              <a:off x="3713903" y="1940063"/>
              <a:ext cx="1967388" cy="1865185"/>
            </a:xfrm>
            <a:prstGeom prst="rect">
              <a:avLst/>
            </a:prstGeom>
            <a:ln w="12700" cap="flat">
              <a:noFill/>
              <a:miter lim="400000"/>
            </a:ln>
            <a:effectLst/>
          </p:spPr>
        </p:pic>
        <p:pic>
          <p:nvPicPr>
            <p:cNvPr id="1188" name="Screen Shot 2016-10-17 at 11.03.27 PM.png"/>
            <p:cNvPicPr>
              <a:picLocks noChangeAspect="1"/>
            </p:cNvPicPr>
            <p:nvPr/>
          </p:nvPicPr>
          <p:blipFill>
            <a:blip r:embed="rId4"/>
            <a:stretch>
              <a:fillRect/>
            </a:stretch>
          </p:blipFill>
          <p:spPr>
            <a:xfrm>
              <a:off x="1013688" y="1925299"/>
              <a:ext cx="2315336" cy="1720273"/>
            </a:xfrm>
            <a:prstGeom prst="rect">
              <a:avLst/>
            </a:prstGeom>
            <a:ln w="12700" cap="flat">
              <a:noFill/>
              <a:miter lim="400000"/>
            </a:ln>
            <a:effectLst/>
          </p:spPr>
        </p:pic>
        <p:pic>
          <p:nvPicPr>
            <p:cNvPr id="1189" name="Screen Shot 2016-10-17 at 11.03.22 PM.png"/>
            <p:cNvPicPr>
              <a:picLocks noChangeAspect="1"/>
            </p:cNvPicPr>
            <p:nvPr/>
          </p:nvPicPr>
          <p:blipFill>
            <a:blip r:embed="rId5"/>
            <a:stretch>
              <a:fillRect/>
            </a:stretch>
          </p:blipFill>
          <p:spPr>
            <a:xfrm>
              <a:off x="3801291" y="0"/>
              <a:ext cx="2149798" cy="1609981"/>
            </a:xfrm>
            <a:prstGeom prst="rect">
              <a:avLst/>
            </a:prstGeom>
            <a:ln w="12700" cap="flat">
              <a:noFill/>
              <a:miter lim="400000"/>
            </a:ln>
            <a:effectLst/>
          </p:spPr>
        </p:pic>
        <p:pic>
          <p:nvPicPr>
            <p:cNvPr id="1190" name="Screen Shot 2016-10-17 at 11.03.18 PM.png"/>
            <p:cNvPicPr>
              <a:picLocks noChangeAspect="1"/>
            </p:cNvPicPr>
            <p:nvPr/>
          </p:nvPicPr>
          <p:blipFill>
            <a:blip r:embed="rId6"/>
            <a:stretch>
              <a:fillRect/>
            </a:stretch>
          </p:blipFill>
          <p:spPr>
            <a:xfrm>
              <a:off x="870913" y="35679"/>
              <a:ext cx="2600887" cy="1720273"/>
            </a:xfrm>
            <a:prstGeom prst="rect">
              <a:avLst/>
            </a:prstGeom>
            <a:ln w="12700" cap="flat">
              <a:noFill/>
              <a:miter lim="400000"/>
            </a:ln>
            <a:effectLst/>
          </p:spPr>
        </p:pic>
      </p:grpSp>
      <p:pic>
        <p:nvPicPr>
          <p:cNvPr id="1192" name="pasted-image.pdf"/>
          <p:cNvPicPr>
            <a:picLocks noChangeAspect="1"/>
          </p:cNvPicPr>
          <p:nvPr/>
        </p:nvPicPr>
        <p:blipFill>
          <a:blip r:embed="rId7"/>
          <a:srcRect/>
          <a:stretch>
            <a:fillRect/>
          </a:stretch>
        </p:blipFill>
        <p:spPr>
          <a:xfrm>
            <a:off x="8820415" y="2083039"/>
            <a:ext cx="3598665" cy="2705696"/>
          </a:xfrm>
          <a:prstGeom prst="rect">
            <a:avLst/>
          </a:prstGeom>
          <a:ln w="12700">
            <a:miter lim="400000"/>
          </a:ln>
        </p:spPr>
      </p:pic>
      <p:sp>
        <p:nvSpPr>
          <p:cNvPr id="361" name="TextBox 360">
            <a:extLst>
              <a:ext uri="{FF2B5EF4-FFF2-40B4-BE49-F238E27FC236}">
                <a16:creationId xmlns:a16="http://schemas.microsoft.com/office/drawing/2014/main" id="{581DF2DF-F81C-7848-B06E-CC0DA12C91C5}"/>
              </a:ext>
            </a:extLst>
          </p:cNvPr>
          <p:cNvSpPr txBox="1"/>
          <p:nvPr/>
        </p:nvSpPr>
        <p:spPr>
          <a:xfrm>
            <a:off x="8434105" y="6456753"/>
            <a:ext cx="3840273" cy="307777"/>
          </a:xfrm>
          <a:prstGeom prst="rect">
            <a:avLst/>
          </a:prstGeom>
          <a:noFill/>
        </p:spPr>
        <p:txBody>
          <a:bodyPr wrap="square" rtlCol="0">
            <a:spAutoFit/>
          </a:bodyPr>
          <a:lstStyle/>
          <a:p>
            <a:r>
              <a:rPr lang="en-US" sz="1400" dirty="0"/>
              <a:t>from </a:t>
            </a:r>
            <a:r>
              <a:rPr lang="en-US" sz="1400" dirty="0" err="1"/>
              <a:t>Jin</a:t>
            </a:r>
            <a:r>
              <a:rPr lang="en-US" sz="1400" dirty="0"/>
              <a:t> Sun, Richard Zhang, Phillip Isola</a:t>
            </a:r>
          </a:p>
        </p:txBody>
      </p:sp>
    </p:spTree>
    <p:extLst>
      <p:ext uri="{BB962C8B-B14F-4D97-AF65-F5344CB8AC3E}">
        <p14:creationId xmlns:p14="http://schemas.microsoft.com/office/powerpoint/2010/main" val="2430910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7BF675-B291-4107-9454-BCE9C61E874F}"/>
              </a:ext>
            </a:extLst>
          </p:cNvPr>
          <p:cNvPicPr>
            <a:picLocks noChangeAspect="1"/>
          </p:cNvPicPr>
          <p:nvPr/>
        </p:nvPicPr>
        <p:blipFill rotWithShape="1">
          <a:blip r:embed="rId2"/>
          <a:srcRect t="13940"/>
          <a:stretch/>
        </p:blipFill>
        <p:spPr>
          <a:xfrm>
            <a:off x="448849" y="1519066"/>
            <a:ext cx="11294302" cy="5444210"/>
          </a:xfrm>
          <a:prstGeom prst="rect">
            <a:avLst/>
          </a:prstGeom>
        </p:spPr>
      </p:pic>
      <p:sp>
        <p:nvSpPr>
          <p:cNvPr id="3" name="TextBox 2">
            <a:extLst>
              <a:ext uri="{FF2B5EF4-FFF2-40B4-BE49-F238E27FC236}">
                <a16:creationId xmlns:a16="http://schemas.microsoft.com/office/drawing/2014/main" id="{BB4557F2-E583-414B-BC9B-CB942E3C498F}"/>
              </a:ext>
            </a:extLst>
          </p:cNvPr>
          <p:cNvSpPr txBox="1"/>
          <p:nvPr/>
        </p:nvSpPr>
        <p:spPr>
          <a:xfrm>
            <a:off x="8434105" y="6456753"/>
            <a:ext cx="3840273" cy="307777"/>
          </a:xfrm>
          <a:prstGeom prst="rect">
            <a:avLst/>
          </a:prstGeom>
          <a:noFill/>
        </p:spPr>
        <p:txBody>
          <a:bodyPr wrap="square" rtlCol="0">
            <a:spAutoFit/>
          </a:bodyPr>
          <a:lstStyle/>
          <a:p>
            <a:r>
              <a:rPr lang="en-US" sz="1400" dirty="0"/>
              <a:t>from </a:t>
            </a:r>
            <a:r>
              <a:rPr lang="en-US" sz="1400" dirty="0" err="1"/>
              <a:t>Jin</a:t>
            </a:r>
            <a:r>
              <a:rPr lang="en-US" sz="1400" dirty="0"/>
              <a:t> Sun, Richard Zhang, Phillip Isola</a:t>
            </a:r>
          </a:p>
        </p:txBody>
      </p:sp>
      <p:sp>
        <p:nvSpPr>
          <p:cNvPr id="2" name="Title 1">
            <a:extLst>
              <a:ext uri="{FF2B5EF4-FFF2-40B4-BE49-F238E27FC236}">
                <a16:creationId xmlns:a16="http://schemas.microsoft.com/office/drawing/2014/main" id="{575E46F3-8DE5-3B8F-7643-845A4DCED523}"/>
              </a:ext>
            </a:extLst>
          </p:cNvPr>
          <p:cNvSpPr>
            <a:spLocks noGrp="1"/>
          </p:cNvSpPr>
          <p:nvPr>
            <p:ph type="title"/>
          </p:nvPr>
        </p:nvSpPr>
        <p:spPr/>
        <p:txBody>
          <a:bodyPr/>
          <a:lstStyle/>
          <a:p>
            <a:r>
              <a:rPr lang="en-US" dirty="0"/>
              <a:t>Recap: basic loss functions</a:t>
            </a:r>
          </a:p>
        </p:txBody>
      </p:sp>
      <p:sp>
        <p:nvSpPr>
          <p:cNvPr id="5" name="Rectangle 4">
            <a:extLst>
              <a:ext uri="{FF2B5EF4-FFF2-40B4-BE49-F238E27FC236}">
                <a16:creationId xmlns:a16="http://schemas.microsoft.com/office/drawing/2014/main" id="{211E2DD3-75B2-18C2-61D1-6A34E544C9A5}"/>
              </a:ext>
            </a:extLst>
          </p:cNvPr>
          <p:cNvSpPr/>
          <p:nvPr/>
        </p:nvSpPr>
        <p:spPr>
          <a:xfrm>
            <a:off x="814192" y="4609578"/>
            <a:ext cx="10459233" cy="17457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1142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7BF675-B291-4107-9454-BCE9C61E874F}"/>
              </a:ext>
            </a:extLst>
          </p:cNvPr>
          <p:cNvPicPr>
            <a:picLocks noChangeAspect="1"/>
          </p:cNvPicPr>
          <p:nvPr/>
        </p:nvPicPr>
        <p:blipFill rotWithShape="1">
          <a:blip r:embed="rId2"/>
          <a:srcRect t="13940"/>
          <a:stretch/>
        </p:blipFill>
        <p:spPr>
          <a:xfrm>
            <a:off x="448849" y="1519066"/>
            <a:ext cx="11294302" cy="5444210"/>
          </a:xfrm>
          <a:prstGeom prst="rect">
            <a:avLst/>
          </a:prstGeom>
        </p:spPr>
      </p:pic>
      <p:sp>
        <p:nvSpPr>
          <p:cNvPr id="3" name="TextBox 2">
            <a:extLst>
              <a:ext uri="{FF2B5EF4-FFF2-40B4-BE49-F238E27FC236}">
                <a16:creationId xmlns:a16="http://schemas.microsoft.com/office/drawing/2014/main" id="{BB4557F2-E583-414B-BC9B-CB942E3C498F}"/>
              </a:ext>
            </a:extLst>
          </p:cNvPr>
          <p:cNvSpPr txBox="1"/>
          <p:nvPr/>
        </p:nvSpPr>
        <p:spPr>
          <a:xfrm>
            <a:off x="8434105" y="6456753"/>
            <a:ext cx="3840273" cy="307777"/>
          </a:xfrm>
          <a:prstGeom prst="rect">
            <a:avLst/>
          </a:prstGeom>
          <a:noFill/>
        </p:spPr>
        <p:txBody>
          <a:bodyPr wrap="square" rtlCol="0">
            <a:spAutoFit/>
          </a:bodyPr>
          <a:lstStyle/>
          <a:p>
            <a:r>
              <a:rPr lang="en-US" sz="1400" dirty="0"/>
              <a:t>from </a:t>
            </a:r>
            <a:r>
              <a:rPr lang="en-US" sz="1400" dirty="0" err="1"/>
              <a:t>Jin</a:t>
            </a:r>
            <a:r>
              <a:rPr lang="en-US" sz="1400" dirty="0"/>
              <a:t> Sun, Richard Zhang, Phillip Isola</a:t>
            </a:r>
          </a:p>
        </p:txBody>
      </p:sp>
      <p:sp>
        <p:nvSpPr>
          <p:cNvPr id="2" name="Title 1">
            <a:extLst>
              <a:ext uri="{FF2B5EF4-FFF2-40B4-BE49-F238E27FC236}">
                <a16:creationId xmlns:a16="http://schemas.microsoft.com/office/drawing/2014/main" id="{575E46F3-8DE5-3B8F-7643-845A4DCED523}"/>
              </a:ext>
            </a:extLst>
          </p:cNvPr>
          <p:cNvSpPr>
            <a:spLocks noGrp="1"/>
          </p:cNvSpPr>
          <p:nvPr>
            <p:ph type="title"/>
          </p:nvPr>
        </p:nvSpPr>
        <p:spPr/>
        <p:txBody>
          <a:bodyPr/>
          <a:lstStyle/>
          <a:p>
            <a:r>
              <a:rPr lang="en-US" dirty="0"/>
              <a:t>Recap: basic loss functions</a:t>
            </a:r>
          </a:p>
        </p:txBody>
      </p:sp>
    </p:spTree>
    <p:extLst>
      <p:ext uri="{BB962C8B-B14F-4D97-AF65-F5344CB8AC3E}">
        <p14:creationId xmlns:p14="http://schemas.microsoft.com/office/powerpoint/2010/main" val="6126708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8" name="Group 1238"/>
          <p:cNvGrpSpPr/>
          <p:nvPr/>
        </p:nvGrpSpPr>
        <p:grpSpPr>
          <a:xfrm>
            <a:off x="150220" y="1193040"/>
            <a:ext cx="3858081" cy="3904523"/>
            <a:chOff x="0" y="-6135"/>
            <a:chExt cx="7716161" cy="7809045"/>
          </a:xfrm>
        </p:grpSpPr>
        <p:sp>
          <p:nvSpPr>
            <p:cNvPr id="1236" name="Shape 1236"/>
            <p:cNvSpPr/>
            <p:nvPr/>
          </p:nvSpPr>
          <p:spPr>
            <a:xfrm>
              <a:off x="2971568" y="-6135"/>
              <a:ext cx="1689568" cy="100604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5600"/>
              </a:lvl1pPr>
            </a:lstStyle>
            <a:p>
              <a:pPr algn="ctr" defTabSz="410766" hangingPunct="0"/>
              <a:r>
                <a:rPr sz="2800" kern="0">
                  <a:solidFill>
                    <a:srgbClr val="000000"/>
                  </a:solidFill>
                  <a:latin typeface="Helvetica Light"/>
                  <a:sym typeface="Helvetica Light"/>
                </a:rPr>
                <a:t>Input</a:t>
              </a:r>
            </a:p>
          </p:txBody>
        </p:sp>
        <p:pic>
          <p:nvPicPr>
            <p:cNvPr id="1237" name="Screen Shot 2017-01-11 at 2.36.35 AM-filtered.png"/>
            <p:cNvPicPr>
              <a:picLocks noChangeAspect="1"/>
            </p:cNvPicPr>
            <p:nvPr/>
          </p:nvPicPr>
          <p:blipFill>
            <a:blip r:embed="rId3"/>
            <a:srcRect l="4853" t="5484" r="4567" b="6574"/>
            <a:stretch>
              <a:fillRect/>
            </a:stretch>
          </p:blipFill>
          <p:spPr>
            <a:xfrm>
              <a:off x="0" y="1074488"/>
              <a:ext cx="7716161" cy="6728422"/>
            </a:xfrm>
            <a:prstGeom prst="rect">
              <a:avLst/>
            </a:prstGeom>
            <a:ln w="12700" cap="flat">
              <a:noFill/>
              <a:miter lim="400000"/>
            </a:ln>
            <a:effectLst/>
          </p:spPr>
        </p:pic>
      </p:grpSp>
      <p:grpSp>
        <p:nvGrpSpPr>
          <p:cNvPr id="1241" name="Group 1241"/>
          <p:cNvGrpSpPr/>
          <p:nvPr/>
        </p:nvGrpSpPr>
        <p:grpSpPr>
          <a:xfrm>
            <a:off x="4191723" y="1193040"/>
            <a:ext cx="3897851" cy="3904481"/>
            <a:chOff x="0" y="-6135"/>
            <a:chExt cx="7795701" cy="7808959"/>
          </a:xfrm>
        </p:grpSpPr>
        <p:sp>
          <p:nvSpPr>
            <p:cNvPr id="1239" name="Shape 1239"/>
            <p:cNvSpPr/>
            <p:nvPr/>
          </p:nvSpPr>
          <p:spPr>
            <a:xfrm>
              <a:off x="518290" y="-6135"/>
              <a:ext cx="6562695" cy="100604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5600"/>
              </a:lvl1pPr>
            </a:lstStyle>
            <a:p>
              <a:pPr algn="ctr" defTabSz="410766" hangingPunct="0"/>
              <a:r>
                <a:rPr sz="2800" kern="0" dirty="0">
                  <a:solidFill>
                    <a:srgbClr val="000000"/>
                  </a:solidFill>
                  <a:latin typeface="Helvetica Light"/>
                  <a:sym typeface="Helvetica Light"/>
                </a:rPr>
                <a:t>Output</a:t>
              </a:r>
              <a:r>
                <a:rPr lang="en-US" sz="2800" kern="0" dirty="0">
                  <a:solidFill>
                    <a:srgbClr val="000000"/>
                  </a:solidFill>
                  <a:latin typeface="Helvetica Light"/>
                  <a:sym typeface="Helvetica Light"/>
                </a:rPr>
                <a:t> (with L2 loss)</a:t>
              </a:r>
              <a:endParaRPr sz="2800" kern="0" dirty="0">
                <a:solidFill>
                  <a:srgbClr val="000000"/>
                </a:solidFill>
                <a:latin typeface="Helvetica Light"/>
                <a:sym typeface="Helvetica Light"/>
              </a:endParaRPr>
            </a:p>
          </p:txBody>
        </p:sp>
        <p:pic>
          <p:nvPicPr>
            <p:cNvPr id="1240" name="pasted-image.pdf"/>
            <p:cNvPicPr>
              <a:picLocks noChangeAspect="1"/>
            </p:cNvPicPr>
            <p:nvPr/>
          </p:nvPicPr>
          <p:blipFill>
            <a:blip r:embed="rId4"/>
            <a:stretch>
              <a:fillRect/>
            </a:stretch>
          </p:blipFill>
          <p:spPr>
            <a:xfrm>
              <a:off x="0" y="1001747"/>
              <a:ext cx="7795701" cy="6801077"/>
            </a:xfrm>
            <a:prstGeom prst="rect">
              <a:avLst/>
            </a:prstGeom>
            <a:ln w="12700" cap="flat">
              <a:noFill/>
              <a:miter lim="400000"/>
            </a:ln>
            <a:effectLst/>
          </p:spPr>
        </p:pic>
      </p:grpSp>
      <p:grpSp>
        <p:nvGrpSpPr>
          <p:cNvPr id="1244" name="Group 1244"/>
          <p:cNvGrpSpPr/>
          <p:nvPr/>
        </p:nvGrpSpPr>
        <p:grpSpPr>
          <a:xfrm>
            <a:off x="8031855" y="1193040"/>
            <a:ext cx="4213388" cy="4122049"/>
            <a:chOff x="0" y="-6135"/>
            <a:chExt cx="8426773" cy="8244095"/>
          </a:xfrm>
        </p:grpSpPr>
        <p:pic>
          <p:nvPicPr>
            <p:cNvPr id="1242" name="Screen Shot 2017-01-11 at 2.36.35 AM.png"/>
            <p:cNvPicPr>
              <a:picLocks noChangeAspect="1"/>
            </p:cNvPicPr>
            <p:nvPr/>
          </p:nvPicPr>
          <p:blipFill>
            <a:blip r:embed="rId5"/>
            <a:stretch>
              <a:fillRect/>
            </a:stretch>
          </p:blipFill>
          <p:spPr>
            <a:xfrm>
              <a:off x="0" y="669469"/>
              <a:ext cx="8426773" cy="7568491"/>
            </a:xfrm>
            <a:prstGeom prst="rect">
              <a:avLst/>
            </a:prstGeom>
            <a:ln w="12700" cap="flat">
              <a:noFill/>
              <a:miter lim="400000"/>
            </a:ln>
            <a:effectLst/>
          </p:spPr>
        </p:pic>
        <p:sp>
          <p:nvSpPr>
            <p:cNvPr id="1243" name="Shape 1243"/>
            <p:cNvSpPr/>
            <p:nvPr/>
          </p:nvSpPr>
          <p:spPr>
            <a:xfrm>
              <a:off x="2166351" y="-6135"/>
              <a:ext cx="4094071" cy="100604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5600"/>
              </a:lvl1pPr>
            </a:lstStyle>
            <a:p>
              <a:pPr algn="ctr" defTabSz="410766" hangingPunct="0"/>
              <a:r>
                <a:rPr sz="2800" kern="0">
                  <a:solidFill>
                    <a:srgbClr val="000000"/>
                  </a:solidFill>
                  <a:latin typeface="Helvetica Light"/>
                  <a:sym typeface="Helvetica Light"/>
                </a:rPr>
                <a:t>Ground truth</a:t>
              </a:r>
            </a:p>
          </p:txBody>
        </p:sp>
      </p:grpSp>
      <p:pic>
        <p:nvPicPr>
          <p:cNvPr id="1245" name="pasted-image.pdf"/>
          <p:cNvPicPr>
            <a:picLocks noChangeAspect="1"/>
          </p:cNvPicPr>
          <p:nvPr/>
        </p:nvPicPr>
        <p:blipFill>
          <a:blip r:embed="rId6"/>
          <a:stretch>
            <a:fillRect/>
          </a:stretch>
        </p:blipFill>
        <p:spPr>
          <a:xfrm>
            <a:off x="3500194" y="5386381"/>
            <a:ext cx="5280908" cy="1056182"/>
          </a:xfrm>
          <a:prstGeom prst="rect">
            <a:avLst/>
          </a:prstGeom>
          <a:ln w="12700">
            <a:miter lim="400000"/>
          </a:ln>
        </p:spPr>
      </p:pic>
      <p:sp>
        <p:nvSpPr>
          <p:cNvPr id="1246" name="Shape 1246"/>
          <p:cNvSpPr/>
          <p:nvPr/>
        </p:nvSpPr>
        <p:spPr>
          <a:xfrm>
            <a:off x="3403299" y="197482"/>
            <a:ext cx="5376473" cy="68768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8000"/>
            </a:lvl1pPr>
          </a:lstStyle>
          <a:p>
            <a:pPr algn="ctr" defTabSz="410766" hangingPunct="0"/>
            <a:r>
              <a:rPr sz="4000" kern="0">
                <a:solidFill>
                  <a:srgbClr val="000000"/>
                </a:solidFill>
                <a:latin typeface="Helvetica Light"/>
                <a:sym typeface="Helvetica Light"/>
              </a:rPr>
              <a:t>Designing loss functions</a:t>
            </a:r>
          </a:p>
        </p:txBody>
      </p:sp>
      <p:sp>
        <p:nvSpPr>
          <p:cNvPr id="11" name="TextBox 10">
            <a:extLst>
              <a:ext uri="{FF2B5EF4-FFF2-40B4-BE49-F238E27FC236}">
                <a16:creationId xmlns:a16="http://schemas.microsoft.com/office/drawing/2014/main" id="{C438B32C-E6E1-EAD6-4D3B-0CDDAED9F288}"/>
              </a:ext>
            </a:extLst>
          </p:cNvPr>
          <p:cNvSpPr txBox="1"/>
          <p:nvPr/>
        </p:nvSpPr>
        <p:spPr>
          <a:xfrm>
            <a:off x="9083716" y="5553598"/>
            <a:ext cx="1826454" cy="523220"/>
          </a:xfrm>
          <a:prstGeom prst="rect">
            <a:avLst/>
          </a:prstGeom>
          <a:noFill/>
        </p:spPr>
        <p:txBody>
          <a:bodyPr wrap="square">
            <a:spAutoFit/>
          </a:bodyPr>
          <a:lstStyle/>
          <a:p>
            <a:r>
              <a:rPr kumimoji="0" lang="en-US" sz="2800" b="0" i="0" u="none" strike="noStrike" kern="0" cap="none" spc="0" normalizeH="0" baseline="0" noProof="0" dirty="0">
                <a:ln>
                  <a:noFill/>
                </a:ln>
                <a:solidFill>
                  <a:srgbClr val="000000"/>
                </a:solidFill>
                <a:effectLst/>
                <a:uLnTx/>
                <a:uFillTx/>
                <a:latin typeface="Helvetica Light"/>
                <a:ea typeface="+mn-ea"/>
                <a:cs typeface="+mn-cs"/>
                <a:sym typeface="Helvetica Light"/>
              </a:rPr>
              <a:t>(L2 loss)</a:t>
            </a:r>
            <a:endParaRPr lang="en-US" dirty="0"/>
          </a:p>
        </p:txBody>
      </p:sp>
    </p:spTree>
    <p:extLst>
      <p:ext uri="{BB962C8B-B14F-4D97-AF65-F5344CB8AC3E}">
        <p14:creationId xmlns:p14="http://schemas.microsoft.com/office/powerpoint/2010/main" val="1987396814"/>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2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1" grpId="0" animBg="1" advAuto="0"/>
      <p:bldP spid="1244" grpId="0" animBg="1" advAuto="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0" name="pasted-image.pdf"/>
          <p:cNvPicPr>
            <a:picLocks noChangeAspect="1"/>
          </p:cNvPicPr>
          <p:nvPr/>
        </p:nvPicPr>
        <p:blipFill>
          <a:blip r:embed="rId3"/>
          <a:stretch>
            <a:fillRect/>
          </a:stretch>
        </p:blipFill>
        <p:spPr>
          <a:xfrm>
            <a:off x="4627016" y="201061"/>
            <a:ext cx="6187772" cy="5545051"/>
          </a:xfrm>
          <a:prstGeom prst="rect">
            <a:avLst/>
          </a:prstGeom>
          <a:ln w="12700">
            <a:miter lim="400000"/>
          </a:ln>
        </p:spPr>
      </p:pic>
      <p:pic>
        <p:nvPicPr>
          <p:cNvPr id="1251" name="Screen Shot 2017-01-11 at 2.36.35 AM-filtered.png"/>
          <p:cNvPicPr>
            <a:picLocks noChangeAspect="1"/>
          </p:cNvPicPr>
          <p:nvPr/>
        </p:nvPicPr>
        <p:blipFill>
          <a:blip r:embed="rId4"/>
          <a:stretch>
            <a:fillRect/>
          </a:stretch>
        </p:blipFill>
        <p:spPr>
          <a:xfrm>
            <a:off x="1448123" y="-73233"/>
            <a:ext cx="3254210" cy="2922762"/>
          </a:xfrm>
          <a:prstGeom prst="rect">
            <a:avLst/>
          </a:prstGeom>
          <a:ln w="12700">
            <a:miter lim="400000"/>
          </a:ln>
        </p:spPr>
      </p:pic>
      <p:sp>
        <p:nvSpPr>
          <p:cNvPr id="1252" name="Shape 1252"/>
          <p:cNvSpPr/>
          <p:nvPr/>
        </p:nvSpPr>
        <p:spPr>
          <a:xfrm>
            <a:off x="3125477" y="1071491"/>
            <a:ext cx="291805" cy="276165"/>
          </a:xfrm>
          <a:prstGeom prst="ellipse">
            <a:avLst/>
          </a:prstGeom>
          <a:ln w="101600">
            <a:solidFill>
              <a:srgbClr val="FFFFFF"/>
            </a:solidFill>
            <a:prstDash val="sysDot"/>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253" name="Shape 1253"/>
          <p:cNvSpPr/>
          <p:nvPr/>
        </p:nvSpPr>
        <p:spPr>
          <a:xfrm>
            <a:off x="7436145" y="2104005"/>
            <a:ext cx="291805" cy="276165"/>
          </a:xfrm>
          <a:prstGeom prst="ellipse">
            <a:avLst/>
          </a:prstGeom>
          <a:ln w="101600">
            <a:solidFill>
              <a:srgbClr val="FFFFFF"/>
            </a:solidFill>
            <a:prstDash val="sysDot"/>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254" name="Shape 1254"/>
          <p:cNvSpPr/>
          <p:nvPr/>
        </p:nvSpPr>
        <p:spPr>
          <a:xfrm>
            <a:off x="8622280" y="3057665"/>
            <a:ext cx="291805" cy="276165"/>
          </a:xfrm>
          <a:prstGeom prst="ellipse">
            <a:avLst/>
          </a:prstGeom>
          <a:ln w="101600">
            <a:solidFill>
              <a:srgbClr val="FFFFFF"/>
            </a:solidFill>
            <a:prstDash val="sysDot"/>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grpSp>
        <p:nvGrpSpPr>
          <p:cNvPr id="1259" name="Group 1259"/>
          <p:cNvGrpSpPr/>
          <p:nvPr/>
        </p:nvGrpSpPr>
        <p:grpSpPr>
          <a:xfrm>
            <a:off x="7595733" y="2245287"/>
            <a:ext cx="1180586" cy="944611"/>
            <a:chOff x="0" y="0"/>
            <a:chExt cx="2361170" cy="1889219"/>
          </a:xfrm>
        </p:grpSpPr>
        <p:sp>
          <p:nvSpPr>
            <p:cNvPr id="1255" name="Shape 1255"/>
            <p:cNvSpPr/>
            <p:nvPr/>
          </p:nvSpPr>
          <p:spPr>
            <a:xfrm>
              <a:off x="-1" y="0"/>
              <a:ext cx="2361172" cy="1889220"/>
            </a:xfrm>
            <a:prstGeom prst="line">
              <a:avLst/>
            </a:prstGeom>
            <a:noFill/>
            <a:ln w="88900" cap="flat">
              <a:solidFill>
                <a:srgbClr val="FFFFFF"/>
              </a:solidFill>
              <a:prstDash val="sysDot"/>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nvGrpSpPr>
            <p:cNvPr id="1258" name="Group 1258"/>
            <p:cNvGrpSpPr/>
            <p:nvPr/>
          </p:nvGrpSpPr>
          <p:grpSpPr>
            <a:xfrm rot="1620009">
              <a:off x="969044" y="759858"/>
              <a:ext cx="351645" cy="333785"/>
              <a:chOff x="0" y="0"/>
              <a:chExt cx="351643" cy="333784"/>
            </a:xfrm>
          </p:grpSpPr>
          <p:sp>
            <p:nvSpPr>
              <p:cNvPr id="1256" name="Shape 1256"/>
              <p:cNvSpPr/>
              <p:nvPr/>
            </p:nvSpPr>
            <p:spPr>
              <a:xfrm flipH="1">
                <a:off x="0" y="-1"/>
                <a:ext cx="333785" cy="333786"/>
              </a:xfrm>
              <a:prstGeom prst="line">
                <a:avLst/>
              </a:prstGeom>
              <a:noFill/>
              <a:ln w="114300" cap="flat">
                <a:solidFill>
                  <a:srgbClr val="FFFFFF"/>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257" name="Shape 1257"/>
              <p:cNvSpPr/>
              <p:nvPr/>
            </p:nvSpPr>
            <p:spPr>
              <a:xfrm>
                <a:off x="17859" y="-1"/>
                <a:ext cx="333785" cy="333786"/>
              </a:xfrm>
              <a:prstGeom prst="line">
                <a:avLst/>
              </a:prstGeom>
              <a:noFill/>
              <a:ln w="114300" cap="flat">
                <a:solidFill>
                  <a:srgbClr val="FFFFFF"/>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grpSp>
      <p:pic>
        <p:nvPicPr>
          <p:cNvPr id="1260" name="pasted-image.pdf"/>
          <p:cNvPicPr>
            <a:picLocks noChangeAspect="1"/>
          </p:cNvPicPr>
          <p:nvPr/>
        </p:nvPicPr>
        <p:blipFill>
          <a:blip r:embed="rId5"/>
          <a:stretch>
            <a:fillRect/>
          </a:stretch>
        </p:blipFill>
        <p:spPr>
          <a:xfrm>
            <a:off x="3500194" y="5386381"/>
            <a:ext cx="5280908" cy="1056182"/>
          </a:xfrm>
          <a:prstGeom prst="rect">
            <a:avLst/>
          </a:prstGeom>
          <a:ln w="12700">
            <a:miter lim="400000"/>
          </a:ln>
        </p:spPr>
      </p:pic>
      <p:pic>
        <p:nvPicPr>
          <p:cNvPr id="1261" name="ours_fullres (1).png"/>
          <p:cNvPicPr>
            <a:picLocks noChangeAspect="1"/>
          </p:cNvPicPr>
          <p:nvPr/>
        </p:nvPicPr>
        <p:blipFill>
          <a:blip r:embed="rId6"/>
          <a:stretch>
            <a:fillRect/>
          </a:stretch>
        </p:blipFill>
        <p:spPr>
          <a:xfrm>
            <a:off x="6170157" y="533774"/>
            <a:ext cx="1218445" cy="1056182"/>
          </a:xfrm>
          <a:prstGeom prst="rect">
            <a:avLst/>
          </a:prstGeom>
          <a:ln w="25400">
            <a:solidFill>
              <a:srgbClr val="000000"/>
            </a:solidFill>
            <a:miter lim="400000"/>
          </a:ln>
        </p:spPr>
      </p:pic>
      <p:pic>
        <p:nvPicPr>
          <p:cNvPr id="1262" name="ours_fullres.png"/>
          <p:cNvPicPr>
            <a:picLocks noChangeAspect="1"/>
          </p:cNvPicPr>
          <p:nvPr/>
        </p:nvPicPr>
        <p:blipFill>
          <a:blip r:embed="rId7"/>
          <a:stretch>
            <a:fillRect/>
          </a:stretch>
        </p:blipFill>
        <p:spPr>
          <a:xfrm>
            <a:off x="9692160" y="3247287"/>
            <a:ext cx="1218445" cy="1056182"/>
          </a:xfrm>
          <a:prstGeom prst="rect">
            <a:avLst/>
          </a:prstGeom>
          <a:ln w="25400">
            <a:solidFill>
              <a:srgbClr val="000000"/>
            </a:solidFill>
            <a:miter lim="400000"/>
          </a:ln>
        </p:spPr>
      </p:pic>
      <p:pic>
        <p:nvPicPr>
          <p:cNvPr id="1263" name="pasted-image.pdf"/>
          <p:cNvPicPr>
            <a:picLocks noChangeAspect="1"/>
          </p:cNvPicPr>
          <p:nvPr/>
        </p:nvPicPr>
        <p:blipFill>
          <a:blip r:embed="rId8"/>
          <a:srcRect l="1003" t="2744" r="2398" b="1949"/>
          <a:stretch>
            <a:fillRect/>
          </a:stretch>
        </p:blipFill>
        <p:spPr>
          <a:xfrm>
            <a:off x="8575439" y="1486065"/>
            <a:ext cx="1241751" cy="1068824"/>
          </a:xfrm>
          <a:prstGeom prst="rect">
            <a:avLst/>
          </a:prstGeom>
          <a:ln w="25400">
            <a:solidFill>
              <a:srgbClr val="000000"/>
            </a:solidFill>
            <a:miter lim="400000"/>
          </a:ln>
        </p:spPr>
      </p:pic>
      <p:sp>
        <p:nvSpPr>
          <p:cNvPr id="5" name="TextBox 4">
            <a:extLst>
              <a:ext uri="{FF2B5EF4-FFF2-40B4-BE49-F238E27FC236}">
                <a16:creationId xmlns:a16="http://schemas.microsoft.com/office/drawing/2014/main" id="{DB087832-67BD-C65B-3E1A-F12DA79902B8}"/>
              </a:ext>
            </a:extLst>
          </p:cNvPr>
          <p:cNvSpPr txBox="1"/>
          <p:nvPr/>
        </p:nvSpPr>
        <p:spPr>
          <a:xfrm>
            <a:off x="787574" y="3557227"/>
            <a:ext cx="3914759" cy="1384995"/>
          </a:xfrm>
          <a:prstGeom prst="rect">
            <a:avLst/>
          </a:prstGeom>
          <a:noFill/>
        </p:spPr>
        <p:txBody>
          <a:bodyPr wrap="square">
            <a:spAutoFit/>
          </a:bodyPr>
          <a:lstStyle/>
          <a:p>
            <a:r>
              <a:rPr kumimoji="0" lang="en-US" sz="2800" b="0" i="0" u="none" strike="noStrike" kern="0" cap="none" spc="0" normalizeH="0" baseline="0" noProof="0" dirty="0">
                <a:ln>
                  <a:noFill/>
                </a:ln>
                <a:solidFill>
                  <a:srgbClr val="000000"/>
                </a:solidFill>
                <a:effectLst/>
                <a:uLnTx/>
                <a:uFillTx/>
                <a:latin typeface="Helvetica Light"/>
                <a:ea typeface="+mn-ea"/>
                <a:cs typeface="+mn-cs"/>
                <a:sym typeface="Helvetica Light"/>
              </a:rPr>
              <a:t>With L2 loss, predictions “regress to the mean”, and lack vivid colors</a:t>
            </a:r>
            <a:endParaRPr lang="en-US" dirty="0"/>
          </a:p>
        </p:txBody>
      </p:sp>
    </p:spTree>
    <p:extLst>
      <p:ext uri="{BB962C8B-B14F-4D97-AF65-F5344CB8AC3E}">
        <p14:creationId xmlns:p14="http://schemas.microsoft.com/office/powerpoint/2010/main" val="234398488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2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25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iterate>
                                    <p:tmAbs val="0"/>
                                  </p:iterate>
                                  <p:childTnLst>
                                    <p:set>
                                      <p:cBhvr>
                                        <p:cTn id="13" fill="hold"/>
                                        <p:tgtEl>
                                          <p:spTgt spid="126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iterate>
                                    <p:tmAbs val="0"/>
                                  </p:iterate>
                                  <p:childTnLst>
                                    <p:set>
                                      <p:cBhvr>
                                        <p:cTn id="17" fill="hold"/>
                                        <p:tgtEl>
                                          <p:spTgt spid="1254"/>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iterate>
                                    <p:tmAbs val="0"/>
                                  </p:iterate>
                                  <p:childTnLst>
                                    <p:set>
                                      <p:cBhvr>
                                        <p:cTn id="20" fill="hold"/>
                                        <p:tgtEl>
                                          <p:spTgt spid="126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iterate>
                                    <p:tmAbs val="0"/>
                                  </p:iterate>
                                  <p:childTnLst>
                                    <p:set>
                                      <p:cBhvr>
                                        <p:cTn id="24" fill="hold"/>
                                        <p:tgtEl>
                                          <p:spTgt spid="1259"/>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iterate>
                                    <p:tmAbs val="0"/>
                                  </p:iterate>
                                  <p:childTnLst>
                                    <p:set>
                                      <p:cBhvr>
                                        <p:cTn id="27" fill="hold"/>
                                        <p:tgtEl>
                                          <p:spTgt spid="126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2" grpId="0" animBg="1" advAuto="0"/>
      <p:bldP spid="1253" grpId="0" animBg="1" advAuto="0"/>
      <p:bldP spid="1254" grpId="0" animBg="1" advAuto="0"/>
      <p:bldP spid="1259" grpId="0" animBg="1" advAuto="0"/>
      <p:bldP spid="1261" grpId="0" animBg="1" advAuto="0"/>
      <p:bldP spid="1262" grpId="0" animBg="1" advAuto="0"/>
      <p:bldP spid="1263" grpId="0" animBg="1" advAuto="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7" name="Shape 1267"/>
          <p:cNvSpPr/>
          <p:nvPr/>
        </p:nvSpPr>
        <p:spPr>
          <a:xfrm>
            <a:off x="491791" y="5349267"/>
            <a:ext cx="10950114" cy="503023"/>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5600"/>
            </a:lvl1pPr>
          </a:lstStyle>
          <a:p>
            <a:pPr algn="ctr" defTabSz="410766" hangingPunct="0"/>
            <a:r>
              <a:rPr sz="2800" kern="0">
                <a:solidFill>
                  <a:srgbClr val="000000"/>
                </a:solidFill>
                <a:latin typeface="Helvetica Light"/>
                <a:sym typeface="Helvetica Light"/>
              </a:rPr>
              <a:t>Color distribution cross-entropy loss with colorfulness enhancing term. </a:t>
            </a:r>
          </a:p>
        </p:txBody>
      </p:sp>
      <p:grpSp>
        <p:nvGrpSpPr>
          <p:cNvPr id="1270" name="Group 1270"/>
          <p:cNvGrpSpPr/>
          <p:nvPr/>
        </p:nvGrpSpPr>
        <p:grpSpPr>
          <a:xfrm>
            <a:off x="4166989" y="1193040"/>
            <a:ext cx="3858035" cy="3893416"/>
            <a:chOff x="0" y="-6135"/>
            <a:chExt cx="7716069" cy="7786830"/>
          </a:xfrm>
        </p:grpSpPr>
        <p:sp>
          <p:nvSpPr>
            <p:cNvPr id="1268" name="Shape 1268"/>
            <p:cNvSpPr/>
            <p:nvPr/>
          </p:nvSpPr>
          <p:spPr>
            <a:xfrm>
              <a:off x="913748" y="-6135"/>
              <a:ext cx="5584863" cy="100604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5600"/>
              </a:lvl1pPr>
            </a:lstStyle>
            <a:p>
              <a:pPr algn="ctr" defTabSz="410766" hangingPunct="0"/>
              <a:r>
                <a:rPr sz="2800" kern="0">
                  <a:solidFill>
                    <a:srgbClr val="000000"/>
                  </a:solidFill>
                  <a:latin typeface="Helvetica Light"/>
                  <a:sym typeface="Helvetica Light"/>
                </a:rPr>
                <a:t>Zhang et al. 2016</a:t>
              </a:r>
            </a:p>
          </p:txBody>
        </p:sp>
        <p:pic>
          <p:nvPicPr>
            <p:cNvPr id="1269" name="pasted-image.pdf"/>
            <p:cNvPicPr>
              <a:picLocks noChangeAspect="1"/>
            </p:cNvPicPr>
            <p:nvPr/>
          </p:nvPicPr>
          <p:blipFill>
            <a:blip r:embed="rId3"/>
            <a:srcRect/>
            <a:stretch>
              <a:fillRect/>
            </a:stretch>
          </p:blipFill>
          <p:spPr>
            <a:xfrm>
              <a:off x="0" y="1049088"/>
              <a:ext cx="7716069" cy="6731607"/>
            </a:xfrm>
            <a:prstGeom prst="rect">
              <a:avLst/>
            </a:prstGeom>
            <a:ln w="12700" cap="flat">
              <a:noFill/>
              <a:miter lim="400000"/>
            </a:ln>
            <a:effectLst/>
          </p:spPr>
        </p:pic>
      </p:grpSp>
      <p:sp>
        <p:nvSpPr>
          <p:cNvPr id="1271" name="Shape 1271"/>
          <p:cNvSpPr/>
          <p:nvPr/>
        </p:nvSpPr>
        <p:spPr>
          <a:xfrm>
            <a:off x="7871561" y="6163958"/>
            <a:ext cx="3916138"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[Zhang, Isola, Efros, ECCV 2016]</a:t>
            </a:r>
          </a:p>
        </p:txBody>
      </p:sp>
      <p:sp>
        <p:nvSpPr>
          <p:cNvPr id="1272" name="Shape 1272"/>
          <p:cNvSpPr/>
          <p:nvPr/>
        </p:nvSpPr>
        <p:spPr>
          <a:xfrm>
            <a:off x="3403299" y="197482"/>
            <a:ext cx="5376473" cy="68768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8000"/>
            </a:lvl1pPr>
          </a:lstStyle>
          <a:p>
            <a:pPr algn="ctr" defTabSz="410766" hangingPunct="0"/>
            <a:r>
              <a:rPr sz="4000" kern="0">
                <a:solidFill>
                  <a:srgbClr val="000000"/>
                </a:solidFill>
                <a:latin typeface="Helvetica Light"/>
                <a:sym typeface="Helvetica Light"/>
              </a:rPr>
              <a:t>Designing loss functions</a:t>
            </a:r>
          </a:p>
        </p:txBody>
      </p:sp>
      <p:grpSp>
        <p:nvGrpSpPr>
          <p:cNvPr id="1275" name="Group 1275"/>
          <p:cNvGrpSpPr/>
          <p:nvPr/>
        </p:nvGrpSpPr>
        <p:grpSpPr>
          <a:xfrm>
            <a:off x="150220" y="1193040"/>
            <a:ext cx="3858081" cy="3904523"/>
            <a:chOff x="0" y="-6135"/>
            <a:chExt cx="7716161" cy="7809045"/>
          </a:xfrm>
        </p:grpSpPr>
        <p:sp>
          <p:nvSpPr>
            <p:cNvPr id="1273" name="Shape 1273"/>
            <p:cNvSpPr/>
            <p:nvPr/>
          </p:nvSpPr>
          <p:spPr>
            <a:xfrm>
              <a:off x="2971568" y="-6135"/>
              <a:ext cx="1689568" cy="100604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5600"/>
              </a:lvl1pPr>
            </a:lstStyle>
            <a:p>
              <a:pPr algn="ctr" defTabSz="410766" hangingPunct="0"/>
              <a:r>
                <a:rPr sz="2800" kern="0">
                  <a:solidFill>
                    <a:srgbClr val="000000"/>
                  </a:solidFill>
                  <a:latin typeface="Helvetica Light"/>
                  <a:sym typeface="Helvetica Light"/>
                </a:rPr>
                <a:t>Input</a:t>
              </a:r>
            </a:p>
          </p:txBody>
        </p:sp>
        <p:pic>
          <p:nvPicPr>
            <p:cNvPr id="1274" name="Screen Shot 2017-01-11 at 2.36.35 AM-filtered.png"/>
            <p:cNvPicPr>
              <a:picLocks noChangeAspect="1"/>
            </p:cNvPicPr>
            <p:nvPr/>
          </p:nvPicPr>
          <p:blipFill>
            <a:blip r:embed="rId4"/>
            <a:srcRect l="4853" t="5484" r="4567" b="6574"/>
            <a:stretch>
              <a:fillRect/>
            </a:stretch>
          </p:blipFill>
          <p:spPr>
            <a:xfrm>
              <a:off x="0" y="1074488"/>
              <a:ext cx="7716161" cy="6728422"/>
            </a:xfrm>
            <a:prstGeom prst="rect">
              <a:avLst/>
            </a:prstGeom>
            <a:ln w="12700" cap="flat">
              <a:noFill/>
              <a:miter lim="400000"/>
            </a:ln>
            <a:effectLst/>
          </p:spPr>
        </p:pic>
      </p:grpSp>
      <p:grpSp>
        <p:nvGrpSpPr>
          <p:cNvPr id="1278" name="Group 1278"/>
          <p:cNvGrpSpPr/>
          <p:nvPr/>
        </p:nvGrpSpPr>
        <p:grpSpPr>
          <a:xfrm>
            <a:off x="8031855" y="1193040"/>
            <a:ext cx="4213388" cy="4122049"/>
            <a:chOff x="0" y="-6135"/>
            <a:chExt cx="8426773" cy="8244095"/>
          </a:xfrm>
        </p:grpSpPr>
        <p:pic>
          <p:nvPicPr>
            <p:cNvPr id="1276" name="Screen Shot 2017-01-11 at 2.36.35 AM.png"/>
            <p:cNvPicPr>
              <a:picLocks noChangeAspect="1"/>
            </p:cNvPicPr>
            <p:nvPr/>
          </p:nvPicPr>
          <p:blipFill>
            <a:blip r:embed="rId5"/>
            <a:srcRect/>
            <a:stretch>
              <a:fillRect/>
            </a:stretch>
          </p:blipFill>
          <p:spPr>
            <a:xfrm>
              <a:off x="0" y="669469"/>
              <a:ext cx="8426773" cy="7568491"/>
            </a:xfrm>
            <a:prstGeom prst="rect">
              <a:avLst/>
            </a:prstGeom>
            <a:ln w="12700" cap="flat">
              <a:noFill/>
              <a:miter lim="400000"/>
            </a:ln>
            <a:effectLst/>
          </p:spPr>
        </p:pic>
        <p:sp>
          <p:nvSpPr>
            <p:cNvPr id="1277" name="Shape 1277"/>
            <p:cNvSpPr/>
            <p:nvPr/>
          </p:nvSpPr>
          <p:spPr>
            <a:xfrm>
              <a:off x="2166351" y="-6135"/>
              <a:ext cx="4094071" cy="100604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5600"/>
              </a:lvl1pPr>
            </a:lstStyle>
            <a:p>
              <a:pPr algn="ctr" defTabSz="410766" hangingPunct="0"/>
              <a:r>
                <a:rPr sz="2800" kern="0">
                  <a:solidFill>
                    <a:srgbClr val="000000"/>
                  </a:solidFill>
                  <a:latin typeface="Helvetica Light"/>
                  <a:sym typeface="Helvetica Light"/>
                </a:rPr>
                <a:t>Ground truth</a:t>
              </a:r>
            </a:p>
          </p:txBody>
        </p:sp>
      </p:grpSp>
    </p:spTree>
    <p:extLst>
      <p:ext uri="{BB962C8B-B14F-4D97-AF65-F5344CB8AC3E}">
        <p14:creationId xmlns:p14="http://schemas.microsoft.com/office/powerpoint/2010/main" val="318645076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2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0" grpId="0" animBg="1" advAuto="0"/>
      <p:bldP spid="1278"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B5979EF-8308-4E6A-A1A0-C9C22896BCE8}"/>
              </a:ext>
            </a:extLst>
          </p:cNvPr>
          <p:cNvGrpSpPr/>
          <p:nvPr/>
        </p:nvGrpSpPr>
        <p:grpSpPr>
          <a:xfrm>
            <a:off x="2449885" y="2057400"/>
            <a:ext cx="7072982" cy="4109364"/>
            <a:chOff x="3492385" y="2594258"/>
            <a:chExt cx="4606384" cy="2676283"/>
          </a:xfrm>
        </p:grpSpPr>
        <p:pic>
          <p:nvPicPr>
            <p:cNvPr id="11" name="Picture 10" descr="A picture containing table, sitting, red, holding&#10;&#10;Description automatically generated">
              <a:extLst>
                <a:ext uri="{FF2B5EF4-FFF2-40B4-BE49-F238E27FC236}">
                  <a16:creationId xmlns:a16="http://schemas.microsoft.com/office/drawing/2014/main" id="{9723659B-ECC0-40F6-B358-DA97EA4AC969}"/>
                </a:ext>
              </a:extLst>
            </p:cNvPr>
            <p:cNvPicPr>
              <a:picLocks noChangeAspect="1"/>
            </p:cNvPicPr>
            <p:nvPr/>
          </p:nvPicPr>
          <p:blipFill rotWithShape="1">
            <a:blip r:embed="rId2"/>
            <a:srcRect l="932" t="2196" r="782" b="1332"/>
            <a:stretch/>
          </p:blipFill>
          <p:spPr>
            <a:xfrm>
              <a:off x="3492385" y="2594258"/>
              <a:ext cx="4513550" cy="2676283"/>
            </a:xfrm>
            <a:prstGeom prst="rect">
              <a:avLst/>
            </a:prstGeom>
          </p:spPr>
        </p:pic>
        <p:pic>
          <p:nvPicPr>
            <p:cNvPr id="12" name="Graphic 11">
              <a:extLst>
                <a:ext uri="{FF2B5EF4-FFF2-40B4-BE49-F238E27FC236}">
                  <a16:creationId xmlns:a16="http://schemas.microsoft.com/office/drawing/2014/main" id="{503EEA2A-3BC7-4CC2-AF9F-8225E0A7F1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1394" y="3390980"/>
              <a:ext cx="4567375" cy="1640973"/>
            </a:xfrm>
            <a:prstGeom prst="rect">
              <a:avLst/>
            </a:prstGeom>
          </p:spPr>
        </p:pic>
        <p:pic>
          <p:nvPicPr>
            <p:cNvPr id="13" name="Picture 12" descr="A cat lying on the ground&#10;&#10;Description automatically generated">
              <a:extLst>
                <a:ext uri="{FF2B5EF4-FFF2-40B4-BE49-F238E27FC236}">
                  <a16:creationId xmlns:a16="http://schemas.microsoft.com/office/drawing/2014/main" id="{46D50365-9DA4-454D-9DC1-365D229CEF10}"/>
                </a:ext>
              </a:extLst>
            </p:cNvPr>
            <p:cNvPicPr>
              <a:picLocks noChangeAspect="1"/>
            </p:cNvPicPr>
            <p:nvPr/>
          </p:nvPicPr>
          <p:blipFill>
            <a:blip r:embed="rId4"/>
            <a:stretch>
              <a:fillRect/>
            </a:stretch>
          </p:blipFill>
          <p:spPr>
            <a:xfrm>
              <a:off x="4113738" y="3423071"/>
              <a:ext cx="676785" cy="506935"/>
            </a:xfrm>
            <a:prstGeom prst="rect">
              <a:avLst/>
            </a:prstGeom>
            <a:ln>
              <a:noFill/>
            </a:ln>
            <a:effectLst>
              <a:outerShdw blurRad="76200" dist="12700" dir="2700000" sy="-23000" kx="-800400" algn="bl" rotWithShape="0">
                <a:prstClr val="black">
                  <a:alpha val="20000"/>
                </a:prstClr>
              </a:outerShdw>
            </a:effectLst>
          </p:spPr>
        </p:pic>
        <p:pic>
          <p:nvPicPr>
            <p:cNvPr id="14" name="Picture 13" descr="A close up of a cat with green eyes&#10;&#10;Description automatically generated">
              <a:extLst>
                <a:ext uri="{FF2B5EF4-FFF2-40B4-BE49-F238E27FC236}">
                  <a16:creationId xmlns:a16="http://schemas.microsoft.com/office/drawing/2014/main" id="{52D20287-9107-4728-B646-68B9CF68B08E}"/>
                </a:ext>
              </a:extLst>
            </p:cNvPr>
            <p:cNvPicPr>
              <a:picLocks noChangeAspect="1"/>
            </p:cNvPicPr>
            <p:nvPr/>
          </p:nvPicPr>
          <p:blipFill rotWithShape="1">
            <a:blip r:embed="rId5"/>
            <a:srcRect l="17802" r="18014"/>
            <a:stretch/>
          </p:blipFill>
          <p:spPr>
            <a:xfrm>
              <a:off x="5529076" y="4018525"/>
              <a:ext cx="615961" cy="636314"/>
            </a:xfrm>
            <a:prstGeom prst="rect">
              <a:avLst/>
            </a:prstGeom>
            <a:ln>
              <a:noFill/>
            </a:ln>
            <a:effectLst>
              <a:outerShdw blurRad="76200" dist="12700" dir="2700000" sy="-23000" kx="-800400" algn="bl" rotWithShape="0">
                <a:prstClr val="black">
                  <a:alpha val="20000"/>
                </a:prstClr>
              </a:outerShdw>
            </a:effectLst>
          </p:spPr>
        </p:pic>
        <p:pic>
          <p:nvPicPr>
            <p:cNvPr id="15" name="Picture 14" descr="A cat sitting on top of a building&#10;&#10;Description automatically generated">
              <a:extLst>
                <a:ext uri="{FF2B5EF4-FFF2-40B4-BE49-F238E27FC236}">
                  <a16:creationId xmlns:a16="http://schemas.microsoft.com/office/drawing/2014/main" id="{8A79DF73-5CEB-45EB-8E13-B4940B7D6EA0}"/>
                </a:ext>
              </a:extLst>
            </p:cNvPr>
            <p:cNvPicPr>
              <a:picLocks noChangeAspect="1"/>
            </p:cNvPicPr>
            <p:nvPr/>
          </p:nvPicPr>
          <p:blipFill rotWithShape="1">
            <a:blip r:embed="rId6"/>
            <a:srcRect l="40194" r="6378"/>
            <a:stretch/>
          </p:blipFill>
          <p:spPr>
            <a:xfrm>
              <a:off x="6708785" y="3295047"/>
              <a:ext cx="670569" cy="837186"/>
            </a:xfrm>
            <a:prstGeom prst="rect">
              <a:avLst/>
            </a:prstGeom>
            <a:ln>
              <a:noFill/>
            </a:ln>
            <a:effectLst>
              <a:outerShdw blurRad="76200" dist="12700" dir="2700000" sy="-23000" kx="-800400" algn="bl" rotWithShape="0">
                <a:prstClr val="black">
                  <a:alpha val="20000"/>
                </a:prstClr>
              </a:outerShdw>
            </a:effectLst>
          </p:spPr>
        </p:pic>
        <p:pic>
          <p:nvPicPr>
            <p:cNvPr id="16" name="Picture 15" descr="A cat sitting on the ground&#10;&#10;Description automatically generated">
              <a:extLst>
                <a:ext uri="{FF2B5EF4-FFF2-40B4-BE49-F238E27FC236}">
                  <a16:creationId xmlns:a16="http://schemas.microsoft.com/office/drawing/2014/main" id="{D756E60C-EEE2-4BB9-9D3D-C7DFE6DCA3EB}"/>
                </a:ext>
              </a:extLst>
            </p:cNvPr>
            <p:cNvPicPr>
              <a:picLocks noChangeAspect="1"/>
            </p:cNvPicPr>
            <p:nvPr/>
          </p:nvPicPr>
          <p:blipFill rotWithShape="1">
            <a:blip r:embed="rId7"/>
            <a:srcRect l="11534" t="8539" b="16842"/>
            <a:stretch/>
          </p:blipFill>
          <p:spPr>
            <a:xfrm>
              <a:off x="5303878" y="2984375"/>
              <a:ext cx="615960" cy="692727"/>
            </a:xfrm>
            <a:prstGeom prst="rect">
              <a:avLst/>
            </a:prstGeom>
            <a:ln>
              <a:noFill/>
            </a:ln>
            <a:effectLst>
              <a:outerShdw blurRad="76200" dist="12700" dir="2700000" sy="-23000" kx="-800400" algn="bl" rotWithShape="0">
                <a:prstClr val="black">
                  <a:alpha val="20000"/>
                </a:prstClr>
              </a:outerShdw>
            </a:effectLst>
          </p:spPr>
        </p:pic>
      </p:grpSp>
      <p:sp>
        <p:nvSpPr>
          <p:cNvPr id="2" name="Title 1"/>
          <p:cNvSpPr>
            <a:spLocks noGrp="1"/>
          </p:cNvSpPr>
          <p:nvPr>
            <p:ph type="ctrTitle"/>
          </p:nvPr>
        </p:nvSpPr>
        <p:spPr>
          <a:xfrm>
            <a:off x="381000" y="637655"/>
            <a:ext cx="11811000" cy="1066799"/>
          </a:xfrm>
        </p:spPr>
        <p:txBody>
          <a:bodyPr>
            <a:normAutofit/>
          </a:bodyPr>
          <a:lstStyle/>
          <a:p>
            <a:pPr algn="l"/>
            <a:r>
              <a:rPr lang="en-US" sz="3200" dirty="0"/>
              <a:t>Image Manifolds &amp; Image Generation</a:t>
            </a:r>
          </a:p>
        </p:txBody>
      </p:sp>
      <p:sp>
        <p:nvSpPr>
          <p:cNvPr id="8" name="Rectangle 7"/>
          <p:cNvSpPr/>
          <p:nvPr/>
        </p:nvSpPr>
        <p:spPr>
          <a:xfrm>
            <a:off x="-76200" y="1600200"/>
            <a:ext cx="12344400" cy="457200"/>
          </a:xfrm>
          <a:prstGeom prst="rect">
            <a:avLst/>
          </a:prstGeom>
          <a:solidFill>
            <a:schemeClr val="bg1">
              <a:lumMod val="65000"/>
            </a:schemeClr>
          </a:solidFill>
          <a:ln>
            <a:noFill/>
          </a:ln>
          <a:effectLst>
            <a:outerShdw blurRad="101600" dist="762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 Placeholder 2">
            <a:extLst>
              <a:ext uri="{FF2B5EF4-FFF2-40B4-BE49-F238E27FC236}">
                <a16:creationId xmlns:a16="http://schemas.microsoft.com/office/drawing/2014/main" id="{00AE05DD-853A-4D7F-BBC0-3BA52DE4ACB0}"/>
              </a:ext>
            </a:extLst>
          </p:cNvPr>
          <p:cNvSpPr>
            <a:spLocks noGrp="1"/>
          </p:cNvSpPr>
          <p:nvPr>
            <p:ph type="subTitle" idx="1"/>
          </p:nvPr>
        </p:nvSpPr>
        <p:spPr>
          <a:xfrm>
            <a:off x="4659682" y="6354672"/>
            <a:ext cx="7420958" cy="409326"/>
          </a:xfrm>
        </p:spPr>
        <p:txBody>
          <a:bodyPr>
            <a:normAutofit/>
          </a:bodyPr>
          <a:lstStyle/>
          <a:p>
            <a:pPr algn="r"/>
            <a:r>
              <a:rPr lang="en-US" sz="1800" dirty="0">
                <a:solidFill>
                  <a:schemeClr val="tx1"/>
                </a:solidFill>
              </a:rPr>
              <a:t>Slides from Noah </a:t>
            </a:r>
            <a:r>
              <a:rPr lang="en-US" sz="1800" dirty="0" err="1">
                <a:solidFill>
                  <a:schemeClr val="tx1"/>
                </a:solidFill>
              </a:rPr>
              <a:t>Snavely</a:t>
            </a:r>
            <a:r>
              <a:rPr lang="en-US" sz="1800" dirty="0">
                <a:solidFill>
                  <a:schemeClr val="tx1"/>
                </a:solidFill>
              </a:rPr>
              <a:t>, Abe Davis, </a:t>
            </a:r>
            <a:r>
              <a:rPr lang="en-US" sz="1800" dirty="0" err="1">
                <a:solidFill>
                  <a:schemeClr val="tx1"/>
                </a:solidFill>
              </a:rPr>
              <a:t>Jin</a:t>
            </a:r>
            <a:r>
              <a:rPr lang="en-US" sz="1800" dirty="0">
                <a:solidFill>
                  <a:schemeClr val="tx1"/>
                </a:solidFill>
              </a:rPr>
              <a:t> Sun, and Phillip Isola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87" name="pasted-image-filtered.png"/>
          <p:cNvPicPr>
            <a:picLocks noChangeAspect="1"/>
          </p:cNvPicPr>
          <p:nvPr/>
        </p:nvPicPr>
        <p:blipFill>
          <a:blip r:embed="rId2"/>
          <a:stretch>
            <a:fillRect/>
          </a:stretch>
        </p:blipFill>
        <p:spPr>
          <a:xfrm>
            <a:off x="3075640" y="199985"/>
            <a:ext cx="6031792" cy="6031791"/>
          </a:xfrm>
          <a:prstGeom prst="rect">
            <a:avLst/>
          </a:prstGeom>
          <a:ln w="12700">
            <a:miter lim="400000"/>
          </a:ln>
        </p:spPr>
      </p:pic>
      <p:pic>
        <p:nvPicPr>
          <p:cNvPr id="1288" name="pasted-image.png"/>
          <p:cNvPicPr>
            <a:picLocks noChangeAspect="1"/>
          </p:cNvPicPr>
          <p:nvPr/>
        </p:nvPicPr>
        <p:blipFill>
          <a:blip r:embed="rId3"/>
          <a:stretch>
            <a:fillRect/>
          </a:stretch>
        </p:blipFill>
        <p:spPr>
          <a:xfrm>
            <a:off x="3072072" y="193111"/>
            <a:ext cx="6038928" cy="6038928"/>
          </a:xfrm>
          <a:prstGeom prst="rect">
            <a:avLst/>
          </a:prstGeom>
          <a:ln w="12700">
            <a:miter lim="400000"/>
          </a:ln>
        </p:spPr>
      </p:pic>
    </p:spTree>
    <p:extLst>
      <p:ext uri="{BB962C8B-B14F-4D97-AF65-F5344CB8AC3E}">
        <p14:creationId xmlns:p14="http://schemas.microsoft.com/office/powerpoint/2010/main" val="710050671"/>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1288"/>
                                        </p:tgtEl>
                                        <p:attrNameLst>
                                          <p:attrName>style.visibility</p:attrName>
                                        </p:attrNameLst>
                                      </p:cBhvr>
                                      <p:to>
                                        <p:strVal val="visible"/>
                                      </p:to>
                                    </p:set>
                                    <p:animEffect transition="in" filter="dissolve">
                                      <p:cBhvr>
                                        <p:cTn id="7" dur="500"/>
                                        <p:tgtEl>
                                          <p:spTgt spid="1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8" grpId="0" animBg="1" advAuto="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5" name="Screen Shot 2017-01-11 at 2.36.35 AM-filtered.png"/>
          <p:cNvPicPr>
            <a:picLocks noChangeAspect="1"/>
          </p:cNvPicPr>
          <p:nvPr/>
        </p:nvPicPr>
        <p:blipFill>
          <a:blip r:embed="rId3"/>
          <a:stretch>
            <a:fillRect/>
          </a:stretch>
        </p:blipFill>
        <p:spPr>
          <a:xfrm>
            <a:off x="368820" y="1317086"/>
            <a:ext cx="2466984" cy="2215717"/>
          </a:xfrm>
          <a:prstGeom prst="rect">
            <a:avLst/>
          </a:prstGeom>
          <a:ln w="12700">
            <a:miter lim="400000"/>
          </a:ln>
        </p:spPr>
      </p:pic>
      <p:grpSp>
        <p:nvGrpSpPr>
          <p:cNvPr id="1420" name="Group 1420"/>
          <p:cNvGrpSpPr/>
          <p:nvPr/>
        </p:nvGrpSpPr>
        <p:grpSpPr>
          <a:xfrm>
            <a:off x="2798780" y="1854758"/>
            <a:ext cx="1411769" cy="1124633"/>
            <a:chOff x="0" y="0"/>
            <a:chExt cx="2823535" cy="2249265"/>
          </a:xfrm>
        </p:grpSpPr>
        <p:sp>
          <p:nvSpPr>
            <p:cNvPr id="1416" name="Shape 1416"/>
            <p:cNvSpPr/>
            <p:nvPr/>
          </p:nvSpPr>
          <p:spPr>
            <a:xfrm>
              <a:off x="0" y="1124632"/>
              <a:ext cx="2823536" cy="1"/>
            </a:xfrm>
            <a:prstGeom prst="line">
              <a:avLst/>
            </a:prstGeom>
            <a:noFill/>
            <a:ln w="50800" cap="flat">
              <a:solidFill>
                <a:srgbClr val="000000"/>
              </a:solidFill>
              <a:prstDash val="solid"/>
              <a:miter lim="400000"/>
              <a:tailEnd type="stealth" w="med" len="med"/>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417" name="Shape 1417"/>
            <p:cNvSpPr/>
            <p:nvPr/>
          </p:nvSpPr>
          <p:spPr>
            <a:xfrm rot="10800000">
              <a:off x="1219346" y="0"/>
              <a:ext cx="384844"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18" name="Shape 1418"/>
            <p:cNvSpPr/>
            <p:nvPr/>
          </p:nvSpPr>
          <p:spPr>
            <a:xfrm rot="10800000">
              <a:off x="1784966" y="0"/>
              <a:ext cx="384844"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19" name="Shape 1419"/>
            <p:cNvSpPr/>
            <p:nvPr/>
          </p:nvSpPr>
          <p:spPr>
            <a:xfrm rot="10800000">
              <a:off x="653729" y="0"/>
              <a:ext cx="384843"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grpSp>
      <p:sp>
        <p:nvSpPr>
          <p:cNvPr id="1421" name="Shape 1421"/>
          <p:cNvSpPr/>
          <p:nvPr/>
        </p:nvSpPr>
        <p:spPr>
          <a:xfrm>
            <a:off x="215324" y="880761"/>
            <a:ext cx="2572820" cy="45685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lgn="ctr" defTabSz="410766" hangingPunct="0"/>
            <a:r>
              <a:rPr sz="2500" kern="0">
                <a:solidFill>
                  <a:srgbClr val="000000"/>
                </a:solidFill>
                <a:latin typeface="Helvetica Light"/>
                <a:sym typeface="Helvetica Light"/>
              </a:rPr>
              <a:t>Image colorization</a:t>
            </a:r>
          </a:p>
        </p:txBody>
      </p:sp>
      <p:sp>
        <p:nvSpPr>
          <p:cNvPr id="1422" name="Shape 1422"/>
          <p:cNvSpPr/>
          <p:nvPr/>
        </p:nvSpPr>
        <p:spPr>
          <a:xfrm>
            <a:off x="3403299" y="197482"/>
            <a:ext cx="5376473" cy="68768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8000"/>
            </a:lvl1pPr>
          </a:lstStyle>
          <a:p>
            <a:pPr algn="ctr" defTabSz="410766" hangingPunct="0"/>
            <a:r>
              <a:rPr sz="4000" kern="0">
                <a:solidFill>
                  <a:srgbClr val="000000"/>
                </a:solidFill>
                <a:latin typeface="Helvetica Light"/>
                <a:sym typeface="Helvetica Light"/>
              </a:rPr>
              <a:t>Designing loss functions</a:t>
            </a:r>
          </a:p>
        </p:txBody>
      </p:sp>
      <p:pic>
        <p:nvPicPr>
          <p:cNvPr id="1423" name="pasted-image.pdf"/>
          <p:cNvPicPr>
            <a:picLocks noChangeAspect="1"/>
          </p:cNvPicPr>
          <p:nvPr/>
        </p:nvPicPr>
        <p:blipFill>
          <a:blip r:embed="rId4"/>
          <a:stretch>
            <a:fillRect/>
          </a:stretch>
        </p:blipFill>
        <p:spPr>
          <a:xfrm>
            <a:off x="4239543" y="1448395"/>
            <a:ext cx="2276476" cy="1986029"/>
          </a:xfrm>
          <a:prstGeom prst="rect">
            <a:avLst/>
          </a:prstGeom>
          <a:ln w="12700">
            <a:miter lim="400000"/>
          </a:ln>
        </p:spPr>
      </p:pic>
      <p:sp>
        <p:nvSpPr>
          <p:cNvPr id="1424" name="Shape 1424"/>
          <p:cNvSpPr/>
          <p:nvPr/>
        </p:nvSpPr>
        <p:spPr>
          <a:xfrm>
            <a:off x="8417169" y="2212982"/>
            <a:ext cx="1944444" cy="45685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lgn="ctr" defTabSz="410766" hangingPunct="0"/>
            <a:r>
              <a:rPr sz="2500" kern="0">
                <a:solidFill>
                  <a:srgbClr val="000000"/>
                </a:solidFill>
                <a:latin typeface="Helvetica Light"/>
                <a:sym typeface="Helvetica Light"/>
              </a:rPr>
              <a:t>L2 regression</a:t>
            </a:r>
          </a:p>
        </p:txBody>
      </p:sp>
      <p:grpSp>
        <p:nvGrpSpPr>
          <p:cNvPr id="1435" name="Group 1435"/>
          <p:cNvGrpSpPr/>
          <p:nvPr/>
        </p:nvGrpSpPr>
        <p:grpSpPr>
          <a:xfrm>
            <a:off x="241191" y="3827354"/>
            <a:ext cx="10120422" cy="2840775"/>
            <a:chOff x="143577" y="-4417"/>
            <a:chExt cx="20240840" cy="5681548"/>
          </a:xfrm>
        </p:grpSpPr>
        <p:pic>
          <p:nvPicPr>
            <p:cNvPr id="1425" name="Screen Shot 2017-01-11 at 2.48.58 AM.png"/>
            <p:cNvPicPr>
              <a:picLocks noChangeAspect="1"/>
            </p:cNvPicPr>
            <p:nvPr/>
          </p:nvPicPr>
          <p:blipFill>
            <a:blip r:embed="rId5"/>
            <a:srcRect l="15736" r="6678"/>
            <a:stretch>
              <a:fillRect/>
            </a:stretch>
          </p:blipFill>
          <p:spPr>
            <a:xfrm>
              <a:off x="608723" y="990321"/>
              <a:ext cx="4552879" cy="3795627"/>
            </a:xfrm>
            <a:prstGeom prst="rect">
              <a:avLst/>
            </a:prstGeom>
            <a:ln w="12700" cap="flat">
              <a:noFill/>
              <a:miter lim="400000"/>
            </a:ln>
            <a:effectLst/>
          </p:spPr>
        </p:pic>
        <p:grpSp>
          <p:nvGrpSpPr>
            <p:cNvPr id="1430" name="Group 1430"/>
            <p:cNvGrpSpPr/>
            <p:nvPr/>
          </p:nvGrpSpPr>
          <p:grpSpPr>
            <a:xfrm>
              <a:off x="5258754" y="1789934"/>
              <a:ext cx="2823537" cy="2249266"/>
              <a:chOff x="0" y="0"/>
              <a:chExt cx="2823535" cy="2249265"/>
            </a:xfrm>
          </p:grpSpPr>
          <p:sp>
            <p:nvSpPr>
              <p:cNvPr id="1426" name="Shape 1426"/>
              <p:cNvSpPr/>
              <p:nvPr/>
            </p:nvSpPr>
            <p:spPr>
              <a:xfrm>
                <a:off x="0" y="1124632"/>
                <a:ext cx="2823536" cy="1"/>
              </a:xfrm>
              <a:prstGeom prst="line">
                <a:avLst/>
              </a:prstGeom>
              <a:noFill/>
              <a:ln w="50800" cap="flat">
                <a:solidFill>
                  <a:srgbClr val="000000"/>
                </a:solidFill>
                <a:prstDash val="solid"/>
                <a:miter lim="400000"/>
                <a:tailEnd type="stealth" w="med" len="med"/>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427" name="Shape 1427"/>
              <p:cNvSpPr/>
              <p:nvPr/>
            </p:nvSpPr>
            <p:spPr>
              <a:xfrm rot="10800000">
                <a:off x="1219346" y="0"/>
                <a:ext cx="384844"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28" name="Shape 1428"/>
              <p:cNvSpPr/>
              <p:nvPr/>
            </p:nvSpPr>
            <p:spPr>
              <a:xfrm rot="10800000">
                <a:off x="1784966" y="0"/>
                <a:ext cx="384844"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29" name="Shape 1429"/>
              <p:cNvSpPr/>
              <p:nvPr/>
            </p:nvSpPr>
            <p:spPr>
              <a:xfrm rot="10800000">
                <a:off x="653729" y="0"/>
                <a:ext cx="384843"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grpSp>
        <p:sp>
          <p:nvSpPr>
            <p:cNvPr id="1431" name="Shape 1431"/>
            <p:cNvSpPr/>
            <p:nvPr/>
          </p:nvSpPr>
          <p:spPr>
            <a:xfrm>
              <a:off x="143577" y="-4417"/>
              <a:ext cx="4680769" cy="91371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p>
              <a:pPr algn="ctr" defTabSz="410766" hangingPunct="0"/>
              <a:r>
                <a:rPr sz="2500" kern="0">
                  <a:solidFill>
                    <a:srgbClr val="000000"/>
                  </a:solidFill>
                  <a:latin typeface="Helvetica Light"/>
                  <a:sym typeface="Helvetica Light"/>
                </a:rPr>
                <a:t>Super-resolution</a:t>
              </a:r>
            </a:p>
          </p:txBody>
        </p:sp>
        <p:sp>
          <p:nvSpPr>
            <p:cNvPr id="1432" name="Shape 1432"/>
            <p:cNvSpPr/>
            <p:nvPr/>
          </p:nvSpPr>
          <p:spPr>
            <a:xfrm>
              <a:off x="3398794" y="4978861"/>
              <a:ext cx="6543457" cy="69827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3600"/>
              </a:lvl1pPr>
            </a:lstStyle>
            <a:p>
              <a:pPr algn="ctr" defTabSz="410766" hangingPunct="0"/>
              <a:r>
                <a:rPr sz="1800" kern="0">
                  <a:solidFill>
                    <a:srgbClr val="000000"/>
                  </a:solidFill>
                  <a:latin typeface="Helvetica Light"/>
                  <a:sym typeface="Helvetica Light"/>
                </a:rPr>
                <a:t>[Johnson, Alahi, Li, ECCV 2016]</a:t>
              </a:r>
            </a:p>
          </p:txBody>
        </p:sp>
        <p:pic>
          <p:nvPicPr>
            <p:cNvPr id="1433" name="Screen Shot 2017-01-11 at 2.49.12 AM.png"/>
            <p:cNvPicPr>
              <a:picLocks noChangeAspect="1"/>
            </p:cNvPicPr>
            <p:nvPr/>
          </p:nvPicPr>
          <p:blipFill>
            <a:blip r:embed="rId6"/>
            <a:srcRect l="16609" r="7458"/>
            <a:stretch>
              <a:fillRect/>
            </a:stretch>
          </p:blipFill>
          <p:spPr>
            <a:xfrm>
              <a:off x="8179372" y="977820"/>
              <a:ext cx="4474851" cy="3820597"/>
            </a:xfrm>
            <a:prstGeom prst="rect">
              <a:avLst/>
            </a:prstGeom>
            <a:ln w="12700" cap="flat">
              <a:noFill/>
              <a:miter lim="400000"/>
            </a:ln>
            <a:effectLst/>
          </p:spPr>
        </p:pic>
        <p:sp>
          <p:nvSpPr>
            <p:cNvPr id="1434" name="Shape 1434"/>
            <p:cNvSpPr/>
            <p:nvPr/>
          </p:nvSpPr>
          <p:spPr>
            <a:xfrm>
              <a:off x="16495530" y="2457712"/>
              <a:ext cx="3888887" cy="91371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p>
              <a:pPr algn="ctr" defTabSz="410766" hangingPunct="0"/>
              <a:r>
                <a:rPr sz="2500" kern="0">
                  <a:solidFill>
                    <a:srgbClr val="000000"/>
                  </a:solidFill>
                  <a:latin typeface="Helvetica Light"/>
                  <a:sym typeface="Helvetica Light"/>
                </a:rPr>
                <a:t>L2 regression</a:t>
              </a:r>
            </a:p>
          </p:txBody>
        </p:sp>
      </p:grpSp>
      <p:sp>
        <p:nvSpPr>
          <p:cNvPr id="1436" name="Shape 1436"/>
          <p:cNvSpPr/>
          <p:nvPr/>
        </p:nvSpPr>
        <p:spPr>
          <a:xfrm>
            <a:off x="1672980" y="3466702"/>
            <a:ext cx="336630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a:lvl1pPr>
          </a:lstStyle>
          <a:p>
            <a:pPr algn="ctr" defTabSz="410766" hangingPunct="0"/>
            <a:r>
              <a:rPr sz="1800" kern="0">
                <a:solidFill>
                  <a:srgbClr val="000000"/>
                </a:solidFill>
                <a:latin typeface="Helvetica Light"/>
                <a:sym typeface="Helvetica Light"/>
              </a:rPr>
              <a:t>[Zhang, Isola, Efros, ECCV 2016]</a:t>
            </a:r>
          </a:p>
        </p:txBody>
      </p:sp>
    </p:spTree>
    <p:extLst>
      <p:ext uri="{BB962C8B-B14F-4D97-AF65-F5344CB8AC3E}">
        <p14:creationId xmlns:p14="http://schemas.microsoft.com/office/powerpoint/2010/main" val="2797970040"/>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0" name="pasted-image.pdf"/>
          <p:cNvPicPr>
            <a:picLocks noChangeAspect="1"/>
          </p:cNvPicPr>
          <p:nvPr/>
        </p:nvPicPr>
        <p:blipFill>
          <a:blip r:embed="rId3"/>
          <a:stretch>
            <a:fillRect/>
          </a:stretch>
        </p:blipFill>
        <p:spPr>
          <a:xfrm>
            <a:off x="4215333" y="1454745"/>
            <a:ext cx="2259496" cy="1971216"/>
          </a:xfrm>
          <a:prstGeom prst="rect">
            <a:avLst/>
          </a:prstGeom>
          <a:ln w="12700">
            <a:miter lim="400000"/>
          </a:ln>
        </p:spPr>
      </p:pic>
      <p:pic>
        <p:nvPicPr>
          <p:cNvPr id="1441" name="Screen Shot 2017-01-11 at 2.49.30 AM.png"/>
          <p:cNvPicPr>
            <a:picLocks noChangeAspect="1"/>
          </p:cNvPicPr>
          <p:nvPr/>
        </p:nvPicPr>
        <p:blipFill>
          <a:blip r:embed="rId4"/>
          <a:srcRect l="17628" r="7894"/>
          <a:stretch>
            <a:fillRect/>
          </a:stretch>
        </p:blipFill>
        <p:spPr>
          <a:xfrm>
            <a:off x="4277895" y="4318868"/>
            <a:ext cx="2203818" cy="1897813"/>
          </a:xfrm>
          <a:prstGeom prst="rect">
            <a:avLst/>
          </a:prstGeom>
          <a:ln w="12700">
            <a:miter lim="400000"/>
          </a:ln>
        </p:spPr>
      </p:pic>
      <p:pic>
        <p:nvPicPr>
          <p:cNvPr id="1442" name="Screen Shot 2017-01-11 at 2.36.35 AM-filtered.png"/>
          <p:cNvPicPr>
            <a:picLocks noChangeAspect="1"/>
          </p:cNvPicPr>
          <p:nvPr/>
        </p:nvPicPr>
        <p:blipFill>
          <a:blip r:embed="rId5"/>
          <a:stretch>
            <a:fillRect/>
          </a:stretch>
        </p:blipFill>
        <p:spPr>
          <a:xfrm>
            <a:off x="368820" y="1317086"/>
            <a:ext cx="2466984" cy="2215717"/>
          </a:xfrm>
          <a:prstGeom prst="rect">
            <a:avLst/>
          </a:prstGeom>
          <a:ln w="12700">
            <a:miter lim="400000"/>
          </a:ln>
        </p:spPr>
      </p:pic>
      <p:grpSp>
        <p:nvGrpSpPr>
          <p:cNvPr id="1447" name="Group 1447"/>
          <p:cNvGrpSpPr/>
          <p:nvPr/>
        </p:nvGrpSpPr>
        <p:grpSpPr>
          <a:xfrm>
            <a:off x="2798780" y="1854758"/>
            <a:ext cx="1411769" cy="1124633"/>
            <a:chOff x="0" y="0"/>
            <a:chExt cx="2823535" cy="2249265"/>
          </a:xfrm>
        </p:grpSpPr>
        <p:sp>
          <p:nvSpPr>
            <p:cNvPr id="1443" name="Shape 1443"/>
            <p:cNvSpPr/>
            <p:nvPr/>
          </p:nvSpPr>
          <p:spPr>
            <a:xfrm>
              <a:off x="0" y="1124632"/>
              <a:ext cx="2823536" cy="1"/>
            </a:xfrm>
            <a:prstGeom prst="line">
              <a:avLst/>
            </a:prstGeom>
            <a:noFill/>
            <a:ln w="50800" cap="flat">
              <a:solidFill>
                <a:srgbClr val="000000"/>
              </a:solidFill>
              <a:prstDash val="solid"/>
              <a:miter lim="400000"/>
              <a:tailEnd type="stealth" w="med" len="med"/>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444" name="Shape 1444"/>
            <p:cNvSpPr/>
            <p:nvPr/>
          </p:nvSpPr>
          <p:spPr>
            <a:xfrm rot="10800000">
              <a:off x="1219346" y="0"/>
              <a:ext cx="384844"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45" name="Shape 1445"/>
            <p:cNvSpPr/>
            <p:nvPr/>
          </p:nvSpPr>
          <p:spPr>
            <a:xfrm rot="10800000">
              <a:off x="1784966" y="0"/>
              <a:ext cx="384844"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46" name="Shape 1446"/>
            <p:cNvSpPr/>
            <p:nvPr/>
          </p:nvSpPr>
          <p:spPr>
            <a:xfrm rot="10800000">
              <a:off x="653729" y="0"/>
              <a:ext cx="384843"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grpSp>
      <p:sp>
        <p:nvSpPr>
          <p:cNvPr id="1448" name="Shape 1448"/>
          <p:cNvSpPr/>
          <p:nvPr/>
        </p:nvSpPr>
        <p:spPr>
          <a:xfrm>
            <a:off x="215324" y="880761"/>
            <a:ext cx="2572820" cy="45685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lgn="ctr" defTabSz="410766" hangingPunct="0"/>
            <a:r>
              <a:rPr sz="2500" kern="0">
                <a:solidFill>
                  <a:srgbClr val="000000"/>
                </a:solidFill>
                <a:latin typeface="Helvetica Light"/>
                <a:sym typeface="Helvetica Light"/>
              </a:rPr>
              <a:t>Image colorization</a:t>
            </a:r>
          </a:p>
        </p:txBody>
      </p:sp>
      <p:sp>
        <p:nvSpPr>
          <p:cNvPr id="1449" name="Shape 1449"/>
          <p:cNvSpPr/>
          <p:nvPr/>
        </p:nvSpPr>
        <p:spPr>
          <a:xfrm>
            <a:off x="3403299" y="197482"/>
            <a:ext cx="5376473" cy="68768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8000"/>
            </a:lvl1pPr>
          </a:lstStyle>
          <a:p>
            <a:pPr algn="ctr" defTabSz="410766" hangingPunct="0"/>
            <a:r>
              <a:rPr sz="4000" kern="0">
                <a:solidFill>
                  <a:srgbClr val="000000"/>
                </a:solidFill>
                <a:latin typeface="Helvetica Light"/>
                <a:sym typeface="Helvetica Light"/>
              </a:rPr>
              <a:t>Designing loss functions</a:t>
            </a:r>
          </a:p>
        </p:txBody>
      </p:sp>
      <p:sp>
        <p:nvSpPr>
          <p:cNvPr id="1450" name="Shape 1450"/>
          <p:cNvSpPr/>
          <p:nvPr/>
        </p:nvSpPr>
        <p:spPr>
          <a:xfrm>
            <a:off x="7437375" y="1996286"/>
            <a:ext cx="3839401" cy="841577"/>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p>
            <a:pPr algn="ctr" defTabSz="410766" hangingPunct="0"/>
            <a:r>
              <a:rPr sz="2500" kern="0">
                <a:solidFill>
                  <a:srgbClr val="000000"/>
                </a:solidFill>
                <a:latin typeface="Helvetica Light"/>
                <a:sym typeface="Helvetica Light"/>
              </a:rPr>
              <a:t>Cross entropy objective, with colorfulness term</a:t>
            </a:r>
          </a:p>
        </p:txBody>
      </p:sp>
      <p:pic>
        <p:nvPicPr>
          <p:cNvPr id="1451" name="Screen Shot 2017-01-11 at 2.48.58 AM.png"/>
          <p:cNvPicPr>
            <a:picLocks noChangeAspect="1"/>
          </p:cNvPicPr>
          <p:nvPr/>
        </p:nvPicPr>
        <p:blipFill>
          <a:blip r:embed="rId6"/>
          <a:srcRect l="15736" r="6678"/>
          <a:stretch>
            <a:fillRect/>
          </a:stretch>
        </p:blipFill>
        <p:spPr>
          <a:xfrm>
            <a:off x="473764" y="4324724"/>
            <a:ext cx="2276440" cy="1897813"/>
          </a:xfrm>
          <a:prstGeom prst="rect">
            <a:avLst/>
          </a:prstGeom>
          <a:ln w="12700">
            <a:miter lim="400000"/>
          </a:ln>
        </p:spPr>
      </p:pic>
      <p:grpSp>
        <p:nvGrpSpPr>
          <p:cNvPr id="1456" name="Group 1456"/>
          <p:cNvGrpSpPr/>
          <p:nvPr/>
        </p:nvGrpSpPr>
        <p:grpSpPr>
          <a:xfrm>
            <a:off x="2798780" y="4724530"/>
            <a:ext cx="1411769" cy="1124634"/>
            <a:chOff x="0" y="0"/>
            <a:chExt cx="2823535" cy="2249265"/>
          </a:xfrm>
        </p:grpSpPr>
        <p:sp>
          <p:nvSpPr>
            <p:cNvPr id="1452" name="Shape 1452"/>
            <p:cNvSpPr/>
            <p:nvPr/>
          </p:nvSpPr>
          <p:spPr>
            <a:xfrm>
              <a:off x="0" y="1124632"/>
              <a:ext cx="2823536" cy="1"/>
            </a:xfrm>
            <a:prstGeom prst="line">
              <a:avLst/>
            </a:prstGeom>
            <a:noFill/>
            <a:ln w="50800" cap="flat">
              <a:solidFill>
                <a:srgbClr val="000000"/>
              </a:solidFill>
              <a:prstDash val="solid"/>
              <a:miter lim="400000"/>
              <a:tailEnd type="stealth" w="med" len="med"/>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453" name="Shape 1453"/>
            <p:cNvSpPr/>
            <p:nvPr/>
          </p:nvSpPr>
          <p:spPr>
            <a:xfrm rot="10800000">
              <a:off x="1219346" y="0"/>
              <a:ext cx="384844"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54" name="Shape 1454"/>
            <p:cNvSpPr/>
            <p:nvPr/>
          </p:nvSpPr>
          <p:spPr>
            <a:xfrm rot="10800000">
              <a:off x="1784966" y="0"/>
              <a:ext cx="384844"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55" name="Shape 1455"/>
            <p:cNvSpPr/>
            <p:nvPr/>
          </p:nvSpPr>
          <p:spPr>
            <a:xfrm rot="10800000">
              <a:off x="653729" y="0"/>
              <a:ext cx="384843" cy="2249266"/>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grpSp>
      <p:sp>
        <p:nvSpPr>
          <p:cNvPr id="1457" name="Shape 1457"/>
          <p:cNvSpPr/>
          <p:nvPr/>
        </p:nvSpPr>
        <p:spPr>
          <a:xfrm>
            <a:off x="7437375" y="4852863"/>
            <a:ext cx="3839401" cy="841577"/>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p>
            <a:pPr algn="ctr" defTabSz="410766" hangingPunct="0"/>
            <a:r>
              <a:rPr sz="2500" kern="0">
                <a:solidFill>
                  <a:srgbClr val="000000"/>
                </a:solidFill>
                <a:latin typeface="Helvetica Light"/>
                <a:sym typeface="Helvetica Light"/>
              </a:rPr>
              <a:t>Deep feature covariance matching objective</a:t>
            </a:r>
          </a:p>
        </p:txBody>
      </p:sp>
      <p:sp>
        <p:nvSpPr>
          <p:cNvPr id="1458" name="Shape 1458"/>
          <p:cNvSpPr/>
          <p:nvPr/>
        </p:nvSpPr>
        <p:spPr>
          <a:xfrm>
            <a:off x="1868800" y="6318993"/>
            <a:ext cx="3271729"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a:lvl1pPr>
          </a:lstStyle>
          <a:p>
            <a:pPr algn="ctr" defTabSz="410766" hangingPunct="0"/>
            <a:r>
              <a:rPr sz="1800" kern="0">
                <a:solidFill>
                  <a:srgbClr val="000000"/>
                </a:solidFill>
                <a:latin typeface="Helvetica Light"/>
                <a:sym typeface="Helvetica Light"/>
              </a:rPr>
              <a:t>[Johnson, Alahi, Li, ECCV 2016]</a:t>
            </a:r>
          </a:p>
        </p:txBody>
      </p:sp>
      <p:sp>
        <p:nvSpPr>
          <p:cNvPr id="1459" name="Shape 1459"/>
          <p:cNvSpPr/>
          <p:nvPr/>
        </p:nvSpPr>
        <p:spPr>
          <a:xfrm>
            <a:off x="241191" y="3827354"/>
            <a:ext cx="2340385" cy="45685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lgn="ctr" defTabSz="410766" hangingPunct="0"/>
            <a:r>
              <a:rPr sz="2500" kern="0">
                <a:solidFill>
                  <a:srgbClr val="000000"/>
                </a:solidFill>
                <a:latin typeface="Helvetica Light"/>
                <a:sym typeface="Helvetica Light"/>
              </a:rPr>
              <a:t>Super-resolution</a:t>
            </a:r>
          </a:p>
        </p:txBody>
      </p:sp>
      <p:sp>
        <p:nvSpPr>
          <p:cNvPr id="1460" name="Shape 1460"/>
          <p:cNvSpPr/>
          <p:nvPr/>
        </p:nvSpPr>
        <p:spPr>
          <a:xfrm>
            <a:off x="1672980" y="3466702"/>
            <a:ext cx="336630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a:lvl1pPr>
          </a:lstStyle>
          <a:p>
            <a:pPr algn="ctr" defTabSz="410766" hangingPunct="0"/>
            <a:r>
              <a:rPr sz="1800" kern="0">
                <a:solidFill>
                  <a:srgbClr val="000000"/>
                </a:solidFill>
                <a:latin typeface="Helvetica Light"/>
                <a:sym typeface="Helvetica Light"/>
              </a:rPr>
              <a:t>[Zhang, Isola, Efros, ECCV 2016]</a:t>
            </a:r>
          </a:p>
        </p:txBody>
      </p:sp>
    </p:spTree>
    <p:extLst>
      <p:ext uri="{BB962C8B-B14F-4D97-AF65-F5344CB8AC3E}">
        <p14:creationId xmlns:p14="http://schemas.microsoft.com/office/powerpoint/2010/main" val="1481181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C3D3251-35A8-C741-94E3-5B625310F1B8}"/>
              </a:ext>
            </a:extLst>
          </p:cNvPr>
          <p:cNvGrpSpPr/>
          <p:nvPr/>
        </p:nvGrpSpPr>
        <p:grpSpPr>
          <a:xfrm>
            <a:off x="6889281" y="3929072"/>
            <a:ext cx="3859681" cy="2642638"/>
            <a:chOff x="6767781" y="3547267"/>
            <a:chExt cx="3859681" cy="2642638"/>
          </a:xfrm>
        </p:grpSpPr>
        <p:pic>
          <p:nvPicPr>
            <p:cNvPr id="1464" name="Screen Shot 2017-01-11 at 2.36.35 AM-filtered.png"/>
            <p:cNvPicPr>
              <a:picLocks noChangeAspect="1"/>
            </p:cNvPicPr>
            <p:nvPr/>
          </p:nvPicPr>
          <p:blipFill>
            <a:blip r:embed="rId3"/>
            <a:stretch>
              <a:fillRect/>
            </a:stretch>
          </p:blipFill>
          <p:spPr>
            <a:xfrm>
              <a:off x="6767781" y="3547267"/>
              <a:ext cx="1544816" cy="1387474"/>
            </a:xfrm>
            <a:prstGeom prst="rect">
              <a:avLst/>
            </a:prstGeom>
            <a:ln w="12700">
              <a:miter lim="400000"/>
            </a:ln>
          </p:spPr>
        </p:pic>
        <p:pic>
          <p:nvPicPr>
            <p:cNvPr id="1465" name="pasted-image.pdf"/>
            <p:cNvPicPr>
              <a:picLocks noChangeAspect="1"/>
            </p:cNvPicPr>
            <p:nvPr/>
          </p:nvPicPr>
          <p:blipFill>
            <a:blip r:embed="rId4"/>
            <a:stretch>
              <a:fillRect/>
            </a:stretch>
          </p:blipFill>
          <p:spPr>
            <a:xfrm>
              <a:off x="9194518" y="3623812"/>
              <a:ext cx="1414888" cy="1234368"/>
            </a:xfrm>
            <a:prstGeom prst="rect">
              <a:avLst/>
            </a:prstGeom>
            <a:ln w="12700">
              <a:miter lim="400000"/>
            </a:ln>
          </p:spPr>
        </p:pic>
        <p:grpSp>
          <p:nvGrpSpPr>
            <p:cNvPr id="1470" name="Group 1470"/>
            <p:cNvGrpSpPr/>
            <p:nvPr/>
          </p:nvGrpSpPr>
          <p:grpSpPr>
            <a:xfrm>
              <a:off x="8289413" y="3883954"/>
              <a:ext cx="884045" cy="704242"/>
              <a:chOff x="0" y="0"/>
              <a:chExt cx="1768087" cy="1408481"/>
            </a:xfrm>
          </p:grpSpPr>
          <p:sp>
            <p:nvSpPr>
              <p:cNvPr id="1466" name="Shape 1466"/>
              <p:cNvSpPr/>
              <p:nvPr/>
            </p:nvSpPr>
            <p:spPr>
              <a:xfrm>
                <a:off x="0" y="704240"/>
                <a:ext cx="1768088" cy="1"/>
              </a:xfrm>
              <a:prstGeom prst="line">
                <a:avLst/>
              </a:prstGeom>
              <a:noFill/>
              <a:ln w="50800" cap="flat">
                <a:solidFill>
                  <a:srgbClr val="000000"/>
                </a:solidFill>
                <a:prstDash val="solid"/>
                <a:miter lim="400000"/>
                <a:tailEnd type="stealth" w="med" len="med"/>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467" name="Shape 1467"/>
              <p:cNvSpPr/>
              <p:nvPr/>
            </p:nvSpPr>
            <p:spPr>
              <a:xfrm rot="10800000">
                <a:off x="763550" y="0"/>
                <a:ext cx="240988" cy="1408482"/>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68" name="Shape 1468"/>
              <p:cNvSpPr/>
              <p:nvPr/>
            </p:nvSpPr>
            <p:spPr>
              <a:xfrm rot="10800000">
                <a:off x="1117739" y="0"/>
                <a:ext cx="240988" cy="1408482"/>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69" name="Shape 1469"/>
              <p:cNvSpPr/>
              <p:nvPr/>
            </p:nvSpPr>
            <p:spPr>
              <a:xfrm rot="10800000">
                <a:off x="409362" y="0"/>
                <a:ext cx="240988" cy="1408482"/>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grpSp>
        <p:pic>
          <p:nvPicPr>
            <p:cNvPr id="1471" name="Screen Shot 2017-01-11 at 2.48.58 AM.png"/>
            <p:cNvPicPr>
              <a:picLocks noChangeAspect="1"/>
            </p:cNvPicPr>
            <p:nvPr/>
          </p:nvPicPr>
          <p:blipFill>
            <a:blip r:embed="rId5"/>
            <a:srcRect l="15736" r="6678"/>
            <a:stretch>
              <a:fillRect/>
            </a:stretch>
          </p:blipFill>
          <p:spPr>
            <a:xfrm>
              <a:off x="6833497" y="4993240"/>
              <a:ext cx="1425498" cy="1188404"/>
            </a:xfrm>
            <a:prstGeom prst="rect">
              <a:avLst/>
            </a:prstGeom>
            <a:ln w="12700">
              <a:miter lim="400000"/>
            </a:ln>
          </p:spPr>
        </p:pic>
        <p:pic>
          <p:nvPicPr>
            <p:cNvPr id="1472" name="Screen Shot 2017-01-11 at 2.49.30 AM.png"/>
            <p:cNvPicPr>
              <a:picLocks noChangeAspect="1"/>
            </p:cNvPicPr>
            <p:nvPr/>
          </p:nvPicPr>
          <p:blipFill>
            <a:blip r:embed="rId6"/>
            <a:srcRect l="14847" r="8324"/>
            <a:stretch>
              <a:fillRect/>
            </a:stretch>
          </p:blipFill>
          <p:spPr>
            <a:xfrm>
              <a:off x="9203853" y="5001502"/>
              <a:ext cx="1423609" cy="1188403"/>
            </a:xfrm>
            <a:prstGeom prst="rect">
              <a:avLst/>
            </a:prstGeom>
            <a:ln w="12700">
              <a:miter lim="400000"/>
            </a:ln>
          </p:spPr>
        </p:pic>
        <p:grpSp>
          <p:nvGrpSpPr>
            <p:cNvPr id="1477" name="Group 1477"/>
            <p:cNvGrpSpPr/>
            <p:nvPr/>
          </p:nvGrpSpPr>
          <p:grpSpPr>
            <a:xfrm>
              <a:off x="8289413" y="5243597"/>
              <a:ext cx="884045" cy="704242"/>
              <a:chOff x="0" y="0"/>
              <a:chExt cx="1768087" cy="1408481"/>
            </a:xfrm>
          </p:grpSpPr>
          <p:sp>
            <p:nvSpPr>
              <p:cNvPr id="1473" name="Shape 1473"/>
              <p:cNvSpPr/>
              <p:nvPr/>
            </p:nvSpPr>
            <p:spPr>
              <a:xfrm>
                <a:off x="0" y="704240"/>
                <a:ext cx="1768088" cy="1"/>
              </a:xfrm>
              <a:prstGeom prst="line">
                <a:avLst/>
              </a:prstGeom>
              <a:noFill/>
              <a:ln w="50800" cap="flat">
                <a:solidFill>
                  <a:srgbClr val="000000"/>
                </a:solidFill>
                <a:prstDash val="solid"/>
                <a:miter lim="400000"/>
                <a:tailEnd type="stealth" w="med" len="med"/>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474" name="Shape 1474"/>
              <p:cNvSpPr/>
              <p:nvPr/>
            </p:nvSpPr>
            <p:spPr>
              <a:xfrm rot="10800000">
                <a:off x="763550" y="0"/>
                <a:ext cx="240988" cy="1408482"/>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75" name="Shape 1475"/>
              <p:cNvSpPr/>
              <p:nvPr/>
            </p:nvSpPr>
            <p:spPr>
              <a:xfrm rot="10800000">
                <a:off x="1117739" y="0"/>
                <a:ext cx="240988" cy="1408482"/>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476" name="Shape 1476"/>
              <p:cNvSpPr/>
              <p:nvPr/>
            </p:nvSpPr>
            <p:spPr>
              <a:xfrm rot="10800000">
                <a:off x="409362" y="0"/>
                <a:ext cx="240988" cy="1408482"/>
              </a:xfrm>
              <a:prstGeom prst="rect">
                <a:avLst/>
              </a:prstGeom>
              <a:solidFill>
                <a:srgbClr val="FFFFFF"/>
              </a:solid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grpSp>
      </p:grpSp>
      <p:grpSp>
        <p:nvGrpSpPr>
          <p:cNvPr id="2" name="Group 1">
            <a:extLst>
              <a:ext uri="{FF2B5EF4-FFF2-40B4-BE49-F238E27FC236}">
                <a16:creationId xmlns:a16="http://schemas.microsoft.com/office/drawing/2014/main" id="{EE2BDE63-A88B-E843-9472-422F9BC0FE10}"/>
              </a:ext>
            </a:extLst>
          </p:cNvPr>
          <p:cNvGrpSpPr/>
          <p:nvPr/>
        </p:nvGrpSpPr>
        <p:grpSpPr>
          <a:xfrm>
            <a:off x="5714775" y="1183746"/>
            <a:ext cx="6408289" cy="2314441"/>
            <a:chOff x="5494134" y="2894530"/>
            <a:chExt cx="6408289" cy="2314441"/>
          </a:xfrm>
        </p:grpSpPr>
        <p:grpSp>
          <p:nvGrpSpPr>
            <p:cNvPr id="21" name="Group 20">
              <a:extLst>
                <a:ext uri="{FF2B5EF4-FFF2-40B4-BE49-F238E27FC236}">
                  <a16:creationId xmlns:a16="http://schemas.microsoft.com/office/drawing/2014/main" id="{146CB7BF-64ED-CF45-823C-CDDE8F05AAE8}"/>
                </a:ext>
              </a:extLst>
            </p:cNvPr>
            <p:cNvGrpSpPr/>
            <p:nvPr/>
          </p:nvGrpSpPr>
          <p:grpSpPr>
            <a:xfrm>
              <a:off x="5494134" y="3632271"/>
              <a:ext cx="4092424" cy="1470331"/>
              <a:chOff x="5695210" y="4704897"/>
              <a:chExt cx="4092424" cy="1470331"/>
            </a:xfrm>
          </p:grpSpPr>
          <p:pic>
            <p:nvPicPr>
              <p:cNvPr id="22" name="Graphic 21">
                <a:extLst>
                  <a:ext uri="{FF2B5EF4-FFF2-40B4-BE49-F238E27FC236}">
                    <a16:creationId xmlns:a16="http://schemas.microsoft.com/office/drawing/2014/main" id="{D6CC0319-B752-3C44-921B-4F548510A61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5210" y="4704897"/>
                <a:ext cx="4092424" cy="1470331"/>
              </a:xfrm>
              <a:prstGeom prst="rect">
                <a:avLst/>
              </a:prstGeom>
            </p:spPr>
          </p:pic>
          <p:grpSp>
            <p:nvGrpSpPr>
              <p:cNvPr id="23" name="Group 22">
                <a:extLst>
                  <a:ext uri="{FF2B5EF4-FFF2-40B4-BE49-F238E27FC236}">
                    <a16:creationId xmlns:a16="http://schemas.microsoft.com/office/drawing/2014/main" id="{22F9B5D8-88D4-154F-8F6B-FDE5C84C0E1C}"/>
                  </a:ext>
                </a:extLst>
              </p:cNvPr>
              <p:cNvGrpSpPr/>
              <p:nvPr/>
            </p:nvGrpSpPr>
            <p:grpSpPr>
              <a:xfrm>
                <a:off x="6392475" y="4833948"/>
                <a:ext cx="2407082" cy="1097649"/>
                <a:chOff x="1310863" y="4389134"/>
                <a:chExt cx="2656770" cy="1211509"/>
              </a:xfrm>
            </p:grpSpPr>
            <p:pic>
              <p:nvPicPr>
                <p:cNvPr id="24" name="Picture 23">
                  <a:extLst>
                    <a:ext uri="{FF2B5EF4-FFF2-40B4-BE49-F238E27FC236}">
                      <a16:creationId xmlns:a16="http://schemas.microsoft.com/office/drawing/2014/main" id="{DAC496D1-1095-DC45-A16E-D77C31D489E0}"/>
                    </a:ext>
                  </a:extLst>
                </p:cNvPr>
                <p:cNvPicPr>
                  <a:picLocks noChangeAspect="1"/>
                </p:cNvPicPr>
                <p:nvPr/>
              </p:nvPicPr>
              <p:blipFill>
                <a:blip r:embed="rId8"/>
                <a:stretch>
                  <a:fillRect/>
                </a:stretch>
              </p:blipFill>
              <p:spPr>
                <a:xfrm>
                  <a:off x="3276655" y="4872539"/>
                  <a:ext cx="200245" cy="200245"/>
                </a:xfrm>
                <a:prstGeom prst="rect">
                  <a:avLst/>
                </a:prstGeom>
              </p:spPr>
            </p:pic>
            <p:pic>
              <p:nvPicPr>
                <p:cNvPr id="25" name="Picture 24">
                  <a:extLst>
                    <a:ext uri="{FF2B5EF4-FFF2-40B4-BE49-F238E27FC236}">
                      <a16:creationId xmlns:a16="http://schemas.microsoft.com/office/drawing/2014/main" id="{0A9FBC77-8270-614B-B835-8001DE71AA2E}"/>
                    </a:ext>
                  </a:extLst>
                </p:cNvPr>
                <p:cNvPicPr>
                  <a:picLocks noChangeAspect="1"/>
                </p:cNvPicPr>
                <p:nvPr/>
              </p:nvPicPr>
              <p:blipFill>
                <a:blip r:embed="rId9"/>
                <a:stretch>
                  <a:fillRect/>
                </a:stretch>
              </p:blipFill>
              <p:spPr>
                <a:xfrm>
                  <a:off x="1310863" y="4668971"/>
                  <a:ext cx="200245" cy="200245"/>
                </a:xfrm>
                <a:prstGeom prst="rect">
                  <a:avLst/>
                </a:prstGeom>
              </p:spPr>
            </p:pic>
            <p:pic>
              <p:nvPicPr>
                <p:cNvPr id="26" name="Picture 25">
                  <a:extLst>
                    <a:ext uri="{FF2B5EF4-FFF2-40B4-BE49-F238E27FC236}">
                      <a16:creationId xmlns:a16="http://schemas.microsoft.com/office/drawing/2014/main" id="{BDF7182F-A94F-1B4D-9DEF-B6E0D1C96870}"/>
                    </a:ext>
                  </a:extLst>
                </p:cNvPr>
                <p:cNvPicPr>
                  <a:picLocks noChangeAspect="1"/>
                </p:cNvPicPr>
                <p:nvPr/>
              </p:nvPicPr>
              <p:blipFill>
                <a:blip r:embed="rId10"/>
                <a:stretch>
                  <a:fillRect/>
                </a:stretch>
              </p:blipFill>
              <p:spPr>
                <a:xfrm>
                  <a:off x="2013511" y="4779578"/>
                  <a:ext cx="200245" cy="200245"/>
                </a:xfrm>
                <a:prstGeom prst="rect">
                  <a:avLst/>
                </a:prstGeom>
              </p:spPr>
            </p:pic>
            <p:pic>
              <p:nvPicPr>
                <p:cNvPr id="27" name="Picture 26">
                  <a:extLst>
                    <a:ext uri="{FF2B5EF4-FFF2-40B4-BE49-F238E27FC236}">
                      <a16:creationId xmlns:a16="http://schemas.microsoft.com/office/drawing/2014/main" id="{5772A72B-D831-A04C-9FEE-BBEF22BC3939}"/>
                    </a:ext>
                  </a:extLst>
                </p:cNvPr>
                <p:cNvPicPr>
                  <a:picLocks noChangeAspect="1"/>
                </p:cNvPicPr>
                <p:nvPr/>
              </p:nvPicPr>
              <p:blipFill>
                <a:blip r:embed="rId11"/>
                <a:stretch>
                  <a:fillRect/>
                </a:stretch>
              </p:blipFill>
              <p:spPr>
                <a:xfrm>
                  <a:off x="1611150" y="5008460"/>
                  <a:ext cx="200245" cy="200245"/>
                </a:xfrm>
                <a:prstGeom prst="rect">
                  <a:avLst/>
                </a:prstGeom>
              </p:spPr>
            </p:pic>
            <p:pic>
              <p:nvPicPr>
                <p:cNvPr id="28" name="Picture 27">
                  <a:extLst>
                    <a:ext uri="{FF2B5EF4-FFF2-40B4-BE49-F238E27FC236}">
                      <a16:creationId xmlns:a16="http://schemas.microsoft.com/office/drawing/2014/main" id="{A8FCC9E8-CBEC-374B-81FC-3095F4C16399}"/>
                    </a:ext>
                  </a:extLst>
                </p:cNvPr>
                <p:cNvPicPr>
                  <a:picLocks noChangeAspect="1"/>
                </p:cNvPicPr>
                <p:nvPr/>
              </p:nvPicPr>
              <p:blipFill>
                <a:blip r:embed="rId12"/>
                <a:stretch>
                  <a:fillRect/>
                </a:stretch>
              </p:blipFill>
              <p:spPr>
                <a:xfrm>
                  <a:off x="2850060" y="4458604"/>
                  <a:ext cx="200245" cy="200245"/>
                </a:xfrm>
                <a:prstGeom prst="rect">
                  <a:avLst/>
                </a:prstGeom>
              </p:spPr>
            </p:pic>
            <p:pic>
              <p:nvPicPr>
                <p:cNvPr id="29" name="Picture 28">
                  <a:extLst>
                    <a:ext uri="{FF2B5EF4-FFF2-40B4-BE49-F238E27FC236}">
                      <a16:creationId xmlns:a16="http://schemas.microsoft.com/office/drawing/2014/main" id="{DCDF6E7C-B645-2940-97E4-A2E58C61644E}"/>
                    </a:ext>
                  </a:extLst>
                </p:cNvPr>
                <p:cNvPicPr>
                  <a:picLocks noChangeAspect="1"/>
                </p:cNvPicPr>
                <p:nvPr/>
              </p:nvPicPr>
              <p:blipFill>
                <a:blip r:embed="rId13"/>
                <a:stretch>
                  <a:fillRect/>
                </a:stretch>
              </p:blipFill>
              <p:spPr>
                <a:xfrm>
                  <a:off x="3767388" y="4668972"/>
                  <a:ext cx="200245" cy="200245"/>
                </a:xfrm>
                <a:prstGeom prst="rect">
                  <a:avLst/>
                </a:prstGeom>
              </p:spPr>
            </p:pic>
            <p:pic>
              <p:nvPicPr>
                <p:cNvPr id="30" name="Picture 29">
                  <a:extLst>
                    <a:ext uri="{FF2B5EF4-FFF2-40B4-BE49-F238E27FC236}">
                      <a16:creationId xmlns:a16="http://schemas.microsoft.com/office/drawing/2014/main" id="{0E91B2E7-E711-1A4D-8944-CA24491FD9B0}"/>
                    </a:ext>
                  </a:extLst>
                </p:cNvPr>
                <p:cNvPicPr>
                  <a:picLocks noChangeAspect="1"/>
                </p:cNvPicPr>
                <p:nvPr/>
              </p:nvPicPr>
              <p:blipFill>
                <a:blip r:embed="rId14"/>
                <a:stretch>
                  <a:fillRect/>
                </a:stretch>
              </p:blipFill>
              <p:spPr>
                <a:xfrm>
                  <a:off x="2648292" y="5400398"/>
                  <a:ext cx="200245" cy="200245"/>
                </a:xfrm>
                <a:prstGeom prst="rect">
                  <a:avLst/>
                </a:prstGeom>
              </p:spPr>
            </p:pic>
            <p:pic>
              <p:nvPicPr>
                <p:cNvPr id="31" name="Picture 30">
                  <a:extLst>
                    <a:ext uri="{FF2B5EF4-FFF2-40B4-BE49-F238E27FC236}">
                      <a16:creationId xmlns:a16="http://schemas.microsoft.com/office/drawing/2014/main" id="{B705935C-1F94-2F4E-9808-8D82091B9C6E}"/>
                    </a:ext>
                  </a:extLst>
                </p:cNvPr>
                <p:cNvPicPr>
                  <a:picLocks noChangeAspect="1"/>
                </p:cNvPicPr>
                <p:nvPr/>
              </p:nvPicPr>
              <p:blipFill>
                <a:blip r:embed="rId15"/>
                <a:stretch>
                  <a:fillRect/>
                </a:stretch>
              </p:blipFill>
              <p:spPr>
                <a:xfrm>
                  <a:off x="3713912" y="5108583"/>
                  <a:ext cx="200245" cy="200245"/>
                </a:xfrm>
                <a:prstGeom prst="rect">
                  <a:avLst/>
                </a:prstGeom>
              </p:spPr>
            </p:pic>
            <p:pic>
              <p:nvPicPr>
                <p:cNvPr id="32" name="Picture 31">
                  <a:extLst>
                    <a:ext uri="{FF2B5EF4-FFF2-40B4-BE49-F238E27FC236}">
                      <a16:creationId xmlns:a16="http://schemas.microsoft.com/office/drawing/2014/main" id="{7718EF5F-0272-AD4A-ADE1-B7627CB8CA2C}"/>
                    </a:ext>
                  </a:extLst>
                </p:cNvPr>
                <p:cNvPicPr>
                  <a:picLocks noChangeAspect="1"/>
                </p:cNvPicPr>
                <p:nvPr/>
              </p:nvPicPr>
              <p:blipFill>
                <a:blip r:embed="rId16"/>
                <a:stretch>
                  <a:fillRect/>
                </a:stretch>
              </p:blipFill>
              <p:spPr>
                <a:xfrm>
                  <a:off x="2234604" y="4389134"/>
                  <a:ext cx="200245" cy="200245"/>
                </a:xfrm>
                <a:prstGeom prst="rect">
                  <a:avLst/>
                </a:prstGeom>
              </p:spPr>
            </p:pic>
            <p:pic>
              <p:nvPicPr>
                <p:cNvPr id="33" name="Picture 32">
                  <a:extLst>
                    <a:ext uri="{FF2B5EF4-FFF2-40B4-BE49-F238E27FC236}">
                      <a16:creationId xmlns:a16="http://schemas.microsoft.com/office/drawing/2014/main" id="{310A482E-1192-EE40-B43E-BDB56C125CAE}"/>
                    </a:ext>
                  </a:extLst>
                </p:cNvPr>
                <p:cNvPicPr>
                  <a:picLocks noChangeAspect="1"/>
                </p:cNvPicPr>
                <p:nvPr/>
              </p:nvPicPr>
              <p:blipFill>
                <a:blip r:embed="rId17"/>
                <a:stretch>
                  <a:fillRect/>
                </a:stretch>
              </p:blipFill>
              <p:spPr>
                <a:xfrm>
                  <a:off x="2628065" y="4895430"/>
                  <a:ext cx="200245" cy="200245"/>
                </a:xfrm>
                <a:prstGeom prst="rect">
                  <a:avLst/>
                </a:prstGeom>
              </p:spPr>
            </p:pic>
          </p:grpSp>
        </p:grpSp>
        <p:grpSp>
          <p:nvGrpSpPr>
            <p:cNvPr id="34" name="Group 33">
              <a:extLst>
                <a:ext uri="{FF2B5EF4-FFF2-40B4-BE49-F238E27FC236}">
                  <a16:creationId xmlns:a16="http://schemas.microsoft.com/office/drawing/2014/main" id="{3A0A4652-FCB5-DB49-98E2-74BBF51A7AE6}"/>
                </a:ext>
              </a:extLst>
            </p:cNvPr>
            <p:cNvGrpSpPr/>
            <p:nvPr/>
          </p:nvGrpSpPr>
          <p:grpSpPr>
            <a:xfrm>
              <a:off x="10429970" y="3506665"/>
              <a:ext cx="1472453" cy="1270704"/>
              <a:chOff x="5830476" y="4244685"/>
              <a:chExt cx="1911303" cy="1649424"/>
            </a:xfrm>
          </p:grpSpPr>
          <p:pic>
            <p:nvPicPr>
              <p:cNvPr id="35" name="Picture 34">
                <a:extLst>
                  <a:ext uri="{FF2B5EF4-FFF2-40B4-BE49-F238E27FC236}">
                    <a16:creationId xmlns:a16="http://schemas.microsoft.com/office/drawing/2014/main" id="{0F71F992-0FED-D543-B481-AAF50C4643BC}"/>
                  </a:ext>
                </a:extLst>
              </p:cNvPr>
              <p:cNvPicPr>
                <a:picLocks noChangeAspect="1"/>
              </p:cNvPicPr>
              <p:nvPr/>
            </p:nvPicPr>
            <p:blipFill>
              <a:blip r:embed="rId18"/>
              <a:stretch>
                <a:fillRect/>
              </a:stretch>
            </p:blipFill>
            <p:spPr>
              <a:xfrm>
                <a:off x="6121219" y="4244685"/>
                <a:ext cx="1329819" cy="1329819"/>
              </a:xfrm>
              <a:prstGeom prst="rect">
                <a:avLst/>
              </a:prstGeom>
            </p:spPr>
          </p:pic>
          <p:sp>
            <p:nvSpPr>
              <p:cNvPr id="36" name="TextBox 35">
                <a:extLst>
                  <a:ext uri="{FF2B5EF4-FFF2-40B4-BE49-F238E27FC236}">
                    <a16:creationId xmlns:a16="http://schemas.microsoft.com/office/drawing/2014/main" id="{5EBB75CD-C227-8F45-BE58-DC07FBF9EFD0}"/>
                  </a:ext>
                </a:extLst>
              </p:cNvPr>
              <p:cNvSpPr txBox="1"/>
              <p:nvPr/>
            </p:nvSpPr>
            <p:spPr>
              <a:xfrm>
                <a:off x="5830476" y="5574504"/>
                <a:ext cx="1911303" cy="319605"/>
              </a:xfrm>
              <a:prstGeom prst="rect">
                <a:avLst/>
              </a:prstGeom>
              <a:noFill/>
            </p:spPr>
            <p:txBody>
              <a:bodyPr wrap="square" rtlCol="0">
                <a:spAutoFit/>
              </a:bodyPr>
              <a:lstStyle/>
              <a:p>
                <a:pPr algn="ctr"/>
                <a:r>
                  <a:rPr lang="en-US" sz="1000" dirty="0">
                    <a:latin typeface="Calibri" panose="020F0502020204030204" pitchFamily="34" charset="0"/>
                    <a:cs typeface="Calibri" panose="020F0502020204030204" pitchFamily="34" charset="0"/>
                  </a:rPr>
                  <a:t>(simple Interpolation)</a:t>
                </a:r>
              </a:p>
            </p:txBody>
          </p:sp>
        </p:grpSp>
        <p:grpSp>
          <p:nvGrpSpPr>
            <p:cNvPr id="37" name="Group 36">
              <a:extLst>
                <a:ext uri="{FF2B5EF4-FFF2-40B4-BE49-F238E27FC236}">
                  <a16:creationId xmlns:a16="http://schemas.microsoft.com/office/drawing/2014/main" id="{14B2D263-1DEB-E740-B2B7-CC65CBE419FC}"/>
                </a:ext>
              </a:extLst>
            </p:cNvPr>
            <p:cNvGrpSpPr/>
            <p:nvPr/>
          </p:nvGrpSpPr>
          <p:grpSpPr>
            <a:xfrm>
              <a:off x="8502044" y="2894530"/>
              <a:ext cx="2010088" cy="2314441"/>
              <a:chOff x="7698491" y="3415167"/>
              <a:chExt cx="2218596" cy="2554519"/>
            </a:xfrm>
          </p:grpSpPr>
          <p:grpSp>
            <p:nvGrpSpPr>
              <p:cNvPr id="38" name="Group 37">
                <a:extLst>
                  <a:ext uri="{FF2B5EF4-FFF2-40B4-BE49-F238E27FC236}">
                    <a16:creationId xmlns:a16="http://schemas.microsoft.com/office/drawing/2014/main" id="{A2816D65-85F3-F644-A884-D52DB22129FD}"/>
                  </a:ext>
                </a:extLst>
              </p:cNvPr>
              <p:cNvGrpSpPr/>
              <p:nvPr/>
            </p:nvGrpSpPr>
            <p:grpSpPr>
              <a:xfrm>
                <a:off x="7698491" y="3415167"/>
                <a:ext cx="1974455" cy="2554519"/>
                <a:chOff x="7698491" y="3415167"/>
                <a:chExt cx="1974455" cy="2554519"/>
              </a:xfrm>
            </p:grpSpPr>
            <p:grpSp>
              <p:nvGrpSpPr>
                <p:cNvPr id="40" name="Group 39">
                  <a:extLst>
                    <a:ext uri="{FF2B5EF4-FFF2-40B4-BE49-F238E27FC236}">
                      <a16:creationId xmlns:a16="http://schemas.microsoft.com/office/drawing/2014/main" id="{3B1A391E-89FD-F448-9278-BB4361C45177}"/>
                    </a:ext>
                  </a:extLst>
                </p:cNvPr>
                <p:cNvGrpSpPr/>
                <p:nvPr/>
              </p:nvGrpSpPr>
              <p:grpSpPr>
                <a:xfrm>
                  <a:off x="7698491" y="3415167"/>
                  <a:ext cx="1974455" cy="2554519"/>
                  <a:chOff x="7698491" y="3415167"/>
                  <a:chExt cx="1974455" cy="2554519"/>
                </a:xfrm>
              </p:grpSpPr>
              <p:grpSp>
                <p:nvGrpSpPr>
                  <p:cNvPr id="42" name="Group 41">
                    <a:extLst>
                      <a:ext uri="{FF2B5EF4-FFF2-40B4-BE49-F238E27FC236}">
                        <a16:creationId xmlns:a16="http://schemas.microsoft.com/office/drawing/2014/main" id="{06B5704F-FE69-EB4F-9AA6-4ADE63718978}"/>
                      </a:ext>
                    </a:extLst>
                  </p:cNvPr>
                  <p:cNvGrpSpPr/>
                  <p:nvPr/>
                </p:nvGrpSpPr>
                <p:grpSpPr>
                  <a:xfrm>
                    <a:off x="7750569" y="3415167"/>
                    <a:ext cx="1917500" cy="1448489"/>
                    <a:chOff x="3861235" y="3397204"/>
                    <a:chExt cx="1917500" cy="1448489"/>
                  </a:xfrm>
                </p:grpSpPr>
                <p:pic>
                  <p:nvPicPr>
                    <p:cNvPr id="47" name="Picture 46">
                      <a:extLst>
                        <a:ext uri="{FF2B5EF4-FFF2-40B4-BE49-F238E27FC236}">
                          <a16:creationId xmlns:a16="http://schemas.microsoft.com/office/drawing/2014/main" id="{338D6E6D-980B-A349-AADE-6F6FCF88D172}"/>
                        </a:ext>
                      </a:extLst>
                    </p:cNvPr>
                    <p:cNvPicPr>
                      <a:picLocks noChangeAspect="1"/>
                    </p:cNvPicPr>
                    <p:nvPr/>
                  </p:nvPicPr>
                  <p:blipFill>
                    <a:blip r:embed="rId13"/>
                    <a:stretch>
                      <a:fillRect/>
                    </a:stretch>
                  </p:blipFill>
                  <p:spPr>
                    <a:xfrm>
                      <a:off x="5163279" y="3397204"/>
                      <a:ext cx="615456" cy="615456"/>
                    </a:xfrm>
                    <a:prstGeom prst="rect">
                      <a:avLst/>
                    </a:prstGeom>
                  </p:spPr>
                </p:pic>
                <p:cxnSp>
                  <p:nvCxnSpPr>
                    <p:cNvPr id="48" name="Straight Connector 47">
                      <a:extLst>
                        <a:ext uri="{FF2B5EF4-FFF2-40B4-BE49-F238E27FC236}">
                          <a16:creationId xmlns:a16="http://schemas.microsoft.com/office/drawing/2014/main" id="{CD774D69-8A23-2741-A42D-6A22D2115CA7}"/>
                        </a:ext>
                      </a:extLst>
                    </p:cNvPr>
                    <p:cNvCxnSpPr>
                      <a:cxnSpLocks/>
                    </p:cNvCxnSpPr>
                    <p:nvPr/>
                  </p:nvCxnSpPr>
                  <p:spPr>
                    <a:xfrm flipV="1">
                      <a:off x="3878948" y="3413161"/>
                      <a:ext cx="1282017" cy="1262029"/>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9ED412-15FC-3441-97CE-2AF450EDF86B}"/>
                        </a:ext>
                      </a:extLst>
                    </p:cNvPr>
                    <p:cNvCxnSpPr>
                      <a:cxnSpLocks/>
                    </p:cNvCxnSpPr>
                    <p:nvPr/>
                  </p:nvCxnSpPr>
                  <p:spPr>
                    <a:xfrm flipV="1">
                      <a:off x="3861235" y="3990474"/>
                      <a:ext cx="1912620" cy="855219"/>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5EBE5668-F1D7-7C4E-8841-D508A7033822}"/>
                      </a:ext>
                    </a:extLst>
                  </p:cNvPr>
                  <p:cNvGrpSpPr/>
                  <p:nvPr/>
                </p:nvGrpSpPr>
                <p:grpSpPr>
                  <a:xfrm>
                    <a:off x="7698491" y="5091597"/>
                    <a:ext cx="1974455" cy="878089"/>
                    <a:chOff x="3809157" y="5073634"/>
                    <a:chExt cx="1974455" cy="878089"/>
                  </a:xfrm>
                </p:grpSpPr>
                <p:pic>
                  <p:nvPicPr>
                    <p:cNvPr id="44" name="Picture 43">
                      <a:extLst>
                        <a:ext uri="{FF2B5EF4-FFF2-40B4-BE49-F238E27FC236}">
                          <a16:creationId xmlns:a16="http://schemas.microsoft.com/office/drawing/2014/main" id="{555CA22A-6BC2-6748-B5B1-963225B5702E}"/>
                        </a:ext>
                      </a:extLst>
                    </p:cNvPr>
                    <p:cNvPicPr>
                      <a:picLocks noChangeAspect="1"/>
                    </p:cNvPicPr>
                    <p:nvPr/>
                  </p:nvPicPr>
                  <p:blipFill>
                    <a:blip r:embed="rId15"/>
                    <a:stretch>
                      <a:fillRect/>
                    </a:stretch>
                  </p:blipFill>
                  <p:spPr>
                    <a:xfrm>
                      <a:off x="5168156" y="5336267"/>
                      <a:ext cx="615456" cy="615456"/>
                    </a:xfrm>
                    <a:prstGeom prst="rect">
                      <a:avLst/>
                    </a:prstGeom>
                  </p:spPr>
                </p:pic>
                <p:cxnSp>
                  <p:nvCxnSpPr>
                    <p:cNvPr id="45" name="Straight Connector 44">
                      <a:extLst>
                        <a:ext uri="{FF2B5EF4-FFF2-40B4-BE49-F238E27FC236}">
                          <a16:creationId xmlns:a16="http://schemas.microsoft.com/office/drawing/2014/main" id="{499E1515-62C3-624A-B1F1-1D91E84487E8}"/>
                        </a:ext>
                      </a:extLst>
                    </p:cNvPr>
                    <p:cNvCxnSpPr>
                      <a:cxnSpLocks/>
                    </p:cNvCxnSpPr>
                    <p:nvPr/>
                  </p:nvCxnSpPr>
                  <p:spPr>
                    <a:xfrm>
                      <a:off x="3809157" y="5073634"/>
                      <a:ext cx="1957041" cy="257274"/>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E87ACF8-E247-564D-8782-FF6B1D5299A4}"/>
                        </a:ext>
                      </a:extLst>
                    </p:cNvPr>
                    <p:cNvCxnSpPr>
                      <a:cxnSpLocks/>
                    </p:cNvCxnSpPr>
                    <p:nvPr/>
                  </p:nvCxnSpPr>
                  <p:spPr>
                    <a:xfrm>
                      <a:off x="3814034" y="5304958"/>
                      <a:ext cx="1346931" cy="646764"/>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grpSp>
            </p:grpSp>
            <p:pic>
              <p:nvPicPr>
                <p:cNvPr id="41" name="Picture 40">
                  <a:extLst>
                    <a:ext uri="{FF2B5EF4-FFF2-40B4-BE49-F238E27FC236}">
                      <a16:creationId xmlns:a16="http://schemas.microsoft.com/office/drawing/2014/main" id="{5AA3B1D1-33B3-2542-B2EC-28617977A898}"/>
                    </a:ext>
                  </a:extLst>
                </p:cNvPr>
                <p:cNvPicPr>
                  <a:picLocks noChangeAspect="1"/>
                </p:cNvPicPr>
                <p:nvPr/>
              </p:nvPicPr>
              <p:blipFill>
                <a:blip r:embed="rId19"/>
                <a:stretch>
                  <a:fillRect/>
                </a:stretch>
              </p:blipFill>
              <p:spPr>
                <a:xfrm>
                  <a:off x="9256483" y="4372416"/>
                  <a:ext cx="174284" cy="336118"/>
                </a:xfrm>
                <a:prstGeom prst="rect">
                  <a:avLst/>
                </a:prstGeom>
              </p:spPr>
            </p:pic>
          </p:grpSp>
          <p:sp>
            <p:nvSpPr>
              <p:cNvPr id="39" name="TextBox 38">
                <a:extLst>
                  <a:ext uri="{FF2B5EF4-FFF2-40B4-BE49-F238E27FC236}">
                    <a16:creationId xmlns:a16="http://schemas.microsoft.com/office/drawing/2014/main" id="{42B321CE-6A09-844A-A124-A1FE5A2FD59D}"/>
                  </a:ext>
                </a:extLst>
              </p:cNvPr>
              <p:cNvSpPr txBox="1"/>
              <p:nvPr/>
            </p:nvSpPr>
            <p:spPr>
              <a:xfrm>
                <a:off x="8803592" y="4739888"/>
                <a:ext cx="1113495" cy="305732"/>
              </a:xfrm>
              <a:prstGeom prst="rect">
                <a:avLst/>
              </a:prstGeom>
              <a:noFill/>
            </p:spPr>
            <p:txBody>
              <a:bodyPr wrap="square" rtlCol="0">
                <a:spAutoFit/>
              </a:bodyPr>
              <a:lstStyle/>
              <a:p>
                <a:pPr algn="ctr"/>
                <a:r>
                  <a:rPr lang="en-US" sz="1200" dirty="0">
                    <a:latin typeface="Calibri" panose="020F0502020204030204" pitchFamily="34" charset="0"/>
                    <a:cs typeface="Calibri" panose="020F0502020204030204" pitchFamily="34" charset="0"/>
                  </a:rPr>
                  <a:t>Interpolation</a:t>
                </a:r>
              </a:p>
            </p:txBody>
          </p:sp>
        </p:grpSp>
      </p:grpSp>
      <p:sp>
        <p:nvSpPr>
          <p:cNvPr id="4" name="Title 3">
            <a:extLst>
              <a:ext uri="{FF2B5EF4-FFF2-40B4-BE49-F238E27FC236}">
                <a16:creationId xmlns:a16="http://schemas.microsoft.com/office/drawing/2014/main" id="{2BDC8B95-CFCA-C248-A8B9-F537544340A3}"/>
              </a:ext>
            </a:extLst>
          </p:cNvPr>
          <p:cNvSpPr>
            <a:spLocks noGrp="1"/>
          </p:cNvSpPr>
          <p:nvPr>
            <p:ph type="title"/>
          </p:nvPr>
        </p:nvSpPr>
        <p:spPr>
          <a:xfrm>
            <a:off x="609600" y="274638"/>
            <a:ext cx="11381634" cy="1143000"/>
          </a:xfrm>
        </p:spPr>
        <p:txBody>
          <a:bodyPr>
            <a:normAutofit fontScale="90000"/>
          </a:bodyPr>
          <a:lstStyle/>
          <a:p>
            <a:r>
              <a:rPr lang="en-US" dirty="0"/>
              <a:t>Better Loss Function: Sticking to the Manifold</a:t>
            </a:r>
          </a:p>
        </p:txBody>
      </p:sp>
      <p:sp>
        <p:nvSpPr>
          <p:cNvPr id="5" name="Content Placeholder 4">
            <a:extLst>
              <a:ext uri="{FF2B5EF4-FFF2-40B4-BE49-F238E27FC236}">
                <a16:creationId xmlns:a16="http://schemas.microsoft.com/office/drawing/2014/main" id="{EB4969DA-CA96-D14B-8818-C05F832F943D}"/>
              </a:ext>
            </a:extLst>
          </p:cNvPr>
          <p:cNvSpPr>
            <a:spLocks noGrp="1"/>
          </p:cNvSpPr>
          <p:nvPr>
            <p:ph idx="1"/>
          </p:nvPr>
        </p:nvSpPr>
        <p:spPr>
          <a:xfrm>
            <a:off x="377242" y="1367757"/>
            <a:ext cx="5424942" cy="4903335"/>
          </a:xfrm>
        </p:spPr>
        <p:txBody>
          <a:bodyPr>
            <a:normAutofit fontScale="85000" lnSpcReduction="10000"/>
          </a:bodyPr>
          <a:lstStyle/>
          <a:p>
            <a:pPr>
              <a:lnSpc>
                <a:spcPct val="120000"/>
              </a:lnSpc>
            </a:pPr>
            <a:r>
              <a:rPr lang="en-US" dirty="0"/>
              <a:t>How do we design a loss function that penalizes images that aren’t on the image manifold?</a:t>
            </a:r>
          </a:p>
          <a:p>
            <a:pPr>
              <a:lnSpc>
                <a:spcPct val="120000"/>
              </a:lnSpc>
            </a:pPr>
            <a:endParaRPr lang="en-US" dirty="0"/>
          </a:p>
          <a:p>
            <a:pPr>
              <a:lnSpc>
                <a:spcPct val="120000"/>
              </a:lnSpc>
            </a:pPr>
            <a:r>
              <a:rPr lang="en-US" dirty="0"/>
              <a:t>Key insight: we will </a:t>
            </a:r>
            <a:r>
              <a:rPr lang="en-US" i="1" dirty="0"/>
              <a:t>learn</a:t>
            </a:r>
            <a:r>
              <a:rPr lang="en-US" dirty="0"/>
              <a:t> our loss function by training a network to discriminate between images that are on the manifold and images that aren’t</a:t>
            </a:r>
          </a:p>
          <a:p>
            <a:pPr>
              <a:lnSpc>
                <a:spcPct val="120000"/>
              </a:lnSpc>
            </a:pPr>
            <a:endParaRPr lang="en-US" dirty="0"/>
          </a:p>
          <a:p>
            <a:pPr>
              <a:lnSpc>
                <a:spcPct val="120000"/>
              </a:lnSpc>
            </a:pPr>
            <a:endParaRPr lang="en-US" dirty="0"/>
          </a:p>
        </p:txBody>
      </p:sp>
    </p:spTree>
    <p:extLst>
      <p:ext uri="{BB962C8B-B14F-4D97-AF65-F5344CB8AC3E}">
        <p14:creationId xmlns:p14="http://schemas.microsoft.com/office/powerpoint/2010/main" val="381774982"/>
      </p:ext>
    </p:extLst>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DE90E-245F-084F-8D22-6A14D138F573}"/>
              </a:ext>
            </a:extLst>
          </p:cNvPr>
          <p:cNvSpPr>
            <a:spLocks noGrp="1"/>
          </p:cNvSpPr>
          <p:nvPr>
            <p:ph type="title"/>
          </p:nvPr>
        </p:nvSpPr>
        <p:spPr/>
        <p:txBody>
          <a:bodyPr/>
          <a:lstStyle/>
          <a:p>
            <a:r>
              <a:rPr lang="en-US" dirty="0"/>
              <a:t>Part 3: Generative Adversarial Networks (GANs)</a:t>
            </a:r>
          </a:p>
        </p:txBody>
      </p:sp>
      <p:sp>
        <p:nvSpPr>
          <p:cNvPr id="3" name="Text Placeholder 2">
            <a:extLst>
              <a:ext uri="{FF2B5EF4-FFF2-40B4-BE49-F238E27FC236}">
                <a16:creationId xmlns:a16="http://schemas.microsoft.com/office/drawing/2014/main" id="{B43C0FC9-A242-DD4E-9E58-593368B9A71F}"/>
              </a:ext>
            </a:extLst>
          </p:cNvPr>
          <p:cNvSpPr>
            <a:spLocks noGrp="1"/>
          </p:cNvSpPr>
          <p:nvPr>
            <p:ph type="body" idx="1"/>
          </p:nvPr>
        </p:nvSpPr>
        <p:spPr/>
        <p:txBody>
          <a:bodyPr/>
          <a:lstStyle/>
          <a:p>
            <a:r>
              <a:rPr lang="en-US" dirty="0"/>
              <a:t>Abe Davis, with slides from </a:t>
            </a:r>
            <a:r>
              <a:rPr lang="en-US" dirty="0" err="1"/>
              <a:t>Jin</a:t>
            </a:r>
            <a:r>
              <a:rPr lang="en-US" dirty="0"/>
              <a:t> Sun and Phillip Isola</a:t>
            </a:r>
          </a:p>
        </p:txBody>
      </p:sp>
    </p:spTree>
    <p:extLst>
      <p:ext uri="{BB962C8B-B14F-4D97-AF65-F5344CB8AC3E}">
        <p14:creationId xmlns:p14="http://schemas.microsoft.com/office/powerpoint/2010/main" val="28875495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99686B-ACAA-FA44-89FC-F0C2B3365A4D}"/>
              </a:ext>
            </a:extLst>
          </p:cNvPr>
          <p:cNvSpPr>
            <a:spLocks noGrp="1"/>
          </p:cNvSpPr>
          <p:nvPr>
            <p:ph type="title"/>
          </p:nvPr>
        </p:nvSpPr>
        <p:spPr/>
        <p:txBody>
          <a:bodyPr/>
          <a:lstStyle/>
          <a:p>
            <a:r>
              <a:rPr lang="en-US" dirty="0"/>
              <a:t>Generative Adversarial Networks (GANs)</a:t>
            </a:r>
          </a:p>
        </p:txBody>
      </p:sp>
      <p:sp>
        <p:nvSpPr>
          <p:cNvPr id="2" name="Content Placeholder 1">
            <a:extLst>
              <a:ext uri="{FF2B5EF4-FFF2-40B4-BE49-F238E27FC236}">
                <a16:creationId xmlns:a16="http://schemas.microsoft.com/office/drawing/2014/main" id="{1104386A-9FCA-1243-B9EA-13F58E630306}"/>
              </a:ext>
            </a:extLst>
          </p:cNvPr>
          <p:cNvSpPr>
            <a:spLocks noGrp="1"/>
          </p:cNvSpPr>
          <p:nvPr>
            <p:ph idx="1"/>
          </p:nvPr>
        </p:nvSpPr>
        <p:spPr>
          <a:xfrm>
            <a:off x="377242" y="1367757"/>
            <a:ext cx="11238110" cy="5142552"/>
          </a:xfrm>
        </p:spPr>
        <p:txBody>
          <a:bodyPr>
            <a:normAutofit/>
          </a:bodyPr>
          <a:lstStyle/>
          <a:p>
            <a:r>
              <a:rPr lang="en-US" dirty="0"/>
              <a:t>Basic idea: Learn a mapping from some latent space to images on a particular manifold</a:t>
            </a:r>
          </a:p>
          <a:p>
            <a:pPr marL="0" indent="0">
              <a:buNone/>
            </a:pPr>
            <a:endParaRPr lang="en-US" dirty="0"/>
          </a:p>
          <a:p>
            <a:endParaRPr lang="en-US" dirty="0"/>
          </a:p>
          <a:p>
            <a:r>
              <a:rPr lang="en-US" dirty="0"/>
              <a:t>Example of a </a:t>
            </a:r>
            <a:r>
              <a:rPr lang="en-US" b="1" i="1" dirty="0"/>
              <a:t>Generative Model:</a:t>
            </a:r>
          </a:p>
          <a:p>
            <a:pPr lvl="1"/>
            <a:r>
              <a:rPr lang="en-US" dirty="0"/>
              <a:t>We can think of classification as a way to compute some P(x) that tells us the probability that image x is a member of a class.</a:t>
            </a:r>
          </a:p>
          <a:p>
            <a:pPr lvl="1"/>
            <a:r>
              <a:rPr lang="en-US" dirty="0"/>
              <a:t>Rather than simply evaluating this distribution, a generative model tries to learn a way to sample from it</a:t>
            </a:r>
          </a:p>
          <a:p>
            <a:endParaRPr lang="en-US" dirty="0"/>
          </a:p>
        </p:txBody>
      </p:sp>
      <p:pic>
        <p:nvPicPr>
          <p:cNvPr id="22" name="Graphic 21">
            <a:extLst>
              <a:ext uri="{FF2B5EF4-FFF2-40B4-BE49-F238E27FC236}">
                <a16:creationId xmlns:a16="http://schemas.microsoft.com/office/drawing/2014/main" id="{8F7BFF25-9D59-DC45-8D2D-9FE6C775D27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030357" y="2166612"/>
            <a:ext cx="4092424" cy="1470331"/>
          </a:xfrm>
          <a:prstGeom prst="rect">
            <a:avLst/>
          </a:prstGeom>
        </p:spPr>
      </p:pic>
    </p:spTree>
    <p:extLst>
      <p:ext uri="{BB962C8B-B14F-4D97-AF65-F5344CB8AC3E}">
        <p14:creationId xmlns:p14="http://schemas.microsoft.com/office/powerpoint/2010/main" val="1271035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99686B-ACAA-FA44-89FC-F0C2B3365A4D}"/>
              </a:ext>
            </a:extLst>
          </p:cNvPr>
          <p:cNvSpPr>
            <a:spLocks noGrp="1"/>
          </p:cNvSpPr>
          <p:nvPr>
            <p:ph type="title"/>
          </p:nvPr>
        </p:nvSpPr>
        <p:spPr/>
        <p:txBody>
          <a:bodyPr/>
          <a:lstStyle/>
          <a:p>
            <a:r>
              <a:rPr lang="en-US" dirty="0"/>
              <a:t>Generative </a:t>
            </a:r>
            <a:r>
              <a:rPr lang="en-US" u="sng" dirty="0"/>
              <a:t>Adversarial</a:t>
            </a:r>
            <a:r>
              <a:rPr lang="en-US" dirty="0"/>
              <a:t> Networks (GANs)</a:t>
            </a:r>
          </a:p>
        </p:txBody>
      </p:sp>
      <p:pic>
        <p:nvPicPr>
          <p:cNvPr id="6" name="Picture 5" descr="A close up of a map&#10;&#10;Description automatically generated">
            <a:extLst>
              <a:ext uri="{FF2B5EF4-FFF2-40B4-BE49-F238E27FC236}">
                <a16:creationId xmlns:a16="http://schemas.microsoft.com/office/drawing/2014/main" id="{2717C27C-768F-5F41-8670-10519527CC1E}"/>
              </a:ext>
            </a:extLst>
          </p:cNvPr>
          <p:cNvPicPr>
            <a:picLocks noChangeAspect="1"/>
          </p:cNvPicPr>
          <p:nvPr/>
        </p:nvPicPr>
        <p:blipFill>
          <a:blip r:embed="rId2"/>
          <a:stretch>
            <a:fillRect/>
          </a:stretch>
        </p:blipFill>
        <p:spPr>
          <a:xfrm>
            <a:off x="4567073" y="3161149"/>
            <a:ext cx="3992880" cy="2963288"/>
          </a:xfrm>
          <a:prstGeom prst="rect">
            <a:avLst/>
          </a:prstGeom>
        </p:spPr>
      </p:pic>
      <p:grpSp>
        <p:nvGrpSpPr>
          <p:cNvPr id="7" name="Group 6">
            <a:extLst>
              <a:ext uri="{FF2B5EF4-FFF2-40B4-BE49-F238E27FC236}">
                <a16:creationId xmlns:a16="http://schemas.microsoft.com/office/drawing/2014/main" id="{D734B46F-0D02-BC46-A301-4C61B8DE0866}"/>
              </a:ext>
            </a:extLst>
          </p:cNvPr>
          <p:cNvGrpSpPr/>
          <p:nvPr/>
        </p:nvGrpSpPr>
        <p:grpSpPr>
          <a:xfrm>
            <a:off x="4664425" y="2928425"/>
            <a:ext cx="1853123" cy="3566984"/>
            <a:chOff x="6573795" y="2042984"/>
            <a:chExt cx="1853123" cy="3566984"/>
          </a:xfrm>
        </p:grpSpPr>
        <p:sp>
          <p:nvSpPr>
            <p:cNvPr id="4" name="Rectangle 3">
              <a:extLst>
                <a:ext uri="{FF2B5EF4-FFF2-40B4-BE49-F238E27FC236}">
                  <a16:creationId xmlns:a16="http://schemas.microsoft.com/office/drawing/2014/main" id="{5DE5B041-B5BC-6346-9636-2BF9FE18D721}"/>
                </a:ext>
              </a:extLst>
            </p:cNvPr>
            <p:cNvSpPr/>
            <p:nvPr/>
          </p:nvSpPr>
          <p:spPr>
            <a:xfrm>
              <a:off x="6573795" y="2042984"/>
              <a:ext cx="1705232" cy="35669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3D939DA-A4A8-A840-98E0-C1E9ED908EF3}"/>
                </a:ext>
              </a:extLst>
            </p:cNvPr>
            <p:cNvSpPr/>
            <p:nvPr/>
          </p:nvSpPr>
          <p:spPr>
            <a:xfrm>
              <a:off x="6767651" y="3201875"/>
              <a:ext cx="1659267" cy="989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ounded Rectangle 8">
            <a:extLst>
              <a:ext uri="{FF2B5EF4-FFF2-40B4-BE49-F238E27FC236}">
                <a16:creationId xmlns:a16="http://schemas.microsoft.com/office/drawing/2014/main" id="{F204977A-7199-C540-84F3-0640A9360751}"/>
              </a:ext>
            </a:extLst>
          </p:cNvPr>
          <p:cNvSpPr/>
          <p:nvPr/>
        </p:nvSpPr>
        <p:spPr>
          <a:xfrm>
            <a:off x="6802412" y="1524714"/>
            <a:ext cx="1636295" cy="11894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Training Data</a:t>
            </a:r>
          </a:p>
        </p:txBody>
      </p:sp>
      <p:sp>
        <p:nvSpPr>
          <p:cNvPr id="10" name="Up Arrow 9">
            <a:extLst>
              <a:ext uri="{FF2B5EF4-FFF2-40B4-BE49-F238E27FC236}">
                <a16:creationId xmlns:a16="http://schemas.microsoft.com/office/drawing/2014/main" id="{D1F09FDD-BD6C-A744-922B-9678D7E0BCDE}"/>
              </a:ext>
            </a:extLst>
          </p:cNvPr>
          <p:cNvSpPr/>
          <p:nvPr/>
        </p:nvSpPr>
        <p:spPr>
          <a:xfrm rot="7472711">
            <a:off x="9085796" y="2431435"/>
            <a:ext cx="666893" cy="130138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 Arrow 11">
            <a:extLst>
              <a:ext uri="{FF2B5EF4-FFF2-40B4-BE49-F238E27FC236}">
                <a16:creationId xmlns:a16="http://schemas.microsoft.com/office/drawing/2014/main" id="{654F68B8-7883-384F-92CB-18B0F2D48D22}"/>
              </a:ext>
            </a:extLst>
          </p:cNvPr>
          <p:cNvSpPr/>
          <p:nvPr/>
        </p:nvSpPr>
        <p:spPr>
          <a:xfrm rot="2758359">
            <a:off x="9075799" y="3641931"/>
            <a:ext cx="666893" cy="158863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3F864CDE-4A83-8B4C-8B5A-784FB8EFB9F1}"/>
              </a:ext>
            </a:extLst>
          </p:cNvPr>
          <p:cNvSpPr/>
          <p:nvPr/>
        </p:nvSpPr>
        <p:spPr>
          <a:xfrm>
            <a:off x="10212111" y="3021611"/>
            <a:ext cx="1676821" cy="148539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Discriminator Network</a:t>
            </a:r>
          </a:p>
        </p:txBody>
      </p:sp>
      <p:sp>
        <p:nvSpPr>
          <p:cNvPr id="2" name="Content Placeholder 1">
            <a:extLst>
              <a:ext uri="{FF2B5EF4-FFF2-40B4-BE49-F238E27FC236}">
                <a16:creationId xmlns:a16="http://schemas.microsoft.com/office/drawing/2014/main" id="{1104386A-9FCA-1243-B9EA-13F58E630306}"/>
              </a:ext>
            </a:extLst>
          </p:cNvPr>
          <p:cNvSpPr>
            <a:spLocks noGrp="1"/>
          </p:cNvSpPr>
          <p:nvPr>
            <p:ph idx="1"/>
          </p:nvPr>
        </p:nvSpPr>
        <p:spPr>
          <a:xfrm>
            <a:off x="377242" y="1367757"/>
            <a:ext cx="5881196" cy="5378483"/>
          </a:xfrm>
        </p:spPr>
        <p:txBody>
          <a:bodyPr>
            <a:normAutofit fontScale="85000" lnSpcReduction="20000"/>
          </a:bodyPr>
          <a:lstStyle/>
          <a:p>
            <a:pPr>
              <a:lnSpc>
                <a:spcPct val="120000"/>
              </a:lnSpc>
            </a:pPr>
            <a:r>
              <a:rPr lang="en-US" dirty="0"/>
              <a:t>Generator network has similar structure to the decoder of our autoencoder</a:t>
            </a:r>
          </a:p>
          <a:p>
            <a:pPr lvl="1">
              <a:lnSpc>
                <a:spcPct val="120000"/>
              </a:lnSpc>
            </a:pPr>
            <a:r>
              <a:rPr lang="en-US" dirty="0"/>
              <a:t>Maps from some latent space to images</a:t>
            </a:r>
          </a:p>
          <a:p>
            <a:pPr>
              <a:lnSpc>
                <a:spcPct val="120000"/>
              </a:lnSpc>
            </a:pPr>
            <a:r>
              <a:rPr lang="en-US" dirty="0"/>
              <a:t>We train it in an adversarial manner against a discriminator network</a:t>
            </a:r>
          </a:p>
          <a:p>
            <a:pPr lvl="1">
              <a:lnSpc>
                <a:spcPct val="120000"/>
              </a:lnSpc>
            </a:pPr>
            <a:r>
              <a:rPr lang="en-US" dirty="0"/>
              <a:t>Generator takes image noise, and tries to create output indistinguishable from training data</a:t>
            </a:r>
          </a:p>
          <a:p>
            <a:pPr lvl="1">
              <a:lnSpc>
                <a:spcPct val="120000"/>
              </a:lnSpc>
            </a:pPr>
            <a:r>
              <a:rPr lang="en-US" dirty="0"/>
              <a:t>Discriminator tries to distinguish between generator output and training data</a:t>
            </a:r>
          </a:p>
        </p:txBody>
      </p:sp>
    </p:spTree>
    <p:extLst>
      <p:ext uri="{BB962C8B-B14F-4D97-AF65-F5344CB8AC3E}">
        <p14:creationId xmlns:p14="http://schemas.microsoft.com/office/powerpoint/2010/main" val="35868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D59FC77-C77A-D64E-9C22-2D2DFAB66FC0}"/>
              </a:ext>
            </a:extLst>
          </p:cNvPr>
          <p:cNvGrpSpPr/>
          <p:nvPr/>
        </p:nvGrpSpPr>
        <p:grpSpPr>
          <a:xfrm>
            <a:off x="2028636" y="3342159"/>
            <a:ext cx="7947214" cy="3463222"/>
            <a:chOff x="2045970" y="1333500"/>
            <a:chExt cx="9364980" cy="4081053"/>
          </a:xfrm>
        </p:grpSpPr>
        <p:pic>
          <p:nvPicPr>
            <p:cNvPr id="6" name="Picture 5">
              <a:extLst>
                <a:ext uri="{FF2B5EF4-FFF2-40B4-BE49-F238E27FC236}">
                  <a16:creationId xmlns:a16="http://schemas.microsoft.com/office/drawing/2014/main" id="{7F0472AC-1B11-DE41-A34A-5965690D9C5A}"/>
                </a:ext>
              </a:extLst>
            </p:cNvPr>
            <p:cNvPicPr>
              <a:picLocks noChangeAspect="1"/>
            </p:cNvPicPr>
            <p:nvPr/>
          </p:nvPicPr>
          <p:blipFill rotWithShape="1">
            <a:blip r:embed="rId2"/>
            <a:srcRect t="17038" b="18494"/>
            <a:stretch/>
          </p:blipFill>
          <p:spPr>
            <a:xfrm>
              <a:off x="2045970" y="1333500"/>
              <a:ext cx="9364980" cy="3825240"/>
            </a:xfrm>
            <a:prstGeom prst="rect">
              <a:avLst/>
            </a:prstGeom>
          </p:spPr>
        </p:pic>
        <p:sp>
          <p:nvSpPr>
            <p:cNvPr id="7" name="TextBox 6">
              <a:extLst>
                <a:ext uri="{FF2B5EF4-FFF2-40B4-BE49-F238E27FC236}">
                  <a16:creationId xmlns:a16="http://schemas.microsoft.com/office/drawing/2014/main" id="{FAA7B95C-D006-2140-8835-A20A30C41A60}"/>
                </a:ext>
              </a:extLst>
            </p:cNvPr>
            <p:cNvSpPr txBox="1"/>
            <p:nvPr/>
          </p:nvSpPr>
          <p:spPr>
            <a:xfrm>
              <a:off x="5322570" y="5045221"/>
              <a:ext cx="2811780" cy="369332"/>
            </a:xfrm>
            <a:prstGeom prst="rect">
              <a:avLst/>
            </a:prstGeom>
            <a:noFill/>
          </p:spPr>
          <p:txBody>
            <a:bodyPr wrap="square" rtlCol="0">
              <a:spAutoFit/>
            </a:bodyPr>
            <a:lstStyle/>
            <a:p>
              <a:pPr algn="ctr"/>
              <a:r>
                <a:rPr lang="en-US" dirty="0"/>
                <a:t>[</a:t>
              </a:r>
              <a:r>
                <a:rPr lang="en-US" dirty="0" err="1"/>
                <a:t>Ledig</a:t>
              </a:r>
              <a:r>
                <a:rPr lang="en-US" dirty="0"/>
                <a:t> et al 2016]</a:t>
              </a:r>
            </a:p>
          </p:txBody>
        </p:sp>
      </p:grpSp>
      <p:sp>
        <p:nvSpPr>
          <p:cNvPr id="3" name="Title 2">
            <a:extLst>
              <a:ext uri="{FF2B5EF4-FFF2-40B4-BE49-F238E27FC236}">
                <a16:creationId xmlns:a16="http://schemas.microsoft.com/office/drawing/2014/main" id="{FA99686B-ACAA-FA44-89FC-F0C2B3365A4D}"/>
              </a:ext>
            </a:extLst>
          </p:cNvPr>
          <p:cNvSpPr>
            <a:spLocks noGrp="1"/>
          </p:cNvSpPr>
          <p:nvPr>
            <p:ph type="title"/>
          </p:nvPr>
        </p:nvSpPr>
        <p:spPr/>
        <p:txBody>
          <a:bodyPr/>
          <a:lstStyle/>
          <a:p>
            <a:r>
              <a:rPr lang="en-US" dirty="0"/>
              <a:t>First: Conditional GANs</a:t>
            </a:r>
          </a:p>
        </p:txBody>
      </p:sp>
      <p:sp>
        <p:nvSpPr>
          <p:cNvPr id="2" name="Content Placeholder 1">
            <a:extLst>
              <a:ext uri="{FF2B5EF4-FFF2-40B4-BE49-F238E27FC236}">
                <a16:creationId xmlns:a16="http://schemas.microsoft.com/office/drawing/2014/main" id="{1104386A-9FCA-1243-B9EA-13F58E630306}"/>
              </a:ext>
            </a:extLst>
          </p:cNvPr>
          <p:cNvSpPr>
            <a:spLocks noGrp="1"/>
          </p:cNvSpPr>
          <p:nvPr>
            <p:ph idx="1"/>
          </p:nvPr>
        </p:nvSpPr>
        <p:spPr>
          <a:xfrm>
            <a:off x="377242" y="1367757"/>
            <a:ext cx="11238110" cy="4903335"/>
          </a:xfrm>
        </p:spPr>
        <p:txBody>
          <a:bodyPr/>
          <a:lstStyle/>
          <a:p>
            <a:r>
              <a:rPr lang="en-US" dirty="0"/>
              <a:t>Generate samples from a </a:t>
            </a:r>
            <a:r>
              <a:rPr lang="en-US" i="1" dirty="0"/>
              <a:t>conditional distribution </a:t>
            </a:r>
            <a:r>
              <a:rPr lang="en-US" dirty="0"/>
              <a:t>(conditioned on some other input)</a:t>
            </a:r>
            <a:r>
              <a:rPr lang="en-US" i="1" dirty="0"/>
              <a:t> </a:t>
            </a:r>
          </a:p>
          <a:p>
            <a:r>
              <a:rPr lang="en-US" dirty="0"/>
              <a:t>Example: generate high-resolution image conditioned on low resolution input</a:t>
            </a:r>
          </a:p>
        </p:txBody>
      </p:sp>
      <p:sp>
        <p:nvSpPr>
          <p:cNvPr id="9" name="Rectangle 8">
            <a:extLst>
              <a:ext uri="{FF2B5EF4-FFF2-40B4-BE49-F238E27FC236}">
                <a16:creationId xmlns:a16="http://schemas.microsoft.com/office/drawing/2014/main" id="{FEADAB90-2E01-36A6-D8EF-3C3F33630726}"/>
              </a:ext>
            </a:extLst>
          </p:cNvPr>
          <p:cNvSpPr/>
          <p:nvPr/>
        </p:nvSpPr>
        <p:spPr>
          <a:xfrm>
            <a:off x="2154477" y="3819424"/>
            <a:ext cx="1878904" cy="26725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073AE27-A792-6FB4-6F1F-22EE8FF55EF2}"/>
              </a:ext>
            </a:extLst>
          </p:cNvPr>
          <p:cNvPicPr>
            <a:picLocks noChangeAspect="1"/>
          </p:cNvPicPr>
          <p:nvPr/>
        </p:nvPicPr>
        <p:blipFill>
          <a:blip r:embed="rId3"/>
          <a:stretch>
            <a:fillRect/>
          </a:stretch>
        </p:blipFill>
        <p:spPr>
          <a:xfrm>
            <a:off x="2738562" y="4512937"/>
            <a:ext cx="710734" cy="1034136"/>
          </a:xfrm>
          <a:prstGeom prst="rect">
            <a:avLst/>
          </a:prstGeom>
        </p:spPr>
      </p:pic>
    </p:spTree>
    <p:extLst>
      <p:ext uri="{BB962C8B-B14F-4D97-AF65-F5344CB8AC3E}">
        <p14:creationId xmlns:p14="http://schemas.microsoft.com/office/powerpoint/2010/main" val="3312136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 name="Shape 1556"/>
          <p:cNvSpPr/>
          <p:nvPr/>
        </p:nvSpPr>
        <p:spPr>
          <a:xfrm>
            <a:off x="2428945" y="1945933"/>
            <a:ext cx="1474764" cy="45685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lgn="ctr" defTabSz="410766" hangingPunct="0"/>
            <a:r>
              <a:rPr sz="2500" kern="0">
                <a:solidFill>
                  <a:srgbClr val="000000"/>
                </a:solidFill>
                <a:latin typeface="Helvetica Light"/>
                <a:sym typeface="Helvetica Light"/>
              </a:rPr>
              <a:t>Generator</a:t>
            </a:r>
          </a:p>
        </p:txBody>
      </p:sp>
      <p:sp>
        <p:nvSpPr>
          <p:cNvPr id="1557" name="Shape 1557"/>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558" name="Shape 1558"/>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559" name="Shape 1559"/>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560" name="Shape 1560"/>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561" name="pasted-image.pdf"/>
          <p:cNvPicPr>
            <a:picLocks noChangeAspect="1"/>
          </p:cNvPicPr>
          <p:nvPr/>
        </p:nvPicPr>
        <p:blipFill>
          <a:blip r:embed="rId3"/>
          <a:stretch>
            <a:fillRect/>
          </a:stretch>
        </p:blipFill>
        <p:spPr>
          <a:xfrm>
            <a:off x="2994458" y="229543"/>
            <a:ext cx="355727" cy="368902"/>
          </a:xfrm>
          <a:prstGeom prst="rect">
            <a:avLst/>
          </a:prstGeom>
          <a:ln w="12700">
            <a:miter lim="400000"/>
          </a:ln>
        </p:spPr>
      </p:pic>
      <p:pic>
        <p:nvPicPr>
          <p:cNvPr id="1562" name="pasted-image.pdf"/>
          <p:cNvPicPr>
            <a:picLocks noChangeAspect="1"/>
          </p:cNvPicPr>
          <p:nvPr/>
        </p:nvPicPr>
        <p:blipFill>
          <a:blip r:embed="rId4"/>
          <a:stretch>
            <a:fillRect/>
          </a:stretch>
        </p:blipFill>
        <p:spPr>
          <a:xfrm>
            <a:off x="942603" y="211862"/>
            <a:ext cx="289852" cy="223976"/>
          </a:xfrm>
          <a:prstGeom prst="rect">
            <a:avLst/>
          </a:prstGeom>
          <a:ln w="12700">
            <a:miter lim="400000"/>
          </a:ln>
        </p:spPr>
      </p:pic>
      <p:pic>
        <p:nvPicPr>
          <p:cNvPr id="1563" name="pasted-image.pdf"/>
          <p:cNvPicPr>
            <a:picLocks noChangeAspect="1"/>
          </p:cNvPicPr>
          <p:nvPr/>
        </p:nvPicPr>
        <p:blipFill>
          <a:blip r:embed="rId5"/>
          <a:stretch>
            <a:fillRect/>
          </a:stretch>
        </p:blipFill>
        <p:spPr>
          <a:xfrm>
            <a:off x="4926802" y="140721"/>
            <a:ext cx="647449" cy="328160"/>
          </a:xfrm>
          <a:prstGeom prst="rect">
            <a:avLst/>
          </a:prstGeom>
          <a:ln w="12700">
            <a:miter lim="400000"/>
          </a:ln>
        </p:spPr>
      </p:pic>
      <p:pic>
        <p:nvPicPr>
          <p:cNvPr id="1564" name="pasted-image.png"/>
          <p:cNvPicPr>
            <a:picLocks noChangeAspect="1"/>
          </p:cNvPicPr>
          <p:nvPr/>
        </p:nvPicPr>
        <p:blipFill>
          <a:blip r:embed="rId6"/>
          <a:stretch>
            <a:fillRect/>
          </a:stretch>
        </p:blipFill>
        <p:spPr>
          <a:xfrm>
            <a:off x="4423788" y="585374"/>
            <a:ext cx="1625601" cy="1625601"/>
          </a:xfrm>
          <a:prstGeom prst="rect">
            <a:avLst/>
          </a:prstGeom>
          <a:ln w="25400">
            <a:solidFill>
              <a:srgbClr val="000000"/>
            </a:solidFill>
            <a:miter lim="400000"/>
          </a:ln>
        </p:spPr>
      </p:pic>
      <p:pic>
        <p:nvPicPr>
          <p:cNvPr id="1565" name="pasted-image-filtered.png"/>
          <p:cNvPicPr>
            <a:picLocks noChangeAspect="1"/>
          </p:cNvPicPr>
          <p:nvPr/>
        </p:nvPicPr>
        <p:blipFill>
          <a:blip r:embed="rId7"/>
          <a:stretch>
            <a:fillRect/>
          </a:stretch>
        </p:blipFill>
        <p:spPr>
          <a:xfrm>
            <a:off x="295254" y="585374"/>
            <a:ext cx="1625601" cy="1625601"/>
          </a:xfrm>
          <a:prstGeom prst="rect">
            <a:avLst/>
          </a:prstGeom>
          <a:ln w="25400">
            <a:solidFill>
              <a:srgbClr val="000000"/>
            </a:solidFill>
            <a:miter lim="400000"/>
          </a:ln>
        </p:spPr>
      </p:pic>
      <p:sp>
        <p:nvSpPr>
          <p:cNvPr id="1566" name="Shape 1566"/>
          <p:cNvSpPr/>
          <p:nvPr/>
        </p:nvSpPr>
        <p:spPr>
          <a:xfrm>
            <a:off x="9118553" y="6383404"/>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spTree>
    <p:extLst>
      <p:ext uri="{BB962C8B-B14F-4D97-AF65-F5344CB8AC3E}">
        <p14:creationId xmlns:p14="http://schemas.microsoft.com/office/powerpoint/2010/main" val="3480329867"/>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9" name="Shape 1569"/>
          <p:cNvSpPr/>
          <p:nvPr/>
        </p:nvSpPr>
        <p:spPr>
          <a:xfrm>
            <a:off x="2428945" y="1945933"/>
            <a:ext cx="1474764" cy="45685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lgn="ctr" defTabSz="410766" hangingPunct="0"/>
            <a:r>
              <a:rPr sz="2500" kern="0">
                <a:solidFill>
                  <a:srgbClr val="000000"/>
                </a:solidFill>
                <a:latin typeface="Helvetica Light"/>
                <a:sym typeface="Helvetica Light"/>
              </a:rPr>
              <a:t>Generator</a:t>
            </a:r>
          </a:p>
        </p:txBody>
      </p:sp>
      <p:sp>
        <p:nvSpPr>
          <p:cNvPr id="1570" name="Shape 1570"/>
          <p:cNvSpPr/>
          <p:nvPr/>
        </p:nvSpPr>
        <p:spPr>
          <a:xfrm>
            <a:off x="6388689" y="1945933"/>
            <a:ext cx="1886735" cy="456856"/>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lgn="ctr" defTabSz="410766" hangingPunct="0"/>
            <a:r>
              <a:rPr sz="2500" kern="0">
                <a:solidFill>
                  <a:srgbClr val="000000"/>
                </a:solidFill>
                <a:latin typeface="Helvetica Light"/>
                <a:sym typeface="Helvetica Light"/>
              </a:rPr>
              <a:t>Discriminator</a:t>
            </a:r>
          </a:p>
        </p:txBody>
      </p:sp>
      <p:sp>
        <p:nvSpPr>
          <p:cNvPr id="1571" name="Shape 1571"/>
          <p:cNvSpPr/>
          <p:nvPr/>
        </p:nvSpPr>
        <p:spPr>
          <a:xfrm>
            <a:off x="6333463" y="1364782"/>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572" name="Shape 1572"/>
          <p:cNvSpPr/>
          <p:nvPr/>
        </p:nvSpPr>
        <p:spPr>
          <a:xfrm rot="10800000">
            <a:off x="723584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573" name="Shape 1573"/>
          <p:cNvSpPr/>
          <p:nvPr/>
        </p:nvSpPr>
        <p:spPr>
          <a:xfrm rot="10800000">
            <a:off x="751865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574" name="Shape 1574"/>
          <p:cNvSpPr/>
          <p:nvPr/>
        </p:nvSpPr>
        <p:spPr>
          <a:xfrm rot="10800000">
            <a:off x="6953035"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575" name="pasted-image.pdf"/>
          <p:cNvPicPr>
            <a:picLocks noChangeAspect="1"/>
          </p:cNvPicPr>
          <p:nvPr/>
        </p:nvPicPr>
        <p:blipFill>
          <a:blip r:embed="rId3"/>
          <a:stretch>
            <a:fillRect/>
          </a:stretch>
        </p:blipFill>
        <p:spPr>
          <a:xfrm>
            <a:off x="7150870" y="216312"/>
            <a:ext cx="382077" cy="329377"/>
          </a:xfrm>
          <a:prstGeom prst="rect">
            <a:avLst/>
          </a:prstGeom>
          <a:ln w="12700">
            <a:miter lim="400000"/>
          </a:ln>
        </p:spPr>
      </p:pic>
      <p:sp>
        <p:nvSpPr>
          <p:cNvPr id="1576" name="Shape 1576"/>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577" name="Shape 1577"/>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578" name="Shape 1578"/>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579" name="Shape 1579"/>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580" name="pasted-image.pdf"/>
          <p:cNvPicPr>
            <a:picLocks noChangeAspect="1"/>
          </p:cNvPicPr>
          <p:nvPr/>
        </p:nvPicPr>
        <p:blipFill>
          <a:blip r:embed="rId4"/>
          <a:stretch>
            <a:fillRect/>
          </a:stretch>
        </p:blipFill>
        <p:spPr>
          <a:xfrm>
            <a:off x="2994458" y="229543"/>
            <a:ext cx="355727" cy="368902"/>
          </a:xfrm>
          <a:prstGeom prst="rect">
            <a:avLst/>
          </a:prstGeom>
          <a:ln w="12700">
            <a:miter lim="400000"/>
          </a:ln>
        </p:spPr>
      </p:pic>
      <p:pic>
        <p:nvPicPr>
          <p:cNvPr id="1581" name="pasted-image.pdf"/>
          <p:cNvPicPr>
            <a:picLocks noChangeAspect="1"/>
          </p:cNvPicPr>
          <p:nvPr/>
        </p:nvPicPr>
        <p:blipFill>
          <a:blip r:embed="rId5"/>
          <a:stretch>
            <a:fillRect/>
          </a:stretch>
        </p:blipFill>
        <p:spPr>
          <a:xfrm>
            <a:off x="942603" y="211862"/>
            <a:ext cx="289852" cy="223976"/>
          </a:xfrm>
          <a:prstGeom prst="rect">
            <a:avLst/>
          </a:prstGeom>
          <a:ln w="12700">
            <a:miter lim="400000"/>
          </a:ln>
        </p:spPr>
      </p:pic>
      <p:pic>
        <p:nvPicPr>
          <p:cNvPr id="1582" name="pasted-image.pdf"/>
          <p:cNvPicPr>
            <a:picLocks noChangeAspect="1"/>
          </p:cNvPicPr>
          <p:nvPr/>
        </p:nvPicPr>
        <p:blipFill>
          <a:blip r:embed="rId6"/>
          <a:stretch>
            <a:fillRect/>
          </a:stretch>
        </p:blipFill>
        <p:spPr>
          <a:xfrm>
            <a:off x="4926802" y="140721"/>
            <a:ext cx="647449" cy="328160"/>
          </a:xfrm>
          <a:prstGeom prst="rect">
            <a:avLst/>
          </a:prstGeom>
          <a:ln w="12700">
            <a:miter lim="400000"/>
          </a:ln>
        </p:spPr>
      </p:pic>
      <p:pic>
        <p:nvPicPr>
          <p:cNvPr id="1583" name="pasted-image.png"/>
          <p:cNvPicPr>
            <a:picLocks noChangeAspect="1"/>
          </p:cNvPicPr>
          <p:nvPr/>
        </p:nvPicPr>
        <p:blipFill>
          <a:blip r:embed="rId7"/>
          <a:stretch>
            <a:fillRect/>
          </a:stretch>
        </p:blipFill>
        <p:spPr>
          <a:xfrm>
            <a:off x="4423788" y="585374"/>
            <a:ext cx="1625601" cy="1625601"/>
          </a:xfrm>
          <a:prstGeom prst="rect">
            <a:avLst/>
          </a:prstGeom>
          <a:ln w="25400">
            <a:solidFill>
              <a:srgbClr val="000000"/>
            </a:solidFill>
            <a:miter lim="400000"/>
          </a:ln>
        </p:spPr>
      </p:pic>
      <p:pic>
        <p:nvPicPr>
          <p:cNvPr id="1584" name="pasted-image-filtered.png"/>
          <p:cNvPicPr>
            <a:picLocks noChangeAspect="1"/>
          </p:cNvPicPr>
          <p:nvPr/>
        </p:nvPicPr>
        <p:blipFill>
          <a:blip r:embed="rId8"/>
          <a:stretch>
            <a:fillRect/>
          </a:stretch>
        </p:blipFill>
        <p:spPr>
          <a:xfrm>
            <a:off x="295254" y="585374"/>
            <a:ext cx="1625601" cy="1625601"/>
          </a:xfrm>
          <a:prstGeom prst="rect">
            <a:avLst/>
          </a:prstGeom>
          <a:ln w="25400">
            <a:solidFill>
              <a:srgbClr val="000000"/>
            </a:solidFill>
            <a:miter lim="400000"/>
          </a:ln>
        </p:spPr>
      </p:pic>
      <p:sp>
        <p:nvSpPr>
          <p:cNvPr id="1585" name="Shape 1585"/>
          <p:cNvSpPr/>
          <p:nvPr/>
        </p:nvSpPr>
        <p:spPr>
          <a:xfrm>
            <a:off x="8430377" y="1100985"/>
            <a:ext cx="2172177" cy="54029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6000"/>
            </a:lvl1pPr>
          </a:lstStyle>
          <a:p>
            <a:pPr algn="ctr" defTabSz="410766" hangingPunct="0"/>
            <a:r>
              <a:rPr sz="3000" kern="0">
                <a:solidFill>
                  <a:srgbClr val="000000"/>
                </a:solidFill>
                <a:latin typeface="Helvetica Light"/>
                <a:sym typeface="Helvetica Light"/>
              </a:rPr>
              <a:t>real or fake?</a:t>
            </a:r>
          </a:p>
        </p:txBody>
      </p:sp>
      <p:sp>
        <p:nvSpPr>
          <p:cNvPr id="1586" name="Shape 1586"/>
          <p:cNvSpPr/>
          <p:nvPr/>
        </p:nvSpPr>
        <p:spPr>
          <a:xfrm>
            <a:off x="9118553" y="6383404"/>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sp>
        <p:nvSpPr>
          <p:cNvPr id="4" name="TextBox 3">
            <a:extLst>
              <a:ext uri="{FF2B5EF4-FFF2-40B4-BE49-F238E27FC236}">
                <a16:creationId xmlns:a16="http://schemas.microsoft.com/office/drawing/2014/main" id="{FE28CD47-D69F-437D-B454-52AA0E402FF6}"/>
              </a:ext>
            </a:extLst>
          </p:cNvPr>
          <p:cNvSpPr txBox="1"/>
          <p:nvPr/>
        </p:nvSpPr>
        <p:spPr>
          <a:xfrm>
            <a:off x="1232455" y="3641344"/>
            <a:ext cx="8161017" cy="1569660"/>
          </a:xfrm>
          <a:prstGeom prst="rect">
            <a:avLst/>
          </a:prstGeom>
          <a:noFill/>
        </p:spPr>
        <p:txBody>
          <a:bodyPr wrap="none" rtlCol="0">
            <a:spAutoFit/>
          </a:bodyPr>
          <a:lstStyle/>
          <a:p>
            <a:r>
              <a:rPr lang="en-US" sz="3200" b="1" dirty="0"/>
              <a:t>G</a:t>
            </a:r>
            <a:r>
              <a:rPr lang="en-US" sz="3200" dirty="0"/>
              <a:t> tries to synthesize fake images that fool </a:t>
            </a:r>
            <a:r>
              <a:rPr lang="en-US" sz="3200" b="1" dirty="0"/>
              <a:t>D</a:t>
            </a:r>
          </a:p>
          <a:p>
            <a:endParaRPr lang="en-US" sz="3200" b="1" dirty="0"/>
          </a:p>
          <a:p>
            <a:r>
              <a:rPr lang="en-US" sz="3200" b="1" dirty="0"/>
              <a:t>D </a:t>
            </a:r>
            <a:r>
              <a:rPr lang="en-US" sz="3200" dirty="0"/>
              <a:t>tries to identify the fakes</a:t>
            </a:r>
          </a:p>
        </p:txBody>
      </p:sp>
    </p:spTree>
    <p:extLst>
      <p:ext uri="{BB962C8B-B14F-4D97-AF65-F5344CB8AC3E}">
        <p14:creationId xmlns:p14="http://schemas.microsoft.com/office/powerpoint/2010/main" val="4096986438"/>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2C0E7-9CCB-2A5D-409C-31921889F57F}"/>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4060E2B7-C10A-F76C-1CF6-6F3FC606D5AC}"/>
              </a:ext>
            </a:extLst>
          </p:cNvPr>
          <p:cNvSpPr>
            <a:spLocks noGrp="1"/>
          </p:cNvSpPr>
          <p:nvPr>
            <p:ph idx="1"/>
          </p:nvPr>
        </p:nvSpPr>
        <p:spPr/>
        <p:txBody>
          <a:bodyPr/>
          <a:lstStyle/>
          <a:p>
            <a:r>
              <a:rPr lang="en-US" dirty="0"/>
              <a:t>The manifold of natural images</a:t>
            </a:r>
          </a:p>
          <a:p>
            <a:r>
              <a:rPr lang="en-US" dirty="0"/>
              <a:t>Image-to-image methods and GANs</a:t>
            </a:r>
          </a:p>
          <a:p>
            <a:r>
              <a:rPr lang="en-US" dirty="0"/>
              <a:t>Image synthesis methods</a:t>
            </a:r>
          </a:p>
          <a:p>
            <a:r>
              <a:rPr lang="en-US" dirty="0"/>
              <a:t>diffusion models</a:t>
            </a:r>
          </a:p>
        </p:txBody>
      </p:sp>
    </p:spTree>
    <p:extLst>
      <p:ext uri="{BB962C8B-B14F-4D97-AF65-F5344CB8AC3E}">
        <p14:creationId xmlns:p14="http://schemas.microsoft.com/office/powerpoint/2010/main" val="26201391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8" name="Shape 1588"/>
          <p:cNvSpPr/>
          <p:nvPr/>
        </p:nvSpPr>
        <p:spPr>
          <a:xfrm>
            <a:off x="6333463" y="1364782"/>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589" name="Shape 1589"/>
          <p:cNvSpPr/>
          <p:nvPr/>
        </p:nvSpPr>
        <p:spPr>
          <a:xfrm rot="10800000">
            <a:off x="723584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590" name="Shape 1590"/>
          <p:cNvSpPr/>
          <p:nvPr/>
        </p:nvSpPr>
        <p:spPr>
          <a:xfrm rot="10800000">
            <a:off x="751865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591" name="Shape 1591"/>
          <p:cNvSpPr/>
          <p:nvPr/>
        </p:nvSpPr>
        <p:spPr>
          <a:xfrm rot="10800000">
            <a:off x="6953035"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592" name="pasted-image.pdf"/>
          <p:cNvPicPr>
            <a:picLocks noChangeAspect="1"/>
          </p:cNvPicPr>
          <p:nvPr/>
        </p:nvPicPr>
        <p:blipFill>
          <a:blip r:embed="rId3"/>
          <a:stretch>
            <a:fillRect/>
          </a:stretch>
        </p:blipFill>
        <p:spPr>
          <a:xfrm>
            <a:off x="7150870" y="216312"/>
            <a:ext cx="382077" cy="329377"/>
          </a:xfrm>
          <a:prstGeom prst="rect">
            <a:avLst/>
          </a:prstGeom>
          <a:ln w="12700">
            <a:miter lim="400000"/>
          </a:ln>
        </p:spPr>
      </p:pic>
      <p:sp>
        <p:nvSpPr>
          <p:cNvPr id="1593" name="Shape 1593"/>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594" name="Shape 1594"/>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595" name="Shape 1595"/>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596" name="Shape 1596"/>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597" name="pasted-image.pdf"/>
          <p:cNvPicPr>
            <a:picLocks noChangeAspect="1"/>
          </p:cNvPicPr>
          <p:nvPr/>
        </p:nvPicPr>
        <p:blipFill>
          <a:blip r:embed="rId4"/>
          <a:stretch>
            <a:fillRect/>
          </a:stretch>
        </p:blipFill>
        <p:spPr>
          <a:xfrm>
            <a:off x="2994458" y="229543"/>
            <a:ext cx="355727" cy="368902"/>
          </a:xfrm>
          <a:prstGeom prst="rect">
            <a:avLst/>
          </a:prstGeom>
          <a:ln w="12700">
            <a:miter lim="400000"/>
          </a:ln>
        </p:spPr>
      </p:pic>
      <p:pic>
        <p:nvPicPr>
          <p:cNvPr id="1598" name="pasted-image.pdf"/>
          <p:cNvPicPr>
            <a:picLocks noChangeAspect="1"/>
          </p:cNvPicPr>
          <p:nvPr/>
        </p:nvPicPr>
        <p:blipFill>
          <a:blip r:embed="rId5"/>
          <a:stretch>
            <a:fillRect/>
          </a:stretch>
        </p:blipFill>
        <p:spPr>
          <a:xfrm>
            <a:off x="942603" y="211862"/>
            <a:ext cx="289852" cy="223976"/>
          </a:xfrm>
          <a:prstGeom prst="rect">
            <a:avLst/>
          </a:prstGeom>
          <a:ln w="12700">
            <a:miter lim="400000"/>
          </a:ln>
        </p:spPr>
      </p:pic>
      <p:grpSp>
        <p:nvGrpSpPr>
          <p:cNvPr id="1604" name="Group 1604"/>
          <p:cNvGrpSpPr/>
          <p:nvPr/>
        </p:nvGrpSpPr>
        <p:grpSpPr>
          <a:xfrm>
            <a:off x="1478231" y="5639705"/>
            <a:ext cx="9235538" cy="687354"/>
            <a:chOff x="0" y="0"/>
            <a:chExt cx="18471073" cy="1374706"/>
          </a:xfrm>
        </p:grpSpPr>
        <p:pic>
          <p:nvPicPr>
            <p:cNvPr id="1599" name="pasted-image.pdf"/>
            <p:cNvPicPr>
              <a:picLocks noChangeAspect="1"/>
            </p:cNvPicPr>
            <p:nvPr/>
          </p:nvPicPr>
          <p:blipFill>
            <a:blip r:embed="rId6"/>
            <a:stretch>
              <a:fillRect/>
            </a:stretch>
          </p:blipFill>
          <p:spPr>
            <a:xfrm>
              <a:off x="3370449" y="0"/>
              <a:ext cx="1878769" cy="903712"/>
            </a:xfrm>
            <a:prstGeom prst="rect">
              <a:avLst/>
            </a:prstGeom>
            <a:ln w="12700" cap="flat">
              <a:noFill/>
              <a:miter lim="400000"/>
            </a:ln>
            <a:effectLst/>
          </p:spPr>
        </p:pic>
        <p:pic>
          <p:nvPicPr>
            <p:cNvPr id="1600" name="pasted-image.pdf"/>
            <p:cNvPicPr>
              <a:picLocks noChangeAspect="1"/>
            </p:cNvPicPr>
            <p:nvPr/>
          </p:nvPicPr>
          <p:blipFill>
            <a:blip r:embed="rId7"/>
            <a:stretch>
              <a:fillRect/>
            </a:stretch>
          </p:blipFill>
          <p:spPr>
            <a:xfrm>
              <a:off x="18328382" y="765"/>
              <a:ext cx="142692" cy="879930"/>
            </a:xfrm>
            <a:prstGeom prst="rect">
              <a:avLst/>
            </a:prstGeom>
            <a:ln w="12700" cap="flat">
              <a:noFill/>
              <a:miter lim="400000"/>
            </a:ln>
            <a:effectLst/>
          </p:spPr>
        </p:pic>
        <p:pic>
          <p:nvPicPr>
            <p:cNvPr id="1601" name="pasted-image.pdf"/>
            <p:cNvPicPr>
              <a:picLocks noChangeAspect="1"/>
            </p:cNvPicPr>
            <p:nvPr/>
          </p:nvPicPr>
          <p:blipFill>
            <a:blip r:embed="rId8"/>
            <a:stretch>
              <a:fillRect/>
            </a:stretch>
          </p:blipFill>
          <p:spPr>
            <a:xfrm>
              <a:off x="0" y="251249"/>
              <a:ext cx="1182152" cy="579014"/>
            </a:xfrm>
            <a:prstGeom prst="rect">
              <a:avLst/>
            </a:prstGeom>
            <a:ln w="12700" cap="flat">
              <a:noFill/>
              <a:miter lim="400000"/>
            </a:ln>
            <a:effectLst/>
          </p:spPr>
        </p:pic>
        <p:pic>
          <p:nvPicPr>
            <p:cNvPr id="1602" name="pasted-image.pdf"/>
            <p:cNvPicPr>
              <a:picLocks noChangeAspect="1"/>
            </p:cNvPicPr>
            <p:nvPr/>
          </p:nvPicPr>
          <p:blipFill>
            <a:blip r:embed="rId9"/>
            <a:stretch>
              <a:fillRect/>
            </a:stretch>
          </p:blipFill>
          <p:spPr>
            <a:xfrm>
              <a:off x="1355107" y="251249"/>
              <a:ext cx="1592287" cy="410135"/>
            </a:xfrm>
            <a:prstGeom prst="rect">
              <a:avLst/>
            </a:prstGeom>
            <a:ln w="12700" cap="flat">
              <a:noFill/>
              <a:miter lim="400000"/>
            </a:ln>
            <a:effectLst/>
          </p:spPr>
        </p:pic>
        <p:pic>
          <p:nvPicPr>
            <p:cNvPr id="1603" name="pasted-image.pdf"/>
            <p:cNvPicPr>
              <a:picLocks noChangeAspect="1"/>
            </p:cNvPicPr>
            <p:nvPr/>
          </p:nvPicPr>
          <p:blipFill>
            <a:blip r:embed="rId3"/>
            <a:stretch>
              <a:fillRect/>
            </a:stretch>
          </p:blipFill>
          <p:spPr>
            <a:xfrm>
              <a:off x="1777802" y="897679"/>
              <a:ext cx="553353" cy="477028"/>
            </a:xfrm>
            <a:prstGeom prst="rect">
              <a:avLst/>
            </a:prstGeom>
            <a:ln w="12700" cap="flat">
              <a:noFill/>
              <a:miter lim="400000"/>
            </a:ln>
            <a:effectLst/>
          </p:spPr>
        </p:pic>
      </p:grpSp>
      <p:grpSp>
        <p:nvGrpSpPr>
          <p:cNvPr id="1608" name="Group 1608"/>
          <p:cNvGrpSpPr/>
          <p:nvPr/>
        </p:nvGrpSpPr>
        <p:grpSpPr>
          <a:xfrm>
            <a:off x="4230838" y="1100399"/>
            <a:ext cx="6254108" cy="5077171"/>
            <a:chOff x="0" y="0"/>
            <a:chExt cx="12508214" cy="10154341"/>
          </a:xfrm>
        </p:grpSpPr>
        <p:pic>
          <p:nvPicPr>
            <p:cNvPr id="1605" name="pasted-image.pdf"/>
            <p:cNvPicPr>
              <a:picLocks noChangeAspect="1"/>
            </p:cNvPicPr>
            <p:nvPr/>
          </p:nvPicPr>
          <p:blipFill>
            <a:blip r:embed="rId10"/>
            <a:stretch>
              <a:fillRect/>
            </a:stretch>
          </p:blipFill>
          <p:spPr>
            <a:xfrm>
              <a:off x="167060" y="9078611"/>
              <a:ext cx="4518556" cy="903712"/>
            </a:xfrm>
            <a:prstGeom prst="rect">
              <a:avLst/>
            </a:prstGeom>
            <a:ln w="12700" cap="flat">
              <a:noFill/>
              <a:miter lim="400000"/>
            </a:ln>
            <a:effectLst/>
          </p:spPr>
        </p:pic>
        <p:sp>
          <p:nvSpPr>
            <p:cNvPr id="1606" name="Shape 1606"/>
            <p:cNvSpPr/>
            <p:nvPr/>
          </p:nvSpPr>
          <p:spPr>
            <a:xfrm>
              <a:off x="8163862" y="0"/>
              <a:ext cx="4344353" cy="108059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5719" tIns="35719" rIns="35719" bIns="35719" numCol="1" anchor="ctr">
              <a:noAutofit/>
            </a:bodyPr>
            <a:lstStyle/>
            <a:p>
              <a:pPr algn="ctr" defTabSz="410766" hangingPunct="0">
                <a:defRPr sz="6000" b="1">
                  <a:solidFill>
                    <a:srgbClr val="C82506"/>
                  </a:solidFill>
                  <a:latin typeface="Helvetica"/>
                  <a:ea typeface="Helvetica"/>
                  <a:cs typeface="Helvetica"/>
                  <a:sym typeface="Helvetica"/>
                </a:defRPr>
              </a:pPr>
              <a:r>
                <a:rPr sz="3000" b="1" kern="0">
                  <a:solidFill>
                    <a:srgbClr val="C82506"/>
                  </a:solidFill>
                  <a:latin typeface="Helvetica"/>
                  <a:cs typeface="Helvetica"/>
                  <a:sym typeface="Helvetica"/>
                </a:rPr>
                <a:t>fake </a:t>
              </a:r>
              <a:r>
                <a:rPr sz="3000" kern="0">
                  <a:solidFill>
                    <a:srgbClr val="000000"/>
                  </a:solidFill>
                  <a:latin typeface="Helvetica Light"/>
                  <a:sym typeface="Helvetica Light"/>
                </a:rPr>
                <a:t>(0.9)</a:t>
              </a:r>
            </a:p>
          </p:txBody>
        </p:sp>
        <p:sp>
          <p:nvSpPr>
            <p:cNvPr id="1607" name="Shape 1607"/>
            <p:cNvSpPr/>
            <p:nvPr/>
          </p:nvSpPr>
          <p:spPr>
            <a:xfrm>
              <a:off x="0" y="8884341"/>
              <a:ext cx="4852677" cy="1270001"/>
            </a:xfrm>
            <a:prstGeom prst="rect">
              <a:avLst/>
            </a:prstGeom>
            <a:noFill/>
            <a:ln w="76200" cap="flat">
              <a:solidFill>
                <a:schemeClr val="accent5"/>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pic>
        <p:nvPicPr>
          <p:cNvPr id="1609" name="pasted-image.pdf"/>
          <p:cNvPicPr>
            <a:picLocks noChangeAspect="1"/>
          </p:cNvPicPr>
          <p:nvPr/>
        </p:nvPicPr>
        <p:blipFill>
          <a:blip r:embed="rId11"/>
          <a:stretch>
            <a:fillRect/>
          </a:stretch>
        </p:blipFill>
        <p:spPr>
          <a:xfrm>
            <a:off x="4926802" y="140721"/>
            <a:ext cx="647449" cy="328160"/>
          </a:xfrm>
          <a:prstGeom prst="rect">
            <a:avLst/>
          </a:prstGeom>
          <a:ln w="12700">
            <a:miter lim="400000"/>
          </a:ln>
        </p:spPr>
      </p:pic>
      <p:pic>
        <p:nvPicPr>
          <p:cNvPr id="1610" name="pasted-image.png"/>
          <p:cNvPicPr>
            <a:picLocks noChangeAspect="1"/>
          </p:cNvPicPr>
          <p:nvPr/>
        </p:nvPicPr>
        <p:blipFill>
          <a:blip r:embed="rId12"/>
          <a:stretch>
            <a:fillRect/>
          </a:stretch>
        </p:blipFill>
        <p:spPr>
          <a:xfrm>
            <a:off x="4423788" y="585374"/>
            <a:ext cx="1625601" cy="1625601"/>
          </a:xfrm>
          <a:prstGeom prst="rect">
            <a:avLst/>
          </a:prstGeom>
          <a:ln w="25400">
            <a:solidFill>
              <a:srgbClr val="000000"/>
            </a:solidFill>
            <a:miter lim="400000"/>
          </a:ln>
        </p:spPr>
      </p:pic>
      <p:pic>
        <p:nvPicPr>
          <p:cNvPr id="1611" name="pasted-image-filtered.png"/>
          <p:cNvPicPr>
            <a:picLocks noChangeAspect="1"/>
          </p:cNvPicPr>
          <p:nvPr/>
        </p:nvPicPr>
        <p:blipFill>
          <a:blip r:embed="rId13"/>
          <a:stretch>
            <a:fillRect/>
          </a:stretch>
        </p:blipFill>
        <p:spPr>
          <a:xfrm>
            <a:off x="295254" y="585374"/>
            <a:ext cx="1625601" cy="1625601"/>
          </a:xfrm>
          <a:prstGeom prst="rect">
            <a:avLst/>
          </a:prstGeom>
          <a:ln w="25400">
            <a:solidFill>
              <a:srgbClr val="000000"/>
            </a:solidFill>
            <a:miter lim="400000"/>
          </a:ln>
        </p:spPr>
      </p:pic>
      <p:grpSp>
        <p:nvGrpSpPr>
          <p:cNvPr id="1626" name="Group 1626"/>
          <p:cNvGrpSpPr/>
          <p:nvPr/>
        </p:nvGrpSpPr>
        <p:grpSpPr>
          <a:xfrm>
            <a:off x="442825" y="2543620"/>
            <a:ext cx="10042121" cy="3633951"/>
            <a:chOff x="0" y="0"/>
            <a:chExt cx="20084240" cy="7267900"/>
          </a:xfrm>
        </p:grpSpPr>
        <p:grpSp>
          <p:nvGrpSpPr>
            <p:cNvPr id="1614" name="Group 1614"/>
            <p:cNvGrpSpPr/>
            <p:nvPr/>
          </p:nvGrpSpPr>
          <p:grpSpPr>
            <a:xfrm>
              <a:off x="13169086" y="6181044"/>
              <a:ext cx="6687666" cy="903712"/>
              <a:chOff x="0" y="0"/>
              <a:chExt cx="6687665" cy="903711"/>
            </a:xfrm>
          </p:grpSpPr>
          <p:pic>
            <p:nvPicPr>
              <p:cNvPr id="1612" name="pasted-image.pdf"/>
              <p:cNvPicPr>
                <a:picLocks noChangeAspect="1"/>
              </p:cNvPicPr>
              <p:nvPr/>
            </p:nvPicPr>
            <p:blipFill>
              <a:blip r:embed="rId14"/>
              <a:stretch>
                <a:fillRect/>
              </a:stretch>
            </p:blipFill>
            <p:spPr>
              <a:xfrm>
                <a:off x="0" y="174776"/>
                <a:ext cx="553352" cy="576409"/>
              </a:xfrm>
              <a:prstGeom prst="rect">
                <a:avLst/>
              </a:prstGeom>
              <a:ln w="12700" cap="flat">
                <a:noFill/>
                <a:miter lim="400000"/>
              </a:ln>
              <a:effectLst/>
            </p:spPr>
          </p:pic>
          <p:pic>
            <p:nvPicPr>
              <p:cNvPr id="1613" name="pasted-image.pdf"/>
              <p:cNvPicPr>
                <a:picLocks noChangeAspect="1"/>
              </p:cNvPicPr>
              <p:nvPr/>
            </p:nvPicPr>
            <p:blipFill>
              <a:blip r:embed="rId15"/>
              <a:stretch>
                <a:fillRect/>
              </a:stretch>
            </p:blipFill>
            <p:spPr>
              <a:xfrm>
                <a:off x="1460796" y="0"/>
                <a:ext cx="5226870" cy="903712"/>
              </a:xfrm>
              <a:prstGeom prst="rect">
                <a:avLst/>
              </a:prstGeom>
              <a:ln w="12700" cap="flat">
                <a:noFill/>
                <a:miter lim="400000"/>
              </a:ln>
              <a:effectLst/>
            </p:spPr>
          </p:pic>
        </p:grpSp>
        <p:sp>
          <p:nvSpPr>
            <p:cNvPr id="1615" name="Shape 1615"/>
            <p:cNvSpPr/>
            <p:nvPr/>
          </p:nvSpPr>
          <p:spPr>
            <a:xfrm>
              <a:off x="14446973" y="5997900"/>
              <a:ext cx="5513953" cy="1270001"/>
            </a:xfrm>
            <a:prstGeom prst="rect">
              <a:avLst/>
            </a:prstGeom>
            <a:noFill/>
            <a:ln w="76200" cap="flat">
              <a:solidFill>
                <a:schemeClr val="accent2"/>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nvGrpSpPr>
            <p:cNvPr id="1625" name="Group 1625"/>
            <p:cNvGrpSpPr/>
            <p:nvPr/>
          </p:nvGrpSpPr>
          <p:grpSpPr>
            <a:xfrm>
              <a:off x="0" y="0"/>
              <a:ext cx="20084241" cy="4566408"/>
              <a:chOff x="0" y="0"/>
              <a:chExt cx="20084240" cy="4566407"/>
            </a:xfrm>
          </p:grpSpPr>
          <p:sp>
            <p:nvSpPr>
              <p:cNvPr id="1616" name="Shape 1616"/>
              <p:cNvSpPr/>
              <p:nvPr/>
            </p:nvSpPr>
            <p:spPr>
              <a:xfrm>
                <a:off x="0" y="0"/>
                <a:ext cx="19230804" cy="0"/>
              </a:xfrm>
              <a:prstGeom prst="line">
                <a:avLst/>
              </a:prstGeom>
              <a:noFill/>
              <a:ln w="152400" cap="flat">
                <a:solidFill>
                  <a:schemeClr val="accent1"/>
                </a:solidFill>
                <a:custDash>
                  <a:ds d="200000" sp="200000"/>
                </a:custDash>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617" name="Shape 1617"/>
              <p:cNvSpPr/>
              <p:nvPr/>
            </p:nvSpPr>
            <p:spPr>
              <a:xfrm>
                <a:off x="11828935" y="2943624"/>
                <a:ext cx="3994373" cy="1"/>
              </a:xfrm>
              <a:prstGeom prst="line">
                <a:avLst/>
              </a:prstGeom>
              <a:noFill/>
              <a:ln w="38100" cap="flat">
                <a:solidFill>
                  <a:srgbClr val="000000"/>
                </a:solidFill>
                <a:prstDash val="solid"/>
                <a:miter lim="400000"/>
                <a:tailEnd type="stealth" w="med" len="med"/>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618" name="Shape 1618"/>
              <p:cNvSpPr/>
              <p:nvPr/>
            </p:nvSpPr>
            <p:spPr>
              <a:xfrm rot="10800000">
                <a:off x="13633698" y="1824901"/>
                <a:ext cx="384843" cy="2249267"/>
              </a:xfrm>
              <a:prstGeom prst="rect">
                <a:avLst/>
              </a:prstGeom>
              <a:solidFill>
                <a:srgbClr val="FFFFFF"/>
              </a:solidFill>
              <a:ln w="381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19" name="Shape 1619"/>
              <p:cNvSpPr/>
              <p:nvPr/>
            </p:nvSpPr>
            <p:spPr>
              <a:xfrm rot="10800000">
                <a:off x="14199317" y="1824901"/>
                <a:ext cx="384844" cy="2249267"/>
              </a:xfrm>
              <a:prstGeom prst="rect">
                <a:avLst/>
              </a:prstGeom>
              <a:solidFill>
                <a:srgbClr val="FFFFFF"/>
              </a:solidFill>
              <a:ln w="381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20" name="Shape 1620"/>
              <p:cNvSpPr/>
              <p:nvPr/>
            </p:nvSpPr>
            <p:spPr>
              <a:xfrm rot="10800000">
                <a:off x="13068079" y="1824901"/>
                <a:ext cx="384844" cy="2249267"/>
              </a:xfrm>
              <a:prstGeom prst="rect">
                <a:avLst/>
              </a:prstGeom>
              <a:solidFill>
                <a:srgbClr val="FFFFFF"/>
              </a:solidFill>
              <a:ln w="381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21" name="Shape 1621"/>
              <p:cNvSpPr/>
              <p:nvPr/>
            </p:nvSpPr>
            <p:spPr>
              <a:xfrm>
                <a:off x="15739888" y="2477704"/>
                <a:ext cx="4344353" cy="108059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5719" tIns="35719" rIns="35719" bIns="35719" numCol="1" anchor="ctr">
                <a:noAutofit/>
              </a:bodyPr>
              <a:lstStyle/>
              <a:p>
                <a:pPr algn="ctr" defTabSz="410766" hangingPunct="0">
                  <a:defRPr sz="6000" b="1">
                    <a:solidFill>
                      <a:srgbClr val="00882B"/>
                    </a:solidFill>
                    <a:latin typeface="Helvetica"/>
                    <a:ea typeface="Helvetica"/>
                    <a:cs typeface="Helvetica"/>
                    <a:sym typeface="Helvetica"/>
                  </a:defRPr>
                </a:pPr>
                <a:r>
                  <a:rPr sz="3000" b="1" kern="0">
                    <a:solidFill>
                      <a:srgbClr val="00882B"/>
                    </a:solidFill>
                    <a:latin typeface="Helvetica"/>
                    <a:cs typeface="Helvetica"/>
                    <a:sym typeface="Helvetica"/>
                  </a:rPr>
                  <a:t>real </a:t>
                </a:r>
                <a:r>
                  <a:rPr sz="3000" kern="0">
                    <a:solidFill>
                      <a:srgbClr val="000000"/>
                    </a:solidFill>
                    <a:latin typeface="Helvetica Light"/>
                    <a:sym typeface="Helvetica Light"/>
                  </a:rPr>
                  <a:t>(0.1)</a:t>
                </a:r>
              </a:p>
            </p:txBody>
          </p:sp>
          <p:pic>
            <p:nvPicPr>
              <p:cNvPr id="1622" name="pasted-image.pdf"/>
              <p:cNvPicPr>
                <a:picLocks noChangeAspect="1"/>
              </p:cNvPicPr>
              <p:nvPr/>
            </p:nvPicPr>
            <p:blipFill>
              <a:blip r:embed="rId3"/>
              <a:stretch>
                <a:fillRect/>
              </a:stretch>
            </p:blipFill>
            <p:spPr>
              <a:xfrm>
                <a:off x="13463748" y="652592"/>
                <a:ext cx="764154" cy="658753"/>
              </a:xfrm>
              <a:prstGeom prst="rect">
                <a:avLst/>
              </a:prstGeom>
              <a:ln w="12700" cap="flat">
                <a:noFill/>
                <a:miter lim="400000"/>
              </a:ln>
              <a:effectLst/>
            </p:spPr>
          </p:pic>
          <p:pic>
            <p:nvPicPr>
              <p:cNvPr id="1623" name="pasted-image.pdf"/>
              <p:cNvPicPr>
                <a:picLocks noChangeAspect="1"/>
              </p:cNvPicPr>
              <p:nvPr/>
            </p:nvPicPr>
            <p:blipFill>
              <a:blip r:embed="rId16"/>
              <a:stretch>
                <a:fillRect/>
              </a:stretch>
            </p:blipFill>
            <p:spPr>
              <a:xfrm>
                <a:off x="9338726" y="384254"/>
                <a:ext cx="553352" cy="632403"/>
              </a:xfrm>
              <a:prstGeom prst="rect">
                <a:avLst/>
              </a:prstGeom>
              <a:ln w="12700" cap="flat">
                <a:noFill/>
                <a:miter lim="400000"/>
              </a:ln>
              <a:effectLst/>
            </p:spPr>
          </p:pic>
          <p:pic>
            <p:nvPicPr>
              <p:cNvPr id="1624" name="Screen Shot 2017-02-03 at 10.02.37 PM.png"/>
              <p:cNvPicPr>
                <a:picLocks noChangeAspect="1"/>
              </p:cNvPicPr>
              <p:nvPr/>
            </p:nvPicPr>
            <p:blipFill>
              <a:blip r:embed="rId17"/>
              <a:srcRect l="654" t="654"/>
              <a:stretch>
                <a:fillRect/>
              </a:stretch>
            </p:blipFill>
            <p:spPr>
              <a:xfrm>
                <a:off x="7945549" y="1226691"/>
                <a:ext cx="3339717" cy="3339717"/>
              </a:xfrm>
              <a:prstGeom prst="rect">
                <a:avLst/>
              </a:prstGeom>
              <a:ln w="25400" cap="flat">
                <a:solidFill>
                  <a:srgbClr val="000000"/>
                </a:solidFill>
                <a:prstDash val="solid"/>
                <a:miter lim="400000"/>
              </a:ln>
              <a:effectLst/>
            </p:spPr>
          </p:pic>
        </p:grpSp>
      </p:grpSp>
      <p:sp>
        <p:nvSpPr>
          <p:cNvPr id="1627" name="Shape 1627"/>
          <p:cNvSpPr/>
          <p:nvPr/>
        </p:nvSpPr>
        <p:spPr>
          <a:xfrm>
            <a:off x="9981170" y="6520972"/>
            <a:ext cx="2031005" cy="28757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1400" kern="0" dirty="0">
                <a:solidFill>
                  <a:srgbClr val="000000"/>
                </a:solidFill>
                <a:latin typeface="Helvetica Light"/>
                <a:sym typeface="Helvetica Light"/>
              </a:rPr>
              <a:t>[Goodfellow et al., 2014]</a:t>
            </a:r>
          </a:p>
        </p:txBody>
      </p:sp>
      <p:sp>
        <p:nvSpPr>
          <p:cNvPr id="3" name="TextBox 2">
            <a:extLst>
              <a:ext uri="{FF2B5EF4-FFF2-40B4-BE49-F238E27FC236}">
                <a16:creationId xmlns:a16="http://schemas.microsoft.com/office/drawing/2014/main" id="{D165D1DA-22CD-114C-9133-C8672137F94A}"/>
              </a:ext>
            </a:extLst>
          </p:cNvPr>
          <p:cNvSpPr txBox="1"/>
          <p:nvPr/>
        </p:nvSpPr>
        <p:spPr>
          <a:xfrm>
            <a:off x="3600023" y="5062965"/>
            <a:ext cx="3828244" cy="369332"/>
          </a:xfrm>
          <a:prstGeom prst="rect">
            <a:avLst/>
          </a:prstGeom>
          <a:noFill/>
        </p:spPr>
        <p:txBody>
          <a:bodyPr wrap="square" rtlCol="0">
            <a:spAutoFit/>
          </a:bodyPr>
          <a:lstStyle/>
          <a:p>
            <a:r>
              <a:rPr lang="en-US" dirty="0"/>
              <a:t>(Identify generated images as fake)</a:t>
            </a:r>
          </a:p>
        </p:txBody>
      </p:sp>
      <p:sp>
        <p:nvSpPr>
          <p:cNvPr id="44" name="TextBox 43">
            <a:extLst>
              <a:ext uri="{FF2B5EF4-FFF2-40B4-BE49-F238E27FC236}">
                <a16:creationId xmlns:a16="http://schemas.microsoft.com/office/drawing/2014/main" id="{08CE7FD0-F109-2A44-8426-149A26FBB543}"/>
              </a:ext>
            </a:extLst>
          </p:cNvPr>
          <p:cNvSpPr txBox="1"/>
          <p:nvPr/>
        </p:nvSpPr>
        <p:spPr>
          <a:xfrm>
            <a:off x="7365738" y="5064421"/>
            <a:ext cx="3443399" cy="369332"/>
          </a:xfrm>
          <a:prstGeom prst="rect">
            <a:avLst/>
          </a:prstGeom>
          <a:noFill/>
        </p:spPr>
        <p:txBody>
          <a:bodyPr wrap="square" rtlCol="0">
            <a:spAutoFit/>
          </a:bodyPr>
          <a:lstStyle/>
          <a:p>
            <a:r>
              <a:rPr lang="en-US" dirty="0"/>
              <a:t>(Identify training images as real)</a:t>
            </a:r>
          </a:p>
        </p:txBody>
      </p:sp>
    </p:spTree>
    <p:extLst>
      <p:ext uri="{BB962C8B-B14F-4D97-AF65-F5344CB8AC3E}">
        <p14:creationId xmlns:p14="http://schemas.microsoft.com/office/powerpoint/2010/main" val="313551447"/>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6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6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8" grpId="0" animBg="1" advAuto="0"/>
      <p:bldP spid="1626" grpId="0"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9" name="Shape 1629"/>
          <p:cNvSpPr/>
          <p:nvPr/>
        </p:nvSpPr>
        <p:spPr>
          <a:xfrm flipH="1" flipV="1">
            <a:off x="2173728" y="1573740"/>
            <a:ext cx="6153597" cy="1"/>
          </a:xfrm>
          <a:prstGeom prst="line">
            <a:avLst/>
          </a:prstGeom>
          <a:ln w="63500">
            <a:solidFill>
              <a:schemeClr val="accent4"/>
            </a:solidFill>
            <a:prstDash val="sysDot"/>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pic>
        <p:nvPicPr>
          <p:cNvPr id="1630" name="pasted-image.pdf"/>
          <p:cNvPicPr>
            <a:picLocks noChangeAspect="1"/>
          </p:cNvPicPr>
          <p:nvPr/>
        </p:nvPicPr>
        <p:blipFill>
          <a:blip r:embed="rId3"/>
          <a:stretch>
            <a:fillRect/>
          </a:stretch>
        </p:blipFill>
        <p:spPr>
          <a:xfrm>
            <a:off x="2559512" y="4782138"/>
            <a:ext cx="711704" cy="301570"/>
          </a:xfrm>
          <a:prstGeom prst="rect">
            <a:avLst/>
          </a:prstGeom>
          <a:ln w="12700">
            <a:miter lim="400000"/>
          </a:ln>
        </p:spPr>
      </p:pic>
      <p:sp>
        <p:nvSpPr>
          <p:cNvPr id="1631" name="Shape 1631"/>
          <p:cNvSpPr/>
          <p:nvPr/>
        </p:nvSpPr>
        <p:spPr>
          <a:xfrm>
            <a:off x="727061" y="3129949"/>
            <a:ext cx="8432264" cy="1538862"/>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p>
            <a:pPr defTabSz="410766" hangingPunct="0">
              <a:spcBef>
                <a:spcPts val="2100"/>
              </a:spcBef>
              <a:defRPr sz="6000" b="1">
                <a:latin typeface="Helvetica"/>
                <a:ea typeface="Helvetica"/>
                <a:cs typeface="Helvetica"/>
                <a:sym typeface="Helvetica"/>
              </a:defRPr>
            </a:pPr>
            <a:r>
              <a:rPr sz="3000" b="1" kern="0" dirty="0">
                <a:solidFill>
                  <a:srgbClr val="000000"/>
                </a:solidFill>
                <a:latin typeface="Helvetica"/>
                <a:cs typeface="Helvetica"/>
                <a:sym typeface="Helvetica"/>
              </a:rPr>
              <a:t>G </a:t>
            </a:r>
            <a:r>
              <a:rPr sz="3000" kern="0" dirty="0">
                <a:solidFill>
                  <a:srgbClr val="000000"/>
                </a:solidFill>
                <a:latin typeface="Helvetica Light"/>
                <a:sym typeface="Helvetica Light"/>
              </a:rPr>
              <a:t>tries to synthesize fake images that </a:t>
            </a:r>
            <a:r>
              <a:rPr sz="3000" b="1" i="1" kern="0" dirty="0">
                <a:solidFill>
                  <a:srgbClr val="DE6A10"/>
                </a:solidFill>
                <a:latin typeface="Helvetica"/>
                <a:cs typeface="Helvetica"/>
                <a:sym typeface="Helvetica"/>
              </a:rPr>
              <a:t>fool</a:t>
            </a:r>
            <a:r>
              <a:rPr sz="3000" kern="0" dirty="0">
                <a:solidFill>
                  <a:srgbClr val="000000"/>
                </a:solidFill>
                <a:latin typeface="Helvetica Light"/>
                <a:sym typeface="Helvetica Light"/>
              </a:rPr>
              <a:t> </a:t>
            </a:r>
            <a:r>
              <a:rPr sz="3000" b="1" kern="0" dirty="0">
                <a:solidFill>
                  <a:srgbClr val="000000"/>
                </a:solidFill>
                <a:latin typeface="Helvetica"/>
                <a:cs typeface="Helvetica"/>
                <a:sym typeface="Helvetica"/>
              </a:rPr>
              <a:t>D</a:t>
            </a:r>
            <a:r>
              <a:rPr sz="3000" kern="0" dirty="0">
                <a:solidFill>
                  <a:srgbClr val="000000"/>
                </a:solidFill>
                <a:latin typeface="Helvetica Light"/>
                <a:sym typeface="Helvetica Light"/>
              </a:rPr>
              <a:t>:</a:t>
            </a:r>
          </a:p>
        </p:txBody>
      </p:sp>
      <p:pic>
        <p:nvPicPr>
          <p:cNvPr id="1632" name="pasted-image.pdf"/>
          <p:cNvPicPr>
            <a:picLocks noChangeAspect="1"/>
          </p:cNvPicPr>
          <p:nvPr/>
        </p:nvPicPr>
        <p:blipFill>
          <a:blip r:embed="rId4"/>
          <a:stretch>
            <a:fillRect/>
          </a:stretch>
        </p:blipFill>
        <p:spPr>
          <a:xfrm>
            <a:off x="4719272" y="4755939"/>
            <a:ext cx="2259278" cy="451856"/>
          </a:xfrm>
          <a:prstGeom prst="rect">
            <a:avLst/>
          </a:prstGeom>
          <a:ln w="12700">
            <a:miter lim="400000"/>
          </a:ln>
        </p:spPr>
      </p:pic>
      <p:pic>
        <p:nvPicPr>
          <p:cNvPr id="1633" name="pasted-image.pdf"/>
          <p:cNvPicPr>
            <a:picLocks noChangeAspect="1"/>
          </p:cNvPicPr>
          <p:nvPr/>
        </p:nvPicPr>
        <p:blipFill>
          <a:blip r:embed="rId5"/>
          <a:stretch>
            <a:fillRect/>
          </a:stretch>
        </p:blipFill>
        <p:spPr>
          <a:xfrm>
            <a:off x="3568360" y="4755939"/>
            <a:ext cx="939385" cy="451856"/>
          </a:xfrm>
          <a:prstGeom prst="rect">
            <a:avLst/>
          </a:prstGeom>
          <a:ln w="12700">
            <a:miter lim="400000"/>
          </a:ln>
        </p:spPr>
      </p:pic>
      <p:grpSp>
        <p:nvGrpSpPr>
          <p:cNvPr id="1636" name="Group 1636"/>
          <p:cNvGrpSpPr/>
          <p:nvPr/>
        </p:nvGrpSpPr>
        <p:grpSpPr>
          <a:xfrm>
            <a:off x="7432272" y="4750376"/>
            <a:ext cx="3343834" cy="451856"/>
            <a:chOff x="0" y="0"/>
            <a:chExt cx="6687665" cy="903711"/>
          </a:xfrm>
        </p:grpSpPr>
        <p:pic>
          <p:nvPicPr>
            <p:cNvPr id="1634" name="pasted-image.pdf"/>
            <p:cNvPicPr>
              <a:picLocks noChangeAspect="1"/>
            </p:cNvPicPr>
            <p:nvPr/>
          </p:nvPicPr>
          <p:blipFill>
            <a:blip r:embed="rId6"/>
            <a:stretch>
              <a:fillRect/>
            </a:stretch>
          </p:blipFill>
          <p:spPr>
            <a:xfrm>
              <a:off x="0" y="174776"/>
              <a:ext cx="553352" cy="576409"/>
            </a:xfrm>
            <a:prstGeom prst="rect">
              <a:avLst/>
            </a:prstGeom>
            <a:ln w="12700" cap="flat">
              <a:noFill/>
              <a:miter lim="400000"/>
            </a:ln>
            <a:effectLst/>
          </p:spPr>
        </p:pic>
        <p:pic>
          <p:nvPicPr>
            <p:cNvPr id="1635" name="pasted-image.pdf"/>
            <p:cNvPicPr>
              <a:picLocks noChangeAspect="1"/>
            </p:cNvPicPr>
            <p:nvPr/>
          </p:nvPicPr>
          <p:blipFill>
            <a:blip r:embed="rId7"/>
            <a:stretch>
              <a:fillRect/>
            </a:stretch>
          </p:blipFill>
          <p:spPr>
            <a:xfrm>
              <a:off x="1460796" y="0"/>
              <a:ext cx="5226870" cy="903712"/>
            </a:xfrm>
            <a:prstGeom prst="rect">
              <a:avLst/>
            </a:prstGeom>
            <a:ln w="12700" cap="flat">
              <a:noFill/>
              <a:miter lim="400000"/>
            </a:ln>
            <a:effectLst/>
          </p:spPr>
        </p:pic>
      </p:grpSp>
      <p:pic>
        <p:nvPicPr>
          <p:cNvPr id="1637" name="pasted-image.pdf"/>
          <p:cNvPicPr>
            <a:picLocks noChangeAspect="1"/>
          </p:cNvPicPr>
          <p:nvPr/>
        </p:nvPicPr>
        <p:blipFill>
          <a:blip r:embed="rId8"/>
          <a:stretch>
            <a:fillRect/>
          </a:stretch>
        </p:blipFill>
        <p:spPr>
          <a:xfrm>
            <a:off x="11110826" y="4756322"/>
            <a:ext cx="71347" cy="439965"/>
          </a:xfrm>
          <a:prstGeom prst="rect">
            <a:avLst/>
          </a:prstGeom>
          <a:ln w="12700">
            <a:miter lim="400000"/>
          </a:ln>
        </p:spPr>
      </p:pic>
      <p:sp>
        <p:nvSpPr>
          <p:cNvPr id="1638" name="Shape 1638"/>
          <p:cNvSpPr/>
          <p:nvPr/>
        </p:nvSpPr>
        <p:spPr>
          <a:xfrm>
            <a:off x="8430377" y="1094635"/>
            <a:ext cx="2172177" cy="54029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6000"/>
            </a:lvl1pPr>
          </a:lstStyle>
          <a:p>
            <a:pPr algn="ctr" defTabSz="410766" hangingPunct="0"/>
            <a:r>
              <a:rPr sz="3000" kern="0">
                <a:solidFill>
                  <a:srgbClr val="000000"/>
                </a:solidFill>
                <a:latin typeface="Helvetica Light"/>
                <a:sym typeface="Helvetica Light"/>
              </a:rPr>
              <a:t>real or fake?</a:t>
            </a:r>
          </a:p>
        </p:txBody>
      </p:sp>
      <p:pic>
        <p:nvPicPr>
          <p:cNvPr id="1639" name="pasted-image.pdf"/>
          <p:cNvPicPr>
            <a:picLocks noChangeAspect="1"/>
          </p:cNvPicPr>
          <p:nvPr/>
        </p:nvPicPr>
        <p:blipFill>
          <a:blip r:embed="rId9"/>
          <a:stretch>
            <a:fillRect/>
          </a:stretch>
        </p:blipFill>
        <p:spPr>
          <a:xfrm>
            <a:off x="2811949" y="5197035"/>
            <a:ext cx="244929" cy="254001"/>
          </a:xfrm>
          <a:prstGeom prst="rect">
            <a:avLst/>
          </a:prstGeom>
          <a:ln w="12700">
            <a:miter lim="400000"/>
          </a:ln>
        </p:spPr>
      </p:pic>
      <p:pic>
        <p:nvPicPr>
          <p:cNvPr id="1640" name="pasted-image.pdf"/>
          <p:cNvPicPr>
            <a:picLocks noChangeAspect="1"/>
          </p:cNvPicPr>
          <p:nvPr/>
        </p:nvPicPr>
        <p:blipFill>
          <a:blip r:embed="rId10"/>
          <a:stretch>
            <a:fillRect/>
          </a:stretch>
        </p:blipFill>
        <p:spPr>
          <a:xfrm>
            <a:off x="1883135" y="4881564"/>
            <a:ext cx="591076" cy="289507"/>
          </a:xfrm>
          <a:prstGeom prst="rect">
            <a:avLst/>
          </a:prstGeom>
          <a:ln w="12700">
            <a:miter lim="400000"/>
          </a:ln>
        </p:spPr>
      </p:pic>
      <p:sp>
        <p:nvSpPr>
          <p:cNvPr id="1641" name="Shape 1641"/>
          <p:cNvSpPr/>
          <p:nvPr/>
        </p:nvSpPr>
        <p:spPr>
          <a:xfrm>
            <a:off x="6333463" y="1364782"/>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642" name="Shape 1642"/>
          <p:cNvSpPr/>
          <p:nvPr/>
        </p:nvSpPr>
        <p:spPr>
          <a:xfrm rot="10800000">
            <a:off x="723584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43" name="Shape 1643"/>
          <p:cNvSpPr/>
          <p:nvPr/>
        </p:nvSpPr>
        <p:spPr>
          <a:xfrm rot="10800000">
            <a:off x="751865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44" name="Shape 1644"/>
          <p:cNvSpPr/>
          <p:nvPr/>
        </p:nvSpPr>
        <p:spPr>
          <a:xfrm rot="10800000">
            <a:off x="6953035"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645" name="pasted-image.pdf"/>
          <p:cNvPicPr>
            <a:picLocks noChangeAspect="1"/>
          </p:cNvPicPr>
          <p:nvPr/>
        </p:nvPicPr>
        <p:blipFill>
          <a:blip r:embed="rId11"/>
          <a:stretch>
            <a:fillRect/>
          </a:stretch>
        </p:blipFill>
        <p:spPr>
          <a:xfrm>
            <a:off x="7150870" y="216312"/>
            <a:ext cx="382077" cy="329377"/>
          </a:xfrm>
          <a:prstGeom prst="rect">
            <a:avLst/>
          </a:prstGeom>
          <a:ln w="12700">
            <a:miter lim="400000"/>
          </a:ln>
        </p:spPr>
      </p:pic>
      <p:sp>
        <p:nvSpPr>
          <p:cNvPr id="1646" name="Shape 1646"/>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647" name="Shape 1647"/>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48" name="Shape 1648"/>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49" name="Shape 1649"/>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650" name="pasted-image.pdf"/>
          <p:cNvPicPr>
            <a:picLocks noChangeAspect="1"/>
          </p:cNvPicPr>
          <p:nvPr/>
        </p:nvPicPr>
        <p:blipFill>
          <a:blip r:embed="rId9"/>
          <a:stretch>
            <a:fillRect/>
          </a:stretch>
        </p:blipFill>
        <p:spPr>
          <a:xfrm>
            <a:off x="2994458" y="229543"/>
            <a:ext cx="355727" cy="368902"/>
          </a:xfrm>
          <a:prstGeom prst="rect">
            <a:avLst/>
          </a:prstGeom>
          <a:ln w="12700">
            <a:miter lim="400000"/>
          </a:ln>
        </p:spPr>
      </p:pic>
      <p:pic>
        <p:nvPicPr>
          <p:cNvPr id="1651" name="pasted-image.pdf"/>
          <p:cNvPicPr>
            <a:picLocks noChangeAspect="1"/>
          </p:cNvPicPr>
          <p:nvPr/>
        </p:nvPicPr>
        <p:blipFill>
          <a:blip r:embed="rId12"/>
          <a:stretch>
            <a:fillRect/>
          </a:stretch>
        </p:blipFill>
        <p:spPr>
          <a:xfrm>
            <a:off x="942603" y="211862"/>
            <a:ext cx="289852" cy="223976"/>
          </a:xfrm>
          <a:prstGeom prst="rect">
            <a:avLst/>
          </a:prstGeom>
          <a:ln w="12700">
            <a:miter lim="400000"/>
          </a:ln>
        </p:spPr>
      </p:pic>
      <p:pic>
        <p:nvPicPr>
          <p:cNvPr id="1652" name="pasted-image.pdf"/>
          <p:cNvPicPr>
            <a:picLocks noChangeAspect="1"/>
          </p:cNvPicPr>
          <p:nvPr/>
        </p:nvPicPr>
        <p:blipFill>
          <a:blip r:embed="rId13"/>
          <a:stretch>
            <a:fillRect/>
          </a:stretch>
        </p:blipFill>
        <p:spPr>
          <a:xfrm>
            <a:off x="4926802" y="140721"/>
            <a:ext cx="647449" cy="328160"/>
          </a:xfrm>
          <a:prstGeom prst="rect">
            <a:avLst/>
          </a:prstGeom>
          <a:ln w="12700">
            <a:miter lim="400000"/>
          </a:ln>
        </p:spPr>
      </p:pic>
      <p:sp>
        <p:nvSpPr>
          <p:cNvPr id="1653" name="Shape 1653"/>
          <p:cNvSpPr/>
          <p:nvPr/>
        </p:nvSpPr>
        <p:spPr>
          <a:xfrm>
            <a:off x="2483771" y="4718638"/>
            <a:ext cx="901285" cy="794732"/>
          </a:xfrm>
          <a:prstGeom prst="rect">
            <a:avLst/>
          </a:prstGeom>
          <a:ln w="76200">
            <a:solidFill>
              <a:schemeClr val="accent4"/>
            </a:solidFill>
            <a:miter lim="400000"/>
          </a:ln>
        </p:spPr>
        <p:txBody>
          <a:bodyPr lIns="35719" tIns="35719" rIns="35719" bIns="35719" anchor="ctr"/>
          <a:lstStyle/>
          <a:p>
            <a:pPr algn="ctr" defTabSz="410766" hangingPunct="0">
              <a:defRPr sz="3200">
                <a:solidFill>
                  <a:srgbClr val="0365C0"/>
                </a:solidFill>
              </a:defRPr>
            </a:pPr>
            <a:endParaRPr sz="1600" kern="0">
              <a:solidFill>
                <a:srgbClr val="0365C0"/>
              </a:solidFill>
              <a:latin typeface="Helvetica Light"/>
              <a:sym typeface="Helvetica Light"/>
            </a:endParaRPr>
          </a:p>
        </p:txBody>
      </p:sp>
      <p:pic>
        <p:nvPicPr>
          <p:cNvPr id="1654" name="pasted-image.png"/>
          <p:cNvPicPr>
            <a:picLocks noChangeAspect="1"/>
          </p:cNvPicPr>
          <p:nvPr/>
        </p:nvPicPr>
        <p:blipFill>
          <a:blip r:embed="rId14"/>
          <a:stretch>
            <a:fillRect/>
          </a:stretch>
        </p:blipFill>
        <p:spPr>
          <a:xfrm>
            <a:off x="4423788" y="585374"/>
            <a:ext cx="1625601" cy="1625601"/>
          </a:xfrm>
          <a:prstGeom prst="rect">
            <a:avLst/>
          </a:prstGeom>
          <a:ln w="25400">
            <a:solidFill>
              <a:srgbClr val="000000"/>
            </a:solidFill>
            <a:miter lim="400000"/>
          </a:ln>
        </p:spPr>
      </p:pic>
      <p:pic>
        <p:nvPicPr>
          <p:cNvPr id="1655" name="pasted-image-filtered.png"/>
          <p:cNvPicPr>
            <a:picLocks noChangeAspect="1"/>
          </p:cNvPicPr>
          <p:nvPr/>
        </p:nvPicPr>
        <p:blipFill>
          <a:blip r:embed="rId15"/>
          <a:stretch>
            <a:fillRect/>
          </a:stretch>
        </p:blipFill>
        <p:spPr>
          <a:xfrm>
            <a:off x="295254" y="585374"/>
            <a:ext cx="1625601" cy="1625601"/>
          </a:xfrm>
          <a:prstGeom prst="rect">
            <a:avLst/>
          </a:prstGeom>
          <a:ln w="25400">
            <a:solidFill>
              <a:srgbClr val="000000"/>
            </a:solidFill>
            <a:miter lim="400000"/>
          </a:ln>
        </p:spPr>
      </p:pic>
      <p:pic>
        <p:nvPicPr>
          <p:cNvPr id="1656" name="pasted-image.png"/>
          <p:cNvPicPr>
            <a:picLocks noChangeAspect="1"/>
          </p:cNvPicPr>
          <p:nvPr/>
        </p:nvPicPr>
        <p:blipFill>
          <a:blip r:embed="rId16"/>
          <a:stretch>
            <a:fillRect/>
          </a:stretch>
        </p:blipFill>
        <p:spPr>
          <a:xfrm>
            <a:off x="4423788" y="585374"/>
            <a:ext cx="1625601" cy="1625601"/>
          </a:xfrm>
          <a:prstGeom prst="rect">
            <a:avLst/>
          </a:prstGeom>
          <a:ln w="25400">
            <a:solidFill>
              <a:srgbClr val="000000"/>
            </a:solidFill>
            <a:miter lim="400000"/>
          </a:ln>
        </p:spPr>
      </p:pic>
      <p:sp>
        <p:nvSpPr>
          <p:cNvPr id="1657" name="Shape 1657"/>
          <p:cNvSpPr/>
          <p:nvPr/>
        </p:nvSpPr>
        <p:spPr>
          <a:xfrm>
            <a:off x="9118553" y="6383404"/>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spTree>
    <p:extLst>
      <p:ext uri="{BB962C8B-B14F-4D97-AF65-F5344CB8AC3E}">
        <p14:creationId xmlns:p14="http://schemas.microsoft.com/office/powerpoint/2010/main" val="141129095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6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grpId="0" nodeType="clickEffect">
                                  <p:stCondLst>
                                    <p:cond delay="0"/>
                                  </p:stCondLst>
                                  <p:childTnLst>
                                    <p:set>
                                      <p:cBhvr>
                                        <p:cTn id="10" dur="1" fill="hold">
                                          <p:stCondLst>
                                            <p:cond delay="0"/>
                                          </p:stCondLst>
                                        </p:cTn>
                                        <p:tgtEl>
                                          <p:spTgt spid="1656"/>
                                        </p:tgtEl>
                                        <p:attrNameLst>
                                          <p:attrName>style.visibility</p:attrName>
                                        </p:attrNameLst>
                                      </p:cBhvr>
                                      <p:to>
                                        <p:strVal val="visible"/>
                                      </p:to>
                                    </p:set>
                                    <p:animEffect transition="in" filter="fade">
                                      <p:cBhvr>
                                        <p:cTn id="11" dur="2000"/>
                                        <p:tgtEl>
                                          <p:spTgt spid="1656"/>
                                        </p:tgtEl>
                                      </p:cBhvr>
                                    </p:animEffect>
                                    <p:anim calcmode="lin" valueType="num">
                                      <p:cBhvr>
                                        <p:cTn id="12" dur="2000" fill="hold"/>
                                        <p:tgtEl>
                                          <p:spTgt spid="1656"/>
                                        </p:tgtEl>
                                        <p:attrNameLst>
                                          <p:attrName>ppt_w</p:attrName>
                                        </p:attrNameLst>
                                      </p:cBhvr>
                                      <p:tavLst>
                                        <p:tav tm="0" fmla="#ppt_w*sin(2.5*pi*$)">
                                          <p:val>
                                            <p:fltVal val="0"/>
                                          </p:val>
                                        </p:tav>
                                        <p:tav tm="100000">
                                          <p:val>
                                            <p:fltVal val="1"/>
                                          </p:val>
                                        </p:tav>
                                      </p:tavLst>
                                    </p:anim>
                                    <p:anim calcmode="lin" valueType="num">
                                      <p:cBhvr>
                                        <p:cTn id="13" dur="2000" fill="hold"/>
                                        <p:tgtEl>
                                          <p:spTgt spid="165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9" grpId="0" animBg="1" advAuto="0"/>
      <p:bldP spid="1656" grpId="0"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9" name="Shape 1659"/>
          <p:cNvSpPr/>
          <p:nvPr/>
        </p:nvSpPr>
        <p:spPr>
          <a:xfrm>
            <a:off x="727061" y="3129949"/>
            <a:ext cx="10097596" cy="1538862"/>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p>
            <a:pPr defTabSz="410766" hangingPunct="0">
              <a:spcBef>
                <a:spcPts val="2100"/>
              </a:spcBef>
              <a:defRPr sz="6000" b="1">
                <a:latin typeface="Helvetica"/>
                <a:ea typeface="Helvetica"/>
                <a:cs typeface="Helvetica"/>
                <a:sym typeface="Helvetica"/>
              </a:defRPr>
            </a:pPr>
            <a:r>
              <a:rPr sz="3000" b="1" kern="0">
                <a:solidFill>
                  <a:srgbClr val="000000"/>
                </a:solidFill>
                <a:latin typeface="Helvetica"/>
                <a:cs typeface="Helvetica"/>
                <a:sym typeface="Helvetica"/>
              </a:rPr>
              <a:t>G </a:t>
            </a:r>
            <a:r>
              <a:rPr sz="3000" kern="0">
                <a:solidFill>
                  <a:srgbClr val="000000"/>
                </a:solidFill>
                <a:latin typeface="Helvetica Light"/>
                <a:sym typeface="Helvetica Light"/>
              </a:rPr>
              <a:t>tries to synthesize fake images that </a:t>
            </a:r>
            <a:r>
              <a:rPr sz="3000" b="1" i="1" kern="0">
                <a:solidFill>
                  <a:srgbClr val="DE6A10"/>
                </a:solidFill>
                <a:latin typeface="Helvetica"/>
                <a:cs typeface="Helvetica"/>
                <a:sym typeface="Helvetica"/>
              </a:rPr>
              <a:t>fool</a:t>
            </a:r>
            <a:r>
              <a:rPr sz="3000" kern="0">
                <a:solidFill>
                  <a:srgbClr val="000000"/>
                </a:solidFill>
                <a:latin typeface="Helvetica Light"/>
                <a:sym typeface="Helvetica Light"/>
              </a:rPr>
              <a:t> the </a:t>
            </a:r>
            <a:r>
              <a:rPr sz="3000" b="1" i="1" kern="0">
                <a:solidFill>
                  <a:srgbClr val="0365C0"/>
                </a:solidFill>
                <a:latin typeface="Helvetica"/>
                <a:cs typeface="Helvetica"/>
                <a:sym typeface="Helvetica"/>
              </a:rPr>
              <a:t>best</a:t>
            </a:r>
            <a:r>
              <a:rPr sz="3000" kern="0">
                <a:solidFill>
                  <a:srgbClr val="000000"/>
                </a:solidFill>
                <a:latin typeface="Helvetica Light"/>
                <a:sym typeface="Helvetica Light"/>
              </a:rPr>
              <a:t> </a:t>
            </a:r>
            <a:r>
              <a:rPr sz="3000" b="1" kern="0">
                <a:solidFill>
                  <a:srgbClr val="000000"/>
                </a:solidFill>
                <a:latin typeface="Helvetica"/>
                <a:cs typeface="Helvetica"/>
                <a:sym typeface="Helvetica"/>
              </a:rPr>
              <a:t>D</a:t>
            </a:r>
            <a:r>
              <a:rPr sz="3000" kern="0">
                <a:solidFill>
                  <a:srgbClr val="000000"/>
                </a:solidFill>
                <a:latin typeface="Helvetica Light"/>
                <a:sym typeface="Helvetica Light"/>
              </a:rPr>
              <a:t>:</a:t>
            </a:r>
          </a:p>
        </p:txBody>
      </p:sp>
      <p:pic>
        <p:nvPicPr>
          <p:cNvPr id="1660" name="pasted-image.pdf"/>
          <p:cNvPicPr>
            <a:picLocks noChangeAspect="1"/>
          </p:cNvPicPr>
          <p:nvPr/>
        </p:nvPicPr>
        <p:blipFill>
          <a:blip r:embed="rId2"/>
          <a:stretch>
            <a:fillRect/>
          </a:stretch>
        </p:blipFill>
        <p:spPr>
          <a:xfrm>
            <a:off x="4719272" y="4755939"/>
            <a:ext cx="2259278" cy="451856"/>
          </a:xfrm>
          <a:prstGeom prst="rect">
            <a:avLst/>
          </a:prstGeom>
          <a:ln w="12700">
            <a:miter lim="400000"/>
          </a:ln>
        </p:spPr>
      </p:pic>
      <p:pic>
        <p:nvPicPr>
          <p:cNvPr id="1661" name="pasted-image.pdf"/>
          <p:cNvPicPr>
            <a:picLocks noChangeAspect="1"/>
          </p:cNvPicPr>
          <p:nvPr/>
        </p:nvPicPr>
        <p:blipFill>
          <a:blip r:embed="rId3"/>
          <a:stretch>
            <a:fillRect/>
          </a:stretch>
        </p:blipFill>
        <p:spPr>
          <a:xfrm>
            <a:off x="3568360" y="4755939"/>
            <a:ext cx="939385" cy="451856"/>
          </a:xfrm>
          <a:prstGeom prst="rect">
            <a:avLst/>
          </a:prstGeom>
          <a:ln w="12700">
            <a:miter lim="400000"/>
          </a:ln>
        </p:spPr>
      </p:pic>
      <p:grpSp>
        <p:nvGrpSpPr>
          <p:cNvPr id="1664" name="Group 1664"/>
          <p:cNvGrpSpPr/>
          <p:nvPr/>
        </p:nvGrpSpPr>
        <p:grpSpPr>
          <a:xfrm>
            <a:off x="7432272" y="4750376"/>
            <a:ext cx="3343834" cy="451856"/>
            <a:chOff x="0" y="0"/>
            <a:chExt cx="6687665" cy="903711"/>
          </a:xfrm>
        </p:grpSpPr>
        <p:pic>
          <p:nvPicPr>
            <p:cNvPr id="1662" name="pasted-image.pdf"/>
            <p:cNvPicPr>
              <a:picLocks noChangeAspect="1"/>
            </p:cNvPicPr>
            <p:nvPr/>
          </p:nvPicPr>
          <p:blipFill>
            <a:blip r:embed="rId4"/>
            <a:stretch>
              <a:fillRect/>
            </a:stretch>
          </p:blipFill>
          <p:spPr>
            <a:xfrm>
              <a:off x="0" y="174776"/>
              <a:ext cx="553352" cy="576409"/>
            </a:xfrm>
            <a:prstGeom prst="rect">
              <a:avLst/>
            </a:prstGeom>
            <a:ln w="12700" cap="flat">
              <a:noFill/>
              <a:miter lim="400000"/>
            </a:ln>
            <a:effectLst/>
          </p:spPr>
        </p:pic>
        <p:pic>
          <p:nvPicPr>
            <p:cNvPr id="1663" name="pasted-image.pdf"/>
            <p:cNvPicPr>
              <a:picLocks noChangeAspect="1"/>
            </p:cNvPicPr>
            <p:nvPr/>
          </p:nvPicPr>
          <p:blipFill>
            <a:blip r:embed="rId5"/>
            <a:stretch>
              <a:fillRect/>
            </a:stretch>
          </p:blipFill>
          <p:spPr>
            <a:xfrm>
              <a:off x="1460796" y="0"/>
              <a:ext cx="5226870" cy="903712"/>
            </a:xfrm>
            <a:prstGeom prst="rect">
              <a:avLst/>
            </a:prstGeom>
            <a:ln w="12700" cap="flat">
              <a:noFill/>
              <a:miter lim="400000"/>
            </a:ln>
            <a:effectLst/>
          </p:spPr>
        </p:pic>
      </p:grpSp>
      <p:sp>
        <p:nvSpPr>
          <p:cNvPr id="1665" name="Shape 1665"/>
          <p:cNvSpPr/>
          <p:nvPr/>
        </p:nvSpPr>
        <p:spPr>
          <a:xfrm>
            <a:off x="8430377" y="1094635"/>
            <a:ext cx="2172177" cy="54029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6000"/>
            </a:lvl1pPr>
          </a:lstStyle>
          <a:p>
            <a:pPr algn="ctr" defTabSz="410766" hangingPunct="0"/>
            <a:r>
              <a:rPr sz="3000" kern="0">
                <a:solidFill>
                  <a:srgbClr val="000000"/>
                </a:solidFill>
                <a:latin typeface="Helvetica Light"/>
                <a:sym typeface="Helvetica Light"/>
              </a:rPr>
              <a:t>real or fake?</a:t>
            </a:r>
          </a:p>
        </p:txBody>
      </p:sp>
      <p:sp>
        <p:nvSpPr>
          <p:cNvPr id="1666" name="Shape 1666"/>
          <p:cNvSpPr/>
          <p:nvPr/>
        </p:nvSpPr>
        <p:spPr>
          <a:xfrm>
            <a:off x="6333463" y="1364782"/>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667" name="Shape 1667"/>
          <p:cNvSpPr/>
          <p:nvPr/>
        </p:nvSpPr>
        <p:spPr>
          <a:xfrm rot="10800000">
            <a:off x="723584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68" name="Shape 1668"/>
          <p:cNvSpPr/>
          <p:nvPr/>
        </p:nvSpPr>
        <p:spPr>
          <a:xfrm rot="10800000">
            <a:off x="751865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69" name="Shape 1669"/>
          <p:cNvSpPr/>
          <p:nvPr/>
        </p:nvSpPr>
        <p:spPr>
          <a:xfrm rot="10800000">
            <a:off x="6953035"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670" name="pasted-image.pdf"/>
          <p:cNvPicPr>
            <a:picLocks noChangeAspect="1"/>
          </p:cNvPicPr>
          <p:nvPr/>
        </p:nvPicPr>
        <p:blipFill>
          <a:blip r:embed="rId6"/>
          <a:stretch>
            <a:fillRect/>
          </a:stretch>
        </p:blipFill>
        <p:spPr>
          <a:xfrm>
            <a:off x="7150870" y="216312"/>
            <a:ext cx="382077" cy="329377"/>
          </a:xfrm>
          <a:prstGeom prst="rect">
            <a:avLst/>
          </a:prstGeom>
          <a:ln w="12700">
            <a:miter lim="400000"/>
          </a:ln>
        </p:spPr>
      </p:pic>
      <p:sp>
        <p:nvSpPr>
          <p:cNvPr id="1671" name="Shape 1671"/>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672" name="Shape 1672"/>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73" name="Shape 1673"/>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74" name="Shape 1674"/>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675" name="pasted-image.pdf"/>
          <p:cNvPicPr>
            <a:picLocks noChangeAspect="1"/>
          </p:cNvPicPr>
          <p:nvPr/>
        </p:nvPicPr>
        <p:blipFill>
          <a:blip r:embed="rId7"/>
          <a:stretch>
            <a:fillRect/>
          </a:stretch>
        </p:blipFill>
        <p:spPr>
          <a:xfrm>
            <a:off x="2994458" y="229543"/>
            <a:ext cx="355727" cy="368902"/>
          </a:xfrm>
          <a:prstGeom prst="rect">
            <a:avLst/>
          </a:prstGeom>
          <a:ln w="12700">
            <a:miter lim="400000"/>
          </a:ln>
        </p:spPr>
      </p:pic>
      <p:pic>
        <p:nvPicPr>
          <p:cNvPr id="1676" name="pasted-image.pdf"/>
          <p:cNvPicPr>
            <a:picLocks noChangeAspect="1"/>
          </p:cNvPicPr>
          <p:nvPr/>
        </p:nvPicPr>
        <p:blipFill>
          <a:blip r:embed="rId8"/>
          <a:stretch>
            <a:fillRect/>
          </a:stretch>
        </p:blipFill>
        <p:spPr>
          <a:xfrm>
            <a:off x="942603" y="211862"/>
            <a:ext cx="289852" cy="223976"/>
          </a:xfrm>
          <a:prstGeom prst="rect">
            <a:avLst/>
          </a:prstGeom>
          <a:ln w="12700">
            <a:miter lim="400000"/>
          </a:ln>
        </p:spPr>
      </p:pic>
      <p:pic>
        <p:nvPicPr>
          <p:cNvPr id="1677" name="pasted-image.pdf"/>
          <p:cNvPicPr>
            <a:picLocks noChangeAspect="1"/>
          </p:cNvPicPr>
          <p:nvPr/>
        </p:nvPicPr>
        <p:blipFill>
          <a:blip r:embed="rId9"/>
          <a:stretch>
            <a:fillRect/>
          </a:stretch>
        </p:blipFill>
        <p:spPr>
          <a:xfrm>
            <a:off x="4926802" y="140721"/>
            <a:ext cx="647449" cy="328160"/>
          </a:xfrm>
          <a:prstGeom prst="rect">
            <a:avLst/>
          </a:prstGeom>
          <a:ln w="12700">
            <a:miter lim="400000"/>
          </a:ln>
        </p:spPr>
      </p:pic>
      <p:pic>
        <p:nvPicPr>
          <p:cNvPr id="1678" name="pasted-image.pdf"/>
          <p:cNvPicPr>
            <a:picLocks noChangeAspect="1"/>
          </p:cNvPicPr>
          <p:nvPr/>
        </p:nvPicPr>
        <p:blipFill>
          <a:blip r:embed="rId10"/>
          <a:stretch>
            <a:fillRect/>
          </a:stretch>
        </p:blipFill>
        <p:spPr>
          <a:xfrm>
            <a:off x="1237797" y="4801753"/>
            <a:ext cx="2119036" cy="552302"/>
          </a:xfrm>
          <a:prstGeom prst="rect">
            <a:avLst/>
          </a:prstGeom>
          <a:ln w="12700">
            <a:miter lim="400000"/>
          </a:ln>
        </p:spPr>
      </p:pic>
      <p:sp>
        <p:nvSpPr>
          <p:cNvPr id="1679" name="Shape 1679"/>
          <p:cNvSpPr/>
          <p:nvPr/>
        </p:nvSpPr>
        <p:spPr>
          <a:xfrm>
            <a:off x="2590571" y="4681787"/>
            <a:ext cx="814041" cy="713618"/>
          </a:xfrm>
          <a:prstGeom prst="rect">
            <a:avLst/>
          </a:prstGeom>
          <a:ln w="76200">
            <a:solidFill>
              <a:schemeClr val="accent1"/>
            </a:solidFill>
            <a:miter lim="400000"/>
          </a:ln>
        </p:spPr>
        <p:txBody>
          <a:bodyPr lIns="35719" tIns="35719" rIns="35719" bIns="35719" anchor="ctr"/>
          <a:lstStyle/>
          <a:p>
            <a:pPr algn="ctr" defTabSz="410766" hangingPunct="0">
              <a:defRPr sz="3200">
                <a:solidFill>
                  <a:srgbClr val="0365C0"/>
                </a:solidFill>
              </a:defRPr>
            </a:pPr>
            <a:endParaRPr sz="1600" kern="0">
              <a:solidFill>
                <a:srgbClr val="0365C0"/>
              </a:solidFill>
              <a:latin typeface="Helvetica Light"/>
              <a:sym typeface="Helvetica Light"/>
            </a:endParaRPr>
          </a:p>
        </p:txBody>
      </p:sp>
      <p:pic>
        <p:nvPicPr>
          <p:cNvPr id="1680" name="pasted-image.pdf"/>
          <p:cNvPicPr>
            <a:picLocks noChangeAspect="1"/>
          </p:cNvPicPr>
          <p:nvPr/>
        </p:nvPicPr>
        <p:blipFill>
          <a:blip r:embed="rId11"/>
          <a:stretch>
            <a:fillRect/>
          </a:stretch>
        </p:blipFill>
        <p:spPr>
          <a:xfrm>
            <a:off x="11110826" y="4756322"/>
            <a:ext cx="71347" cy="439965"/>
          </a:xfrm>
          <a:prstGeom prst="rect">
            <a:avLst/>
          </a:prstGeom>
          <a:ln w="12700">
            <a:miter lim="400000"/>
          </a:ln>
        </p:spPr>
      </p:pic>
      <p:sp>
        <p:nvSpPr>
          <p:cNvPr id="1681" name="Shape 1681"/>
          <p:cNvSpPr/>
          <p:nvPr/>
        </p:nvSpPr>
        <p:spPr>
          <a:xfrm>
            <a:off x="1846672" y="4674188"/>
            <a:ext cx="699266" cy="731036"/>
          </a:xfrm>
          <a:prstGeom prst="rect">
            <a:avLst/>
          </a:prstGeom>
          <a:ln w="76200">
            <a:solidFill>
              <a:schemeClr val="accent4"/>
            </a:solidFill>
            <a:miter lim="400000"/>
          </a:ln>
        </p:spPr>
        <p:txBody>
          <a:bodyPr lIns="35719" tIns="35719" rIns="35719" bIns="35719" anchor="ctr"/>
          <a:lstStyle/>
          <a:p>
            <a:pPr algn="ctr" defTabSz="410766" hangingPunct="0">
              <a:defRPr sz="3200">
                <a:solidFill>
                  <a:srgbClr val="0365C0"/>
                </a:solidFill>
              </a:defRPr>
            </a:pPr>
            <a:endParaRPr sz="1600" kern="0">
              <a:solidFill>
                <a:srgbClr val="0365C0"/>
              </a:solidFill>
              <a:latin typeface="Helvetica Light"/>
              <a:sym typeface="Helvetica Light"/>
            </a:endParaRPr>
          </a:p>
        </p:txBody>
      </p:sp>
      <p:pic>
        <p:nvPicPr>
          <p:cNvPr id="1682" name="pasted-image-filtered.png"/>
          <p:cNvPicPr>
            <a:picLocks noChangeAspect="1"/>
          </p:cNvPicPr>
          <p:nvPr/>
        </p:nvPicPr>
        <p:blipFill>
          <a:blip r:embed="rId12"/>
          <a:stretch>
            <a:fillRect/>
          </a:stretch>
        </p:blipFill>
        <p:spPr>
          <a:xfrm>
            <a:off x="295254" y="585374"/>
            <a:ext cx="1625601" cy="1625601"/>
          </a:xfrm>
          <a:prstGeom prst="rect">
            <a:avLst/>
          </a:prstGeom>
          <a:ln w="25400">
            <a:solidFill>
              <a:srgbClr val="000000"/>
            </a:solidFill>
            <a:miter lim="400000"/>
          </a:ln>
        </p:spPr>
      </p:pic>
      <p:pic>
        <p:nvPicPr>
          <p:cNvPr id="1683" name="pasted-image.png"/>
          <p:cNvPicPr>
            <a:picLocks noChangeAspect="1"/>
          </p:cNvPicPr>
          <p:nvPr/>
        </p:nvPicPr>
        <p:blipFill>
          <a:blip r:embed="rId13"/>
          <a:stretch>
            <a:fillRect/>
          </a:stretch>
        </p:blipFill>
        <p:spPr>
          <a:xfrm>
            <a:off x="4423788" y="585374"/>
            <a:ext cx="1625601" cy="1625601"/>
          </a:xfrm>
          <a:prstGeom prst="rect">
            <a:avLst/>
          </a:prstGeom>
          <a:ln w="25400">
            <a:solidFill>
              <a:srgbClr val="000000"/>
            </a:solidFill>
            <a:miter lim="400000"/>
          </a:ln>
        </p:spPr>
      </p:pic>
      <p:sp>
        <p:nvSpPr>
          <p:cNvPr id="1684" name="Shape 1684"/>
          <p:cNvSpPr/>
          <p:nvPr/>
        </p:nvSpPr>
        <p:spPr>
          <a:xfrm>
            <a:off x="9118553" y="6383404"/>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spTree>
    <p:extLst>
      <p:ext uri="{BB962C8B-B14F-4D97-AF65-F5344CB8AC3E}">
        <p14:creationId xmlns:p14="http://schemas.microsoft.com/office/powerpoint/2010/main" val="128159263"/>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6" name="Shape 1686"/>
          <p:cNvSpPr/>
          <p:nvPr/>
        </p:nvSpPr>
        <p:spPr>
          <a:xfrm>
            <a:off x="6302366" y="1366795"/>
            <a:ext cx="686101"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pic>
        <p:nvPicPr>
          <p:cNvPr id="1687" name="pasted-image.pdf"/>
          <p:cNvPicPr>
            <a:picLocks noChangeAspect="1"/>
          </p:cNvPicPr>
          <p:nvPr/>
        </p:nvPicPr>
        <p:blipFill>
          <a:blip r:embed="rId2"/>
          <a:stretch>
            <a:fillRect/>
          </a:stretch>
        </p:blipFill>
        <p:spPr>
          <a:xfrm>
            <a:off x="8422953" y="1752600"/>
            <a:ext cx="382077" cy="329377"/>
          </a:xfrm>
          <a:prstGeom prst="rect">
            <a:avLst/>
          </a:prstGeom>
          <a:ln w="12700">
            <a:miter lim="400000"/>
          </a:ln>
        </p:spPr>
      </p:pic>
      <p:sp>
        <p:nvSpPr>
          <p:cNvPr id="1702" name="Shape 1702"/>
          <p:cNvSpPr/>
          <p:nvPr/>
        </p:nvSpPr>
        <p:spPr>
          <a:xfrm>
            <a:off x="2176497" y="1911100"/>
            <a:ext cx="4765384" cy="484439"/>
          </a:xfrm>
          <a:custGeom>
            <a:avLst/>
            <a:gdLst/>
            <a:ahLst/>
            <a:cxnLst>
              <a:cxn ang="0">
                <a:pos x="wd2" y="hd2"/>
              </a:cxn>
              <a:cxn ang="5400000">
                <a:pos x="wd2" y="hd2"/>
              </a:cxn>
              <a:cxn ang="10800000">
                <a:pos x="wd2" y="hd2"/>
              </a:cxn>
              <a:cxn ang="16200000">
                <a:pos x="wd2" y="hd2"/>
              </a:cxn>
            </a:cxnLst>
            <a:rect l="0" t="0" r="r" b="b"/>
            <a:pathLst>
              <a:path w="21600" h="16224" extrusionOk="0">
                <a:moveTo>
                  <a:pt x="0" y="2395"/>
                </a:moveTo>
                <a:cubicBezTo>
                  <a:pt x="11634" y="21600"/>
                  <a:pt x="18834" y="20802"/>
                  <a:pt x="21600" y="0"/>
                </a:cubicBezTo>
              </a:path>
            </a:pathLst>
          </a:custGeom>
          <a:ln w="50800">
            <a:solidFill>
              <a:srgbClr val="000000"/>
            </a:solidFill>
            <a:custDash>
              <a:ds d="200000" sp="200000"/>
            </a:custDash>
            <a:miter lim="400000"/>
            <a:tailEnd type="stealth"/>
          </a:ln>
        </p:spPr>
        <p:txBody>
          <a:bodyPr/>
          <a:lstStyle/>
          <a:p>
            <a:pPr algn="ctr" defTabSz="410766" hangingPunct="0"/>
            <a:endParaRPr sz="2500" kern="0">
              <a:solidFill>
                <a:srgbClr val="000000"/>
              </a:solidFill>
              <a:latin typeface="Helvetica Light"/>
              <a:sym typeface="Helvetica Light"/>
            </a:endParaRPr>
          </a:p>
        </p:txBody>
      </p:sp>
      <p:sp>
        <p:nvSpPr>
          <p:cNvPr id="1689" name="Shape 1689"/>
          <p:cNvSpPr/>
          <p:nvPr/>
        </p:nvSpPr>
        <p:spPr>
          <a:xfrm>
            <a:off x="7100893" y="957298"/>
            <a:ext cx="3026196" cy="1199995"/>
          </a:xfrm>
          <a:prstGeom prst="rect">
            <a:avLst/>
          </a:prstGeom>
          <a:ln w="50800">
            <a:solidFill>
              <a:srgbClr val="000000"/>
            </a:solidFill>
            <a:miter lim="400000"/>
          </a:ln>
          <a:extLst>
            <a:ext uri="{C572A759-6A51-4108-AA02-DFA0A04FC94B}">
              <ma14:wrappingTextBoxFlag xmlns="" xmlns:ma14="http://schemas.microsoft.com/office/mac/drawingml/2011/main" val="1"/>
            </a:ext>
          </a:extLst>
        </p:spPr>
        <p:txBody>
          <a:bodyPr lIns="35719" tIns="35719" rIns="35719" bIns="35719" anchor="ctr"/>
          <a:lstStyle>
            <a:lvl1pPr>
              <a:defRPr sz="5600"/>
            </a:lvl1pPr>
          </a:lstStyle>
          <a:p>
            <a:pPr algn="ctr" defTabSz="410766" hangingPunct="0"/>
            <a:r>
              <a:rPr sz="2800" kern="0" dirty="0">
                <a:solidFill>
                  <a:srgbClr val="000000"/>
                </a:solidFill>
                <a:latin typeface="Helvetica Light"/>
                <a:sym typeface="Helvetica Light"/>
              </a:rPr>
              <a:t>Loss Function</a:t>
            </a:r>
          </a:p>
        </p:txBody>
      </p:sp>
      <p:sp>
        <p:nvSpPr>
          <p:cNvPr id="1690" name="Shape 1690"/>
          <p:cNvSpPr/>
          <p:nvPr/>
        </p:nvSpPr>
        <p:spPr>
          <a:xfrm>
            <a:off x="1235507" y="3918869"/>
            <a:ext cx="9340699" cy="1713290"/>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p>
            <a:pPr defTabSz="651682" hangingPunct="0">
              <a:defRPr sz="7200"/>
            </a:pPr>
            <a:r>
              <a:rPr sz="3600" b="1" kern="0">
                <a:solidFill>
                  <a:srgbClr val="000000"/>
                </a:solidFill>
                <a:latin typeface="Helvetica"/>
                <a:ea typeface="Helvetica"/>
                <a:cs typeface="Helvetica"/>
                <a:sym typeface="Helvetica"/>
              </a:rPr>
              <a:t>G</a:t>
            </a:r>
            <a:r>
              <a:rPr sz="3600" kern="0">
                <a:solidFill>
                  <a:srgbClr val="000000"/>
                </a:solidFill>
                <a:latin typeface="Helvetica Light"/>
                <a:sym typeface="Helvetica Light"/>
              </a:rPr>
              <a:t>’s perspective: </a:t>
            </a:r>
            <a:r>
              <a:rPr sz="3600" b="1" kern="0">
                <a:solidFill>
                  <a:srgbClr val="000000"/>
                </a:solidFill>
                <a:latin typeface="Helvetica"/>
                <a:ea typeface="Helvetica"/>
                <a:cs typeface="Helvetica"/>
                <a:sym typeface="Helvetica"/>
              </a:rPr>
              <a:t>D</a:t>
            </a:r>
            <a:r>
              <a:rPr sz="3600" kern="0">
                <a:solidFill>
                  <a:srgbClr val="000000"/>
                </a:solidFill>
                <a:latin typeface="Helvetica Light"/>
                <a:sym typeface="Helvetica Light"/>
              </a:rPr>
              <a:t> is a loss function.</a:t>
            </a:r>
          </a:p>
          <a:p>
            <a:pPr defTabSz="651682" hangingPunct="0">
              <a:defRPr sz="7200"/>
            </a:pPr>
            <a:endParaRPr sz="3600" kern="0">
              <a:solidFill>
                <a:srgbClr val="000000"/>
              </a:solidFill>
              <a:latin typeface="Helvetica Light"/>
              <a:sym typeface="Helvetica Light"/>
            </a:endParaRPr>
          </a:p>
          <a:p>
            <a:pPr defTabSz="651682" hangingPunct="0">
              <a:defRPr sz="7200"/>
            </a:pPr>
            <a:r>
              <a:rPr sz="3600" kern="0">
                <a:solidFill>
                  <a:srgbClr val="000000"/>
                </a:solidFill>
                <a:latin typeface="Helvetica Light"/>
                <a:sym typeface="Helvetica Light"/>
              </a:rPr>
              <a:t>Rather than being hand-designed, it is </a:t>
            </a:r>
            <a:r>
              <a:rPr sz="3600" i="1" kern="0">
                <a:solidFill>
                  <a:srgbClr val="000000"/>
                </a:solidFill>
                <a:latin typeface="Helvetica"/>
                <a:ea typeface="Helvetica"/>
                <a:cs typeface="Helvetica"/>
                <a:sym typeface="Helvetica"/>
              </a:rPr>
              <a:t>learned</a:t>
            </a:r>
            <a:r>
              <a:rPr sz="3600" kern="0">
                <a:solidFill>
                  <a:srgbClr val="000000"/>
                </a:solidFill>
                <a:latin typeface="Helvetica Light"/>
                <a:sym typeface="Helvetica Light"/>
              </a:rPr>
              <a:t>.</a:t>
            </a:r>
          </a:p>
        </p:txBody>
      </p:sp>
      <p:sp>
        <p:nvSpPr>
          <p:cNvPr id="1691" name="Shape 1691"/>
          <p:cNvSpPr/>
          <p:nvPr/>
        </p:nvSpPr>
        <p:spPr>
          <a:xfrm>
            <a:off x="9944977" y="6435421"/>
            <a:ext cx="2157643"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[Isola et al., 2017]</a:t>
            </a:r>
          </a:p>
        </p:txBody>
      </p:sp>
      <p:sp>
        <p:nvSpPr>
          <p:cNvPr id="1692" name="Shape 1692"/>
          <p:cNvSpPr/>
          <p:nvPr/>
        </p:nvSpPr>
        <p:spPr>
          <a:xfrm>
            <a:off x="9165016" y="6076745"/>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pic>
        <p:nvPicPr>
          <p:cNvPr id="1693" name="pasted-image.png"/>
          <p:cNvPicPr>
            <a:picLocks noChangeAspect="1"/>
          </p:cNvPicPr>
          <p:nvPr/>
        </p:nvPicPr>
        <p:blipFill>
          <a:blip r:embed="rId3"/>
          <a:stretch>
            <a:fillRect/>
          </a:stretch>
        </p:blipFill>
        <p:spPr>
          <a:xfrm>
            <a:off x="4423788" y="585374"/>
            <a:ext cx="1625601" cy="1625601"/>
          </a:xfrm>
          <a:prstGeom prst="rect">
            <a:avLst/>
          </a:prstGeom>
          <a:ln w="25400">
            <a:solidFill>
              <a:srgbClr val="000000"/>
            </a:solidFill>
            <a:miter lim="400000"/>
          </a:ln>
        </p:spPr>
      </p:pic>
      <p:sp>
        <p:nvSpPr>
          <p:cNvPr id="1694" name="Shape 1694"/>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695" name="Shape 1695"/>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96" name="Shape 1696"/>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697" name="Shape 1697"/>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698" name="pasted-image.pdf"/>
          <p:cNvPicPr>
            <a:picLocks noChangeAspect="1"/>
          </p:cNvPicPr>
          <p:nvPr/>
        </p:nvPicPr>
        <p:blipFill>
          <a:blip r:embed="rId4"/>
          <a:stretch>
            <a:fillRect/>
          </a:stretch>
        </p:blipFill>
        <p:spPr>
          <a:xfrm>
            <a:off x="2994458" y="229543"/>
            <a:ext cx="355727" cy="368902"/>
          </a:xfrm>
          <a:prstGeom prst="rect">
            <a:avLst/>
          </a:prstGeom>
          <a:ln w="12700">
            <a:miter lim="400000"/>
          </a:ln>
        </p:spPr>
      </p:pic>
      <p:pic>
        <p:nvPicPr>
          <p:cNvPr id="1699" name="pasted-image.pdf"/>
          <p:cNvPicPr>
            <a:picLocks noChangeAspect="1"/>
          </p:cNvPicPr>
          <p:nvPr/>
        </p:nvPicPr>
        <p:blipFill>
          <a:blip r:embed="rId5"/>
          <a:stretch>
            <a:fillRect/>
          </a:stretch>
        </p:blipFill>
        <p:spPr>
          <a:xfrm>
            <a:off x="942603" y="211862"/>
            <a:ext cx="289852" cy="223976"/>
          </a:xfrm>
          <a:prstGeom prst="rect">
            <a:avLst/>
          </a:prstGeom>
          <a:ln w="12700">
            <a:miter lim="400000"/>
          </a:ln>
        </p:spPr>
      </p:pic>
      <p:pic>
        <p:nvPicPr>
          <p:cNvPr id="1700" name="pasted-image.pdf"/>
          <p:cNvPicPr>
            <a:picLocks noChangeAspect="1"/>
          </p:cNvPicPr>
          <p:nvPr/>
        </p:nvPicPr>
        <p:blipFill>
          <a:blip r:embed="rId6"/>
          <a:stretch>
            <a:fillRect/>
          </a:stretch>
        </p:blipFill>
        <p:spPr>
          <a:xfrm>
            <a:off x="4926802" y="140721"/>
            <a:ext cx="647449" cy="328160"/>
          </a:xfrm>
          <a:prstGeom prst="rect">
            <a:avLst/>
          </a:prstGeom>
          <a:ln w="12700">
            <a:miter lim="400000"/>
          </a:ln>
        </p:spPr>
      </p:pic>
      <p:pic>
        <p:nvPicPr>
          <p:cNvPr id="1701" name="pasted-image-filtered.png"/>
          <p:cNvPicPr>
            <a:picLocks noChangeAspect="1"/>
          </p:cNvPicPr>
          <p:nvPr/>
        </p:nvPicPr>
        <p:blipFill>
          <a:blip r:embed="rId7"/>
          <a:stretch>
            <a:fillRect/>
          </a:stretch>
        </p:blipFill>
        <p:spPr>
          <a:xfrm>
            <a:off x="295254" y="585374"/>
            <a:ext cx="1625601" cy="1625601"/>
          </a:xfrm>
          <a:prstGeom prst="rect">
            <a:avLst/>
          </a:prstGeom>
          <a:ln w="25400">
            <a:solidFill>
              <a:srgbClr val="000000"/>
            </a:solidFill>
            <a:miter lim="400000"/>
          </a:ln>
        </p:spPr>
      </p:pic>
    </p:spTree>
    <p:extLst>
      <p:ext uri="{BB962C8B-B14F-4D97-AF65-F5344CB8AC3E}">
        <p14:creationId xmlns:p14="http://schemas.microsoft.com/office/powerpoint/2010/main" val="2931547627"/>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4" name="Shape 1704"/>
          <p:cNvSpPr/>
          <p:nvPr/>
        </p:nvSpPr>
        <p:spPr>
          <a:xfrm>
            <a:off x="8430377" y="1094635"/>
            <a:ext cx="2172177" cy="54029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6000"/>
            </a:lvl1pPr>
          </a:lstStyle>
          <a:p>
            <a:pPr algn="ctr" defTabSz="410766" hangingPunct="0"/>
            <a:r>
              <a:rPr sz="3000" kern="0">
                <a:solidFill>
                  <a:srgbClr val="000000"/>
                </a:solidFill>
                <a:latin typeface="Helvetica Light"/>
                <a:sym typeface="Helvetica Light"/>
              </a:rPr>
              <a:t>real or fake?</a:t>
            </a:r>
          </a:p>
        </p:txBody>
      </p:sp>
      <p:sp>
        <p:nvSpPr>
          <p:cNvPr id="1705" name="Shape 1705"/>
          <p:cNvSpPr/>
          <p:nvPr/>
        </p:nvSpPr>
        <p:spPr>
          <a:xfrm>
            <a:off x="6333463" y="1364782"/>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706" name="Shape 1706"/>
          <p:cNvSpPr/>
          <p:nvPr/>
        </p:nvSpPr>
        <p:spPr>
          <a:xfrm rot="10800000">
            <a:off x="723584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07" name="Shape 1707"/>
          <p:cNvSpPr/>
          <p:nvPr/>
        </p:nvSpPr>
        <p:spPr>
          <a:xfrm rot="10800000">
            <a:off x="751865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08" name="Shape 1708"/>
          <p:cNvSpPr/>
          <p:nvPr/>
        </p:nvSpPr>
        <p:spPr>
          <a:xfrm rot="10800000">
            <a:off x="6953035"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709" name="pasted-image.pdf"/>
          <p:cNvPicPr>
            <a:picLocks noChangeAspect="1"/>
          </p:cNvPicPr>
          <p:nvPr/>
        </p:nvPicPr>
        <p:blipFill>
          <a:blip r:embed="rId3"/>
          <a:stretch>
            <a:fillRect/>
          </a:stretch>
        </p:blipFill>
        <p:spPr>
          <a:xfrm>
            <a:off x="7150870" y="216312"/>
            <a:ext cx="382077" cy="329377"/>
          </a:xfrm>
          <a:prstGeom prst="rect">
            <a:avLst/>
          </a:prstGeom>
          <a:ln w="12700">
            <a:miter lim="400000"/>
          </a:ln>
        </p:spPr>
      </p:pic>
      <p:sp>
        <p:nvSpPr>
          <p:cNvPr id="1710" name="Shape 1710"/>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711" name="Shape 1711"/>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12" name="Shape 1712"/>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13" name="Shape 1713"/>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714" name="pasted-image.pdf"/>
          <p:cNvPicPr>
            <a:picLocks noChangeAspect="1"/>
          </p:cNvPicPr>
          <p:nvPr/>
        </p:nvPicPr>
        <p:blipFill>
          <a:blip r:embed="rId4"/>
          <a:stretch>
            <a:fillRect/>
          </a:stretch>
        </p:blipFill>
        <p:spPr>
          <a:xfrm>
            <a:off x="2994458" y="229543"/>
            <a:ext cx="355727" cy="368902"/>
          </a:xfrm>
          <a:prstGeom prst="rect">
            <a:avLst/>
          </a:prstGeom>
          <a:ln w="12700">
            <a:miter lim="400000"/>
          </a:ln>
        </p:spPr>
      </p:pic>
      <p:pic>
        <p:nvPicPr>
          <p:cNvPr id="1715" name="pasted-image.pdf"/>
          <p:cNvPicPr>
            <a:picLocks noChangeAspect="1"/>
          </p:cNvPicPr>
          <p:nvPr/>
        </p:nvPicPr>
        <p:blipFill>
          <a:blip r:embed="rId5"/>
          <a:stretch>
            <a:fillRect/>
          </a:stretch>
        </p:blipFill>
        <p:spPr>
          <a:xfrm>
            <a:off x="942603" y="211862"/>
            <a:ext cx="289852" cy="223976"/>
          </a:xfrm>
          <a:prstGeom prst="rect">
            <a:avLst/>
          </a:prstGeom>
          <a:ln w="12700">
            <a:miter lim="400000"/>
          </a:ln>
        </p:spPr>
      </p:pic>
      <p:pic>
        <p:nvPicPr>
          <p:cNvPr id="1716" name="pasted-image.pdf"/>
          <p:cNvPicPr>
            <a:picLocks noChangeAspect="1"/>
          </p:cNvPicPr>
          <p:nvPr/>
        </p:nvPicPr>
        <p:blipFill>
          <a:blip r:embed="rId6"/>
          <a:stretch>
            <a:fillRect/>
          </a:stretch>
        </p:blipFill>
        <p:spPr>
          <a:xfrm>
            <a:off x="4926802" y="140721"/>
            <a:ext cx="647449" cy="328160"/>
          </a:xfrm>
          <a:prstGeom prst="rect">
            <a:avLst/>
          </a:prstGeom>
          <a:ln w="12700">
            <a:miter lim="400000"/>
          </a:ln>
        </p:spPr>
      </p:pic>
      <p:pic>
        <p:nvPicPr>
          <p:cNvPr id="1717" name="pasted-image-filtered.png"/>
          <p:cNvPicPr>
            <a:picLocks noChangeAspect="1"/>
          </p:cNvPicPr>
          <p:nvPr/>
        </p:nvPicPr>
        <p:blipFill>
          <a:blip r:embed="rId7"/>
          <a:stretch>
            <a:fillRect/>
          </a:stretch>
        </p:blipFill>
        <p:spPr>
          <a:xfrm>
            <a:off x="295254" y="585374"/>
            <a:ext cx="1625601" cy="1625601"/>
          </a:xfrm>
          <a:prstGeom prst="rect">
            <a:avLst/>
          </a:prstGeom>
          <a:ln w="25400">
            <a:solidFill>
              <a:srgbClr val="000000"/>
            </a:solidFill>
            <a:miter lim="400000"/>
          </a:ln>
        </p:spPr>
      </p:pic>
      <p:pic>
        <p:nvPicPr>
          <p:cNvPr id="1718" name="pasted-image.pdf"/>
          <p:cNvPicPr>
            <a:picLocks noChangeAspect="1"/>
          </p:cNvPicPr>
          <p:nvPr/>
        </p:nvPicPr>
        <p:blipFill>
          <a:blip r:embed="rId8"/>
          <a:stretch>
            <a:fillRect/>
          </a:stretch>
        </p:blipFill>
        <p:spPr>
          <a:xfrm>
            <a:off x="4719272" y="4755939"/>
            <a:ext cx="2259278" cy="451856"/>
          </a:xfrm>
          <a:prstGeom prst="rect">
            <a:avLst/>
          </a:prstGeom>
          <a:ln w="12700">
            <a:miter lim="400000"/>
          </a:ln>
        </p:spPr>
      </p:pic>
      <p:pic>
        <p:nvPicPr>
          <p:cNvPr id="1719" name="pasted-image.pdf"/>
          <p:cNvPicPr>
            <a:picLocks noChangeAspect="1"/>
          </p:cNvPicPr>
          <p:nvPr/>
        </p:nvPicPr>
        <p:blipFill>
          <a:blip r:embed="rId9"/>
          <a:stretch>
            <a:fillRect/>
          </a:stretch>
        </p:blipFill>
        <p:spPr>
          <a:xfrm>
            <a:off x="3568360" y="4755939"/>
            <a:ext cx="939385" cy="451856"/>
          </a:xfrm>
          <a:prstGeom prst="rect">
            <a:avLst/>
          </a:prstGeom>
          <a:ln w="12700">
            <a:miter lim="400000"/>
          </a:ln>
        </p:spPr>
      </p:pic>
      <p:grpSp>
        <p:nvGrpSpPr>
          <p:cNvPr id="1722" name="Group 1722"/>
          <p:cNvGrpSpPr/>
          <p:nvPr/>
        </p:nvGrpSpPr>
        <p:grpSpPr>
          <a:xfrm>
            <a:off x="7432272" y="4750376"/>
            <a:ext cx="3343834" cy="451856"/>
            <a:chOff x="0" y="0"/>
            <a:chExt cx="6687665" cy="903711"/>
          </a:xfrm>
        </p:grpSpPr>
        <p:pic>
          <p:nvPicPr>
            <p:cNvPr id="1720" name="pasted-image.pdf"/>
            <p:cNvPicPr>
              <a:picLocks noChangeAspect="1"/>
            </p:cNvPicPr>
            <p:nvPr/>
          </p:nvPicPr>
          <p:blipFill>
            <a:blip r:embed="rId10"/>
            <a:stretch>
              <a:fillRect/>
            </a:stretch>
          </p:blipFill>
          <p:spPr>
            <a:xfrm>
              <a:off x="0" y="174776"/>
              <a:ext cx="553352" cy="576409"/>
            </a:xfrm>
            <a:prstGeom prst="rect">
              <a:avLst/>
            </a:prstGeom>
            <a:ln w="12700" cap="flat">
              <a:noFill/>
              <a:miter lim="400000"/>
            </a:ln>
            <a:effectLst/>
          </p:spPr>
        </p:pic>
        <p:pic>
          <p:nvPicPr>
            <p:cNvPr id="1721" name="pasted-image.pdf"/>
            <p:cNvPicPr>
              <a:picLocks noChangeAspect="1"/>
            </p:cNvPicPr>
            <p:nvPr/>
          </p:nvPicPr>
          <p:blipFill>
            <a:blip r:embed="rId11"/>
            <a:stretch>
              <a:fillRect/>
            </a:stretch>
          </p:blipFill>
          <p:spPr>
            <a:xfrm>
              <a:off x="1460796" y="0"/>
              <a:ext cx="5226870" cy="903712"/>
            </a:xfrm>
            <a:prstGeom prst="rect">
              <a:avLst/>
            </a:prstGeom>
            <a:ln w="12700" cap="flat">
              <a:noFill/>
              <a:miter lim="400000"/>
            </a:ln>
            <a:effectLst/>
          </p:spPr>
        </p:pic>
      </p:grpSp>
      <p:pic>
        <p:nvPicPr>
          <p:cNvPr id="1723" name="pasted-image.pdf"/>
          <p:cNvPicPr>
            <a:picLocks noChangeAspect="1"/>
          </p:cNvPicPr>
          <p:nvPr/>
        </p:nvPicPr>
        <p:blipFill>
          <a:blip r:embed="rId12"/>
          <a:stretch>
            <a:fillRect/>
          </a:stretch>
        </p:blipFill>
        <p:spPr>
          <a:xfrm>
            <a:off x="1237797" y="4801753"/>
            <a:ext cx="2119036" cy="552302"/>
          </a:xfrm>
          <a:prstGeom prst="rect">
            <a:avLst/>
          </a:prstGeom>
          <a:ln w="12700">
            <a:miter lim="400000"/>
          </a:ln>
        </p:spPr>
      </p:pic>
      <p:pic>
        <p:nvPicPr>
          <p:cNvPr id="1724" name="pasted-image.pdf"/>
          <p:cNvPicPr>
            <a:picLocks noChangeAspect="1"/>
          </p:cNvPicPr>
          <p:nvPr/>
        </p:nvPicPr>
        <p:blipFill>
          <a:blip r:embed="rId13"/>
          <a:stretch>
            <a:fillRect/>
          </a:stretch>
        </p:blipFill>
        <p:spPr>
          <a:xfrm>
            <a:off x="11110826" y="4756322"/>
            <a:ext cx="71347" cy="439965"/>
          </a:xfrm>
          <a:prstGeom prst="rect">
            <a:avLst/>
          </a:prstGeom>
          <a:ln w="12700">
            <a:miter lim="400000"/>
          </a:ln>
        </p:spPr>
      </p:pic>
      <p:pic>
        <p:nvPicPr>
          <p:cNvPr id="1725" name="pasted-image-enhanced.png"/>
          <p:cNvPicPr>
            <a:picLocks noChangeAspect="1"/>
          </p:cNvPicPr>
          <p:nvPr/>
        </p:nvPicPr>
        <p:blipFill>
          <a:blip r:embed="rId14"/>
          <a:srcRect t="34404" r="47805" b="23439"/>
          <a:stretch>
            <a:fillRect/>
          </a:stretch>
        </p:blipFill>
        <p:spPr>
          <a:xfrm rot="5400000">
            <a:off x="4435974" y="484607"/>
            <a:ext cx="1629110" cy="1754381"/>
          </a:xfrm>
          <a:prstGeom prst="rect">
            <a:avLst/>
          </a:prstGeom>
          <a:ln w="25400">
            <a:solidFill>
              <a:srgbClr val="000000"/>
            </a:solidFill>
            <a:miter lim="400000"/>
          </a:ln>
        </p:spPr>
      </p:pic>
      <p:sp>
        <p:nvSpPr>
          <p:cNvPr id="1726" name="Shape 1726"/>
          <p:cNvSpPr/>
          <p:nvPr/>
        </p:nvSpPr>
        <p:spPr>
          <a:xfrm>
            <a:off x="9118553" y="6383404"/>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spTree>
    <p:extLst>
      <p:ext uri="{BB962C8B-B14F-4D97-AF65-F5344CB8AC3E}">
        <p14:creationId xmlns:p14="http://schemas.microsoft.com/office/powerpoint/2010/main" val="2043629130"/>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 name="Shape 1730"/>
          <p:cNvSpPr/>
          <p:nvPr/>
        </p:nvSpPr>
        <p:spPr>
          <a:xfrm>
            <a:off x="8074748" y="1091681"/>
            <a:ext cx="2172177" cy="54029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defRPr sz="6000" b="1">
                <a:solidFill>
                  <a:schemeClr val="accent2"/>
                </a:solidFill>
                <a:latin typeface="Helvetica"/>
                <a:ea typeface="Helvetica"/>
                <a:cs typeface="Helvetica"/>
                <a:sym typeface="Helvetica"/>
              </a:defRPr>
            </a:lvl1pPr>
          </a:lstStyle>
          <a:p>
            <a:pPr algn="ctr" defTabSz="410766" hangingPunct="0"/>
            <a:r>
              <a:rPr sz="3000" kern="0">
                <a:solidFill>
                  <a:srgbClr val="00882B"/>
                </a:solidFill>
              </a:rPr>
              <a:t>real!</a:t>
            </a:r>
          </a:p>
        </p:txBody>
      </p:sp>
      <p:sp>
        <p:nvSpPr>
          <p:cNvPr id="1731" name="Shape 1731"/>
          <p:cNvSpPr/>
          <p:nvPr/>
        </p:nvSpPr>
        <p:spPr>
          <a:xfrm>
            <a:off x="6333463" y="1364782"/>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732" name="Shape 1732"/>
          <p:cNvSpPr/>
          <p:nvPr/>
        </p:nvSpPr>
        <p:spPr>
          <a:xfrm rot="10800000">
            <a:off x="723584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33" name="Shape 1733"/>
          <p:cNvSpPr/>
          <p:nvPr/>
        </p:nvSpPr>
        <p:spPr>
          <a:xfrm rot="10800000">
            <a:off x="7518654"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34" name="Shape 1734"/>
          <p:cNvSpPr/>
          <p:nvPr/>
        </p:nvSpPr>
        <p:spPr>
          <a:xfrm rot="10800000">
            <a:off x="6953035" y="802466"/>
            <a:ext cx="192422" cy="1124634"/>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735" name="pasted-image.pdf"/>
          <p:cNvPicPr>
            <a:picLocks noChangeAspect="1"/>
          </p:cNvPicPr>
          <p:nvPr/>
        </p:nvPicPr>
        <p:blipFill>
          <a:blip r:embed="rId2"/>
          <a:stretch>
            <a:fillRect/>
          </a:stretch>
        </p:blipFill>
        <p:spPr>
          <a:xfrm>
            <a:off x="7150870" y="216312"/>
            <a:ext cx="382077" cy="329377"/>
          </a:xfrm>
          <a:prstGeom prst="rect">
            <a:avLst/>
          </a:prstGeom>
          <a:ln w="12700">
            <a:miter lim="400000"/>
          </a:ln>
        </p:spPr>
      </p:pic>
      <p:sp>
        <p:nvSpPr>
          <p:cNvPr id="1736" name="Shape 1736"/>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737" name="Shape 1737"/>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38" name="Shape 1738"/>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39" name="Shape 1739"/>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740" name="pasted-image.pdf"/>
          <p:cNvPicPr>
            <a:picLocks noChangeAspect="1"/>
          </p:cNvPicPr>
          <p:nvPr/>
        </p:nvPicPr>
        <p:blipFill>
          <a:blip r:embed="rId3"/>
          <a:stretch>
            <a:fillRect/>
          </a:stretch>
        </p:blipFill>
        <p:spPr>
          <a:xfrm>
            <a:off x="2994458" y="229543"/>
            <a:ext cx="355727" cy="368902"/>
          </a:xfrm>
          <a:prstGeom prst="rect">
            <a:avLst/>
          </a:prstGeom>
          <a:ln w="12700">
            <a:miter lim="400000"/>
          </a:ln>
        </p:spPr>
      </p:pic>
      <p:pic>
        <p:nvPicPr>
          <p:cNvPr id="1741" name="pasted-image.pdf"/>
          <p:cNvPicPr>
            <a:picLocks noChangeAspect="1"/>
          </p:cNvPicPr>
          <p:nvPr/>
        </p:nvPicPr>
        <p:blipFill>
          <a:blip r:embed="rId4"/>
          <a:stretch>
            <a:fillRect/>
          </a:stretch>
        </p:blipFill>
        <p:spPr>
          <a:xfrm>
            <a:off x="942603" y="211862"/>
            <a:ext cx="289852" cy="223976"/>
          </a:xfrm>
          <a:prstGeom prst="rect">
            <a:avLst/>
          </a:prstGeom>
          <a:ln w="12700">
            <a:miter lim="400000"/>
          </a:ln>
        </p:spPr>
      </p:pic>
      <p:pic>
        <p:nvPicPr>
          <p:cNvPr id="1742" name="pasted-image.pdf"/>
          <p:cNvPicPr>
            <a:picLocks noChangeAspect="1"/>
          </p:cNvPicPr>
          <p:nvPr/>
        </p:nvPicPr>
        <p:blipFill>
          <a:blip r:embed="rId5"/>
          <a:stretch>
            <a:fillRect/>
          </a:stretch>
        </p:blipFill>
        <p:spPr>
          <a:xfrm>
            <a:off x="4926802" y="140721"/>
            <a:ext cx="647449" cy="328160"/>
          </a:xfrm>
          <a:prstGeom prst="rect">
            <a:avLst/>
          </a:prstGeom>
          <a:ln w="12700">
            <a:miter lim="400000"/>
          </a:ln>
        </p:spPr>
      </p:pic>
      <p:pic>
        <p:nvPicPr>
          <p:cNvPr id="1743" name="pasted-image-filtered.png"/>
          <p:cNvPicPr>
            <a:picLocks noChangeAspect="1"/>
          </p:cNvPicPr>
          <p:nvPr/>
        </p:nvPicPr>
        <p:blipFill>
          <a:blip r:embed="rId6"/>
          <a:stretch>
            <a:fillRect/>
          </a:stretch>
        </p:blipFill>
        <p:spPr>
          <a:xfrm>
            <a:off x="295254" y="585374"/>
            <a:ext cx="1625601" cy="1625601"/>
          </a:xfrm>
          <a:prstGeom prst="rect">
            <a:avLst/>
          </a:prstGeom>
          <a:ln w="25400">
            <a:solidFill>
              <a:srgbClr val="000000"/>
            </a:solidFill>
            <a:miter lim="400000"/>
          </a:ln>
        </p:spPr>
      </p:pic>
      <p:pic>
        <p:nvPicPr>
          <p:cNvPr id="1744" name="pasted-image.pdf"/>
          <p:cNvPicPr>
            <a:picLocks noChangeAspect="1"/>
          </p:cNvPicPr>
          <p:nvPr/>
        </p:nvPicPr>
        <p:blipFill>
          <a:blip r:embed="rId7"/>
          <a:stretch>
            <a:fillRect/>
          </a:stretch>
        </p:blipFill>
        <p:spPr>
          <a:xfrm>
            <a:off x="4719272" y="4755939"/>
            <a:ext cx="2259278" cy="451856"/>
          </a:xfrm>
          <a:prstGeom prst="rect">
            <a:avLst/>
          </a:prstGeom>
          <a:ln w="12700">
            <a:miter lim="400000"/>
          </a:ln>
        </p:spPr>
      </p:pic>
      <p:pic>
        <p:nvPicPr>
          <p:cNvPr id="1745" name="pasted-image.pdf"/>
          <p:cNvPicPr>
            <a:picLocks noChangeAspect="1"/>
          </p:cNvPicPr>
          <p:nvPr/>
        </p:nvPicPr>
        <p:blipFill>
          <a:blip r:embed="rId8"/>
          <a:stretch>
            <a:fillRect/>
          </a:stretch>
        </p:blipFill>
        <p:spPr>
          <a:xfrm>
            <a:off x="3568360" y="4755939"/>
            <a:ext cx="939385" cy="451856"/>
          </a:xfrm>
          <a:prstGeom prst="rect">
            <a:avLst/>
          </a:prstGeom>
          <a:ln w="12700">
            <a:miter lim="400000"/>
          </a:ln>
        </p:spPr>
      </p:pic>
      <p:grpSp>
        <p:nvGrpSpPr>
          <p:cNvPr id="1748" name="Group 1748"/>
          <p:cNvGrpSpPr/>
          <p:nvPr/>
        </p:nvGrpSpPr>
        <p:grpSpPr>
          <a:xfrm>
            <a:off x="7432272" y="4750376"/>
            <a:ext cx="3343834" cy="451856"/>
            <a:chOff x="0" y="0"/>
            <a:chExt cx="6687665" cy="903711"/>
          </a:xfrm>
        </p:grpSpPr>
        <p:pic>
          <p:nvPicPr>
            <p:cNvPr id="1746" name="pasted-image.pdf"/>
            <p:cNvPicPr>
              <a:picLocks noChangeAspect="1"/>
            </p:cNvPicPr>
            <p:nvPr/>
          </p:nvPicPr>
          <p:blipFill>
            <a:blip r:embed="rId9"/>
            <a:stretch>
              <a:fillRect/>
            </a:stretch>
          </p:blipFill>
          <p:spPr>
            <a:xfrm>
              <a:off x="0" y="174776"/>
              <a:ext cx="553352" cy="576409"/>
            </a:xfrm>
            <a:prstGeom prst="rect">
              <a:avLst/>
            </a:prstGeom>
            <a:ln w="12700" cap="flat">
              <a:noFill/>
              <a:miter lim="400000"/>
            </a:ln>
            <a:effectLst/>
          </p:spPr>
        </p:pic>
        <p:pic>
          <p:nvPicPr>
            <p:cNvPr id="1747" name="pasted-image.pdf"/>
            <p:cNvPicPr>
              <a:picLocks noChangeAspect="1"/>
            </p:cNvPicPr>
            <p:nvPr/>
          </p:nvPicPr>
          <p:blipFill>
            <a:blip r:embed="rId10"/>
            <a:stretch>
              <a:fillRect/>
            </a:stretch>
          </p:blipFill>
          <p:spPr>
            <a:xfrm>
              <a:off x="1460796" y="0"/>
              <a:ext cx="5226870" cy="903712"/>
            </a:xfrm>
            <a:prstGeom prst="rect">
              <a:avLst/>
            </a:prstGeom>
            <a:ln w="12700" cap="flat">
              <a:noFill/>
              <a:miter lim="400000"/>
            </a:ln>
            <a:effectLst/>
          </p:spPr>
        </p:pic>
      </p:grpSp>
      <p:pic>
        <p:nvPicPr>
          <p:cNvPr id="1749" name="pasted-image.pdf"/>
          <p:cNvPicPr>
            <a:picLocks noChangeAspect="1"/>
          </p:cNvPicPr>
          <p:nvPr/>
        </p:nvPicPr>
        <p:blipFill>
          <a:blip r:embed="rId11"/>
          <a:stretch>
            <a:fillRect/>
          </a:stretch>
        </p:blipFill>
        <p:spPr>
          <a:xfrm>
            <a:off x="1237797" y="4801753"/>
            <a:ext cx="2119036" cy="552302"/>
          </a:xfrm>
          <a:prstGeom prst="rect">
            <a:avLst/>
          </a:prstGeom>
          <a:ln w="12700">
            <a:miter lim="400000"/>
          </a:ln>
        </p:spPr>
      </p:pic>
      <p:pic>
        <p:nvPicPr>
          <p:cNvPr id="1750" name="pasted-image.pdf"/>
          <p:cNvPicPr>
            <a:picLocks noChangeAspect="1"/>
          </p:cNvPicPr>
          <p:nvPr/>
        </p:nvPicPr>
        <p:blipFill>
          <a:blip r:embed="rId12"/>
          <a:stretch>
            <a:fillRect/>
          </a:stretch>
        </p:blipFill>
        <p:spPr>
          <a:xfrm>
            <a:off x="11110826" y="4756322"/>
            <a:ext cx="71347" cy="439965"/>
          </a:xfrm>
          <a:prstGeom prst="rect">
            <a:avLst/>
          </a:prstGeom>
          <a:ln w="12700">
            <a:miter lim="400000"/>
          </a:ln>
        </p:spPr>
      </p:pic>
      <p:pic>
        <p:nvPicPr>
          <p:cNvPr id="1752" name="pasted-image-enhanced.png"/>
          <p:cNvPicPr>
            <a:picLocks noChangeAspect="1"/>
          </p:cNvPicPr>
          <p:nvPr/>
        </p:nvPicPr>
        <p:blipFill>
          <a:blip r:embed="rId13"/>
          <a:srcRect t="34404" r="47805" b="23439"/>
          <a:stretch>
            <a:fillRect/>
          </a:stretch>
        </p:blipFill>
        <p:spPr>
          <a:xfrm rot="5400000">
            <a:off x="4435974" y="484607"/>
            <a:ext cx="1629110" cy="1754381"/>
          </a:xfrm>
          <a:prstGeom prst="rect">
            <a:avLst/>
          </a:prstGeom>
          <a:ln w="25400">
            <a:solidFill>
              <a:srgbClr val="000000"/>
            </a:solidFill>
            <a:miter lim="400000"/>
          </a:ln>
        </p:spPr>
      </p:pic>
      <p:sp>
        <p:nvSpPr>
          <p:cNvPr id="1753" name="Shape 1753"/>
          <p:cNvSpPr/>
          <p:nvPr/>
        </p:nvSpPr>
        <p:spPr>
          <a:xfrm>
            <a:off x="9118553" y="6383404"/>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spTree>
    <p:extLst>
      <p:ext uri="{BB962C8B-B14F-4D97-AF65-F5344CB8AC3E}">
        <p14:creationId xmlns:p14="http://schemas.microsoft.com/office/powerpoint/2010/main" val="2113883185"/>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5" name="Shape 1755"/>
          <p:cNvSpPr/>
          <p:nvPr/>
        </p:nvSpPr>
        <p:spPr>
          <a:xfrm>
            <a:off x="6684456" y="2314850"/>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756" name="Shape 1756"/>
          <p:cNvSpPr/>
          <p:nvPr/>
        </p:nvSpPr>
        <p:spPr>
          <a:xfrm rot="10800000">
            <a:off x="7586837"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57" name="Shape 1757"/>
          <p:cNvSpPr/>
          <p:nvPr/>
        </p:nvSpPr>
        <p:spPr>
          <a:xfrm rot="10800000">
            <a:off x="7869647"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58" name="Shape 1758"/>
          <p:cNvSpPr/>
          <p:nvPr/>
        </p:nvSpPr>
        <p:spPr>
          <a:xfrm rot="10800000">
            <a:off x="7304028"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59" name="Shape 1759"/>
          <p:cNvSpPr/>
          <p:nvPr/>
        </p:nvSpPr>
        <p:spPr>
          <a:xfrm>
            <a:off x="8862475" y="2033903"/>
            <a:ext cx="3204098" cy="54029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p>
            <a:pPr algn="ctr" defTabSz="410766" hangingPunct="0">
              <a:defRPr sz="6000"/>
            </a:pPr>
            <a:r>
              <a:rPr sz="3000" kern="0">
                <a:solidFill>
                  <a:srgbClr val="000000"/>
                </a:solidFill>
                <a:latin typeface="Helvetica Light"/>
                <a:sym typeface="Helvetica Light"/>
              </a:rPr>
              <a:t>real or fake </a:t>
            </a:r>
            <a:r>
              <a:rPr sz="3000" i="1" kern="0">
                <a:solidFill>
                  <a:srgbClr val="000000"/>
                </a:solidFill>
                <a:latin typeface="Helvetica"/>
                <a:ea typeface="Helvetica"/>
                <a:cs typeface="Helvetica"/>
                <a:sym typeface="Helvetica"/>
              </a:rPr>
              <a:t>pair </a:t>
            </a:r>
            <a:r>
              <a:rPr sz="3000" kern="0">
                <a:solidFill>
                  <a:srgbClr val="000000"/>
                </a:solidFill>
                <a:latin typeface="Helvetica Light"/>
                <a:sym typeface="Helvetica Light"/>
              </a:rPr>
              <a:t>?</a:t>
            </a:r>
          </a:p>
        </p:txBody>
      </p:sp>
      <p:pic>
        <p:nvPicPr>
          <p:cNvPr id="1760" name="pasted-image.pdf"/>
          <p:cNvPicPr>
            <a:picLocks noChangeAspect="1"/>
          </p:cNvPicPr>
          <p:nvPr/>
        </p:nvPicPr>
        <p:blipFill>
          <a:blip r:embed="rId2"/>
          <a:stretch>
            <a:fillRect/>
          </a:stretch>
        </p:blipFill>
        <p:spPr>
          <a:xfrm>
            <a:off x="7492010" y="1199373"/>
            <a:ext cx="382077" cy="329377"/>
          </a:xfrm>
          <a:prstGeom prst="rect">
            <a:avLst/>
          </a:prstGeom>
          <a:ln w="12700">
            <a:miter lim="400000"/>
          </a:ln>
        </p:spPr>
      </p:pic>
      <p:sp>
        <p:nvSpPr>
          <p:cNvPr id="1785" name="Shape 1785"/>
          <p:cNvSpPr/>
          <p:nvPr/>
        </p:nvSpPr>
        <p:spPr>
          <a:xfrm>
            <a:off x="1337292" y="2301074"/>
            <a:ext cx="2856277" cy="781214"/>
          </a:xfrm>
          <a:custGeom>
            <a:avLst/>
            <a:gdLst/>
            <a:ahLst/>
            <a:cxnLst>
              <a:cxn ang="0">
                <a:pos x="wd2" y="hd2"/>
              </a:cxn>
              <a:cxn ang="5400000">
                <a:pos x="wd2" y="hd2"/>
              </a:cxn>
              <a:cxn ang="10800000">
                <a:pos x="wd2" y="hd2"/>
              </a:cxn>
              <a:cxn ang="16200000">
                <a:pos x="wd2" y="hd2"/>
              </a:cxn>
            </a:cxnLst>
            <a:rect l="0" t="0" r="r" b="b"/>
            <a:pathLst>
              <a:path w="21600" h="20511" extrusionOk="0">
                <a:moveTo>
                  <a:pt x="0" y="0"/>
                </a:moveTo>
                <a:cubicBezTo>
                  <a:pt x="2588" y="14810"/>
                  <a:pt x="9788" y="21600"/>
                  <a:pt x="21600" y="20369"/>
                </a:cubicBezTo>
              </a:path>
            </a:pathLst>
          </a:custGeom>
          <a:ln w="50800">
            <a:solidFill>
              <a:srgbClr val="000000"/>
            </a:solidFill>
            <a:custDash>
              <a:ds d="200000" sp="200000"/>
            </a:custDash>
            <a:miter lim="400000"/>
            <a:tailEnd type="stealth"/>
          </a:ln>
        </p:spPr>
        <p:txBody>
          <a:bodyPr/>
          <a:lstStyle/>
          <a:p>
            <a:pPr algn="ctr" defTabSz="410766" hangingPunct="0"/>
            <a:endParaRPr sz="2500" kern="0">
              <a:solidFill>
                <a:srgbClr val="000000"/>
              </a:solidFill>
              <a:latin typeface="Helvetica Light"/>
              <a:sym typeface="Helvetica Light"/>
            </a:endParaRPr>
          </a:p>
        </p:txBody>
      </p:sp>
      <p:grpSp>
        <p:nvGrpSpPr>
          <p:cNvPr id="1765" name="Group 1765"/>
          <p:cNvGrpSpPr/>
          <p:nvPr/>
        </p:nvGrpSpPr>
        <p:grpSpPr>
          <a:xfrm rot="5400000">
            <a:off x="5458565" y="2206495"/>
            <a:ext cx="1760212" cy="157011"/>
            <a:chOff x="0" y="0"/>
            <a:chExt cx="3520423" cy="314020"/>
          </a:xfrm>
        </p:grpSpPr>
        <p:sp>
          <p:nvSpPr>
            <p:cNvPr id="1762" name="Shape 1762"/>
            <p:cNvSpPr/>
            <p:nvPr/>
          </p:nvSpPr>
          <p:spPr>
            <a:xfrm>
              <a:off x="0" y="26778"/>
              <a:ext cx="3520424" cy="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763" name="Shape 1763"/>
            <p:cNvSpPr/>
            <p:nvPr/>
          </p:nvSpPr>
          <p:spPr>
            <a:xfrm flipH="1">
              <a:off x="22704" y="0"/>
              <a:ext cx="1" cy="31402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764" name="Shape 1764"/>
            <p:cNvSpPr/>
            <p:nvPr/>
          </p:nvSpPr>
          <p:spPr>
            <a:xfrm>
              <a:off x="3500345" y="28400"/>
              <a:ext cx="1" cy="25722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pic>
        <p:nvPicPr>
          <p:cNvPr id="1766" name="pasted-image.pdf"/>
          <p:cNvPicPr>
            <a:picLocks noChangeAspect="1"/>
          </p:cNvPicPr>
          <p:nvPr/>
        </p:nvPicPr>
        <p:blipFill>
          <a:blip r:embed="rId3"/>
          <a:stretch>
            <a:fillRect/>
          </a:stretch>
        </p:blipFill>
        <p:spPr>
          <a:xfrm>
            <a:off x="1846959" y="5284719"/>
            <a:ext cx="1915282" cy="499197"/>
          </a:xfrm>
          <a:prstGeom prst="rect">
            <a:avLst/>
          </a:prstGeom>
          <a:ln w="12700">
            <a:miter lim="400000"/>
          </a:ln>
        </p:spPr>
      </p:pic>
      <p:pic>
        <p:nvPicPr>
          <p:cNvPr id="1767" name="pasted-image.pdf"/>
          <p:cNvPicPr>
            <a:picLocks noChangeAspect="1"/>
          </p:cNvPicPr>
          <p:nvPr/>
        </p:nvPicPr>
        <p:blipFill>
          <a:blip r:embed="rId4"/>
          <a:stretch>
            <a:fillRect/>
          </a:stretch>
        </p:blipFill>
        <p:spPr>
          <a:xfrm>
            <a:off x="5152226" y="5209841"/>
            <a:ext cx="2259279" cy="451856"/>
          </a:xfrm>
          <a:prstGeom prst="rect">
            <a:avLst/>
          </a:prstGeom>
          <a:ln w="12700">
            <a:miter lim="400000"/>
          </a:ln>
        </p:spPr>
      </p:pic>
      <p:grpSp>
        <p:nvGrpSpPr>
          <p:cNvPr id="1770" name="Group 1770"/>
          <p:cNvGrpSpPr/>
          <p:nvPr/>
        </p:nvGrpSpPr>
        <p:grpSpPr>
          <a:xfrm>
            <a:off x="7865226" y="5204278"/>
            <a:ext cx="3343834" cy="451856"/>
            <a:chOff x="0" y="0"/>
            <a:chExt cx="6687665" cy="903711"/>
          </a:xfrm>
        </p:grpSpPr>
        <p:pic>
          <p:nvPicPr>
            <p:cNvPr id="1768" name="pasted-image.pdf"/>
            <p:cNvPicPr>
              <a:picLocks noChangeAspect="1"/>
            </p:cNvPicPr>
            <p:nvPr/>
          </p:nvPicPr>
          <p:blipFill>
            <a:blip r:embed="rId5"/>
            <a:stretch>
              <a:fillRect/>
            </a:stretch>
          </p:blipFill>
          <p:spPr>
            <a:xfrm>
              <a:off x="0" y="174776"/>
              <a:ext cx="553352" cy="576409"/>
            </a:xfrm>
            <a:prstGeom prst="rect">
              <a:avLst/>
            </a:prstGeom>
            <a:ln w="12700" cap="flat">
              <a:noFill/>
              <a:miter lim="400000"/>
            </a:ln>
            <a:effectLst/>
          </p:spPr>
        </p:pic>
        <p:pic>
          <p:nvPicPr>
            <p:cNvPr id="1769" name="pasted-image.pdf"/>
            <p:cNvPicPr>
              <a:picLocks noChangeAspect="1"/>
            </p:cNvPicPr>
            <p:nvPr/>
          </p:nvPicPr>
          <p:blipFill>
            <a:blip r:embed="rId6"/>
            <a:stretch>
              <a:fillRect/>
            </a:stretch>
          </p:blipFill>
          <p:spPr>
            <a:xfrm>
              <a:off x="1460796" y="0"/>
              <a:ext cx="5226870" cy="903712"/>
            </a:xfrm>
            <a:prstGeom prst="rect">
              <a:avLst/>
            </a:prstGeom>
            <a:ln w="12700" cap="flat">
              <a:noFill/>
              <a:miter lim="400000"/>
            </a:ln>
            <a:effectLst/>
          </p:spPr>
        </p:pic>
      </p:grpSp>
      <p:pic>
        <p:nvPicPr>
          <p:cNvPr id="1771" name="pasted-image.pdf"/>
          <p:cNvPicPr>
            <a:picLocks noChangeAspect="1"/>
          </p:cNvPicPr>
          <p:nvPr/>
        </p:nvPicPr>
        <p:blipFill>
          <a:blip r:embed="rId7"/>
          <a:stretch>
            <a:fillRect/>
          </a:stretch>
        </p:blipFill>
        <p:spPr>
          <a:xfrm>
            <a:off x="4001314" y="5209841"/>
            <a:ext cx="939385" cy="451856"/>
          </a:xfrm>
          <a:prstGeom prst="rect">
            <a:avLst/>
          </a:prstGeom>
          <a:ln w="12700">
            <a:miter lim="400000"/>
          </a:ln>
        </p:spPr>
      </p:pic>
      <p:pic>
        <p:nvPicPr>
          <p:cNvPr id="1772" name="pasted-image.pdf"/>
          <p:cNvPicPr>
            <a:picLocks noChangeAspect="1"/>
          </p:cNvPicPr>
          <p:nvPr/>
        </p:nvPicPr>
        <p:blipFill>
          <a:blip r:embed="rId8"/>
          <a:stretch>
            <a:fillRect/>
          </a:stretch>
        </p:blipFill>
        <p:spPr>
          <a:xfrm>
            <a:off x="11480281" y="5210223"/>
            <a:ext cx="71346" cy="439965"/>
          </a:xfrm>
          <a:prstGeom prst="rect">
            <a:avLst/>
          </a:prstGeom>
          <a:ln w="12700">
            <a:miter lim="400000"/>
          </a:ln>
        </p:spPr>
      </p:pic>
      <p:sp>
        <p:nvSpPr>
          <p:cNvPr id="1773" name="Shape 1773"/>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774" name="Shape 1774"/>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75" name="Shape 1775"/>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76" name="Shape 1776"/>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777" name="pasted-image.pdf"/>
          <p:cNvPicPr>
            <a:picLocks noChangeAspect="1"/>
          </p:cNvPicPr>
          <p:nvPr/>
        </p:nvPicPr>
        <p:blipFill>
          <a:blip r:embed="rId9"/>
          <a:stretch>
            <a:fillRect/>
          </a:stretch>
        </p:blipFill>
        <p:spPr>
          <a:xfrm>
            <a:off x="2994458" y="229543"/>
            <a:ext cx="355727" cy="368902"/>
          </a:xfrm>
          <a:prstGeom prst="rect">
            <a:avLst/>
          </a:prstGeom>
          <a:ln w="12700">
            <a:miter lim="400000"/>
          </a:ln>
        </p:spPr>
      </p:pic>
      <p:pic>
        <p:nvPicPr>
          <p:cNvPr id="1778" name="pasted-image.pdf"/>
          <p:cNvPicPr>
            <a:picLocks noChangeAspect="1"/>
          </p:cNvPicPr>
          <p:nvPr/>
        </p:nvPicPr>
        <p:blipFill>
          <a:blip r:embed="rId10"/>
          <a:stretch>
            <a:fillRect/>
          </a:stretch>
        </p:blipFill>
        <p:spPr>
          <a:xfrm>
            <a:off x="942603" y="211862"/>
            <a:ext cx="289852" cy="223976"/>
          </a:xfrm>
          <a:prstGeom prst="rect">
            <a:avLst/>
          </a:prstGeom>
          <a:ln w="12700">
            <a:miter lim="400000"/>
          </a:ln>
        </p:spPr>
      </p:pic>
      <p:pic>
        <p:nvPicPr>
          <p:cNvPr id="1779" name="pasted-image.pdf"/>
          <p:cNvPicPr>
            <a:picLocks noChangeAspect="1"/>
          </p:cNvPicPr>
          <p:nvPr/>
        </p:nvPicPr>
        <p:blipFill>
          <a:blip r:embed="rId11"/>
          <a:stretch>
            <a:fillRect/>
          </a:stretch>
        </p:blipFill>
        <p:spPr>
          <a:xfrm>
            <a:off x="4926802" y="140721"/>
            <a:ext cx="647449" cy="328160"/>
          </a:xfrm>
          <a:prstGeom prst="rect">
            <a:avLst/>
          </a:prstGeom>
          <a:ln w="12700">
            <a:miter lim="400000"/>
          </a:ln>
        </p:spPr>
      </p:pic>
      <p:pic>
        <p:nvPicPr>
          <p:cNvPr id="1780" name="pasted-image-filtered.png"/>
          <p:cNvPicPr>
            <a:picLocks noChangeAspect="1"/>
          </p:cNvPicPr>
          <p:nvPr/>
        </p:nvPicPr>
        <p:blipFill>
          <a:blip r:embed="rId12"/>
          <a:stretch>
            <a:fillRect/>
          </a:stretch>
        </p:blipFill>
        <p:spPr>
          <a:xfrm>
            <a:off x="295254" y="585374"/>
            <a:ext cx="1625601" cy="1625601"/>
          </a:xfrm>
          <a:prstGeom prst="rect">
            <a:avLst/>
          </a:prstGeom>
          <a:ln w="25400">
            <a:solidFill>
              <a:srgbClr val="000000"/>
            </a:solidFill>
            <a:miter lim="400000"/>
          </a:ln>
        </p:spPr>
      </p:pic>
      <p:pic>
        <p:nvPicPr>
          <p:cNvPr id="1781" name="pasted-image-filtered.png"/>
          <p:cNvPicPr>
            <a:picLocks noChangeAspect="1"/>
          </p:cNvPicPr>
          <p:nvPr/>
        </p:nvPicPr>
        <p:blipFill>
          <a:blip r:embed="rId12"/>
          <a:stretch>
            <a:fillRect/>
          </a:stretch>
        </p:blipFill>
        <p:spPr>
          <a:xfrm>
            <a:off x="4414067" y="2333818"/>
            <a:ext cx="1625601" cy="1625601"/>
          </a:xfrm>
          <a:prstGeom prst="rect">
            <a:avLst/>
          </a:prstGeom>
          <a:ln w="25400">
            <a:solidFill>
              <a:srgbClr val="000000"/>
            </a:solidFill>
            <a:miter lim="400000"/>
          </a:ln>
        </p:spPr>
      </p:pic>
      <p:pic>
        <p:nvPicPr>
          <p:cNvPr id="1782" name="pasted-image-enhanced.png"/>
          <p:cNvPicPr>
            <a:picLocks noChangeAspect="1"/>
          </p:cNvPicPr>
          <p:nvPr/>
        </p:nvPicPr>
        <p:blipFill>
          <a:blip r:embed="rId13"/>
          <a:srcRect t="34404" r="47805" b="23439"/>
          <a:stretch>
            <a:fillRect/>
          </a:stretch>
        </p:blipFill>
        <p:spPr>
          <a:xfrm rot="5400000">
            <a:off x="4435974" y="484607"/>
            <a:ext cx="1629110" cy="1754381"/>
          </a:xfrm>
          <a:prstGeom prst="rect">
            <a:avLst/>
          </a:prstGeom>
          <a:ln w="25400">
            <a:solidFill>
              <a:srgbClr val="000000"/>
            </a:solidFill>
            <a:miter lim="400000"/>
          </a:ln>
        </p:spPr>
      </p:pic>
      <p:sp>
        <p:nvSpPr>
          <p:cNvPr id="1783" name="Shape 1783"/>
          <p:cNvSpPr/>
          <p:nvPr/>
        </p:nvSpPr>
        <p:spPr>
          <a:xfrm>
            <a:off x="9165016" y="6076745"/>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sp>
        <p:nvSpPr>
          <p:cNvPr id="1784" name="Shape 1784"/>
          <p:cNvSpPr/>
          <p:nvPr/>
        </p:nvSpPr>
        <p:spPr>
          <a:xfrm>
            <a:off x="9944977" y="6435421"/>
            <a:ext cx="2157643"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[Isola et al., 2017]</a:t>
            </a:r>
          </a:p>
        </p:txBody>
      </p:sp>
    </p:spTree>
    <p:extLst>
      <p:ext uri="{BB962C8B-B14F-4D97-AF65-F5344CB8AC3E}">
        <p14:creationId xmlns:p14="http://schemas.microsoft.com/office/powerpoint/2010/main" val="60792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7" name="pasted-image.pdf"/>
          <p:cNvPicPr>
            <a:picLocks noChangeAspect="1"/>
          </p:cNvPicPr>
          <p:nvPr/>
        </p:nvPicPr>
        <p:blipFill>
          <a:blip r:embed="rId2"/>
          <a:stretch>
            <a:fillRect/>
          </a:stretch>
        </p:blipFill>
        <p:spPr>
          <a:xfrm>
            <a:off x="1846959" y="5284719"/>
            <a:ext cx="1915282" cy="499197"/>
          </a:xfrm>
          <a:prstGeom prst="rect">
            <a:avLst/>
          </a:prstGeom>
          <a:ln w="12700">
            <a:miter lim="400000"/>
          </a:ln>
        </p:spPr>
      </p:pic>
      <p:pic>
        <p:nvPicPr>
          <p:cNvPr id="1788" name="pasted-image.pdf"/>
          <p:cNvPicPr>
            <a:picLocks noChangeAspect="1"/>
          </p:cNvPicPr>
          <p:nvPr/>
        </p:nvPicPr>
        <p:blipFill>
          <a:blip r:embed="rId3"/>
          <a:stretch>
            <a:fillRect/>
          </a:stretch>
        </p:blipFill>
        <p:spPr>
          <a:xfrm>
            <a:off x="4001314" y="5209841"/>
            <a:ext cx="939385" cy="451856"/>
          </a:xfrm>
          <a:prstGeom prst="rect">
            <a:avLst/>
          </a:prstGeom>
          <a:ln w="12700">
            <a:miter lim="400000"/>
          </a:ln>
        </p:spPr>
      </p:pic>
      <p:pic>
        <p:nvPicPr>
          <p:cNvPr id="1789" name="pasted-image.pdf"/>
          <p:cNvPicPr>
            <a:picLocks noChangeAspect="1"/>
          </p:cNvPicPr>
          <p:nvPr/>
        </p:nvPicPr>
        <p:blipFill>
          <a:blip r:embed="rId4"/>
          <a:stretch>
            <a:fillRect/>
          </a:stretch>
        </p:blipFill>
        <p:spPr>
          <a:xfrm>
            <a:off x="11480281" y="5210223"/>
            <a:ext cx="71346" cy="439965"/>
          </a:xfrm>
          <a:prstGeom prst="rect">
            <a:avLst/>
          </a:prstGeom>
          <a:ln w="12700">
            <a:miter lim="400000"/>
          </a:ln>
        </p:spPr>
      </p:pic>
      <p:pic>
        <p:nvPicPr>
          <p:cNvPr id="1790" name="pasted-image.pdf"/>
          <p:cNvPicPr>
            <a:picLocks noChangeAspect="1"/>
          </p:cNvPicPr>
          <p:nvPr/>
        </p:nvPicPr>
        <p:blipFill>
          <a:blip r:embed="rId5"/>
          <a:stretch>
            <a:fillRect/>
          </a:stretch>
        </p:blipFill>
        <p:spPr>
          <a:xfrm>
            <a:off x="5238347" y="5224695"/>
            <a:ext cx="5944286" cy="422148"/>
          </a:xfrm>
          <a:prstGeom prst="rect">
            <a:avLst/>
          </a:prstGeom>
          <a:ln w="12700">
            <a:miter lim="400000"/>
          </a:ln>
        </p:spPr>
      </p:pic>
      <p:sp>
        <p:nvSpPr>
          <p:cNvPr id="1791" name="Shape 1791"/>
          <p:cNvSpPr/>
          <p:nvPr/>
        </p:nvSpPr>
        <p:spPr>
          <a:xfrm>
            <a:off x="5521892" y="4098197"/>
            <a:ext cx="919554" cy="1127812"/>
          </a:xfrm>
          <a:prstGeom prst="line">
            <a:avLst/>
          </a:prstGeom>
          <a:ln w="101600">
            <a:solidFill>
              <a:schemeClr val="accent6"/>
            </a:solidFill>
            <a:prstDash val="sysDot"/>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792" name="Shape 1792"/>
          <p:cNvSpPr/>
          <p:nvPr/>
        </p:nvSpPr>
        <p:spPr>
          <a:xfrm>
            <a:off x="5686543" y="4138726"/>
            <a:ext cx="4374080" cy="1070223"/>
          </a:xfrm>
          <a:prstGeom prst="line">
            <a:avLst/>
          </a:prstGeom>
          <a:ln w="101600">
            <a:solidFill>
              <a:schemeClr val="accent6"/>
            </a:solidFill>
            <a:prstDash val="sysDot"/>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793" name="Shape 1793"/>
          <p:cNvSpPr/>
          <p:nvPr/>
        </p:nvSpPr>
        <p:spPr>
          <a:xfrm>
            <a:off x="6684456" y="2314850"/>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794" name="Shape 1794"/>
          <p:cNvSpPr/>
          <p:nvPr/>
        </p:nvSpPr>
        <p:spPr>
          <a:xfrm rot="10800000">
            <a:off x="7586837"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95" name="Shape 1795"/>
          <p:cNvSpPr/>
          <p:nvPr/>
        </p:nvSpPr>
        <p:spPr>
          <a:xfrm rot="10800000">
            <a:off x="7869647"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96" name="Shape 1796"/>
          <p:cNvSpPr/>
          <p:nvPr/>
        </p:nvSpPr>
        <p:spPr>
          <a:xfrm rot="10800000">
            <a:off x="7304028"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797" name="Shape 1797"/>
          <p:cNvSpPr/>
          <p:nvPr/>
        </p:nvSpPr>
        <p:spPr>
          <a:xfrm>
            <a:off x="8862475" y="2033903"/>
            <a:ext cx="3204098" cy="54029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p>
            <a:pPr algn="ctr" defTabSz="410766" hangingPunct="0">
              <a:defRPr sz="6000"/>
            </a:pPr>
            <a:r>
              <a:rPr sz="3000" kern="0">
                <a:solidFill>
                  <a:srgbClr val="000000"/>
                </a:solidFill>
                <a:latin typeface="Helvetica Light"/>
                <a:sym typeface="Helvetica Light"/>
              </a:rPr>
              <a:t>real or fake </a:t>
            </a:r>
            <a:r>
              <a:rPr sz="3000" i="1" kern="0">
                <a:solidFill>
                  <a:srgbClr val="000000"/>
                </a:solidFill>
                <a:latin typeface="Helvetica"/>
                <a:ea typeface="Helvetica"/>
                <a:cs typeface="Helvetica"/>
                <a:sym typeface="Helvetica"/>
              </a:rPr>
              <a:t>pair </a:t>
            </a:r>
            <a:r>
              <a:rPr sz="3000" kern="0">
                <a:solidFill>
                  <a:srgbClr val="000000"/>
                </a:solidFill>
                <a:latin typeface="Helvetica Light"/>
                <a:sym typeface="Helvetica Light"/>
              </a:rPr>
              <a:t>?</a:t>
            </a:r>
          </a:p>
        </p:txBody>
      </p:sp>
      <p:pic>
        <p:nvPicPr>
          <p:cNvPr id="1798" name="pasted-image.pdf"/>
          <p:cNvPicPr>
            <a:picLocks noChangeAspect="1"/>
          </p:cNvPicPr>
          <p:nvPr/>
        </p:nvPicPr>
        <p:blipFill>
          <a:blip r:embed="rId6"/>
          <a:stretch>
            <a:fillRect/>
          </a:stretch>
        </p:blipFill>
        <p:spPr>
          <a:xfrm>
            <a:off x="7492010" y="1199373"/>
            <a:ext cx="382077" cy="329377"/>
          </a:xfrm>
          <a:prstGeom prst="rect">
            <a:avLst/>
          </a:prstGeom>
          <a:ln w="12700">
            <a:miter lim="400000"/>
          </a:ln>
        </p:spPr>
      </p:pic>
      <p:sp>
        <p:nvSpPr>
          <p:cNvPr id="1818" name="Shape 1818"/>
          <p:cNvSpPr/>
          <p:nvPr/>
        </p:nvSpPr>
        <p:spPr>
          <a:xfrm>
            <a:off x="1337292" y="2301074"/>
            <a:ext cx="2856277" cy="781214"/>
          </a:xfrm>
          <a:custGeom>
            <a:avLst/>
            <a:gdLst/>
            <a:ahLst/>
            <a:cxnLst>
              <a:cxn ang="0">
                <a:pos x="wd2" y="hd2"/>
              </a:cxn>
              <a:cxn ang="5400000">
                <a:pos x="wd2" y="hd2"/>
              </a:cxn>
              <a:cxn ang="10800000">
                <a:pos x="wd2" y="hd2"/>
              </a:cxn>
              <a:cxn ang="16200000">
                <a:pos x="wd2" y="hd2"/>
              </a:cxn>
            </a:cxnLst>
            <a:rect l="0" t="0" r="r" b="b"/>
            <a:pathLst>
              <a:path w="21600" h="20511" extrusionOk="0">
                <a:moveTo>
                  <a:pt x="0" y="0"/>
                </a:moveTo>
                <a:cubicBezTo>
                  <a:pt x="2588" y="14810"/>
                  <a:pt x="9788" y="21600"/>
                  <a:pt x="21600" y="20369"/>
                </a:cubicBezTo>
              </a:path>
            </a:pathLst>
          </a:custGeom>
          <a:ln w="50800">
            <a:solidFill>
              <a:srgbClr val="000000"/>
            </a:solidFill>
            <a:custDash>
              <a:ds d="200000" sp="200000"/>
            </a:custDash>
            <a:miter lim="400000"/>
            <a:tailEnd type="stealth"/>
          </a:ln>
        </p:spPr>
        <p:txBody>
          <a:bodyPr/>
          <a:lstStyle/>
          <a:p>
            <a:pPr algn="ctr" defTabSz="410766" hangingPunct="0"/>
            <a:endParaRPr sz="2500" kern="0">
              <a:solidFill>
                <a:srgbClr val="000000"/>
              </a:solidFill>
              <a:latin typeface="Helvetica Light"/>
              <a:sym typeface="Helvetica Light"/>
            </a:endParaRPr>
          </a:p>
        </p:txBody>
      </p:sp>
      <p:grpSp>
        <p:nvGrpSpPr>
          <p:cNvPr id="1803" name="Group 1803"/>
          <p:cNvGrpSpPr/>
          <p:nvPr/>
        </p:nvGrpSpPr>
        <p:grpSpPr>
          <a:xfrm rot="5400000">
            <a:off x="5458565" y="2206495"/>
            <a:ext cx="1760212" cy="157011"/>
            <a:chOff x="0" y="0"/>
            <a:chExt cx="3520423" cy="314020"/>
          </a:xfrm>
        </p:grpSpPr>
        <p:sp>
          <p:nvSpPr>
            <p:cNvPr id="1800" name="Shape 1800"/>
            <p:cNvSpPr/>
            <p:nvPr/>
          </p:nvSpPr>
          <p:spPr>
            <a:xfrm>
              <a:off x="0" y="26778"/>
              <a:ext cx="3520424" cy="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801" name="Shape 1801"/>
            <p:cNvSpPr/>
            <p:nvPr/>
          </p:nvSpPr>
          <p:spPr>
            <a:xfrm flipH="1">
              <a:off x="22704" y="0"/>
              <a:ext cx="1" cy="31402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802" name="Shape 1802"/>
            <p:cNvSpPr/>
            <p:nvPr/>
          </p:nvSpPr>
          <p:spPr>
            <a:xfrm>
              <a:off x="3500345" y="28400"/>
              <a:ext cx="1" cy="25722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sp>
        <p:nvSpPr>
          <p:cNvPr id="1804" name="Shape 1804"/>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805" name="Shape 1805"/>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06" name="Shape 1806"/>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07" name="Shape 1807"/>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808" name="pasted-image.pdf"/>
          <p:cNvPicPr>
            <a:picLocks noChangeAspect="1"/>
          </p:cNvPicPr>
          <p:nvPr/>
        </p:nvPicPr>
        <p:blipFill>
          <a:blip r:embed="rId7"/>
          <a:stretch>
            <a:fillRect/>
          </a:stretch>
        </p:blipFill>
        <p:spPr>
          <a:xfrm>
            <a:off x="2994458" y="229543"/>
            <a:ext cx="355727" cy="368902"/>
          </a:xfrm>
          <a:prstGeom prst="rect">
            <a:avLst/>
          </a:prstGeom>
          <a:ln w="12700">
            <a:miter lim="400000"/>
          </a:ln>
        </p:spPr>
      </p:pic>
      <p:pic>
        <p:nvPicPr>
          <p:cNvPr id="1809" name="pasted-image.pdf"/>
          <p:cNvPicPr>
            <a:picLocks noChangeAspect="1"/>
          </p:cNvPicPr>
          <p:nvPr/>
        </p:nvPicPr>
        <p:blipFill>
          <a:blip r:embed="rId8"/>
          <a:stretch>
            <a:fillRect/>
          </a:stretch>
        </p:blipFill>
        <p:spPr>
          <a:xfrm>
            <a:off x="942603" y="211862"/>
            <a:ext cx="289852" cy="223976"/>
          </a:xfrm>
          <a:prstGeom prst="rect">
            <a:avLst/>
          </a:prstGeom>
          <a:ln w="12700">
            <a:miter lim="400000"/>
          </a:ln>
        </p:spPr>
      </p:pic>
      <p:pic>
        <p:nvPicPr>
          <p:cNvPr id="1810" name="pasted-image.pdf"/>
          <p:cNvPicPr>
            <a:picLocks noChangeAspect="1"/>
          </p:cNvPicPr>
          <p:nvPr/>
        </p:nvPicPr>
        <p:blipFill>
          <a:blip r:embed="rId9"/>
          <a:stretch>
            <a:fillRect/>
          </a:stretch>
        </p:blipFill>
        <p:spPr>
          <a:xfrm>
            <a:off x="4926802" y="140721"/>
            <a:ext cx="647449" cy="328160"/>
          </a:xfrm>
          <a:prstGeom prst="rect">
            <a:avLst/>
          </a:prstGeom>
          <a:ln w="12700">
            <a:miter lim="400000"/>
          </a:ln>
        </p:spPr>
      </p:pic>
      <p:pic>
        <p:nvPicPr>
          <p:cNvPr id="1811" name="pasted-image-filtered.png"/>
          <p:cNvPicPr>
            <a:picLocks noChangeAspect="1"/>
          </p:cNvPicPr>
          <p:nvPr/>
        </p:nvPicPr>
        <p:blipFill>
          <a:blip r:embed="rId10"/>
          <a:stretch>
            <a:fillRect/>
          </a:stretch>
        </p:blipFill>
        <p:spPr>
          <a:xfrm>
            <a:off x="295254" y="585374"/>
            <a:ext cx="1625601" cy="1625601"/>
          </a:xfrm>
          <a:prstGeom prst="rect">
            <a:avLst/>
          </a:prstGeom>
          <a:ln w="25400">
            <a:solidFill>
              <a:srgbClr val="000000"/>
            </a:solidFill>
            <a:miter lim="400000"/>
          </a:ln>
        </p:spPr>
      </p:pic>
      <p:pic>
        <p:nvPicPr>
          <p:cNvPr id="1812" name="pasted-image-filtered.png"/>
          <p:cNvPicPr>
            <a:picLocks noChangeAspect="1"/>
          </p:cNvPicPr>
          <p:nvPr/>
        </p:nvPicPr>
        <p:blipFill>
          <a:blip r:embed="rId10"/>
          <a:stretch>
            <a:fillRect/>
          </a:stretch>
        </p:blipFill>
        <p:spPr>
          <a:xfrm>
            <a:off x="4414067" y="2333818"/>
            <a:ext cx="1625601" cy="1625601"/>
          </a:xfrm>
          <a:prstGeom prst="rect">
            <a:avLst/>
          </a:prstGeom>
          <a:ln w="101600">
            <a:solidFill>
              <a:schemeClr val="accent6"/>
            </a:solidFill>
            <a:prstDash val="sysDot"/>
            <a:miter lim="400000"/>
          </a:ln>
        </p:spPr>
      </p:pic>
      <p:pic>
        <p:nvPicPr>
          <p:cNvPr id="1813" name="pasted-image-enhanced.png"/>
          <p:cNvPicPr>
            <a:picLocks noChangeAspect="1"/>
          </p:cNvPicPr>
          <p:nvPr/>
        </p:nvPicPr>
        <p:blipFill>
          <a:blip r:embed="rId11"/>
          <a:srcRect t="34404" r="47805" b="23439"/>
          <a:stretch>
            <a:fillRect/>
          </a:stretch>
        </p:blipFill>
        <p:spPr>
          <a:xfrm rot="5400000">
            <a:off x="4435974" y="484607"/>
            <a:ext cx="1629110" cy="1754381"/>
          </a:xfrm>
          <a:prstGeom prst="rect">
            <a:avLst/>
          </a:prstGeom>
          <a:ln w="25400">
            <a:solidFill>
              <a:srgbClr val="000000"/>
            </a:solidFill>
            <a:miter lim="400000"/>
          </a:ln>
        </p:spPr>
      </p:pic>
      <p:sp>
        <p:nvSpPr>
          <p:cNvPr id="1814" name="Shape 1814"/>
          <p:cNvSpPr/>
          <p:nvPr/>
        </p:nvSpPr>
        <p:spPr>
          <a:xfrm>
            <a:off x="6326274" y="5232299"/>
            <a:ext cx="251751" cy="401865"/>
          </a:xfrm>
          <a:prstGeom prst="rect">
            <a:avLst/>
          </a:prstGeom>
          <a:ln w="76200">
            <a:solidFill>
              <a:schemeClr val="accent6"/>
            </a:solidFill>
            <a:miter lim="400000"/>
          </a:ln>
        </p:spPr>
        <p:txBody>
          <a:bodyPr lIns="35719" tIns="35719" rIns="35719" bIns="35719" anchor="ctr"/>
          <a:lstStyle/>
          <a:p>
            <a:pPr algn="ctr" defTabSz="410766" hangingPunct="0">
              <a:defRPr sz="3200">
                <a:solidFill>
                  <a:srgbClr val="0365C0"/>
                </a:solidFill>
              </a:defRPr>
            </a:pPr>
            <a:endParaRPr sz="1600" kern="0">
              <a:solidFill>
                <a:srgbClr val="0365C0"/>
              </a:solidFill>
              <a:latin typeface="Helvetica Light"/>
              <a:sym typeface="Helvetica Light"/>
            </a:endParaRPr>
          </a:p>
        </p:txBody>
      </p:sp>
      <p:sp>
        <p:nvSpPr>
          <p:cNvPr id="1815" name="Shape 1815"/>
          <p:cNvSpPr/>
          <p:nvPr/>
        </p:nvSpPr>
        <p:spPr>
          <a:xfrm>
            <a:off x="10198121" y="5229273"/>
            <a:ext cx="251752" cy="401865"/>
          </a:xfrm>
          <a:prstGeom prst="rect">
            <a:avLst/>
          </a:prstGeom>
          <a:ln w="76200">
            <a:solidFill>
              <a:schemeClr val="accent6"/>
            </a:solidFill>
            <a:miter lim="400000"/>
          </a:ln>
        </p:spPr>
        <p:txBody>
          <a:bodyPr lIns="35719" tIns="35719" rIns="35719" bIns="35719" anchor="ctr"/>
          <a:lstStyle/>
          <a:p>
            <a:pPr algn="ctr" defTabSz="410766" hangingPunct="0">
              <a:defRPr sz="3200">
                <a:solidFill>
                  <a:srgbClr val="0365C0"/>
                </a:solidFill>
              </a:defRPr>
            </a:pPr>
            <a:endParaRPr sz="1600" kern="0">
              <a:solidFill>
                <a:srgbClr val="0365C0"/>
              </a:solidFill>
              <a:latin typeface="Helvetica Light"/>
              <a:sym typeface="Helvetica Light"/>
            </a:endParaRPr>
          </a:p>
        </p:txBody>
      </p:sp>
      <p:sp>
        <p:nvSpPr>
          <p:cNvPr id="1816" name="Shape 1816"/>
          <p:cNvSpPr/>
          <p:nvPr/>
        </p:nvSpPr>
        <p:spPr>
          <a:xfrm>
            <a:off x="9165016" y="6076745"/>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sp>
        <p:nvSpPr>
          <p:cNvPr id="1817" name="Shape 1817"/>
          <p:cNvSpPr/>
          <p:nvPr/>
        </p:nvSpPr>
        <p:spPr>
          <a:xfrm>
            <a:off x="9944977" y="6435421"/>
            <a:ext cx="2157643"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[Isola et al., 2017]</a:t>
            </a:r>
          </a:p>
        </p:txBody>
      </p:sp>
    </p:spTree>
    <p:extLst>
      <p:ext uri="{BB962C8B-B14F-4D97-AF65-F5344CB8AC3E}">
        <p14:creationId xmlns:p14="http://schemas.microsoft.com/office/powerpoint/2010/main" val="3855143881"/>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0" name="pasted-image.pdf"/>
          <p:cNvPicPr>
            <a:picLocks noChangeAspect="1"/>
          </p:cNvPicPr>
          <p:nvPr/>
        </p:nvPicPr>
        <p:blipFill>
          <a:blip r:embed="rId2"/>
          <a:stretch>
            <a:fillRect/>
          </a:stretch>
        </p:blipFill>
        <p:spPr>
          <a:xfrm>
            <a:off x="1846959" y="5284719"/>
            <a:ext cx="1915282" cy="499197"/>
          </a:xfrm>
          <a:prstGeom prst="rect">
            <a:avLst/>
          </a:prstGeom>
          <a:ln w="12700">
            <a:miter lim="400000"/>
          </a:ln>
        </p:spPr>
      </p:pic>
      <p:pic>
        <p:nvPicPr>
          <p:cNvPr id="1821" name="pasted-image.pdf"/>
          <p:cNvPicPr>
            <a:picLocks noChangeAspect="1"/>
          </p:cNvPicPr>
          <p:nvPr/>
        </p:nvPicPr>
        <p:blipFill>
          <a:blip r:embed="rId3"/>
          <a:stretch>
            <a:fillRect/>
          </a:stretch>
        </p:blipFill>
        <p:spPr>
          <a:xfrm>
            <a:off x="4001314" y="5209841"/>
            <a:ext cx="939385" cy="451856"/>
          </a:xfrm>
          <a:prstGeom prst="rect">
            <a:avLst/>
          </a:prstGeom>
          <a:ln w="12700">
            <a:miter lim="400000"/>
          </a:ln>
        </p:spPr>
      </p:pic>
      <p:pic>
        <p:nvPicPr>
          <p:cNvPr id="1822" name="pasted-image.pdf"/>
          <p:cNvPicPr>
            <a:picLocks noChangeAspect="1"/>
          </p:cNvPicPr>
          <p:nvPr/>
        </p:nvPicPr>
        <p:blipFill>
          <a:blip r:embed="rId4"/>
          <a:stretch>
            <a:fillRect/>
          </a:stretch>
        </p:blipFill>
        <p:spPr>
          <a:xfrm>
            <a:off x="11480281" y="5210223"/>
            <a:ext cx="71346" cy="439965"/>
          </a:xfrm>
          <a:prstGeom prst="rect">
            <a:avLst/>
          </a:prstGeom>
          <a:ln w="12700">
            <a:miter lim="400000"/>
          </a:ln>
        </p:spPr>
      </p:pic>
      <p:pic>
        <p:nvPicPr>
          <p:cNvPr id="1823" name="pasted-image.pdf"/>
          <p:cNvPicPr>
            <a:picLocks noChangeAspect="1"/>
          </p:cNvPicPr>
          <p:nvPr/>
        </p:nvPicPr>
        <p:blipFill>
          <a:blip r:embed="rId5"/>
          <a:stretch>
            <a:fillRect/>
          </a:stretch>
        </p:blipFill>
        <p:spPr>
          <a:xfrm>
            <a:off x="5238347" y="5224695"/>
            <a:ext cx="5944286" cy="422148"/>
          </a:xfrm>
          <a:prstGeom prst="rect">
            <a:avLst/>
          </a:prstGeom>
          <a:ln w="12700">
            <a:miter lim="400000"/>
          </a:ln>
        </p:spPr>
      </p:pic>
      <p:sp>
        <p:nvSpPr>
          <p:cNvPr id="1824" name="Shape 1824"/>
          <p:cNvSpPr/>
          <p:nvPr/>
        </p:nvSpPr>
        <p:spPr>
          <a:xfrm>
            <a:off x="5521892" y="4098197"/>
            <a:ext cx="919554" cy="1127812"/>
          </a:xfrm>
          <a:prstGeom prst="line">
            <a:avLst/>
          </a:prstGeom>
          <a:ln w="101600">
            <a:solidFill>
              <a:schemeClr val="accent6"/>
            </a:solidFill>
            <a:prstDash val="sysDot"/>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825" name="Shape 1825"/>
          <p:cNvSpPr/>
          <p:nvPr/>
        </p:nvSpPr>
        <p:spPr>
          <a:xfrm>
            <a:off x="5686543" y="4138726"/>
            <a:ext cx="4374080" cy="1070223"/>
          </a:xfrm>
          <a:prstGeom prst="line">
            <a:avLst/>
          </a:prstGeom>
          <a:ln w="101600">
            <a:solidFill>
              <a:schemeClr val="accent6"/>
            </a:solidFill>
            <a:prstDash val="sysDot"/>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826" name="Shape 1826"/>
          <p:cNvSpPr/>
          <p:nvPr/>
        </p:nvSpPr>
        <p:spPr>
          <a:xfrm>
            <a:off x="6684456" y="2314850"/>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827" name="Shape 1827"/>
          <p:cNvSpPr/>
          <p:nvPr/>
        </p:nvSpPr>
        <p:spPr>
          <a:xfrm rot="10800000">
            <a:off x="7586837"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28" name="Shape 1828"/>
          <p:cNvSpPr/>
          <p:nvPr/>
        </p:nvSpPr>
        <p:spPr>
          <a:xfrm rot="10800000">
            <a:off x="7869647"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29" name="Shape 1829"/>
          <p:cNvSpPr/>
          <p:nvPr/>
        </p:nvSpPr>
        <p:spPr>
          <a:xfrm rot="10800000">
            <a:off x="7304028"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830" name="pasted-image.pdf"/>
          <p:cNvPicPr>
            <a:picLocks noChangeAspect="1"/>
          </p:cNvPicPr>
          <p:nvPr/>
        </p:nvPicPr>
        <p:blipFill>
          <a:blip r:embed="rId6"/>
          <a:stretch>
            <a:fillRect/>
          </a:stretch>
        </p:blipFill>
        <p:spPr>
          <a:xfrm>
            <a:off x="7492010" y="1199373"/>
            <a:ext cx="382077" cy="329377"/>
          </a:xfrm>
          <a:prstGeom prst="rect">
            <a:avLst/>
          </a:prstGeom>
          <a:ln w="12700">
            <a:miter lim="400000"/>
          </a:ln>
        </p:spPr>
      </p:pic>
      <p:sp>
        <p:nvSpPr>
          <p:cNvPr id="1851" name="Shape 1851"/>
          <p:cNvSpPr/>
          <p:nvPr/>
        </p:nvSpPr>
        <p:spPr>
          <a:xfrm>
            <a:off x="1337292" y="2301074"/>
            <a:ext cx="2856277" cy="781214"/>
          </a:xfrm>
          <a:custGeom>
            <a:avLst/>
            <a:gdLst/>
            <a:ahLst/>
            <a:cxnLst>
              <a:cxn ang="0">
                <a:pos x="wd2" y="hd2"/>
              </a:cxn>
              <a:cxn ang="5400000">
                <a:pos x="wd2" y="hd2"/>
              </a:cxn>
              <a:cxn ang="10800000">
                <a:pos x="wd2" y="hd2"/>
              </a:cxn>
              <a:cxn ang="16200000">
                <a:pos x="wd2" y="hd2"/>
              </a:cxn>
            </a:cxnLst>
            <a:rect l="0" t="0" r="r" b="b"/>
            <a:pathLst>
              <a:path w="21600" h="20511" extrusionOk="0">
                <a:moveTo>
                  <a:pt x="0" y="0"/>
                </a:moveTo>
                <a:cubicBezTo>
                  <a:pt x="2588" y="14810"/>
                  <a:pt x="9788" y="21600"/>
                  <a:pt x="21600" y="20369"/>
                </a:cubicBezTo>
              </a:path>
            </a:pathLst>
          </a:custGeom>
          <a:ln w="50800">
            <a:solidFill>
              <a:srgbClr val="000000"/>
            </a:solidFill>
            <a:custDash>
              <a:ds d="200000" sp="200000"/>
            </a:custDash>
            <a:miter lim="400000"/>
            <a:tailEnd type="stealth"/>
          </a:ln>
        </p:spPr>
        <p:txBody>
          <a:bodyPr/>
          <a:lstStyle/>
          <a:p>
            <a:pPr algn="ctr" defTabSz="410766" hangingPunct="0"/>
            <a:endParaRPr sz="2500" kern="0">
              <a:solidFill>
                <a:srgbClr val="000000"/>
              </a:solidFill>
              <a:latin typeface="Helvetica Light"/>
              <a:sym typeface="Helvetica Light"/>
            </a:endParaRPr>
          </a:p>
        </p:txBody>
      </p:sp>
      <p:grpSp>
        <p:nvGrpSpPr>
          <p:cNvPr id="1835" name="Group 1835"/>
          <p:cNvGrpSpPr/>
          <p:nvPr/>
        </p:nvGrpSpPr>
        <p:grpSpPr>
          <a:xfrm rot="5400000">
            <a:off x="5458565" y="2206495"/>
            <a:ext cx="1760212" cy="157011"/>
            <a:chOff x="0" y="0"/>
            <a:chExt cx="3520423" cy="314020"/>
          </a:xfrm>
        </p:grpSpPr>
        <p:sp>
          <p:nvSpPr>
            <p:cNvPr id="1832" name="Shape 1832"/>
            <p:cNvSpPr/>
            <p:nvPr/>
          </p:nvSpPr>
          <p:spPr>
            <a:xfrm>
              <a:off x="0" y="26778"/>
              <a:ext cx="3520424" cy="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833" name="Shape 1833"/>
            <p:cNvSpPr/>
            <p:nvPr/>
          </p:nvSpPr>
          <p:spPr>
            <a:xfrm flipH="1">
              <a:off x="22704" y="0"/>
              <a:ext cx="1" cy="31402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834" name="Shape 1834"/>
            <p:cNvSpPr/>
            <p:nvPr/>
          </p:nvSpPr>
          <p:spPr>
            <a:xfrm>
              <a:off x="3500345" y="28400"/>
              <a:ext cx="1" cy="25722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sp>
        <p:nvSpPr>
          <p:cNvPr id="1836" name="Shape 1836"/>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837" name="Shape 1837"/>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38" name="Shape 1838"/>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39" name="Shape 1839"/>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840" name="pasted-image.pdf"/>
          <p:cNvPicPr>
            <a:picLocks noChangeAspect="1"/>
          </p:cNvPicPr>
          <p:nvPr/>
        </p:nvPicPr>
        <p:blipFill>
          <a:blip r:embed="rId7"/>
          <a:stretch>
            <a:fillRect/>
          </a:stretch>
        </p:blipFill>
        <p:spPr>
          <a:xfrm>
            <a:off x="2994458" y="229543"/>
            <a:ext cx="355727" cy="368902"/>
          </a:xfrm>
          <a:prstGeom prst="rect">
            <a:avLst/>
          </a:prstGeom>
          <a:ln w="12700">
            <a:miter lim="400000"/>
          </a:ln>
        </p:spPr>
      </p:pic>
      <p:pic>
        <p:nvPicPr>
          <p:cNvPr id="1841" name="pasted-image.pdf"/>
          <p:cNvPicPr>
            <a:picLocks noChangeAspect="1"/>
          </p:cNvPicPr>
          <p:nvPr/>
        </p:nvPicPr>
        <p:blipFill>
          <a:blip r:embed="rId8"/>
          <a:stretch>
            <a:fillRect/>
          </a:stretch>
        </p:blipFill>
        <p:spPr>
          <a:xfrm>
            <a:off x="942603" y="211862"/>
            <a:ext cx="289852" cy="223976"/>
          </a:xfrm>
          <a:prstGeom prst="rect">
            <a:avLst/>
          </a:prstGeom>
          <a:ln w="12700">
            <a:miter lim="400000"/>
          </a:ln>
        </p:spPr>
      </p:pic>
      <p:pic>
        <p:nvPicPr>
          <p:cNvPr id="1842" name="pasted-image.pdf"/>
          <p:cNvPicPr>
            <a:picLocks noChangeAspect="1"/>
          </p:cNvPicPr>
          <p:nvPr/>
        </p:nvPicPr>
        <p:blipFill>
          <a:blip r:embed="rId9"/>
          <a:stretch>
            <a:fillRect/>
          </a:stretch>
        </p:blipFill>
        <p:spPr>
          <a:xfrm>
            <a:off x="4926802" y="140721"/>
            <a:ext cx="647449" cy="328160"/>
          </a:xfrm>
          <a:prstGeom prst="rect">
            <a:avLst/>
          </a:prstGeom>
          <a:ln w="12700">
            <a:miter lim="400000"/>
          </a:ln>
        </p:spPr>
      </p:pic>
      <p:pic>
        <p:nvPicPr>
          <p:cNvPr id="1843" name="pasted-image-filtered.png"/>
          <p:cNvPicPr>
            <a:picLocks noChangeAspect="1"/>
          </p:cNvPicPr>
          <p:nvPr/>
        </p:nvPicPr>
        <p:blipFill>
          <a:blip r:embed="rId10"/>
          <a:stretch>
            <a:fillRect/>
          </a:stretch>
        </p:blipFill>
        <p:spPr>
          <a:xfrm>
            <a:off x="295254" y="585374"/>
            <a:ext cx="1625601" cy="1625601"/>
          </a:xfrm>
          <a:prstGeom prst="rect">
            <a:avLst/>
          </a:prstGeom>
          <a:ln w="25400">
            <a:solidFill>
              <a:srgbClr val="000000"/>
            </a:solidFill>
            <a:miter lim="400000"/>
          </a:ln>
        </p:spPr>
      </p:pic>
      <p:pic>
        <p:nvPicPr>
          <p:cNvPr id="1844" name="pasted-image-filtered.png"/>
          <p:cNvPicPr>
            <a:picLocks noChangeAspect="1"/>
          </p:cNvPicPr>
          <p:nvPr/>
        </p:nvPicPr>
        <p:blipFill>
          <a:blip r:embed="rId10"/>
          <a:stretch>
            <a:fillRect/>
          </a:stretch>
        </p:blipFill>
        <p:spPr>
          <a:xfrm>
            <a:off x="4414067" y="2333818"/>
            <a:ext cx="1625601" cy="1625601"/>
          </a:xfrm>
          <a:prstGeom prst="rect">
            <a:avLst/>
          </a:prstGeom>
          <a:ln w="101600">
            <a:solidFill>
              <a:schemeClr val="accent6"/>
            </a:solidFill>
            <a:prstDash val="sysDot"/>
            <a:miter lim="400000"/>
          </a:ln>
        </p:spPr>
      </p:pic>
      <p:pic>
        <p:nvPicPr>
          <p:cNvPr id="1845" name="pasted-image-enhanced.png"/>
          <p:cNvPicPr>
            <a:picLocks noChangeAspect="1"/>
          </p:cNvPicPr>
          <p:nvPr/>
        </p:nvPicPr>
        <p:blipFill>
          <a:blip r:embed="rId11"/>
          <a:srcRect t="34404" r="47805" b="23439"/>
          <a:stretch>
            <a:fillRect/>
          </a:stretch>
        </p:blipFill>
        <p:spPr>
          <a:xfrm rot="5400000">
            <a:off x="4435974" y="484607"/>
            <a:ext cx="1629110" cy="1754381"/>
          </a:xfrm>
          <a:prstGeom prst="rect">
            <a:avLst/>
          </a:prstGeom>
          <a:ln w="25400">
            <a:solidFill>
              <a:srgbClr val="000000"/>
            </a:solidFill>
            <a:miter lim="400000"/>
          </a:ln>
        </p:spPr>
      </p:pic>
      <p:sp>
        <p:nvSpPr>
          <p:cNvPr id="1846" name="Shape 1846"/>
          <p:cNvSpPr/>
          <p:nvPr/>
        </p:nvSpPr>
        <p:spPr>
          <a:xfrm>
            <a:off x="6326274" y="5232299"/>
            <a:ext cx="251751" cy="401865"/>
          </a:xfrm>
          <a:prstGeom prst="rect">
            <a:avLst/>
          </a:prstGeom>
          <a:ln w="76200">
            <a:solidFill>
              <a:schemeClr val="accent6"/>
            </a:solidFill>
            <a:miter lim="400000"/>
          </a:ln>
        </p:spPr>
        <p:txBody>
          <a:bodyPr lIns="35719" tIns="35719" rIns="35719" bIns="35719" anchor="ctr"/>
          <a:lstStyle/>
          <a:p>
            <a:pPr algn="ctr" defTabSz="410766" hangingPunct="0">
              <a:defRPr sz="3200">
                <a:solidFill>
                  <a:srgbClr val="0365C0"/>
                </a:solidFill>
              </a:defRPr>
            </a:pPr>
            <a:endParaRPr sz="1600" kern="0">
              <a:solidFill>
                <a:srgbClr val="0365C0"/>
              </a:solidFill>
              <a:latin typeface="Helvetica Light"/>
              <a:sym typeface="Helvetica Light"/>
            </a:endParaRPr>
          </a:p>
        </p:txBody>
      </p:sp>
      <p:sp>
        <p:nvSpPr>
          <p:cNvPr id="1847" name="Shape 1847"/>
          <p:cNvSpPr/>
          <p:nvPr/>
        </p:nvSpPr>
        <p:spPr>
          <a:xfrm>
            <a:off x="10198121" y="5229273"/>
            <a:ext cx="251752" cy="401865"/>
          </a:xfrm>
          <a:prstGeom prst="rect">
            <a:avLst/>
          </a:prstGeom>
          <a:ln w="76200">
            <a:solidFill>
              <a:schemeClr val="accent6"/>
            </a:solidFill>
            <a:miter lim="400000"/>
          </a:ln>
        </p:spPr>
        <p:txBody>
          <a:bodyPr lIns="35719" tIns="35719" rIns="35719" bIns="35719" anchor="ctr"/>
          <a:lstStyle/>
          <a:p>
            <a:pPr algn="ctr" defTabSz="410766" hangingPunct="0">
              <a:defRPr sz="3200">
                <a:solidFill>
                  <a:srgbClr val="0365C0"/>
                </a:solidFill>
              </a:defRPr>
            </a:pPr>
            <a:endParaRPr sz="1600" kern="0">
              <a:solidFill>
                <a:srgbClr val="0365C0"/>
              </a:solidFill>
              <a:latin typeface="Helvetica Light"/>
              <a:sym typeface="Helvetica Light"/>
            </a:endParaRPr>
          </a:p>
        </p:txBody>
      </p:sp>
      <p:sp>
        <p:nvSpPr>
          <p:cNvPr id="1848" name="Shape 1848"/>
          <p:cNvSpPr/>
          <p:nvPr/>
        </p:nvSpPr>
        <p:spPr>
          <a:xfrm>
            <a:off x="8237843" y="2044702"/>
            <a:ext cx="3204098" cy="54029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p>
            <a:pPr algn="ctr" defTabSz="410766" hangingPunct="0">
              <a:defRPr sz="6000"/>
            </a:pPr>
            <a:r>
              <a:rPr sz="3000" b="1" kern="0">
                <a:solidFill>
                  <a:srgbClr val="C82506"/>
                </a:solidFill>
                <a:latin typeface="Helvetica"/>
                <a:ea typeface="Helvetica"/>
                <a:cs typeface="Helvetica"/>
                <a:sym typeface="Helvetica"/>
              </a:rPr>
              <a:t>fake</a:t>
            </a:r>
            <a:r>
              <a:rPr sz="3000" kern="0">
                <a:solidFill>
                  <a:srgbClr val="000000"/>
                </a:solidFill>
                <a:latin typeface="Helvetica Light"/>
                <a:sym typeface="Helvetica Light"/>
              </a:rPr>
              <a:t> </a:t>
            </a:r>
            <a:r>
              <a:rPr sz="3000" i="1" kern="0">
                <a:solidFill>
                  <a:srgbClr val="000000"/>
                </a:solidFill>
                <a:latin typeface="Helvetica"/>
                <a:ea typeface="Helvetica"/>
                <a:cs typeface="Helvetica"/>
                <a:sym typeface="Helvetica"/>
              </a:rPr>
              <a:t>pair</a:t>
            </a:r>
          </a:p>
        </p:txBody>
      </p:sp>
      <p:sp>
        <p:nvSpPr>
          <p:cNvPr id="1849" name="Shape 1849"/>
          <p:cNvSpPr/>
          <p:nvPr/>
        </p:nvSpPr>
        <p:spPr>
          <a:xfrm>
            <a:off x="9165016" y="6076745"/>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sp>
        <p:nvSpPr>
          <p:cNvPr id="1850" name="Shape 1850"/>
          <p:cNvSpPr/>
          <p:nvPr/>
        </p:nvSpPr>
        <p:spPr>
          <a:xfrm>
            <a:off x="9944977" y="6435421"/>
            <a:ext cx="2157643"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[Isola et al., 2017]</a:t>
            </a:r>
          </a:p>
        </p:txBody>
      </p:sp>
    </p:spTree>
    <p:extLst>
      <p:ext uri="{BB962C8B-B14F-4D97-AF65-F5344CB8AC3E}">
        <p14:creationId xmlns:p14="http://schemas.microsoft.com/office/powerpoint/2010/main" val="3369616313"/>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 name="pasted-image.pdf"/>
          <p:cNvPicPr>
            <a:picLocks noChangeAspect="1"/>
          </p:cNvPicPr>
          <p:nvPr/>
        </p:nvPicPr>
        <p:blipFill>
          <a:blip r:embed="rId2"/>
          <a:stretch>
            <a:fillRect/>
          </a:stretch>
        </p:blipFill>
        <p:spPr>
          <a:xfrm>
            <a:off x="1846959" y="5284719"/>
            <a:ext cx="1915282" cy="499197"/>
          </a:xfrm>
          <a:prstGeom prst="rect">
            <a:avLst/>
          </a:prstGeom>
          <a:ln w="12700">
            <a:miter lim="400000"/>
          </a:ln>
        </p:spPr>
      </p:pic>
      <p:pic>
        <p:nvPicPr>
          <p:cNvPr id="1854" name="pasted-image.pdf"/>
          <p:cNvPicPr>
            <a:picLocks noChangeAspect="1"/>
          </p:cNvPicPr>
          <p:nvPr/>
        </p:nvPicPr>
        <p:blipFill>
          <a:blip r:embed="rId3"/>
          <a:stretch>
            <a:fillRect/>
          </a:stretch>
        </p:blipFill>
        <p:spPr>
          <a:xfrm>
            <a:off x="4001314" y="5209841"/>
            <a:ext cx="939385" cy="451856"/>
          </a:xfrm>
          <a:prstGeom prst="rect">
            <a:avLst/>
          </a:prstGeom>
          <a:ln w="12700">
            <a:miter lim="400000"/>
          </a:ln>
        </p:spPr>
      </p:pic>
      <p:pic>
        <p:nvPicPr>
          <p:cNvPr id="1855" name="pasted-image.pdf"/>
          <p:cNvPicPr>
            <a:picLocks noChangeAspect="1"/>
          </p:cNvPicPr>
          <p:nvPr/>
        </p:nvPicPr>
        <p:blipFill>
          <a:blip r:embed="rId4"/>
          <a:stretch>
            <a:fillRect/>
          </a:stretch>
        </p:blipFill>
        <p:spPr>
          <a:xfrm>
            <a:off x="11480281" y="5210223"/>
            <a:ext cx="71346" cy="439965"/>
          </a:xfrm>
          <a:prstGeom prst="rect">
            <a:avLst/>
          </a:prstGeom>
          <a:ln w="12700">
            <a:miter lim="400000"/>
          </a:ln>
        </p:spPr>
      </p:pic>
      <p:pic>
        <p:nvPicPr>
          <p:cNvPr id="1856" name="pasted-image.pdf"/>
          <p:cNvPicPr>
            <a:picLocks noChangeAspect="1"/>
          </p:cNvPicPr>
          <p:nvPr/>
        </p:nvPicPr>
        <p:blipFill>
          <a:blip r:embed="rId5"/>
          <a:stretch>
            <a:fillRect/>
          </a:stretch>
        </p:blipFill>
        <p:spPr>
          <a:xfrm>
            <a:off x="5238347" y="5224695"/>
            <a:ext cx="5944286" cy="422148"/>
          </a:xfrm>
          <a:prstGeom prst="rect">
            <a:avLst/>
          </a:prstGeom>
          <a:ln w="12700">
            <a:miter lim="400000"/>
          </a:ln>
        </p:spPr>
      </p:pic>
      <p:sp>
        <p:nvSpPr>
          <p:cNvPr id="1857" name="Shape 1857"/>
          <p:cNvSpPr/>
          <p:nvPr/>
        </p:nvSpPr>
        <p:spPr>
          <a:xfrm>
            <a:off x="5521892" y="4098197"/>
            <a:ext cx="919554" cy="1127812"/>
          </a:xfrm>
          <a:prstGeom prst="line">
            <a:avLst/>
          </a:prstGeom>
          <a:ln w="101600">
            <a:solidFill>
              <a:schemeClr val="accent6"/>
            </a:solidFill>
            <a:prstDash val="sysDot"/>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858" name="Shape 1858"/>
          <p:cNvSpPr/>
          <p:nvPr/>
        </p:nvSpPr>
        <p:spPr>
          <a:xfrm>
            <a:off x="5686543" y="4138726"/>
            <a:ext cx="4374080" cy="1070223"/>
          </a:xfrm>
          <a:prstGeom prst="line">
            <a:avLst/>
          </a:prstGeom>
          <a:ln w="101600">
            <a:solidFill>
              <a:schemeClr val="accent6"/>
            </a:solidFill>
            <a:prstDash val="sysDot"/>
            <a:miter lim="400000"/>
            <a:tailEnd type="triangle"/>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859" name="Shape 1859"/>
          <p:cNvSpPr/>
          <p:nvPr/>
        </p:nvSpPr>
        <p:spPr>
          <a:xfrm>
            <a:off x="6684456" y="2314850"/>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860" name="Shape 1860"/>
          <p:cNvSpPr/>
          <p:nvPr/>
        </p:nvSpPr>
        <p:spPr>
          <a:xfrm rot="10800000">
            <a:off x="7586837"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61" name="Shape 1861"/>
          <p:cNvSpPr/>
          <p:nvPr/>
        </p:nvSpPr>
        <p:spPr>
          <a:xfrm rot="10800000">
            <a:off x="7869647"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62" name="Shape 1862"/>
          <p:cNvSpPr/>
          <p:nvPr/>
        </p:nvSpPr>
        <p:spPr>
          <a:xfrm rot="10800000">
            <a:off x="7304028"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863" name="pasted-image.pdf"/>
          <p:cNvPicPr>
            <a:picLocks noChangeAspect="1"/>
          </p:cNvPicPr>
          <p:nvPr/>
        </p:nvPicPr>
        <p:blipFill>
          <a:blip r:embed="rId6"/>
          <a:stretch>
            <a:fillRect/>
          </a:stretch>
        </p:blipFill>
        <p:spPr>
          <a:xfrm>
            <a:off x="7492010" y="1199373"/>
            <a:ext cx="382077" cy="329377"/>
          </a:xfrm>
          <a:prstGeom prst="rect">
            <a:avLst/>
          </a:prstGeom>
          <a:ln w="12700">
            <a:miter lim="400000"/>
          </a:ln>
        </p:spPr>
      </p:pic>
      <p:sp>
        <p:nvSpPr>
          <p:cNvPr id="1884" name="Shape 1884"/>
          <p:cNvSpPr/>
          <p:nvPr/>
        </p:nvSpPr>
        <p:spPr>
          <a:xfrm>
            <a:off x="1337292" y="2301074"/>
            <a:ext cx="2856277" cy="781214"/>
          </a:xfrm>
          <a:custGeom>
            <a:avLst/>
            <a:gdLst/>
            <a:ahLst/>
            <a:cxnLst>
              <a:cxn ang="0">
                <a:pos x="wd2" y="hd2"/>
              </a:cxn>
              <a:cxn ang="5400000">
                <a:pos x="wd2" y="hd2"/>
              </a:cxn>
              <a:cxn ang="10800000">
                <a:pos x="wd2" y="hd2"/>
              </a:cxn>
              <a:cxn ang="16200000">
                <a:pos x="wd2" y="hd2"/>
              </a:cxn>
            </a:cxnLst>
            <a:rect l="0" t="0" r="r" b="b"/>
            <a:pathLst>
              <a:path w="21600" h="20511" extrusionOk="0">
                <a:moveTo>
                  <a:pt x="0" y="0"/>
                </a:moveTo>
                <a:cubicBezTo>
                  <a:pt x="2588" y="14810"/>
                  <a:pt x="9788" y="21600"/>
                  <a:pt x="21600" y="20369"/>
                </a:cubicBezTo>
              </a:path>
            </a:pathLst>
          </a:custGeom>
          <a:ln w="50800">
            <a:solidFill>
              <a:srgbClr val="000000"/>
            </a:solidFill>
            <a:custDash>
              <a:ds d="200000" sp="200000"/>
            </a:custDash>
            <a:miter lim="400000"/>
            <a:tailEnd type="stealth"/>
          </a:ln>
        </p:spPr>
        <p:txBody>
          <a:bodyPr/>
          <a:lstStyle/>
          <a:p>
            <a:pPr algn="ctr" defTabSz="410766" hangingPunct="0"/>
            <a:endParaRPr sz="2500" kern="0">
              <a:solidFill>
                <a:srgbClr val="000000"/>
              </a:solidFill>
              <a:latin typeface="Helvetica Light"/>
              <a:sym typeface="Helvetica Light"/>
            </a:endParaRPr>
          </a:p>
        </p:txBody>
      </p:sp>
      <p:grpSp>
        <p:nvGrpSpPr>
          <p:cNvPr id="1868" name="Group 1868"/>
          <p:cNvGrpSpPr/>
          <p:nvPr/>
        </p:nvGrpSpPr>
        <p:grpSpPr>
          <a:xfrm rot="5400000">
            <a:off x="5458565" y="2206495"/>
            <a:ext cx="1760212" cy="157011"/>
            <a:chOff x="0" y="0"/>
            <a:chExt cx="3520423" cy="314020"/>
          </a:xfrm>
        </p:grpSpPr>
        <p:sp>
          <p:nvSpPr>
            <p:cNvPr id="1865" name="Shape 1865"/>
            <p:cNvSpPr/>
            <p:nvPr/>
          </p:nvSpPr>
          <p:spPr>
            <a:xfrm>
              <a:off x="0" y="26778"/>
              <a:ext cx="3520424" cy="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866" name="Shape 1866"/>
            <p:cNvSpPr/>
            <p:nvPr/>
          </p:nvSpPr>
          <p:spPr>
            <a:xfrm flipH="1">
              <a:off x="22704" y="0"/>
              <a:ext cx="1" cy="31402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867" name="Shape 1867"/>
            <p:cNvSpPr/>
            <p:nvPr/>
          </p:nvSpPr>
          <p:spPr>
            <a:xfrm>
              <a:off x="3500345" y="28400"/>
              <a:ext cx="1" cy="25722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sp>
        <p:nvSpPr>
          <p:cNvPr id="1869" name="Shape 1869"/>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870" name="Shape 1870"/>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71" name="Shape 1871"/>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72" name="Shape 1872"/>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873" name="pasted-image.pdf"/>
          <p:cNvPicPr>
            <a:picLocks noChangeAspect="1"/>
          </p:cNvPicPr>
          <p:nvPr/>
        </p:nvPicPr>
        <p:blipFill>
          <a:blip r:embed="rId7"/>
          <a:stretch>
            <a:fillRect/>
          </a:stretch>
        </p:blipFill>
        <p:spPr>
          <a:xfrm>
            <a:off x="2994458" y="229543"/>
            <a:ext cx="355727" cy="368902"/>
          </a:xfrm>
          <a:prstGeom prst="rect">
            <a:avLst/>
          </a:prstGeom>
          <a:ln w="12700">
            <a:miter lim="400000"/>
          </a:ln>
        </p:spPr>
      </p:pic>
      <p:pic>
        <p:nvPicPr>
          <p:cNvPr id="1874" name="pasted-image.pdf"/>
          <p:cNvPicPr>
            <a:picLocks noChangeAspect="1"/>
          </p:cNvPicPr>
          <p:nvPr/>
        </p:nvPicPr>
        <p:blipFill>
          <a:blip r:embed="rId8"/>
          <a:stretch>
            <a:fillRect/>
          </a:stretch>
        </p:blipFill>
        <p:spPr>
          <a:xfrm>
            <a:off x="942603" y="211862"/>
            <a:ext cx="289852" cy="223976"/>
          </a:xfrm>
          <a:prstGeom prst="rect">
            <a:avLst/>
          </a:prstGeom>
          <a:ln w="12700">
            <a:miter lim="400000"/>
          </a:ln>
        </p:spPr>
      </p:pic>
      <p:pic>
        <p:nvPicPr>
          <p:cNvPr id="1875" name="pasted-image.pdf"/>
          <p:cNvPicPr>
            <a:picLocks noChangeAspect="1"/>
          </p:cNvPicPr>
          <p:nvPr/>
        </p:nvPicPr>
        <p:blipFill>
          <a:blip r:embed="rId9"/>
          <a:stretch>
            <a:fillRect/>
          </a:stretch>
        </p:blipFill>
        <p:spPr>
          <a:xfrm>
            <a:off x="4926802" y="140721"/>
            <a:ext cx="647449" cy="328160"/>
          </a:xfrm>
          <a:prstGeom prst="rect">
            <a:avLst/>
          </a:prstGeom>
          <a:ln w="12700">
            <a:miter lim="400000"/>
          </a:ln>
        </p:spPr>
      </p:pic>
      <p:pic>
        <p:nvPicPr>
          <p:cNvPr id="1876" name="pasted-image-filtered.png"/>
          <p:cNvPicPr>
            <a:picLocks noChangeAspect="1"/>
          </p:cNvPicPr>
          <p:nvPr/>
        </p:nvPicPr>
        <p:blipFill>
          <a:blip r:embed="rId10"/>
          <a:stretch>
            <a:fillRect/>
          </a:stretch>
        </p:blipFill>
        <p:spPr>
          <a:xfrm>
            <a:off x="295254" y="585374"/>
            <a:ext cx="1625601" cy="1625601"/>
          </a:xfrm>
          <a:prstGeom prst="rect">
            <a:avLst/>
          </a:prstGeom>
          <a:ln w="25400">
            <a:solidFill>
              <a:srgbClr val="000000"/>
            </a:solidFill>
            <a:miter lim="400000"/>
          </a:ln>
        </p:spPr>
      </p:pic>
      <p:pic>
        <p:nvPicPr>
          <p:cNvPr id="1877" name="pasted-image-filtered.png"/>
          <p:cNvPicPr>
            <a:picLocks noChangeAspect="1"/>
          </p:cNvPicPr>
          <p:nvPr/>
        </p:nvPicPr>
        <p:blipFill>
          <a:blip r:embed="rId10"/>
          <a:stretch>
            <a:fillRect/>
          </a:stretch>
        </p:blipFill>
        <p:spPr>
          <a:xfrm>
            <a:off x="4414067" y="2333818"/>
            <a:ext cx="1625601" cy="1625601"/>
          </a:xfrm>
          <a:prstGeom prst="rect">
            <a:avLst/>
          </a:prstGeom>
          <a:ln w="101600">
            <a:solidFill>
              <a:schemeClr val="accent6"/>
            </a:solidFill>
            <a:prstDash val="sysDot"/>
            <a:miter lim="400000"/>
          </a:ln>
        </p:spPr>
      </p:pic>
      <p:sp>
        <p:nvSpPr>
          <p:cNvPr id="1878" name="Shape 1878"/>
          <p:cNvSpPr/>
          <p:nvPr/>
        </p:nvSpPr>
        <p:spPr>
          <a:xfrm>
            <a:off x="6326274" y="5232299"/>
            <a:ext cx="251751" cy="401865"/>
          </a:xfrm>
          <a:prstGeom prst="rect">
            <a:avLst/>
          </a:prstGeom>
          <a:ln w="76200">
            <a:solidFill>
              <a:schemeClr val="accent6"/>
            </a:solidFill>
            <a:miter lim="400000"/>
          </a:ln>
        </p:spPr>
        <p:txBody>
          <a:bodyPr lIns="35719" tIns="35719" rIns="35719" bIns="35719" anchor="ctr"/>
          <a:lstStyle/>
          <a:p>
            <a:pPr algn="ctr" defTabSz="410766" hangingPunct="0">
              <a:defRPr sz="3200">
                <a:solidFill>
                  <a:srgbClr val="0365C0"/>
                </a:solidFill>
              </a:defRPr>
            </a:pPr>
            <a:endParaRPr sz="1600" kern="0">
              <a:solidFill>
                <a:srgbClr val="0365C0"/>
              </a:solidFill>
              <a:latin typeface="Helvetica Light"/>
              <a:sym typeface="Helvetica Light"/>
            </a:endParaRPr>
          </a:p>
        </p:txBody>
      </p:sp>
      <p:sp>
        <p:nvSpPr>
          <p:cNvPr id="1879" name="Shape 1879"/>
          <p:cNvSpPr/>
          <p:nvPr/>
        </p:nvSpPr>
        <p:spPr>
          <a:xfrm>
            <a:off x="10198121" y="5229273"/>
            <a:ext cx="251752" cy="401865"/>
          </a:xfrm>
          <a:prstGeom prst="rect">
            <a:avLst/>
          </a:prstGeom>
          <a:ln w="76200">
            <a:solidFill>
              <a:schemeClr val="accent6"/>
            </a:solidFill>
            <a:miter lim="400000"/>
          </a:ln>
        </p:spPr>
        <p:txBody>
          <a:bodyPr lIns="35719" tIns="35719" rIns="35719" bIns="35719" anchor="ctr"/>
          <a:lstStyle/>
          <a:p>
            <a:pPr algn="ctr" defTabSz="410766" hangingPunct="0">
              <a:defRPr sz="3200">
                <a:solidFill>
                  <a:srgbClr val="0365C0"/>
                </a:solidFill>
              </a:defRPr>
            </a:pPr>
            <a:endParaRPr sz="1600" kern="0">
              <a:solidFill>
                <a:srgbClr val="0365C0"/>
              </a:solidFill>
              <a:latin typeface="Helvetica Light"/>
              <a:sym typeface="Helvetica Light"/>
            </a:endParaRPr>
          </a:p>
        </p:txBody>
      </p:sp>
      <p:sp>
        <p:nvSpPr>
          <p:cNvPr id="1880" name="Shape 1880"/>
          <p:cNvSpPr/>
          <p:nvPr/>
        </p:nvSpPr>
        <p:spPr>
          <a:xfrm>
            <a:off x="8237843" y="2044702"/>
            <a:ext cx="3204098" cy="54029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p>
            <a:pPr algn="ctr" defTabSz="410766" hangingPunct="0">
              <a:defRPr sz="6000"/>
            </a:pPr>
            <a:r>
              <a:rPr sz="3000" b="1" kern="0">
                <a:solidFill>
                  <a:srgbClr val="00882B"/>
                </a:solidFill>
                <a:latin typeface="Helvetica"/>
                <a:ea typeface="Helvetica"/>
                <a:cs typeface="Helvetica"/>
                <a:sym typeface="Helvetica"/>
              </a:rPr>
              <a:t>real</a:t>
            </a:r>
            <a:r>
              <a:rPr sz="3000" kern="0">
                <a:solidFill>
                  <a:srgbClr val="000000"/>
                </a:solidFill>
                <a:latin typeface="Helvetica Light"/>
                <a:sym typeface="Helvetica Light"/>
              </a:rPr>
              <a:t> </a:t>
            </a:r>
            <a:r>
              <a:rPr sz="3000" i="1" kern="0">
                <a:solidFill>
                  <a:srgbClr val="000000"/>
                </a:solidFill>
                <a:latin typeface="Helvetica"/>
                <a:ea typeface="Helvetica"/>
                <a:cs typeface="Helvetica"/>
                <a:sym typeface="Helvetica"/>
              </a:rPr>
              <a:t>pair</a:t>
            </a:r>
          </a:p>
        </p:txBody>
      </p:sp>
      <p:pic>
        <p:nvPicPr>
          <p:cNvPr id="1881" name="pasted-image.png"/>
          <p:cNvPicPr>
            <a:picLocks noChangeAspect="1"/>
          </p:cNvPicPr>
          <p:nvPr/>
        </p:nvPicPr>
        <p:blipFill>
          <a:blip r:embed="rId11"/>
          <a:stretch>
            <a:fillRect/>
          </a:stretch>
        </p:blipFill>
        <p:spPr>
          <a:xfrm>
            <a:off x="4423788" y="585374"/>
            <a:ext cx="1625601" cy="1625601"/>
          </a:xfrm>
          <a:prstGeom prst="rect">
            <a:avLst/>
          </a:prstGeom>
          <a:ln w="25400">
            <a:solidFill>
              <a:srgbClr val="000000"/>
            </a:solidFill>
            <a:miter lim="400000"/>
          </a:ln>
        </p:spPr>
      </p:pic>
      <p:sp>
        <p:nvSpPr>
          <p:cNvPr id="1882" name="Shape 1882"/>
          <p:cNvSpPr/>
          <p:nvPr/>
        </p:nvSpPr>
        <p:spPr>
          <a:xfrm>
            <a:off x="9165016" y="6076745"/>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sp>
        <p:nvSpPr>
          <p:cNvPr id="1883" name="Shape 1883"/>
          <p:cNvSpPr/>
          <p:nvPr/>
        </p:nvSpPr>
        <p:spPr>
          <a:xfrm>
            <a:off x="9944977" y="6435421"/>
            <a:ext cx="2157643"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[Isola et al., 2017]</a:t>
            </a:r>
          </a:p>
        </p:txBody>
      </p:sp>
    </p:spTree>
    <p:extLst>
      <p:ext uri="{BB962C8B-B14F-4D97-AF65-F5344CB8AC3E}">
        <p14:creationId xmlns:p14="http://schemas.microsoft.com/office/powerpoint/2010/main" val="84481106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C834D-829D-4A41-915A-9D70571B3DE0}"/>
              </a:ext>
            </a:extLst>
          </p:cNvPr>
          <p:cNvSpPr>
            <a:spLocks noGrp="1"/>
          </p:cNvSpPr>
          <p:nvPr>
            <p:ph type="title"/>
          </p:nvPr>
        </p:nvSpPr>
        <p:spPr/>
        <p:txBody>
          <a:bodyPr/>
          <a:lstStyle/>
          <a:p>
            <a:r>
              <a:rPr lang="en-US" dirty="0"/>
              <a:t>Dimensionality Reduction</a:t>
            </a:r>
          </a:p>
        </p:txBody>
      </p:sp>
      <p:sp>
        <p:nvSpPr>
          <p:cNvPr id="3" name="Text Placeholder 2">
            <a:extLst>
              <a:ext uri="{FF2B5EF4-FFF2-40B4-BE49-F238E27FC236}">
                <a16:creationId xmlns:a16="http://schemas.microsoft.com/office/drawing/2014/main" id="{47FB0027-64E3-CD4E-87DB-A41D3250A064}"/>
              </a:ext>
            </a:extLst>
          </p:cNvPr>
          <p:cNvSpPr>
            <a:spLocks noGrp="1"/>
          </p:cNvSpPr>
          <p:nvPr>
            <p:ph type="body" idx="1"/>
          </p:nvPr>
        </p:nvSpPr>
        <p:spPr/>
        <p:txBody>
          <a:bodyPr/>
          <a:lstStyle/>
          <a:p>
            <a:r>
              <a:rPr lang="en-US" dirty="0"/>
              <a:t>By Abe Davis</a:t>
            </a:r>
          </a:p>
        </p:txBody>
      </p:sp>
    </p:spTree>
    <p:extLst>
      <p:ext uri="{BB962C8B-B14F-4D97-AF65-F5344CB8AC3E}">
        <p14:creationId xmlns:p14="http://schemas.microsoft.com/office/powerpoint/2010/main" val="39635563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6" name="pasted-image.png"/>
          <p:cNvPicPr>
            <a:picLocks noChangeAspect="1"/>
          </p:cNvPicPr>
          <p:nvPr/>
        </p:nvPicPr>
        <p:blipFill>
          <a:blip r:embed="rId2"/>
          <a:stretch>
            <a:fillRect/>
          </a:stretch>
        </p:blipFill>
        <p:spPr>
          <a:xfrm>
            <a:off x="4423788" y="585374"/>
            <a:ext cx="1625601" cy="1625601"/>
          </a:xfrm>
          <a:prstGeom prst="rect">
            <a:avLst/>
          </a:prstGeom>
          <a:ln w="25400">
            <a:solidFill>
              <a:srgbClr val="000000"/>
            </a:solidFill>
            <a:miter lim="400000"/>
          </a:ln>
        </p:spPr>
      </p:pic>
      <p:sp>
        <p:nvSpPr>
          <p:cNvPr id="1887" name="Shape 1887"/>
          <p:cNvSpPr/>
          <p:nvPr/>
        </p:nvSpPr>
        <p:spPr>
          <a:xfrm>
            <a:off x="6684456" y="2314850"/>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888" name="Shape 1888"/>
          <p:cNvSpPr/>
          <p:nvPr/>
        </p:nvSpPr>
        <p:spPr>
          <a:xfrm rot="10800000">
            <a:off x="7586837"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89" name="Shape 1889"/>
          <p:cNvSpPr/>
          <p:nvPr/>
        </p:nvSpPr>
        <p:spPr>
          <a:xfrm rot="10800000">
            <a:off x="7869647"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90" name="Shape 1890"/>
          <p:cNvSpPr/>
          <p:nvPr/>
        </p:nvSpPr>
        <p:spPr>
          <a:xfrm rot="10800000">
            <a:off x="7304028" y="1752534"/>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891" name="pasted-image.pdf"/>
          <p:cNvPicPr>
            <a:picLocks noChangeAspect="1"/>
          </p:cNvPicPr>
          <p:nvPr/>
        </p:nvPicPr>
        <p:blipFill>
          <a:blip r:embed="rId3"/>
          <a:stretch>
            <a:fillRect/>
          </a:stretch>
        </p:blipFill>
        <p:spPr>
          <a:xfrm>
            <a:off x="7492010" y="1199373"/>
            <a:ext cx="382077" cy="329377"/>
          </a:xfrm>
          <a:prstGeom prst="rect">
            <a:avLst/>
          </a:prstGeom>
          <a:ln w="12700">
            <a:miter lim="400000"/>
          </a:ln>
        </p:spPr>
      </p:pic>
      <p:sp>
        <p:nvSpPr>
          <p:cNvPr id="1914" name="Shape 1914"/>
          <p:cNvSpPr/>
          <p:nvPr/>
        </p:nvSpPr>
        <p:spPr>
          <a:xfrm>
            <a:off x="1337292" y="2301074"/>
            <a:ext cx="2856277" cy="781214"/>
          </a:xfrm>
          <a:custGeom>
            <a:avLst/>
            <a:gdLst/>
            <a:ahLst/>
            <a:cxnLst>
              <a:cxn ang="0">
                <a:pos x="wd2" y="hd2"/>
              </a:cxn>
              <a:cxn ang="5400000">
                <a:pos x="wd2" y="hd2"/>
              </a:cxn>
              <a:cxn ang="10800000">
                <a:pos x="wd2" y="hd2"/>
              </a:cxn>
              <a:cxn ang="16200000">
                <a:pos x="wd2" y="hd2"/>
              </a:cxn>
            </a:cxnLst>
            <a:rect l="0" t="0" r="r" b="b"/>
            <a:pathLst>
              <a:path w="21600" h="20511" extrusionOk="0">
                <a:moveTo>
                  <a:pt x="0" y="0"/>
                </a:moveTo>
                <a:cubicBezTo>
                  <a:pt x="2588" y="14810"/>
                  <a:pt x="9788" y="21600"/>
                  <a:pt x="21600" y="20369"/>
                </a:cubicBezTo>
              </a:path>
            </a:pathLst>
          </a:custGeom>
          <a:ln w="50800">
            <a:solidFill>
              <a:srgbClr val="000000"/>
            </a:solidFill>
            <a:custDash>
              <a:ds d="200000" sp="200000"/>
            </a:custDash>
            <a:miter lim="400000"/>
            <a:tailEnd type="stealth"/>
          </a:ln>
        </p:spPr>
        <p:txBody>
          <a:bodyPr/>
          <a:lstStyle/>
          <a:p>
            <a:pPr algn="ctr" defTabSz="410766" hangingPunct="0"/>
            <a:endParaRPr sz="2500" kern="0">
              <a:solidFill>
                <a:srgbClr val="000000"/>
              </a:solidFill>
              <a:latin typeface="Helvetica Light"/>
              <a:sym typeface="Helvetica Light"/>
            </a:endParaRPr>
          </a:p>
        </p:txBody>
      </p:sp>
      <p:grpSp>
        <p:nvGrpSpPr>
          <p:cNvPr id="1896" name="Group 1896"/>
          <p:cNvGrpSpPr/>
          <p:nvPr/>
        </p:nvGrpSpPr>
        <p:grpSpPr>
          <a:xfrm rot="5400000">
            <a:off x="5458565" y="2206495"/>
            <a:ext cx="1760212" cy="157011"/>
            <a:chOff x="0" y="0"/>
            <a:chExt cx="3520423" cy="314020"/>
          </a:xfrm>
        </p:grpSpPr>
        <p:sp>
          <p:nvSpPr>
            <p:cNvPr id="1893" name="Shape 1893"/>
            <p:cNvSpPr/>
            <p:nvPr/>
          </p:nvSpPr>
          <p:spPr>
            <a:xfrm>
              <a:off x="0" y="26778"/>
              <a:ext cx="3520424" cy="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894" name="Shape 1894"/>
            <p:cNvSpPr/>
            <p:nvPr/>
          </p:nvSpPr>
          <p:spPr>
            <a:xfrm flipH="1">
              <a:off x="22704" y="0"/>
              <a:ext cx="1" cy="31402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sp>
          <p:nvSpPr>
            <p:cNvPr id="1895" name="Shape 1895"/>
            <p:cNvSpPr/>
            <p:nvPr/>
          </p:nvSpPr>
          <p:spPr>
            <a:xfrm>
              <a:off x="3500345" y="28400"/>
              <a:ext cx="1" cy="257221"/>
            </a:xfrm>
            <a:prstGeom prst="line">
              <a:avLst/>
            </a:prstGeom>
            <a:noFill/>
            <a:ln w="50800" cap="flat">
              <a:solidFill>
                <a:srgbClr val="000000"/>
              </a:solidFill>
              <a:prstDash val="solid"/>
              <a:miter lim="400000"/>
            </a:ln>
            <a:effectLst/>
          </p:spPr>
          <p:txBody>
            <a:bodyPr wrap="square" lIns="35719" tIns="35719" rIns="35719" bIns="35719" numCol="1" anchor="ctr">
              <a:noAutofit/>
            </a:bodyPr>
            <a:lstStyle/>
            <a:p>
              <a:pPr algn="ctr" defTabSz="410766" hangingPunct="0">
                <a:defRPr sz="3200"/>
              </a:pPr>
              <a:endParaRPr sz="1600" kern="0">
                <a:solidFill>
                  <a:srgbClr val="000000"/>
                </a:solidFill>
                <a:latin typeface="Helvetica Light"/>
                <a:sym typeface="Helvetica Light"/>
              </a:endParaRPr>
            </a:p>
          </p:txBody>
        </p:sp>
      </p:grpSp>
      <p:sp>
        <p:nvSpPr>
          <p:cNvPr id="1897" name="Shape 1897"/>
          <p:cNvSpPr/>
          <p:nvPr/>
        </p:nvSpPr>
        <p:spPr>
          <a:xfrm>
            <a:off x="2173728" y="1361828"/>
            <a:ext cx="1997187" cy="1"/>
          </a:xfrm>
          <a:prstGeom prst="line">
            <a:avLst/>
          </a:prstGeom>
          <a:ln w="38100">
            <a:solidFill>
              <a:srgbClr val="000000"/>
            </a:solidFill>
            <a:miter lim="400000"/>
            <a:tailEnd type="stealth"/>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898" name="Shape 1898"/>
          <p:cNvSpPr/>
          <p:nvPr/>
        </p:nvSpPr>
        <p:spPr>
          <a:xfrm rot="10800000">
            <a:off x="307610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899" name="Shape 1899"/>
          <p:cNvSpPr/>
          <p:nvPr/>
        </p:nvSpPr>
        <p:spPr>
          <a:xfrm rot="10800000">
            <a:off x="3358919"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sp>
        <p:nvSpPr>
          <p:cNvPr id="1900" name="Shape 1900"/>
          <p:cNvSpPr/>
          <p:nvPr/>
        </p:nvSpPr>
        <p:spPr>
          <a:xfrm rot="10800000">
            <a:off x="2793301" y="799512"/>
            <a:ext cx="192422" cy="1124633"/>
          </a:xfrm>
          <a:prstGeom prst="rect">
            <a:avLst/>
          </a:prstGeom>
          <a:solidFill>
            <a:srgbClr val="FFFFFF"/>
          </a:solidFill>
          <a:ln w="38100">
            <a:solidFill>
              <a:srgbClr val="000000"/>
            </a:solidFill>
            <a:miter lim="400000"/>
          </a:ln>
        </p:spPr>
        <p:txBody>
          <a:bodyPr lIns="35719" tIns="35719" rIns="35719" bIns="35719" anchor="ctr"/>
          <a:lstStyle/>
          <a:p>
            <a:pPr algn="ctr" defTabSz="410766" hangingPunct="0">
              <a:defRPr sz="3200">
                <a:solidFill>
                  <a:srgbClr val="FFFFFF"/>
                </a:solidFill>
              </a:defRPr>
            </a:pPr>
            <a:endParaRPr sz="1600" kern="0">
              <a:solidFill>
                <a:srgbClr val="FFFFFF"/>
              </a:solidFill>
              <a:latin typeface="Helvetica Light"/>
              <a:sym typeface="Helvetica Light"/>
            </a:endParaRPr>
          </a:p>
        </p:txBody>
      </p:sp>
      <p:pic>
        <p:nvPicPr>
          <p:cNvPr id="1901" name="pasted-image.pdf"/>
          <p:cNvPicPr>
            <a:picLocks noChangeAspect="1"/>
          </p:cNvPicPr>
          <p:nvPr/>
        </p:nvPicPr>
        <p:blipFill>
          <a:blip r:embed="rId4"/>
          <a:stretch>
            <a:fillRect/>
          </a:stretch>
        </p:blipFill>
        <p:spPr>
          <a:xfrm>
            <a:off x="2994458" y="229543"/>
            <a:ext cx="355727" cy="368902"/>
          </a:xfrm>
          <a:prstGeom prst="rect">
            <a:avLst/>
          </a:prstGeom>
          <a:ln w="12700">
            <a:miter lim="400000"/>
          </a:ln>
        </p:spPr>
      </p:pic>
      <p:pic>
        <p:nvPicPr>
          <p:cNvPr id="1902" name="pasted-image.pdf"/>
          <p:cNvPicPr>
            <a:picLocks noChangeAspect="1"/>
          </p:cNvPicPr>
          <p:nvPr/>
        </p:nvPicPr>
        <p:blipFill>
          <a:blip r:embed="rId5"/>
          <a:stretch>
            <a:fillRect/>
          </a:stretch>
        </p:blipFill>
        <p:spPr>
          <a:xfrm>
            <a:off x="942603" y="211862"/>
            <a:ext cx="289852" cy="223976"/>
          </a:xfrm>
          <a:prstGeom prst="rect">
            <a:avLst/>
          </a:prstGeom>
          <a:ln w="12700">
            <a:miter lim="400000"/>
          </a:ln>
        </p:spPr>
      </p:pic>
      <p:pic>
        <p:nvPicPr>
          <p:cNvPr id="1903" name="pasted-image.pdf"/>
          <p:cNvPicPr>
            <a:picLocks noChangeAspect="1"/>
          </p:cNvPicPr>
          <p:nvPr/>
        </p:nvPicPr>
        <p:blipFill>
          <a:blip r:embed="rId6"/>
          <a:stretch>
            <a:fillRect/>
          </a:stretch>
        </p:blipFill>
        <p:spPr>
          <a:xfrm>
            <a:off x="4926802" y="140721"/>
            <a:ext cx="647449" cy="328160"/>
          </a:xfrm>
          <a:prstGeom prst="rect">
            <a:avLst/>
          </a:prstGeom>
          <a:ln w="12700">
            <a:miter lim="400000"/>
          </a:ln>
        </p:spPr>
      </p:pic>
      <p:pic>
        <p:nvPicPr>
          <p:cNvPr id="1904" name="pasted-image-filtered.png"/>
          <p:cNvPicPr>
            <a:picLocks noChangeAspect="1"/>
          </p:cNvPicPr>
          <p:nvPr/>
        </p:nvPicPr>
        <p:blipFill>
          <a:blip r:embed="rId7"/>
          <a:stretch>
            <a:fillRect/>
          </a:stretch>
        </p:blipFill>
        <p:spPr>
          <a:xfrm>
            <a:off x="295254" y="585374"/>
            <a:ext cx="1625601" cy="1625601"/>
          </a:xfrm>
          <a:prstGeom prst="rect">
            <a:avLst/>
          </a:prstGeom>
          <a:ln w="25400">
            <a:solidFill>
              <a:srgbClr val="000000"/>
            </a:solidFill>
            <a:miter lim="400000"/>
          </a:ln>
        </p:spPr>
      </p:pic>
      <p:pic>
        <p:nvPicPr>
          <p:cNvPr id="1905" name="pasted-image-filtered.png"/>
          <p:cNvPicPr>
            <a:picLocks noChangeAspect="1"/>
          </p:cNvPicPr>
          <p:nvPr/>
        </p:nvPicPr>
        <p:blipFill>
          <a:blip r:embed="rId7"/>
          <a:stretch>
            <a:fillRect/>
          </a:stretch>
        </p:blipFill>
        <p:spPr>
          <a:xfrm>
            <a:off x="4414067" y="2333818"/>
            <a:ext cx="1625601" cy="1625601"/>
          </a:xfrm>
          <a:prstGeom prst="rect">
            <a:avLst/>
          </a:prstGeom>
          <a:ln w="25400">
            <a:solidFill>
              <a:srgbClr val="000000"/>
            </a:solidFill>
            <a:miter lim="400000"/>
          </a:ln>
        </p:spPr>
      </p:pic>
      <p:pic>
        <p:nvPicPr>
          <p:cNvPr id="1906" name="pasted-image.pdf"/>
          <p:cNvPicPr>
            <a:picLocks noChangeAspect="1"/>
          </p:cNvPicPr>
          <p:nvPr/>
        </p:nvPicPr>
        <p:blipFill>
          <a:blip r:embed="rId8"/>
          <a:stretch>
            <a:fillRect/>
          </a:stretch>
        </p:blipFill>
        <p:spPr>
          <a:xfrm>
            <a:off x="1846959" y="5284719"/>
            <a:ext cx="1915282" cy="499197"/>
          </a:xfrm>
          <a:prstGeom prst="rect">
            <a:avLst/>
          </a:prstGeom>
          <a:ln w="12700">
            <a:miter lim="400000"/>
          </a:ln>
        </p:spPr>
      </p:pic>
      <p:pic>
        <p:nvPicPr>
          <p:cNvPr id="1907" name="pasted-image.pdf"/>
          <p:cNvPicPr>
            <a:picLocks noChangeAspect="1"/>
          </p:cNvPicPr>
          <p:nvPr/>
        </p:nvPicPr>
        <p:blipFill>
          <a:blip r:embed="rId9"/>
          <a:stretch>
            <a:fillRect/>
          </a:stretch>
        </p:blipFill>
        <p:spPr>
          <a:xfrm>
            <a:off x="4001314" y="5209841"/>
            <a:ext cx="939385" cy="451856"/>
          </a:xfrm>
          <a:prstGeom prst="rect">
            <a:avLst/>
          </a:prstGeom>
          <a:ln w="12700">
            <a:miter lim="400000"/>
          </a:ln>
        </p:spPr>
      </p:pic>
      <p:pic>
        <p:nvPicPr>
          <p:cNvPr id="1908" name="pasted-image.pdf"/>
          <p:cNvPicPr>
            <a:picLocks noChangeAspect="1"/>
          </p:cNvPicPr>
          <p:nvPr/>
        </p:nvPicPr>
        <p:blipFill>
          <a:blip r:embed="rId10"/>
          <a:stretch>
            <a:fillRect/>
          </a:stretch>
        </p:blipFill>
        <p:spPr>
          <a:xfrm>
            <a:off x="11480281" y="5210223"/>
            <a:ext cx="71346" cy="439965"/>
          </a:xfrm>
          <a:prstGeom prst="rect">
            <a:avLst/>
          </a:prstGeom>
          <a:ln w="12700">
            <a:miter lim="400000"/>
          </a:ln>
        </p:spPr>
      </p:pic>
      <p:pic>
        <p:nvPicPr>
          <p:cNvPr id="1909" name="pasted-image.pdf"/>
          <p:cNvPicPr>
            <a:picLocks noChangeAspect="1"/>
          </p:cNvPicPr>
          <p:nvPr/>
        </p:nvPicPr>
        <p:blipFill>
          <a:blip r:embed="rId11"/>
          <a:stretch>
            <a:fillRect/>
          </a:stretch>
        </p:blipFill>
        <p:spPr>
          <a:xfrm>
            <a:off x="5238347" y="5224695"/>
            <a:ext cx="5944286" cy="422148"/>
          </a:xfrm>
          <a:prstGeom prst="rect">
            <a:avLst/>
          </a:prstGeom>
          <a:ln w="12700">
            <a:miter lim="400000"/>
          </a:ln>
        </p:spPr>
      </p:pic>
      <p:sp>
        <p:nvSpPr>
          <p:cNvPr id="1910" name="Shape 1910"/>
          <p:cNvSpPr/>
          <p:nvPr/>
        </p:nvSpPr>
        <p:spPr>
          <a:xfrm>
            <a:off x="1573450" y="4863927"/>
            <a:ext cx="10352050" cy="1143684"/>
          </a:xfrm>
          <a:prstGeom prst="rect">
            <a:avLst/>
          </a:prstGeom>
          <a:ln w="63500">
            <a:solidFill>
              <a:schemeClr val="accent5"/>
            </a:solidFill>
            <a:miter lim="400000"/>
          </a:ln>
        </p:spPr>
        <p:txBody>
          <a:bodyPr lIns="35719" tIns="35719" rIns="35719" bIns="35719" anchor="ctr"/>
          <a:lstStyle/>
          <a:p>
            <a:pPr algn="ctr" defTabSz="410766" hangingPunct="0">
              <a:defRPr sz="3200"/>
            </a:pPr>
            <a:endParaRPr sz="1600" kern="0">
              <a:solidFill>
                <a:srgbClr val="000000"/>
              </a:solidFill>
              <a:latin typeface="Helvetica Light"/>
              <a:sym typeface="Helvetica Light"/>
            </a:endParaRPr>
          </a:p>
        </p:txBody>
      </p:sp>
      <p:sp>
        <p:nvSpPr>
          <p:cNvPr id="1911" name="Shape 1911"/>
          <p:cNvSpPr/>
          <p:nvPr/>
        </p:nvSpPr>
        <p:spPr>
          <a:xfrm>
            <a:off x="8862475" y="2033903"/>
            <a:ext cx="3204098" cy="54029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p>
            <a:pPr algn="ctr" defTabSz="410766" hangingPunct="0">
              <a:defRPr sz="6000"/>
            </a:pPr>
            <a:r>
              <a:rPr sz="3000" kern="0">
                <a:solidFill>
                  <a:srgbClr val="000000"/>
                </a:solidFill>
                <a:latin typeface="Helvetica Light"/>
                <a:sym typeface="Helvetica Light"/>
              </a:rPr>
              <a:t>real or fake </a:t>
            </a:r>
            <a:r>
              <a:rPr sz="3000" i="1" kern="0">
                <a:solidFill>
                  <a:srgbClr val="000000"/>
                </a:solidFill>
                <a:latin typeface="Helvetica"/>
                <a:ea typeface="Helvetica"/>
                <a:cs typeface="Helvetica"/>
                <a:sym typeface="Helvetica"/>
              </a:rPr>
              <a:t>pair </a:t>
            </a:r>
            <a:r>
              <a:rPr sz="3000" kern="0">
                <a:solidFill>
                  <a:srgbClr val="000000"/>
                </a:solidFill>
                <a:latin typeface="Helvetica Light"/>
                <a:sym typeface="Helvetica Light"/>
              </a:rPr>
              <a:t>?</a:t>
            </a:r>
          </a:p>
        </p:txBody>
      </p:sp>
      <p:sp>
        <p:nvSpPr>
          <p:cNvPr id="1912" name="Shape 1912"/>
          <p:cNvSpPr/>
          <p:nvPr/>
        </p:nvSpPr>
        <p:spPr>
          <a:xfrm>
            <a:off x="9165016" y="6076745"/>
            <a:ext cx="2917466"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[Goodfellow et al., 2014]</a:t>
            </a:r>
          </a:p>
        </p:txBody>
      </p:sp>
      <p:sp>
        <p:nvSpPr>
          <p:cNvPr id="1913" name="Shape 1913"/>
          <p:cNvSpPr/>
          <p:nvPr/>
        </p:nvSpPr>
        <p:spPr>
          <a:xfrm>
            <a:off x="9944977" y="6435421"/>
            <a:ext cx="2157643"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[Isola et al., 2017]</a:t>
            </a:r>
          </a:p>
        </p:txBody>
      </p:sp>
    </p:spTree>
    <p:extLst>
      <p:ext uri="{BB962C8B-B14F-4D97-AF65-F5344CB8AC3E}">
        <p14:creationId xmlns:p14="http://schemas.microsoft.com/office/powerpoint/2010/main" val="3582650186"/>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55DC7-FA29-42B1-B142-FF70A4443909}"/>
              </a:ext>
            </a:extLst>
          </p:cNvPr>
          <p:cNvSpPr>
            <a:spLocks noGrp="1"/>
          </p:cNvSpPr>
          <p:nvPr>
            <p:ph type="title"/>
          </p:nvPr>
        </p:nvSpPr>
        <p:spPr/>
        <p:txBody>
          <a:bodyPr>
            <a:normAutofit fontScale="90000"/>
          </a:bodyPr>
          <a:lstStyle/>
          <a:p>
            <a:r>
              <a:rPr lang="en-US" dirty="0"/>
              <a:t>More Examples of Image-to-Image Translation with GANs</a:t>
            </a:r>
          </a:p>
        </p:txBody>
      </p:sp>
      <p:sp>
        <p:nvSpPr>
          <p:cNvPr id="5" name="Content Placeholder 4">
            <a:extLst>
              <a:ext uri="{FF2B5EF4-FFF2-40B4-BE49-F238E27FC236}">
                <a16:creationId xmlns:a16="http://schemas.microsoft.com/office/drawing/2014/main" id="{6239F1E9-EBB0-BD45-B4C2-2AC5EB9A8ABD}"/>
              </a:ext>
            </a:extLst>
          </p:cNvPr>
          <p:cNvSpPr>
            <a:spLocks noGrp="1"/>
          </p:cNvSpPr>
          <p:nvPr>
            <p:ph idx="1"/>
          </p:nvPr>
        </p:nvSpPr>
        <p:spPr>
          <a:xfrm>
            <a:off x="609600" y="1600201"/>
            <a:ext cx="10972800" cy="1828799"/>
          </a:xfrm>
        </p:spPr>
        <p:txBody>
          <a:bodyPr/>
          <a:lstStyle/>
          <a:p>
            <a:r>
              <a:rPr lang="en-US" dirty="0"/>
              <a:t>We have pairs of corresponding training images</a:t>
            </a:r>
          </a:p>
          <a:p>
            <a:r>
              <a:rPr lang="en-US" dirty="0"/>
              <a:t>Conditioned on one of the images, sample from the distribution of likely corresponding images</a:t>
            </a:r>
          </a:p>
        </p:txBody>
      </p:sp>
      <p:grpSp>
        <p:nvGrpSpPr>
          <p:cNvPr id="9" name="Group 8">
            <a:extLst>
              <a:ext uri="{FF2B5EF4-FFF2-40B4-BE49-F238E27FC236}">
                <a16:creationId xmlns:a16="http://schemas.microsoft.com/office/drawing/2014/main" id="{30101803-E1CE-E447-BDC0-BE4F245FE208}"/>
              </a:ext>
            </a:extLst>
          </p:cNvPr>
          <p:cNvGrpSpPr/>
          <p:nvPr/>
        </p:nvGrpSpPr>
        <p:grpSpPr>
          <a:xfrm>
            <a:off x="8906179" y="3188132"/>
            <a:ext cx="3162675" cy="3528474"/>
            <a:chOff x="6454139" y="2387004"/>
            <a:chExt cx="3741421" cy="4174158"/>
          </a:xfrm>
        </p:grpSpPr>
        <p:pic>
          <p:nvPicPr>
            <p:cNvPr id="7" name="Picture 6">
              <a:extLst>
                <a:ext uri="{FF2B5EF4-FFF2-40B4-BE49-F238E27FC236}">
                  <a16:creationId xmlns:a16="http://schemas.microsoft.com/office/drawing/2014/main" id="{125ECD1E-5D72-744F-B1D0-68A0B0DAB454}"/>
                </a:ext>
              </a:extLst>
            </p:cNvPr>
            <p:cNvPicPr>
              <a:picLocks noChangeAspect="1"/>
            </p:cNvPicPr>
            <p:nvPr/>
          </p:nvPicPr>
          <p:blipFill rotWithShape="1">
            <a:blip r:embed="rId2"/>
            <a:srcRect l="47068" t="23847" r="7216"/>
            <a:stretch/>
          </p:blipFill>
          <p:spPr>
            <a:xfrm>
              <a:off x="6454139" y="2788905"/>
              <a:ext cx="3741421" cy="3772257"/>
            </a:xfrm>
            <a:prstGeom prst="rect">
              <a:avLst/>
            </a:prstGeom>
          </p:spPr>
        </p:pic>
        <p:sp>
          <p:nvSpPr>
            <p:cNvPr id="8" name="TextBox 7">
              <a:extLst>
                <a:ext uri="{FF2B5EF4-FFF2-40B4-BE49-F238E27FC236}">
                  <a16:creationId xmlns:a16="http://schemas.microsoft.com/office/drawing/2014/main" id="{5E4637FF-8147-424B-9427-D10B2416F4B4}"/>
                </a:ext>
              </a:extLst>
            </p:cNvPr>
            <p:cNvSpPr txBox="1"/>
            <p:nvPr/>
          </p:nvSpPr>
          <p:spPr>
            <a:xfrm>
              <a:off x="7048499" y="2387004"/>
              <a:ext cx="2552700" cy="436917"/>
            </a:xfrm>
            <a:prstGeom prst="rect">
              <a:avLst/>
            </a:prstGeom>
            <a:noFill/>
          </p:spPr>
          <p:txBody>
            <a:bodyPr wrap="square" rtlCol="0">
              <a:spAutoFit/>
            </a:bodyPr>
            <a:lstStyle/>
            <a:p>
              <a:pPr algn="ctr"/>
              <a:r>
                <a:rPr lang="en-US" b="1" dirty="0">
                  <a:latin typeface="+mj-lt"/>
                  <a:cs typeface="Calibri" panose="020F0502020204030204" pitchFamily="34" charset="0"/>
                </a:rPr>
                <a:t>Edges to Image</a:t>
              </a:r>
            </a:p>
          </p:txBody>
        </p:sp>
      </p:grpSp>
      <p:grpSp>
        <p:nvGrpSpPr>
          <p:cNvPr id="11" name="Group 10">
            <a:extLst>
              <a:ext uri="{FF2B5EF4-FFF2-40B4-BE49-F238E27FC236}">
                <a16:creationId xmlns:a16="http://schemas.microsoft.com/office/drawing/2014/main" id="{CC353189-D20C-B549-8C58-DE91E308C122}"/>
              </a:ext>
            </a:extLst>
          </p:cNvPr>
          <p:cNvGrpSpPr/>
          <p:nvPr/>
        </p:nvGrpSpPr>
        <p:grpSpPr>
          <a:xfrm>
            <a:off x="0" y="3993288"/>
            <a:ext cx="4891661" cy="1640864"/>
            <a:chOff x="1335015" y="2797351"/>
            <a:chExt cx="4427273" cy="1485089"/>
          </a:xfrm>
        </p:grpSpPr>
        <p:pic>
          <p:nvPicPr>
            <p:cNvPr id="6" name="Picture 5">
              <a:extLst>
                <a:ext uri="{FF2B5EF4-FFF2-40B4-BE49-F238E27FC236}">
                  <a16:creationId xmlns:a16="http://schemas.microsoft.com/office/drawing/2014/main" id="{CE86D424-C1BF-0C44-B751-BC8CA80B708C}"/>
                </a:ext>
              </a:extLst>
            </p:cNvPr>
            <p:cNvPicPr>
              <a:picLocks noChangeAspect="1"/>
            </p:cNvPicPr>
            <p:nvPr/>
          </p:nvPicPr>
          <p:blipFill rotWithShape="1">
            <a:blip r:embed="rId2"/>
            <a:srcRect t="30040" r="54004" b="49687"/>
            <a:stretch/>
          </p:blipFill>
          <p:spPr>
            <a:xfrm>
              <a:off x="1335015" y="3101340"/>
              <a:ext cx="4427273" cy="1181100"/>
            </a:xfrm>
            <a:prstGeom prst="rect">
              <a:avLst/>
            </a:prstGeom>
          </p:spPr>
        </p:pic>
        <p:sp>
          <p:nvSpPr>
            <p:cNvPr id="10" name="TextBox 9">
              <a:extLst>
                <a:ext uri="{FF2B5EF4-FFF2-40B4-BE49-F238E27FC236}">
                  <a16:creationId xmlns:a16="http://schemas.microsoft.com/office/drawing/2014/main" id="{8F26A532-8406-A641-B0C2-5245F76568D1}"/>
                </a:ext>
              </a:extLst>
            </p:cNvPr>
            <p:cNvSpPr txBox="1"/>
            <p:nvPr/>
          </p:nvSpPr>
          <p:spPr>
            <a:xfrm>
              <a:off x="1648481" y="2797351"/>
              <a:ext cx="3800341" cy="334270"/>
            </a:xfrm>
            <a:prstGeom prst="rect">
              <a:avLst/>
            </a:prstGeom>
            <a:noFill/>
          </p:spPr>
          <p:txBody>
            <a:bodyPr wrap="square" rtlCol="0">
              <a:spAutoFit/>
            </a:bodyPr>
            <a:lstStyle/>
            <a:p>
              <a:pPr algn="ctr"/>
              <a:r>
                <a:rPr lang="en-US" b="1" dirty="0">
                  <a:latin typeface="+mj-lt"/>
                  <a:cs typeface="Calibri" panose="020F0502020204030204" pitchFamily="34" charset="0"/>
                </a:rPr>
                <a:t>Segmentation to Street Image</a:t>
              </a:r>
            </a:p>
          </p:txBody>
        </p:sp>
      </p:grpSp>
      <p:grpSp>
        <p:nvGrpSpPr>
          <p:cNvPr id="14" name="Group 13">
            <a:extLst>
              <a:ext uri="{FF2B5EF4-FFF2-40B4-BE49-F238E27FC236}">
                <a16:creationId xmlns:a16="http://schemas.microsoft.com/office/drawing/2014/main" id="{5D3F565C-FCD8-C342-8324-FD9385BFCA13}"/>
              </a:ext>
            </a:extLst>
          </p:cNvPr>
          <p:cNvGrpSpPr/>
          <p:nvPr/>
        </p:nvGrpSpPr>
        <p:grpSpPr>
          <a:xfrm>
            <a:off x="4659608" y="3613911"/>
            <a:ext cx="4246572" cy="2478932"/>
            <a:chOff x="1648481" y="4665285"/>
            <a:chExt cx="3800341" cy="2218445"/>
          </a:xfrm>
        </p:grpSpPr>
        <p:pic>
          <p:nvPicPr>
            <p:cNvPr id="4" name="Picture 3">
              <a:extLst>
                <a:ext uri="{FF2B5EF4-FFF2-40B4-BE49-F238E27FC236}">
                  <a16:creationId xmlns:a16="http://schemas.microsoft.com/office/drawing/2014/main" id="{646C554A-6D94-4C7E-AE47-C4F2DE3D134B}"/>
                </a:ext>
              </a:extLst>
            </p:cNvPr>
            <p:cNvPicPr>
              <a:picLocks noChangeAspect="1"/>
            </p:cNvPicPr>
            <p:nvPr/>
          </p:nvPicPr>
          <p:blipFill rotWithShape="1">
            <a:blip r:embed="rId2"/>
            <a:srcRect t="52735" r="55493" b="7789"/>
            <a:stretch/>
          </p:blipFill>
          <p:spPr>
            <a:xfrm>
              <a:off x="1826530" y="5034617"/>
              <a:ext cx="3444240" cy="1849113"/>
            </a:xfrm>
            <a:prstGeom prst="rect">
              <a:avLst/>
            </a:prstGeom>
          </p:spPr>
        </p:pic>
        <p:sp>
          <p:nvSpPr>
            <p:cNvPr id="13" name="TextBox 12">
              <a:extLst>
                <a:ext uri="{FF2B5EF4-FFF2-40B4-BE49-F238E27FC236}">
                  <a16:creationId xmlns:a16="http://schemas.microsoft.com/office/drawing/2014/main" id="{155066AF-DC1D-9242-887D-36BFCC990737}"/>
                </a:ext>
              </a:extLst>
            </p:cNvPr>
            <p:cNvSpPr txBox="1"/>
            <p:nvPr/>
          </p:nvSpPr>
          <p:spPr>
            <a:xfrm>
              <a:off x="1648481" y="4665285"/>
              <a:ext cx="3800341" cy="330522"/>
            </a:xfrm>
            <a:prstGeom prst="rect">
              <a:avLst/>
            </a:prstGeom>
            <a:noFill/>
          </p:spPr>
          <p:txBody>
            <a:bodyPr wrap="square" rtlCol="0">
              <a:spAutoFit/>
            </a:bodyPr>
            <a:lstStyle/>
            <a:p>
              <a:pPr algn="ctr"/>
              <a:r>
                <a:rPr lang="en-US" b="1" dirty="0">
                  <a:latin typeface="+mj-lt"/>
                  <a:cs typeface="Calibri" panose="020F0502020204030204" pitchFamily="34" charset="0"/>
                </a:rPr>
                <a:t>Aerial Photo To Map</a:t>
              </a:r>
            </a:p>
          </p:txBody>
        </p:sp>
      </p:grpSp>
    </p:spTree>
    <p:extLst>
      <p:ext uri="{BB962C8B-B14F-4D97-AF65-F5344CB8AC3E}">
        <p14:creationId xmlns:p14="http://schemas.microsoft.com/office/powerpoint/2010/main" val="38740164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6" name="Shape 1916"/>
          <p:cNvSpPr/>
          <p:nvPr/>
        </p:nvSpPr>
        <p:spPr>
          <a:xfrm>
            <a:off x="4685357" y="312979"/>
            <a:ext cx="2821286" cy="68768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8000"/>
            </a:lvl1pPr>
          </a:lstStyle>
          <a:p>
            <a:pPr algn="ctr" defTabSz="410766" hangingPunct="0"/>
            <a:r>
              <a:rPr sz="4000" kern="0">
                <a:solidFill>
                  <a:srgbClr val="000000"/>
                </a:solidFill>
                <a:latin typeface="Helvetica Light"/>
                <a:sym typeface="Helvetica Light"/>
              </a:rPr>
              <a:t>BW → Color</a:t>
            </a:r>
          </a:p>
        </p:txBody>
      </p:sp>
      <p:sp>
        <p:nvSpPr>
          <p:cNvPr id="1917" name="Shape 1917"/>
          <p:cNvSpPr/>
          <p:nvPr/>
        </p:nvSpPr>
        <p:spPr>
          <a:xfrm>
            <a:off x="728193" y="1254086"/>
            <a:ext cx="665780"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Input</a:t>
            </a:r>
          </a:p>
        </p:txBody>
      </p:sp>
      <p:sp>
        <p:nvSpPr>
          <p:cNvPr id="1918" name="Shape 1918"/>
          <p:cNvSpPr/>
          <p:nvPr/>
        </p:nvSpPr>
        <p:spPr>
          <a:xfrm>
            <a:off x="2557653" y="1254086"/>
            <a:ext cx="888598"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Output</a:t>
            </a:r>
          </a:p>
        </p:txBody>
      </p:sp>
      <p:sp>
        <p:nvSpPr>
          <p:cNvPr id="1919" name="Shape 1919"/>
          <p:cNvSpPr/>
          <p:nvPr/>
        </p:nvSpPr>
        <p:spPr>
          <a:xfrm>
            <a:off x="4728111" y="1254086"/>
            <a:ext cx="665780"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Input</a:t>
            </a:r>
          </a:p>
        </p:txBody>
      </p:sp>
      <p:sp>
        <p:nvSpPr>
          <p:cNvPr id="1920" name="Shape 1920"/>
          <p:cNvSpPr/>
          <p:nvPr/>
        </p:nvSpPr>
        <p:spPr>
          <a:xfrm>
            <a:off x="6557570" y="1254086"/>
            <a:ext cx="888598"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Output</a:t>
            </a:r>
          </a:p>
        </p:txBody>
      </p:sp>
      <p:sp>
        <p:nvSpPr>
          <p:cNvPr id="1921" name="Shape 1921"/>
          <p:cNvSpPr/>
          <p:nvPr/>
        </p:nvSpPr>
        <p:spPr>
          <a:xfrm>
            <a:off x="8728028" y="1254086"/>
            <a:ext cx="665780"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Input</a:t>
            </a:r>
          </a:p>
        </p:txBody>
      </p:sp>
      <p:sp>
        <p:nvSpPr>
          <p:cNvPr id="1922" name="Shape 1922"/>
          <p:cNvSpPr/>
          <p:nvPr/>
        </p:nvSpPr>
        <p:spPr>
          <a:xfrm>
            <a:off x="10557489" y="1254086"/>
            <a:ext cx="888598"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Output</a:t>
            </a:r>
          </a:p>
        </p:txBody>
      </p:sp>
      <p:pic>
        <p:nvPicPr>
          <p:cNvPr id="1923" name="pasted-image-filtered.png"/>
          <p:cNvPicPr>
            <a:picLocks noChangeAspect="1"/>
          </p:cNvPicPr>
          <p:nvPr/>
        </p:nvPicPr>
        <p:blipFill>
          <a:blip r:embed="rId2"/>
          <a:stretch>
            <a:fillRect/>
          </a:stretch>
        </p:blipFill>
        <p:spPr>
          <a:xfrm>
            <a:off x="106264" y="3824859"/>
            <a:ext cx="1923119" cy="1923119"/>
          </a:xfrm>
          <a:prstGeom prst="rect">
            <a:avLst/>
          </a:prstGeom>
          <a:ln w="12700">
            <a:miter lim="400000"/>
          </a:ln>
        </p:spPr>
      </p:pic>
      <p:pic>
        <p:nvPicPr>
          <p:cNvPr id="1924" name="pasted-image-filtered.png"/>
          <p:cNvPicPr>
            <a:picLocks noChangeAspect="1"/>
          </p:cNvPicPr>
          <p:nvPr/>
        </p:nvPicPr>
        <p:blipFill>
          <a:blip r:embed="rId3"/>
          <a:stretch>
            <a:fillRect/>
          </a:stretch>
        </p:blipFill>
        <p:spPr>
          <a:xfrm>
            <a:off x="4162976" y="1731645"/>
            <a:ext cx="1923119" cy="1923119"/>
          </a:xfrm>
          <a:prstGeom prst="rect">
            <a:avLst/>
          </a:prstGeom>
          <a:ln w="12700">
            <a:miter lim="400000"/>
          </a:ln>
        </p:spPr>
      </p:pic>
      <p:pic>
        <p:nvPicPr>
          <p:cNvPr id="1925" name="pasted-image-filtered.png"/>
          <p:cNvPicPr>
            <a:picLocks noChangeAspect="1"/>
          </p:cNvPicPr>
          <p:nvPr/>
        </p:nvPicPr>
        <p:blipFill>
          <a:blip r:embed="rId4"/>
          <a:stretch>
            <a:fillRect/>
          </a:stretch>
        </p:blipFill>
        <p:spPr>
          <a:xfrm>
            <a:off x="4162976" y="3824788"/>
            <a:ext cx="1923260" cy="1923260"/>
          </a:xfrm>
          <a:prstGeom prst="rect">
            <a:avLst/>
          </a:prstGeom>
          <a:ln w="12700">
            <a:miter lim="400000"/>
          </a:ln>
        </p:spPr>
      </p:pic>
      <p:pic>
        <p:nvPicPr>
          <p:cNvPr id="1926" name="pasted-image-filtered.png"/>
          <p:cNvPicPr>
            <a:picLocks noChangeAspect="1"/>
          </p:cNvPicPr>
          <p:nvPr/>
        </p:nvPicPr>
        <p:blipFill>
          <a:blip r:embed="rId5"/>
          <a:stretch>
            <a:fillRect/>
          </a:stretch>
        </p:blipFill>
        <p:spPr>
          <a:xfrm>
            <a:off x="8220881" y="1731575"/>
            <a:ext cx="1923260" cy="1923260"/>
          </a:xfrm>
          <a:prstGeom prst="rect">
            <a:avLst/>
          </a:prstGeom>
          <a:ln w="12700">
            <a:miter lim="400000"/>
          </a:ln>
        </p:spPr>
      </p:pic>
      <p:grpSp>
        <p:nvGrpSpPr>
          <p:cNvPr id="1933" name="Group 1933"/>
          <p:cNvGrpSpPr/>
          <p:nvPr/>
        </p:nvGrpSpPr>
        <p:grpSpPr>
          <a:xfrm>
            <a:off x="2055466" y="1731574"/>
            <a:ext cx="10052579" cy="4016474"/>
            <a:chOff x="0" y="0"/>
            <a:chExt cx="20105157" cy="8032947"/>
          </a:xfrm>
        </p:grpSpPr>
        <p:pic>
          <p:nvPicPr>
            <p:cNvPr id="1927" name="pasted-image.png"/>
            <p:cNvPicPr>
              <a:picLocks noChangeAspect="1"/>
            </p:cNvPicPr>
            <p:nvPr/>
          </p:nvPicPr>
          <p:blipFill>
            <a:blip r:embed="rId6"/>
            <a:stretch>
              <a:fillRect/>
            </a:stretch>
          </p:blipFill>
          <p:spPr>
            <a:xfrm>
              <a:off x="10561" y="4186711"/>
              <a:ext cx="3846237" cy="3846237"/>
            </a:xfrm>
            <a:prstGeom prst="rect">
              <a:avLst/>
            </a:prstGeom>
            <a:ln w="12700" cap="flat">
              <a:noFill/>
              <a:miter lim="400000"/>
            </a:ln>
            <a:effectLst/>
          </p:spPr>
        </p:pic>
        <p:pic>
          <p:nvPicPr>
            <p:cNvPr id="1928" name="pasted-image.png"/>
            <p:cNvPicPr>
              <a:picLocks noChangeAspect="1"/>
            </p:cNvPicPr>
            <p:nvPr/>
          </p:nvPicPr>
          <p:blipFill>
            <a:blip r:embed="rId7"/>
            <a:stretch>
              <a:fillRect/>
            </a:stretch>
          </p:blipFill>
          <p:spPr>
            <a:xfrm>
              <a:off x="8123984" y="141"/>
              <a:ext cx="3846237" cy="3846237"/>
            </a:xfrm>
            <a:prstGeom prst="rect">
              <a:avLst/>
            </a:prstGeom>
            <a:ln w="12700" cap="flat">
              <a:noFill/>
              <a:miter lim="400000"/>
            </a:ln>
            <a:effectLst/>
          </p:spPr>
        </p:pic>
        <p:pic>
          <p:nvPicPr>
            <p:cNvPr id="1929" name="pasted-image.png"/>
            <p:cNvPicPr>
              <a:picLocks noChangeAspect="1"/>
            </p:cNvPicPr>
            <p:nvPr/>
          </p:nvPicPr>
          <p:blipFill>
            <a:blip r:embed="rId8"/>
            <a:stretch>
              <a:fillRect/>
            </a:stretch>
          </p:blipFill>
          <p:spPr>
            <a:xfrm>
              <a:off x="8123702" y="4186427"/>
              <a:ext cx="3846520" cy="3846520"/>
            </a:xfrm>
            <a:prstGeom prst="rect">
              <a:avLst/>
            </a:prstGeom>
            <a:ln w="12700" cap="flat">
              <a:noFill/>
              <a:miter lim="400000"/>
            </a:ln>
            <a:effectLst/>
          </p:spPr>
        </p:pic>
        <p:pic>
          <p:nvPicPr>
            <p:cNvPr id="1930" name="pasted-image.png"/>
            <p:cNvPicPr>
              <a:picLocks noChangeAspect="1"/>
            </p:cNvPicPr>
            <p:nvPr/>
          </p:nvPicPr>
          <p:blipFill>
            <a:blip r:embed="rId9"/>
            <a:stretch>
              <a:fillRect/>
            </a:stretch>
          </p:blipFill>
          <p:spPr>
            <a:xfrm>
              <a:off x="16239512" y="0"/>
              <a:ext cx="3846520" cy="3846520"/>
            </a:xfrm>
            <a:prstGeom prst="rect">
              <a:avLst/>
            </a:prstGeom>
            <a:ln w="12700" cap="flat">
              <a:noFill/>
              <a:miter lim="400000"/>
            </a:ln>
            <a:effectLst/>
          </p:spPr>
        </p:pic>
        <p:pic>
          <p:nvPicPr>
            <p:cNvPr id="1931" name="pasted-image.png"/>
            <p:cNvPicPr>
              <a:picLocks noChangeAspect="1"/>
            </p:cNvPicPr>
            <p:nvPr/>
          </p:nvPicPr>
          <p:blipFill>
            <a:blip r:embed="rId10"/>
            <a:stretch>
              <a:fillRect/>
            </a:stretch>
          </p:blipFill>
          <p:spPr>
            <a:xfrm>
              <a:off x="0" y="0"/>
              <a:ext cx="3846519" cy="3846519"/>
            </a:xfrm>
            <a:prstGeom prst="rect">
              <a:avLst/>
            </a:prstGeom>
            <a:ln w="12700" cap="flat">
              <a:noFill/>
              <a:miter lim="400000"/>
            </a:ln>
            <a:effectLst/>
          </p:spPr>
        </p:pic>
        <p:pic>
          <p:nvPicPr>
            <p:cNvPr id="1932" name="45913.png"/>
            <p:cNvPicPr>
              <a:picLocks noChangeAspect="1"/>
            </p:cNvPicPr>
            <p:nvPr/>
          </p:nvPicPr>
          <p:blipFill>
            <a:blip r:embed="rId11"/>
            <a:stretch>
              <a:fillRect/>
            </a:stretch>
          </p:blipFill>
          <p:spPr>
            <a:xfrm>
              <a:off x="16258638" y="4186427"/>
              <a:ext cx="3846520" cy="3846520"/>
            </a:xfrm>
            <a:prstGeom prst="rect">
              <a:avLst/>
            </a:prstGeom>
            <a:ln w="12700" cap="flat">
              <a:noFill/>
              <a:miter lim="400000"/>
            </a:ln>
            <a:effectLst/>
          </p:spPr>
        </p:pic>
      </p:grpSp>
      <p:pic>
        <p:nvPicPr>
          <p:cNvPr id="1934" name="45913-filtered.jpeg"/>
          <p:cNvPicPr>
            <a:picLocks noChangeAspect="1"/>
          </p:cNvPicPr>
          <p:nvPr/>
        </p:nvPicPr>
        <p:blipFill>
          <a:blip r:embed="rId12"/>
          <a:stretch>
            <a:fillRect/>
          </a:stretch>
        </p:blipFill>
        <p:spPr>
          <a:xfrm>
            <a:off x="8240128" y="3828686"/>
            <a:ext cx="1915606" cy="1915606"/>
          </a:xfrm>
          <a:prstGeom prst="rect">
            <a:avLst/>
          </a:prstGeom>
          <a:ln w="12700">
            <a:solidFill>
              <a:srgbClr val="000000"/>
            </a:solidFill>
            <a:miter lim="400000"/>
          </a:ln>
        </p:spPr>
      </p:pic>
      <p:pic>
        <p:nvPicPr>
          <p:cNvPr id="1935" name="pasted-image-filtered.png"/>
          <p:cNvPicPr>
            <a:picLocks noChangeAspect="1"/>
          </p:cNvPicPr>
          <p:nvPr/>
        </p:nvPicPr>
        <p:blipFill>
          <a:blip r:embed="rId13"/>
          <a:stretch>
            <a:fillRect/>
          </a:stretch>
        </p:blipFill>
        <p:spPr>
          <a:xfrm>
            <a:off x="106194" y="1731575"/>
            <a:ext cx="1923260" cy="1923260"/>
          </a:xfrm>
          <a:prstGeom prst="rect">
            <a:avLst/>
          </a:prstGeom>
          <a:ln w="12700">
            <a:miter lim="400000"/>
          </a:ln>
        </p:spPr>
      </p:pic>
      <p:sp>
        <p:nvSpPr>
          <p:cNvPr id="1936" name="Shape 1936"/>
          <p:cNvSpPr/>
          <p:nvPr/>
        </p:nvSpPr>
        <p:spPr>
          <a:xfrm>
            <a:off x="8303851" y="6306913"/>
            <a:ext cx="3670878"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a:lvl1pPr>
          </a:lstStyle>
          <a:p>
            <a:pPr algn="ctr" defTabSz="410766" hangingPunct="0"/>
            <a:r>
              <a:rPr sz="1800" kern="0">
                <a:solidFill>
                  <a:srgbClr val="000000"/>
                </a:solidFill>
                <a:latin typeface="Helvetica Light"/>
                <a:sym typeface="Helvetica Light"/>
              </a:rPr>
              <a:t>Data from [Russakovsky et al. 2015]</a:t>
            </a:r>
          </a:p>
        </p:txBody>
      </p:sp>
    </p:spTree>
    <p:extLst>
      <p:ext uri="{BB962C8B-B14F-4D97-AF65-F5344CB8AC3E}">
        <p14:creationId xmlns:p14="http://schemas.microsoft.com/office/powerpoint/2010/main" val="2587284328"/>
      </p:ext>
    </p:extLst>
  </p:cSld>
  <p:clrMapOvr>
    <a:masterClrMapping/>
  </p:clrMapOv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9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3" grpId="0" animBg="1" advAuto="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8" name="pasted-image.png"/>
          <p:cNvPicPr>
            <a:picLocks noChangeAspect="1"/>
          </p:cNvPicPr>
          <p:nvPr/>
        </p:nvPicPr>
        <p:blipFill>
          <a:blip r:embed="rId3"/>
          <a:stretch>
            <a:fillRect/>
          </a:stretch>
        </p:blipFill>
        <p:spPr>
          <a:xfrm>
            <a:off x="64951" y="1441945"/>
            <a:ext cx="3974068" cy="3974068"/>
          </a:xfrm>
          <a:prstGeom prst="rect">
            <a:avLst/>
          </a:prstGeom>
          <a:ln w="25400">
            <a:solidFill>
              <a:srgbClr val="000000"/>
            </a:solidFill>
            <a:miter lim="400000"/>
          </a:ln>
        </p:spPr>
      </p:pic>
      <p:pic>
        <p:nvPicPr>
          <p:cNvPr id="1939" name="pasted-image.png"/>
          <p:cNvPicPr>
            <a:picLocks noChangeAspect="1"/>
          </p:cNvPicPr>
          <p:nvPr/>
        </p:nvPicPr>
        <p:blipFill>
          <a:blip r:embed="rId4"/>
          <a:stretch>
            <a:fillRect/>
          </a:stretch>
        </p:blipFill>
        <p:spPr>
          <a:xfrm>
            <a:off x="12197127" y="1441966"/>
            <a:ext cx="3974068" cy="3974068"/>
          </a:xfrm>
          <a:prstGeom prst="rect">
            <a:avLst/>
          </a:prstGeom>
          <a:ln w="25400">
            <a:solidFill>
              <a:srgbClr val="000000"/>
            </a:solidFill>
            <a:miter lim="400000"/>
          </a:ln>
        </p:spPr>
      </p:pic>
      <p:sp>
        <p:nvSpPr>
          <p:cNvPr id="1940" name="Shape 1940"/>
          <p:cNvSpPr/>
          <p:nvPr/>
        </p:nvSpPr>
        <p:spPr>
          <a:xfrm>
            <a:off x="1724112" y="988254"/>
            <a:ext cx="652424" cy="395301"/>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4200"/>
            </a:lvl1pPr>
          </a:lstStyle>
          <a:p>
            <a:pPr algn="ctr" defTabSz="410766" hangingPunct="0"/>
            <a:r>
              <a:rPr sz="2100" kern="0">
                <a:solidFill>
                  <a:srgbClr val="000000"/>
                </a:solidFill>
                <a:latin typeface="Helvetica Light"/>
                <a:sym typeface="Helvetica Light"/>
              </a:rPr>
              <a:t>Input</a:t>
            </a:r>
          </a:p>
        </p:txBody>
      </p:sp>
      <p:grpSp>
        <p:nvGrpSpPr>
          <p:cNvPr id="1943" name="Group 1943"/>
          <p:cNvGrpSpPr/>
          <p:nvPr/>
        </p:nvGrpSpPr>
        <p:grpSpPr>
          <a:xfrm>
            <a:off x="4108797" y="988253"/>
            <a:ext cx="3974068" cy="4427803"/>
            <a:chOff x="0" y="-6363"/>
            <a:chExt cx="7948135" cy="8855603"/>
          </a:xfrm>
        </p:grpSpPr>
        <p:pic>
          <p:nvPicPr>
            <p:cNvPr id="1941" name="pasted-image-filtered.png"/>
            <p:cNvPicPr>
              <a:picLocks noChangeAspect="1"/>
            </p:cNvPicPr>
            <p:nvPr/>
          </p:nvPicPr>
          <p:blipFill>
            <a:blip r:embed="rId5"/>
            <a:stretch>
              <a:fillRect/>
            </a:stretch>
          </p:blipFill>
          <p:spPr>
            <a:xfrm>
              <a:off x="0" y="901105"/>
              <a:ext cx="7948135" cy="7948135"/>
            </a:xfrm>
            <a:prstGeom prst="rect">
              <a:avLst/>
            </a:prstGeom>
            <a:ln w="25400" cap="flat">
              <a:solidFill>
                <a:srgbClr val="000000"/>
              </a:solidFill>
              <a:prstDash val="solid"/>
              <a:miter lim="400000"/>
            </a:ln>
            <a:effectLst/>
          </p:spPr>
        </p:pic>
        <p:sp>
          <p:nvSpPr>
            <p:cNvPr id="1942" name="Shape 1942"/>
            <p:cNvSpPr/>
            <p:nvPr/>
          </p:nvSpPr>
          <p:spPr>
            <a:xfrm>
              <a:off x="3099166" y="-6363"/>
              <a:ext cx="1750482" cy="79060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4200"/>
              </a:lvl1pPr>
            </a:lstStyle>
            <a:p>
              <a:pPr algn="ctr" defTabSz="410766" hangingPunct="0"/>
              <a:r>
                <a:rPr sz="2100" kern="0">
                  <a:solidFill>
                    <a:srgbClr val="000000"/>
                  </a:solidFill>
                  <a:latin typeface="Helvetica Light"/>
                  <a:sym typeface="Helvetica Light"/>
                </a:rPr>
                <a:t>Output</a:t>
              </a:r>
            </a:p>
          </p:txBody>
        </p:sp>
      </p:grpSp>
      <p:grpSp>
        <p:nvGrpSpPr>
          <p:cNvPr id="1946" name="Group 1946"/>
          <p:cNvGrpSpPr/>
          <p:nvPr/>
        </p:nvGrpSpPr>
        <p:grpSpPr>
          <a:xfrm>
            <a:off x="8152941" y="988253"/>
            <a:ext cx="3974068" cy="4427761"/>
            <a:chOff x="0" y="-6363"/>
            <a:chExt cx="7948135" cy="8855519"/>
          </a:xfrm>
        </p:grpSpPr>
        <p:pic>
          <p:nvPicPr>
            <p:cNvPr id="1944" name="pasted-image-filtered.png"/>
            <p:cNvPicPr>
              <a:picLocks noChangeAspect="1"/>
            </p:cNvPicPr>
            <p:nvPr/>
          </p:nvPicPr>
          <p:blipFill>
            <a:blip r:embed="rId6"/>
            <a:srcRect/>
            <a:stretch>
              <a:fillRect/>
            </a:stretch>
          </p:blipFill>
          <p:spPr>
            <a:xfrm>
              <a:off x="0" y="901021"/>
              <a:ext cx="7948135" cy="7948135"/>
            </a:xfrm>
            <a:prstGeom prst="rect">
              <a:avLst/>
            </a:prstGeom>
            <a:ln w="25400" cap="flat">
              <a:solidFill>
                <a:srgbClr val="000000"/>
              </a:solidFill>
              <a:prstDash val="solid"/>
              <a:miter lim="400000"/>
            </a:ln>
            <a:effectLst/>
          </p:spPr>
        </p:pic>
        <p:sp>
          <p:nvSpPr>
            <p:cNvPr id="1945" name="Shape 1945"/>
            <p:cNvSpPr/>
            <p:nvPr/>
          </p:nvSpPr>
          <p:spPr>
            <a:xfrm>
              <a:off x="2496294" y="-6363"/>
              <a:ext cx="2962352" cy="79060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lvl1pPr>
                <a:defRPr sz="4200"/>
              </a:lvl1pPr>
            </a:lstStyle>
            <a:p>
              <a:pPr algn="ctr" defTabSz="410766" hangingPunct="0"/>
              <a:r>
                <a:rPr sz="2100" kern="0">
                  <a:solidFill>
                    <a:srgbClr val="000000"/>
                  </a:solidFill>
                  <a:latin typeface="Helvetica Light"/>
                  <a:sym typeface="Helvetica Light"/>
                </a:rPr>
                <a:t>Groundtruth</a:t>
              </a:r>
            </a:p>
          </p:txBody>
        </p:sp>
      </p:grpSp>
      <p:grpSp>
        <p:nvGrpSpPr>
          <p:cNvPr id="1949" name="Group 1949"/>
          <p:cNvGrpSpPr/>
          <p:nvPr/>
        </p:nvGrpSpPr>
        <p:grpSpPr>
          <a:xfrm>
            <a:off x="278540" y="5543432"/>
            <a:ext cx="3764249" cy="1133271"/>
            <a:chOff x="0" y="329855"/>
            <a:chExt cx="7528495" cy="2266539"/>
          </a:xfrm>
        </p:grpSpPr>
        <p:sp>
          <p:nvSpPr>
            <p:cNvPr id="1947" name="Shape 1947"/>
            <p:cNvSpPr/>
            <p:nvPr/>
          </p:nvSpPr>
          <p:spPr>
            <a:xfrm>
              <a:off x="0" y="744664"/>
              <a:ext cx="4639090" cy="143693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p>
              <a:pPr defTabSz="410766" hangingPunct="0">
                <a:defRPr sz="4200"/>
              </a:pPr>
              <a:r>
                <a:rPr sz="2100" kern="0">
                  <a:solidFill>
                    <a:srgbClr val="000000"/>
                  </a:solidFill>
                  <a:latin typeface="Helvetica Light"/>
                  <a:sym typeface="Helvetica Light"/>
                </a:rPr>
                <a:t>Data from</a:t>
              </a:r>
            </a:p>
            <a:p>
              <a:pPr defTabSz="410766" hangingPunct="0">
                <a:defRPr sz="4200"/>
              </a:pPr>
              <a:r>
                <a:rPr sz="2100" kern="0">
                  <a:solidFill>
                    <a:srgbClr val="000000"/>
                  </a:solidFill>
                  <a:latin typeface="Helvetica Light"/>
                  <a:sym typeface="Helvetica Light"/>
                </a:rPr>
                <a:t>[</a:t>
              </a:r>
              <a:r>
                <a:rPr sz="2100" u="sng" kern="0">
                  <a:solidFill>
                    <a:srgbClr val="000000"/>
                  </a:solidFill>
                  <a:latin typeface="Helvetica Light"/>
                  <a:sym typeface="Helvetica Light"/>
                  <a:hlinkClick r:id="rId7"/>
                </a:rPr>
                <a:t>maps.google.com</a:t>
              </a:r>
              <a:r>
                <a:rPr sz="2100" kern="0">
                  <a:solidFill>
                    <a:srgbClr val="000000"/>
                  </a:solidFill>
                  <a:latin typeface="Helvetica Light"/>
                  <a:sym typeface="Helvetica Light"/>
                </a:rPr>
                <a:t>]</a:t>
              </a:r>
            </a:p>
          </p:txBody>
        </p:sp>
        <p:pic>
          <p:nvPicPr>
            <p:cNvPr id="1948" name="pasted-image.png"/>
            <p:cNvPicPr>
              <a:picLocks noChangeAspect="1"/>
            </p:cNvPicPr>
            <p:nvPr/>
          </p:nvPicPr>
          <p:blipFill>
            <a:blip r:embed="rId8"/>
            <a:srcRect/>
            <a:stretch>
              <a:fillRect/>
            </a:stretch>
          </p:blipFill>
          <p:spPr>
            <a:xfrm>
              <a:off x="5327653" y="329855"/>
              <a:ext cx="2200842" cy="2266539"/>
            </a:xfrm>
            <a:prstGeom prst="rect">
              <a:avLst/>
            </a:prstGeom>
            <a:ln w="12700" cap="flat">
              <a:noFill/>
              <a:miter lim="400000"/>
            </a:ln>
            <a:effectLst/>
          </p:spPr>
        </p:pic>
      </p:grpSp>
    </p:spTree>
    <p:extLst>
      <p:ext uri="{BB962C8B-B14F-4D97-AF65-F5344CB8AC3E}">
        <p14:creationId xmlns:p14="http://schemas.microsoft.com/office/powerpoint/2010/main" val="3804269696"/>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9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9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3" grpId="0" animBg="1" advAuto="0"/>
      <p:bldP spid="1946" grpId="0" animBg="1" advAuto="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1" name="Shape 1971"/>
          <p:cNvSpPr/>
          <p:nvPr/>
        </p:nvSpPr>
        <p:spPr>
          <a:xfrm>
            <a:off x="3574476" y="58979"/>
            <a:ext cx="5043048" cy="68768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8000"/>
            </a:lvl1pPr>
          </a:lstStyle>
          <a:p>
            <a:pPr algn="ctr" defTabSz="410766" hangingPunct="0"/>
            <a:r>
              <a:rPr sz="4000" kern="0" dirty="0">
                <a:solidFill>
                  <a:srgbClr val="000000"/>
                </a:solidFill>
                <a:latin typeface="Helvetica Light"/>
                <a:sym typeface="Helvetica Light"/>
              </a:rPr>
              <a:t>Labels → </a:t>
            </a:r>
            <a:r>
              <a:rPr lang="en-US" sz="4000" kern="0" dirty="0">
                <a:solidFill>
                  <a:srgbClr val="000000"/>
                </a:solidFill>
                <a:latin typeface="Helvetica Light"/>
                <a:sym typeface="Helvetica Light"/>
              </a:rPr>
              <a:t>Street Views</a:t>
            </a:r>
            <a:endParaRPr sz="4000" kern="0" dirty="0">
              <a:solidFill>
                <a:srgbClr val="000000"/>
              </a:solidFill>
              <a:latin typeface="Helvetica Light"/>
              <a:sym typeface="Helvetica Light"/>
            </a:endParaRPr>
          </a:p>
        </p:txBody>
      </p:sp>
      <p:sp>
        <p:nvSpPr>
          <p:cNvPr id="1982" name="Shape 1982"/>
          <p:cNvSpPr/>
          <p:nvPr/>
        </p:nvSpPr>
        <p:spPr>
          <a:xfrm>
            <a:off x="8865241" y="6448196"/>
            <a:ext cx="2955938"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a:lvl1pPr>
          </a:lstStyle>
          <a:p>
            <a:pPr algn="ctr" defTabSz="410766" hangingPunct="0"/>
            <a:r>
              <a:rPr sz="1800" kern="0" dirty="0">
                <a:solidFill>
                  <a:srgbClr val="000000"/>
                </a:solidFill>
                <a:latin typeface="Helvetica Light"/>
                <a:sym typeface="Helvetica Light"/>
              </a:rPr>
              <a:t>Data from [</a:t>
            </a:r>
            <a:r>
              <a:rPr lang="en-US" sz="1800" kern="0" dirty="0">
                <a:solidFill>
                  <a:srgbClr val="000000"/>
                </a:solidFill>
                <a:latin typeface="Helvetica Light"/>
                <a:sym typeface="Helvetica Light"/>
              </a:rPr>
              <a:t>Wang et al</a:t>
            </a:r>
            <a:r>
              <a:rPr sz="1800" kern="0" dirty="0">
                <a:solidFill>
                  <a:srgbClr val="000000"/>
                </a:solidFill>
                <a:latin typeface="Helvetica Light"/>
                <a:sym typeface="Helvetica Light"/>
              </a:rPr>
              <a:t>, </a:t>
            </a:r>
            <a:r>
              <a:rPr lang="en-US" sz="1800" kern="0" dirty="0">
                <a:solidFill>
                  <a:srgbClr val="000000"/>
                </a:solidFill>
                <a:latin typeface="Helvetica Light"/>
                <a:sym typeface="Helvetica Light"/>
              </a:rPr>
              <a:t>2018</a:t>
            </a:r>
            <a:r>
              <a:rPr sz="1800" kern="0" dirty="0">
                <a:solidFill>
                  <a:srgbClr val="000000"/>
                </a:solidFill>
                <a:latin typeface="Helvetica Light"/>
                <a:sym typeface="Helvetica Light"/>
              </a:rPr>
              <a:t>]</a:t>
            </a:r>
          </a:p>
        </p:txBody>
      </p:sp>
      <p:pic>
        <p:nvPicPr>
          <p:cNvPr id="2" name="Picture 2" descr="A screenshot of a computer&#10;&#10;Description generated with high confidence">
            <a:extLst>
              <a:ext uri="{FF2B5EF4-FFF2-40B4-BE49-F238E27FC236}">
                <a16:creationId xmlns:a16="http://schemas.microsoft.com/office/drawing/2014/main" id="{D6171D60-A560-441F-BF2D-1887C06D01DA}"/>
              </a:ext>
            </a:extLst>
          </p:cNvPr>
          <p:cNvPicPr>
            <a:picLocks noChangeAspect="1"/>
          </p:cNvPicPr>
          <p:nvPr/>
        </p:nvPicPr>
        <p:blipFill>
          <a:blip r:embed="rId2"/>
          <a:stretch>
            <a:fillRect/>
          </a:stretch>
        </p:blipFill>
        <p:spPr>
          <a:xfrm>
            <a:off x="6490010" y="2052367"/>
            <a:ext cx="5332760" cy="3670145"/>
          </a:xfrm>
          <a:prstGeom prst="rect">
            <a:avLst/>
          </a:prstGeom>
        </p:spPr>
      </p:pic>
      <p:pic>
        <p:nvPicPr>
          <p:cNvPr id="4" name="Picture 4">
            <a:extLst>
              <a:ext uri="{FF2B5EF4-FFF2-40B4-BE49-F238E27FC236}">
                <a16:creationId xmlns:a16="http://schemas.microsoft.com/office/drawing/2014/main" id="{C729C2ED-EF27-4298-9407-589992D14435}"/>
              </a:ext>
            </a:extLst>
          </p:cNvPr>
          <p:cNvPicPr>
            <a:picLocks noChangeAspect="1"/>
          </p:cNvPicPr>
          <p:nvPr/>
        </p:nvPicPr>
        <p:blipFill>
          <a:blip r:embed="rId3"/>
          <a:stretch>
            <a:fillRect/>
          </a:stretch>
        </p:blipFill>
        <p:spPr>
          <a:xfrm>
            <a:off x="771912" y="897478"/>
            <a:ext cx="4707053" cy="2578800"/>
          </a:xfrm>
          <a:prstGeom prst="rect">
            <a:avLst/>
          </a:prstGeom>
        </p:spPr>
      </p:pic>
      <p:pic>
        <p:nvPicPr>
          <p:cNvPr id="6" name="Picture 6" descr="A car driving on a city street&#10;&#10;Description generated with very high confidence">
            <a:extLst>
              <a:ext uri="{FF2B5EF4-FFF2-40B4-BE49-F238E27FC236}">
                <a16:creationId xmlns:a16="http://schemas.microsoft.com/office/drawing/2014/main" id="{BEDDD948-00CD-4620-84BD-FDE201F82037}"/>
              </a:ext>
            </a:extLst>
          </p:cNvPr>
          <p:cNvPicPr>
            <a:picLocks noChangeAspect="1"/>
          </p:cNvPicPr>
          <p:nvPr/>
        </p:nvPicPr>
        <p:blipFill>
          <a:blip r:embed="rId4"/>
          <a:stretch>
            <a:fillRect/>
          </a:stretch>
        </p:blipFill>
        <p:spPr>
          <a:xfrm>
            <a:off x="771912" y="3970492"/>
            <a:ext cx="4707053" cy="2572138"/>
          </a:xfrm>
          <a:prstGeom prst="rect">
            <a:avLst/>
          </a:prstGeom>
        </p:spPr>
      </p:pic>
    </p:spTree>
    <p:extLst>
      <p:ext uri="{BB962C8B-B14F-4D97-AF65-F5344CB8AC3E}">
        <p14:creationId xmlns:p14="http://schemas.microsoft.com/office/powerpoint/2010/main" val="3344215700"/>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 name="Shape 1986"/>
          <p:cNvSpPr/>
          <p:nvPr/>
        </p:nvSpPr>
        <p:spPr>
          <a:xfrm>
            <a:off x="4651695" y="312979"/>
            <a:ext cx="2888612" cy="68768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8000"/>
            </a:lvl1pPr>
          </a:lstStyle>
          <a:p>
            <a:pPr algn="ctr" defTabSz="410766" hangingPunct="0"/>
            <a:r>
              <a:rPr sz="4000" kern="0">
                <a:solidFill>
                  <a:srgbClr val="000000"/>
                </a:solidFill>
                <a:latin typeface="Helvetica Light"/>
                <a:sym typeface="Helvetica Light"/>
              </a:rPr>
              <a:t>Day → Night</a:t>
            </a:r>
          </a:p>
        </p:txBody>
      </p:sp>
      <p:sp>
        <p:nvSpPr>
          <p:cNvPr id="1987" name="Shape 1987"/>
          <p:cNvSpPr/>
          <p:nvPr/>
        </p:nvSpPr>
        <p:spPr>
          <a:xfrm>
            <a:off x="728193" y="1254086"/>
            <a:ext cx="665780"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Input</a:t>
            </a:r>
          </a:p>
        </p:txBody>
      </p:sp>
      <p:sp>
        <p:nvSpPr>
          <p:cNvPr id="1988" name="Shape 1988"/>
          <p:cNvSpPr/>
          <p:nvPr/>
        </p:nvSpPr>
        <p:spPr>
          <a:xfrm>
            <a:off x="2557653" y="1254086"/>
            <a:ext cx="888598"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Output</a:t>
            </a:r>
          </a:p>
        </p:txBody>
      </p:sp>
      <p:sp>
        <p:nvSpPr>
          <p:cNvPr id="1989" name="Shape 1989"/>
          <p:cNvSpPr/>
          <p:nvPr/>
        </p:nvSpPr>
        <p:spPr>
          <a:xfrm>
            <a:off x="4728111" y="1254086"/>
            <a:ext cx="665780"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Input</a:t>
            </a:r>
          </a:p>
        </p:txBody>
      </p:sp>
      <p:sp>
        <p:nvSpPr>
          <p:cNvPr id="1990" name="Shape 1990"/>
          <p:cNvSpPr/>
          <p:nvPr/>
        </p:nvSpPr>
        <p:spPr>
          <a:xfrm>
            <a:off x="6557570" y="1254086"/>
            <a:ext cx="888598"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Output</a:t>
            </a:r>
          </a:p>
        </p:txBody>
      </p:sp>
      <p:sp>
        <p:nvSpPr>
          <p:cNvPr id="1991" name="Shape 1991"/>
          <p:cNvSpPr/>
          <p:nvPr/>
        </p:nvSpPr>
        <p:spPr>
          <a:xfrm>
            <a:off x="8728028" y="1254086"/>
            <a:ext cx="665780"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Input</a:t>
            </a:r>
          </a:p>
        </p:txBody>
      </p:sp>
      <p:sp>
        <p:nvSpPr>
          <p:cNvPr id="1992" name="Shape 1992"/>
          <p:cNvSpPr/>
          <p:nvPr/>
        </p:nvSpPr>
        <p:spPr>
          <a:xfrm>
            <a:off x="10557489" y="1254086"/>
            <a:ext cx="888598"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Output</a:t>
            </a:r>
          </a:p>
        </p:txBody>
      </p:sp>
      <p:pic>
        <p:nvPicPr>
          <p:cNvPr id="1993" name="input_1_38_to_80.jpg"/>
          <p:cNvPicPr>
            <a:picLocks noChangeAspect="1"/>
          </p:cNvPicPr>
          <p:nvPr/>
        </p:nvPicPr>
        <p:blipFill>
          <a:blip r:embed="rId2"/>
          <a:stretch>
            <a:fillRect/>
          </a:stretch>
        </p:blipFill>
        <p:spPr>
          <a:xfrm>
            <a:off x="8209145" y="3860329"/>
            <a:ext cx="1926613" cy="1926613"/>
          </a:xfrm>
          <a:prstGeom prst="rect">
            <a:avLst/>
          </a:prstGeom>
          <a:ln w="12700">
            <a:miter lim="400000"/>
          </a:ln>
        </p:spPr>
      </p:pic>
      <p:pic>
        <p:nvPicPr>
          <p:cNvPr id="1994" name="input_35_3062_to_3114.jpg"/>
          <p:cNvPicPr>
            <a:picLocks noChangeAspect="1"/>
          </p:cNvPicPr>
          <p:nvPr/>
        </p:nvPicPr>
        <p:blipFill>
          <a:blip r:embed="rId3"/>
          <a:stretch>
            <a:fillRect/>
          </a:stretch>
        </p:blipFill>
        <p:spPr>
          <a:xfrm>
            <a:off x="101344" y="3860329"/>
            <a:ext cx="1926613" cy="1926613"/>
          </a:xfrm>
          <a:prstGeom prst="rect">
            <a:avLst/>
          </a:prstGeom>
          <a:ln w="12700">
            <a:miter lim="400000"/>
          </a:ln>
        </p:spPr>
      </p:pic>
      <p:pic>
        <p:nvPicPr>
          <p:cNvPr id="1995" name="input_66_5608_to_5624.jpg"/>
          <p:cNvPicPr>
            <a:picLocks noChangeAspect="1"/>
          </p:cNvPicPr>
          <p:nvPr/>
        </p:nvPicPr>
        <p:blipFill>
          <a:blip r:embed="rId4"/>
          <a:stretch>
            <a:fillRect/>
          </a:stretch>
        </p:blipFill>
        <p:spPr>
          <a:xfrm>
            <a:off x="4150601" y="1781382"/>
            <a:ext cx="1926613" cy="1926613"/>
          </a:xfrm>
          <a:prstGeom prst="rect">
            <a:avLst/>
          </a:prstGeom>
          <a:ln w="12700">
            <a:miter lim="400000"/>
          </a:ln>
        </p:spPr>
      </p:pic>
      <p:pic>
        <p:nvPicPr>
          <p:cNvPr id="1996" name="input_68_5849_to_5847.jpg"/>
          <p:cNvPicPr>
            <a:picLocks noChangeAspect="1"/>
          </p:cNvPicPr>
          <p:nvPr/>
        </p:nvPicPr>
        <p:blipFill>
          <a:blip r:embed="rId5"/>
          <a:stretch>
            <a:fillRect/>
          </a:stretch>
        </p:blipFill>
        <p:spPr>
          <a:xfrm>
            <a:off x="4151081" y="3860329"/>
            <a:ext cx="1926613" cy="1926613"/>
          </a:xfrm>
          <a:prstGeom prst="rect">
            <a:avLst/>
          </a:prstGeom>
          <a:ln w="12700">
            <a:miter lim="400000"/>
          </a:ln>
        </p:spPr>
      </p:pic>
      <p:pic>
        <p:nvPicPr>
          <p:cNvPr id="1997" name="input_85_7077_to_7113.jpg"/>
          <p:cNvPicPr>
            <a:picLocks noChangeAspect="1"/>
          </p:cNvPicPr>
          <p:nvPr/>
        </p:nvPicPr>
        <p:blipFill>
          <a:blip r:embed="rId6"/>
          <a:stretch>
            <a:fillRect/>
          </a:stretch>
        </p:blipFill>
        <p:spPr>
          <a:xfrm>
            <a:off x="101471" y="1781382"/>
            <a:ext cx="1926613" cy="1926613"/>
          </a:xfrm>
          <a:prstGeom prst="rect">
            <a:avLst/>
          </a:prstGeom>
          <a:ln w="12700">
            <a:miter lim="400000"/>
          </a:ln>
        </p:spPr>
      </p:pic>
      <p:pic>
        <p:nvPicPr>
          <p:cNvPr id="1998" name="input_86_7147_to_7173.jpg"/>
          <p:cNvPicPr>
            <a:picLocks noChangeAspect="1"/>
          </p:cNvPicPr>
          <p:nvPr/>
        </p:nvPicPr>
        <p:blipFill>
          <a:blip r:embed="rId7"/>
          <a:stretch>
            <a:fillRect/>
          </a:stretch>
        </p:blipFill>
        <p:spPr>
          <a:xfrm>
            <a:off x="8212489" y="1781382"/>
            <a:ext cx="1926613" cy="1926613"/>
          </a:xfrm>
          <a:prstGeom prst="rect">
            <a:avLst/>
          </a:prstGeom>
          <a:ln w="12700">
            <a:miter lim="400000"/>
          </a:ln>
        </p:spPr>
      </p:pic>
      <p:grpSp>
        <p:nvGrpSpPr>
          <p:cNvPr id="2005" name="Group 2005"/>
          <p:cNvGrpSpPr/>
          <p:nvPr/>
        </p:nvGrpSpPr>
        <p:grpSpPr>
          <a:xfrm>
            <a:off x="2049682" y="1781382"/>
            <a:ext cx="10040976" cy="4005560"/>
            <a:chOff x="0" y="0"/>
            <a:chExt cx="20081949" cy="8011117"/>
          </a:xfrm>
        </p:grpSpPr>
        <p:pic>
          <p:nvPicPr>
            <p:cNvPr id="1999" name="L1cGAN_1_38_to_80.jpg"/>
            <p:cNvPicPr>
              <a:picLocks noChangeAspect="1"/>
            </p:cNvPicPr>
            <p:nvPr/>
          </p:nvPicPr>
          <p:blipFill>
            <a:blip r:embed="rId8"/>
            <a:stretch>
              <a:fillRect/>
            </a:stretch>
          </p:blipFill>
          <p:spPr>
            <a:xfrm>
              <a:off x="16228725" y="4157893"/>
              <a:ext cx="3853225" cy="3853225"/>
            </a:xfrm>
            <a:prstGeom prst="rect">
              <a:avLst/>
            </a:prstGeom>
            <a:ln w="12700" cap="flat">
              <a:noFill/>
              <a:miter lim="400000"/>
            </a:ln>
            <a:effectLst/>
          </p:spPr>
        </p:pic>
        <p:pic>
          <p:nvPicPr>
            <p:cNvPr id="2000" name="L1cGAN_35_3062_to_3114.jpg"/>
            <p:cNvPicPr>
              <a:picLocks noChangeAspect="1"/>
            </p:cNvPicPr>
            <p:nvPr/>
          </p:nvPicPr>
          <p:blipFill>
            <a:blip r:embed="rId9"/>
            <a:stretch>
              <a:fillRect/>
            </a:stretch>
          </p:blipFill>
          <p:spPr>
            <a:xfrm>
              <a:off x="253" y="4157893"/>
              <a:ext cx="3853225" cy="3853225"/>
            </a:xfrm>
            <a:prstGeom prst="rect">
              <a:avLst/>
            </a:prstGeom>
            <a:ln w="12700" cap="flat">
              <a:noFill/>
              <a:miter lim="400000"/>
            </a:ln>
            <a:effectLst/>
          </p:spPr>
        </p:pic>
        <p:pic>
          <p:nvPicPr>
            <p:cNvPr id="2001" name="L1cGAN_66_5608_to_5624.jpg"/>
            <p:cNvPicPr>
              <a:picLocks noChangeAspect="1"/>
            </p:cNvPicPr>
            <p:nvPr/>
          </p:nvPicPr>
          <p:blipFill>
            <a:blip r:embed="rId10"/>
            <a:stretch>
              <a:fillRect/>
            </a:stretch>
          </p:blipFill>
          <p:spPr>
            <a:xfrm>
              <a:off x="8099962" y="0"/>
              <a:ext cx="3853226" cy="3853224"/>
            </a:xfrm>
            <a:prstGeom prst="rect">
              <a:avLst/>
            </a:prstGeom>
            <a:ln w="12700" cap="flat">
              <a:noFill/>
              <a:miter lim="400000"/>
            </a:ln>
            <a:effectLst/>
          </p:spPr>
        </p:pic>
        <p:pic>
          <p:nvPicPr>
            <p:cNvPr id="2002" name="L1cGAN_68_5849_to_5847.jpg"/>
            <p:cNvPicPr>
              <a:picLocks noChangeAspect="1"/>
            </p:cNvPicPr>
            <p:nvPr/>
          </p:nvPicPr>
          <p:blipFill>
            <a:blip r:embed="rId11"/>
            <a:stretch>
              <a:fillRect/>
            </a:stretch>
          </p:blipFill>
          <p:spPr>
            <a:xfrm>
              <a:off x="8099001" y="4157893"/>
              <a:ext cx="3853225" cy="3853225"/>
            </a:xfrm>
            <a:prstGeom prst="rect">
              <a:avLst/>
            </a:prstGeom>
            <a:ln w="12700" cap="flat">
              <a:noFill/>
              <a:miter lim="400000"/>
            </a:ln>
            <a:effectLst/>
          </p:spPr>
        </p:pic>
        <p:pic>
          <p:nvPicPr>
            <p:cNvPr id="2003" name="L1cGAN_85_7077_to_7113.jpg"/>
            <p:cNvPicPr>
              <a:picLocks noChangeAspect="1"/>
            </p:cNvPicPr>
            <p:nvPr/>
          </p:nvPicPr>
          <p:blipFill>
            <a:blip r:embed="rId12"/>
            <a:stretch>
              <a:fillRect/>
            </a:stretch>
          </p:blipFill>
          <p:spPr>
            <a:xfrm>
              <a:off x="0" y="0"/>
              <a:ext cx="3853225" cy="3853224"/>
            </a:xfrm>
            <a:prstGeom prst="rect">
              <a:avLst/>
            </a:prstGeom>
            <a:ln w="12700" cap="flat">
              <a:noFill/>
              <a:miter lim="400000"/>
            </a:ln>
            <a:effectLst/>
          </p:spPr>
        </p:pic>
        <p:pic>
          <p:nvPicPr>
            <p:cNvPr id="2004" name="L1cGAN_86_7147_to_7173.jpg"/>
            <p:cNvPicPr>
              <a:picLocks noChangeAspect="1"/>
            </p:cNvPicPr>
            <p:nvPr/>
          </p:nvPicPr>
          <p:blipFill>
            <a:blip r:embed="rId13"/>
            <a:stretch>
              <a:fillRect/>
            </a:stretch>
          </p:blipFill>
          <p:spPr>
            <a:xfrm>
              <a:off x="16222036" y="0"/>
              <a:ext cx="3853225" cy="3853224"/>
            </a:xfrm>
            <a:prstGeom prst="rect">
              <a:avLst/>
            </a:prstGeom>
            <a:ln w="12700" cap="flat">
              <a:noFill/>
              <a:miter lim="400000"/>
            </a:ln>
            <a:effectLst/>
          </p:spPr>
        </p:pic>
      </p:grpSp>
      <p:sp>
        <p:nvSpPr>
          <p:cNvPr id="2006" name="Shape 2006"/>
          <p:cNvSpPr/>
          <p:nvPr/>
        </p:nvSpPr>
        <p:spPr>
          <a:xfrm>
            <a:off x="8766837" y="6354101"/>
            <a:ext cx="3125857"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a:lvl1pPr>
          </a:lstStyle>
          <a:p>
            <a:pPr algn="ctr" defTabSz="410766" hangingPunct="0"/>
            <a:r>
              <a:rPr sz="1800" kern="0">
                <a:solidFill>
                  <a:srgbClr val="000000"/>
                </a:solidFill>
                <a:latin typeface="Helvetica Light"/>
                <a:sym typeface="Helvetica Light"/>
              </a:rPr>
              <a:t>Data from [Laffont et al., 2014]</a:t>
            </a:r>
          </a:p>
        </p:txBody>
      </p:sp>
    </p:spTree>
    <p:extLst>
      <p:ext uri="{BB962C8B-B14F-4D97-AF65-F5344CB8AC3E}">
        <p14:creationId xmlns:p14="http://schemas.microsoft.com/office/powerpoint/2010/main" val="2771440736"/>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0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5" grpId="0" animBg="1" advAuto="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8" name="Shape 2008"/>
          <p:cNvSpPr/>
          <p:nvPr/>
        </p:nvSpPr>
        <p:spPr>
          <a:xfrm>
            <a:off x="4181213" y="312979"/>
            <a:ext cx="3829575" cy="68768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8000"/>
            </a:lvl1pPr>
          </a:lstStyle>
          <a:p>
            <a:pPr algn="ctr" defTabSz="410766" hangingPunct="0"/>
            <a:r>
              <a:rPr sz="4000" kern="0">
                <a:solidFill>
                  <a:srgbClr val="000000"/>
                </a:solidFill>
                <a:latin typeface="Helvetica Light"/>
                <a:sym typeface="Helvetica Light"/>
              </a:rPr>
              <a:t>Edges → Images</a:t>
            </a:r>
          </a:p>
        </p:txBody>
      </p:sp>
      <p:sp>
        <p:nvSpPr>
          <p:cNvPr id="2009" name="Shape 2009"/>
          <p:cNvSpPr/>
          <p:nvPr/>
        </p:nvSpPr>
        <p:spPr>
          <a:xfrm>
            <a:off x="728193" y="1254086"/>
            <a:ext cx="665780"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Input</a:t>
            </a:r>
          </a:p>
        </p:txBody>
      </p:sp>
      <p:sp>
        <p:nvSpPr>
          <p:cNvPr id="2010" name="Shape 2010"/>
          <p:cNvSpPr/>
          <p:nvPr/>
        </p:nvSpPr>
        <p:spPr>
          <a:xfrm>
            <a:off x="2557653" y="1254086"/>
            <a:ext cx="888598"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Output</a:t>
            </a:r>
          </a:p>
        </p:txBody>
      </p:sp>
      <p:sp>
        <p:nvSpPr>
          <p:cNvPr id="2011" name="Shape 2011"/>
          <p:cNvSpPr/>
          <p:nvPr/>
        </p:nvSpPr>
        <p:spPr>
          <a:xfrm>
            <a:off x="4728111" y="1254086"/>
            <a:ext cx="665780"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Input</a:t>
            </a:r>
          </a:p>
        </p:txBody>
      </p:sp>
      <p:sp>
        <p:nvSpPr>
          <p:cNvPr id="2012" name="Shape 2012"/>
          <p:cNvSpPr/>
          <p:nvPr/>
        </p:nvSpPr>
        <p:spPr>
          <a:xfrm>
            <a:off x="6557570" y="1254086"/>
            <a:ext cx="888598"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Output</a:t>
            </a:r>
          </a:p>
        </p:txBody>
      </p:sp>
      <p:sp>
        <p:nvSpPr>
          <p:cNvPr id="2013" name="Shape 2013"/>
          <p:cNvSpPr/>
          <p:nvPr/>
        </p:nvSpPr>
        <p:spPr>
          <a:xfrm>
            <a:off x="8728028" y="1254086"/>
            <a:ext cx="665780"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Input</a:t>
            </a:r>
          </a:p>
        </p:txBody>
      </p:sp>
      <p:sp>
        <p:nvSpPr>
          <p:cNvPr id="2014" name="Shape 2014"/>
          <p:cNvSpPr/>
          <p:nvPr/>
        </p:nvSpPr>
        <p:spPr>
          <a:xfrm>
            <a:off x="10557489" y="1254086"/>
            <a:ext cx="888598" cy="408658"/>
          </a:xfrm>
          <a:prstGeom prst="rect">
            <a:avLst/>
          </a:prstGeom>
          <a:ln w="12700">
            <a:miter lim="400000"/>
          </a:ln>
          <a:extLst>
            <a:ext uri="{C572A759-6A51-4108-AA02-DFA0A04FC94B}">
              <ma14:wrappingTextBoxFlag xmlns="" xmlns:ma14="http://schemas.microsoft.com/office/mac/drawingml/2011/main" val="1"/>
            </a:ext>
          </a:extLst>
        </p:spPr>
        <p:txBody>
          <a:bodyPr wrap="none" lIns="42333" tIns="42333" rIns="42333" bIns="42333" anchor="ctr">
            <a:spAutoFit/>
          </a:bodyPr>
          <a:lstStyle>
            <a:lvl1pPr algn="l" defTabSz="2172273">
              <a:defRPr sz="4200"/>
            </a:lvl1pPr>
          </a:lstStyle>
          <a:p>
            <a:pPr defTabSz="1086137" hangingPunct="0"/>
            <a:r>
              <a:rPr sz="2100" kern="0">
                <a:solidFill>
                  <a:srgbClr val="000000"/>
                </a:solidFill>
                <a:latin typeface="Helvetica Light"/>
                <a:sym typeface="Helvetica Light"/>
              </a:rPr>
              <a:t>Output</a:t>
            </a:r>
          </a:p>
        </p:txBody>
      </p:sp>
      <p:pic>
        <p:nvPicPr>
          <p:cNvPr id="2015" name="input_62_AB.jpg"/>
          <p:cNvPicPr>
            <a:picLocks noChangeAspect="1"/>
          </p:cNvPicPr>
          <p:nvPr/>
        </p:nvPicPr>
        <p:blipFill>
          <a:blip r:embed="rId2"/>
          <a:stretch>
            <a:fillRect/>
          </a:stretch>
        </p:blipFill>
        <p:spPr>
          <a:xfrm>
            <a:off x="82655" y="1739498"/>
            <a:ext cx="1889022" cy="1889021"/>
          </a:xfrm>
          <a:prstGeom prst="rect">
            <a:avLst/>
          </a:prstGeom>
          <a:ln w="12700">
            <a:miter lim="400000"/>
          </a:ln>
        </p:spPr>
      </p:pic>
      <p:pic>
        <p:nvPicPr>
          <p:cNvPr id="2016" name="input_106_AB.jpg"/>
          <p:cNvPicPr>
            <a:picLocks noChangeAspect="1"/>
          </p:cNvPicPr>
          <p:nvPr/>
        </p:nvPicPr>
        <p:blipFill>
          <a:blip r:embed="rId3"/>
          <a:stretch>
            <a:fillRect/>
          </a:stretch>
        </p:blipFill>
        <p:spPr>
          <a:xfrm>
            <a:off x="8328529" y="3777033"/>
            <a:ext cx="1889022" cy="1889021"/>
          </a:xfrm>
          <a:prstGeom prst="rect">
            <a:avLst/>
          </a:prstGeom>
          <a:ln w="12700">
            <a:miter lim="400000"/>
          </a:ln>
        </p:spPr>
      </p:pic>
      <p:pic>
        <p:nvPicPr>
          <p:cNvPr id="2017" name="input_119_AB.jpg"/>
          <p:cNvPicPr>
            <a:picLocks noChangeAspect="1"/>
          </p:cNvPicPr>
          <p:nvPr/>
        </p:nvPicPr>
        <p:blipFill>
          <a:blip r:embed="rId4"/>
          <a:stretch>
            <a:fillRect/>
          </a:stretch>
        </p:blipFill>
        <p:spPr>
          <a:xfrm>
            <a:off x="4298242" y="3777033"/>
            <a:ext cx="1889022" cy="1889021"/>
          </a:xfrm>
          <a:prstGeom prst="rect">
            <a:avLst/>
          </a:prstGeom>
          <a:ln w="12700">
            <a:miter lim="400000"/>
          </a:ln>
        </p:spPr>
      </p:pic>
      <p:pic>
        <p:nvPicPr>
          <p:cNvPr id="2018" name="input_130_AB.jpg"/>
          <p:cNvPicPr>
            <a:picLocks noChangeAspect="1"/>
          </p:cNvPicPr>
          <p:nvPr/>
        </p:nvPicPr>
        <p:blipFill>
          <a:blip r:embed="rId5"/>
          <a:stretch>
            <a:fillRect/>
          </a:stretch>
        </p:blipFill>
        <p:spPr>
          <a:xfrm>
            <a:off x="204274" y="3777033"/>
            <a:ext cx="1889022" cy="1889021"/>
          </a:xfrm>
          <a:prstGeom prst="rect">
            <a:avLst/>
          </a:prstGeom>
          <a:ln w="12700">
            <a:miter lim="400000"/>
          </a:ln>
        </p:spPr>
      </p:pic>
      <p:pic>
        <p:nvPicPr>
          <p:cNvPr id="2019" name="input_146_AB.jpg"/>
          <p:cNvPicPr>
            <a:picLocks noChangeAspect="1"/>
          </p:cNvPicPr>
          <p:nvPr/>
        </p:nvPicPr>
        <p:blipFill>
          <a:blip r:embed="rId6"/>
          <a:stretch>
            <a:fillRect/>
          </a:stretch>
        </p:blipFill>
        <p:spPr>
          <a:xfrm>
            <a:off x="4169339" y="1739498"/>
            <a:ext cx="1889022" cy="1889021"/>
          </a:xfrm>
          <a:prstGeom prst="rect">
            <a:avLst/>
          </a:prstGeom>
          <a:ln w="12700">
            <a:miter lim="400000"/>
          </a:ln>
        </p:spPr>
      </p:pic>
      <p:pic>
        <p:nvPicPr>
          <p:cNvPr id="2020" name="input_157_AB.jpg"/>
          <p:cNvPicPr>
            <a:picLocks noChangeAspect="1"/>
          </p:cNvPicPr>
          <p:nvPr/>
        </p:nvPicPr>
        <p:blipFill>
          <a:blip r:embed="rId7"/>
          <a:stretch>
            <a:fillRect/>
          </a:stretch>
        </p:blipFill>
        <p:spPr>
          <a:xfrm>
            <a:off x="8254899" y="1739498"/>
            <a:ext cx="1889021" cy="1889021"/>
          </a:xfrm>
          <a:prstGeom prst="rect">
            <a:avLst/>
          </a:prstGeom>
          <a:ln w="12700">
            <a:miter lim="400000"/>
          </a:ln>
        </p:spPr>
      </p:pic>
      <p:grpSp>
        <p:nvGrpSpPr>
          <p:cNvPr id="2027" name="Group 2027"/>
          <p:cNvGrpSpPr/>
          <p:nvPr/>
        </p:nvGrpSpPr>
        <p:grpSpPr>
          <a:xfrm>
            <a:off x="1941902" y="1739498"/>
            <a:ext cx="10122802" cy="3926556"/>
            <a:chOff x="0" y="0"/>
            <a:chExt cx="20245602" cy="7853111"/>
          </a:xfrm>
        </p:grpSpPr>
        <p:pic>
          <p:nvPicPr>
            <p:cNvPr id="2021" name="L1cGAN_106_AB.jpg"/>
            <p:cNvPicPr>
              <a:picLocks noChangeAspect="1"/>
            </p:cNvPicPr>
            <p:nvPr/>
          </p:nvPicPr>
          <p:blipFill>
            <a:blip r:embed="rId8"/>
            <a:stretch>
              <a:fillRect/>
            </a:stretch>
          </p:blipFill>
          <p:spPr>
            <a:xfrm>
              <a:off x="16320299" y="4075069"/>
              <a:ext cx="3778043" cy="3778043"/>
            </a:xfrm>
            <a:prstGeom prst="rect">
              <a:avLst/>
            </a:prstGeom>
            <a:ln w="12700" cap="flat">
              <a:noFill/>
              <a:miter lim="400000"/>
            </a:ln>
            <a:effectLst/>
          </p:spPr>
        </p:pic>
        <p:pic>
          <p:nvPicPr>
            <p:cNvPr id="2022" name="L1cGAN_119_AB.jpg"/>
            <p:cNvPicPr>
              <a:picLocks noChangeAspect="1"/>
            </p:cNvPicPr>
            <p:nvPr/>
          </p:nvPicPr>
          <p:blipFill>
            <a:blip r:embed="rId9"/>
            <a:stretch>
              <a:fillRect/>
            </a:stretch>
          </p:blipFill>
          <p:spPr>
            <a:xfrm>
              <a:off x="8522780" y="4075069"/>
              <a:ext cx="3778043" cy="3778043"/>
            </a:xfrm>
            <a:prstGeom prst="rect">
              <a:avLst/>
            </a:prstGeom>
            <a:ln w="12700" cap="flat">
              <a:noFill/>
              <a:miter lim="400000"/>
            </a:ln>
            <a:effectLst/>
          </p:spPr>
        </p:pic>
        <p:pic>
          <p:nvPicPr>
            <p:cNvPr id="2023" name="L1cGAN_62_AB.jpg"/>
            <p:cNvPicPr>
              <a:picLocks noChangeAspect="1"/>
            </p:cNvPicPr>
            <p:nvPr/>
          </p:nvPicPr>
          <p:blipFill>
            <a:blip r:embed="rId10"/>
            <a:stretch>
              <a:fillRect/>
            </a:stretch>
          </p:blipFill>
          <p:spPr>
            <a:xfrm>
              <a:off x="0" y="0"/>
              <a:ext cx="3778042" cy="3778042"/>
            </a:xfrm>
            <a:prstGeom prst="rect">
              <a:avLst/>
            </a:prstGeom>
            <a:ln w="12700" cap="flat">
              <a:noFill/>
              <a:miter lim="400000"/>
            </a:ln>
            <a:effectLst/>
          </p:spPr>
        </p:pic>
        <p:pic>
          <p:nvPicPr>
            <p:cNvPr id="2024" name="L1cGAN_130_AB.jpg"/>
            <p:cNvPicPr>
              <a:picLocks noChangeAspect="1"/>
            </p:cNvPicPr>
            <p:nvPr/>
          </p:nvPicPr>
          <p:blipFill>
            <a:blip r:embed="rId11"/>
            <a:stretch>
              <a:fillRect/>
            </a:stretch>
          </p:blipFill>
          <p:spPr>
            <a:xfrm>
              <a:off x="462207" y="4075069"/>
              <a:ext cx="3778043" cy="3778043"/>
            </a:xfrm>
            <a:prstGeom prst="rect">
              <a:avLst/>
            </a:prstGeom>
            <a:ln w="12700" cap="flat">
              <a:noFill/>
              <a:miter lim="400000"/>
            </a:ln>
            <a:effectLst/>
          </p:spPr>
        </p:pic>
        <p:pic>
          <p:nvPicPr>
            <p:cNvPr id="2025" name="L1cGAN_146_AB.jpg"/>
            <p:cNvPicPr>
              <a:picLocks noChangeAspect="1"/>
            </p:cNvPicPr>
            <p:nvPr/>
          </p:nvPicPr>
          <p:blipFill>
            <a:blip r:embed="rId12"/>
            <a:stretch>
              <a:fillRect/>
            </a:stretch>
          </p:blipFill>
          <p:spPr>
            <a:xfrm>
              <a:off x="8353972" y="0"/>
              <a:ext cx="3778042" cy="3778042"/>
            </a:xfrm>
            <a:prstGeom prst="rect">
              <a:avLst/>
            </a:prstGeom>
            <a:ln w="12700" cap="flat">
              <a:noFill/>
              <a:miter lim="400000"/>
            </a:ln>
            <a:effectLst/>
          </p:spPr>
        </p:pic>
        <p:pic>
          <p:nvPicPr>
            <p:cNvPr id="2026" name="L1cGAN_157_AB.jpg"/>
            <p:cNvPicPr>
              <a:picLocks noChangeAspect="1"/>
            </p:cNvPicPr>
            <p:nvPr/>
          </p:nvPicPr>
          <p:blipFill>
            <a:blip r:embed="rId13"/>
            <a:stretch>
              <a:fillRect/>
            </a:stretch>
          </p:blipFill>
          <p:spPr>
            <a:xfrm>
              <a:off x="16467560" y="0"/>
              <a:ext cx="3778043" cy="3778042"/>
            </a:xfrm>
            <a:prstGeom prst="rect">
              <a:avLst/>
            </a:prstGeom>
            <a:ln w="12700" cap="flat">
              <a:noFill/>
              <a:miter lim="400000"/>
            </a:ln>
            <a:effectLst/>
          </p:spPr>
        </p:pic>
      </p:grpSp>
      <p:sp>
        <p:nvSpPr>
          <p:cNvPr id="2028" name="Shape 2028"/>
          <p:cNvSpPr/>
          <p:nvPr/>
        </p:nvSpPr>
        <p:spPr>
          <a:xfrm>
            <a:off x="8977269" y="6293471"/>
            <a:ext cx="2888612"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3600"/>
            </a:lvl1pPr>
          </a:lstStyle>
          <a:p>
            <a:pPr algn="ctr" defTabSz="410766" hangingPunct="0"/>
            <a:r>
              <a:rPr sz="1800" kern="0">
                <a:solidFill>
                  <a:srgbClr val="000000"/>
                </a:solidFill>
                <a:latin typeface="Helvetica Light"/>
                <a:sym typeface="Helvetica Light"/>
              </a:rPr>
              <a:t>Edges from [Xie &amp; Tu, 2015]</a:t>
            </a:r>
          </a:p>
        </p:txBody>
      </p:sp>
    </p:spTree>
    <p:extLst>
      <p:ext uri="{BB962C8B-B14F-4D97-AF65-F5344CB8AC3E}">
        <p14:creationId xmlns:p14="http://schemas.microsoft.com/office/powerpoint/2010/main" val="2581697808"/>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 grpId="0" animBg="1" advAuto="0"/>
    </p:bld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627CF-0DD8-453A-B3E8-8C1448E43DA7}"/>
              </a:ext>
            </a:extLst>
          </p:cNvPr>
          <p:cNvSpPr>
            <a:spLocks noGrp="1"/>
          </p:cNvSpPr>
          <p:nvPr>
            <p:ph type="title"/>
          </p:nvPr>
        </p:nvSpPr>
        <p:spPr/>
        <p:txBody>
          <a:bodyPr/>
          <a:lstStyle/>
          <a:p>
            <a:r>
              <a:rPr lang="en-US" dirty="0"/>
              <a:t>Demo</a:t>
            </a:r>
          </a:p>
        </p:txBody>
      </p:sp>
      <p:sp>
        <p:nvSpPr>
          <p:cNvPr id="4" name="Rectangle 3">
            <a:extLst>
              <a:ext uri="{FF2B5EF4-FFF2-40B4-BE49-F238E27FC236}">
                <a16:creationId xmlns:a16="http://schemas.microsoft.com/office/drawing/2014/main" id="{EA5E05BA-F6C1-47CA-AAC4-AEEE79BD6ED5}"/>
              </a:ext>
            </a:extLst>
          </p:cNvPr>
          <p:cNvSpPr/>
          <p:nvPr/>
        </p:nvSpPr>
        <p:spPr>
          <a:xfrm>
            <a:off x="3470795" y="6034446"/>
            <a:ext cx="5303311" cy="584775"/>
          </a:xfrm>
          <a:prstGeom prst="rect">
            <a:avLst/>
          </a:prstGeom>
        </p:spPr>
        <p:txBody>
          <a:bodyPr wrap="none">
            <a:spAutoFit/>
          </a:bodyPr>
          <a:lstStyle/>
          <a:p>
            <a:pPr algn="ctr"/>
            <a:r>
              <a:rPr lang="en-US" sz="3200" dirty="0">
                <a:hlinkClick r:id="rId2"/>
              </a:rPr>
              <a:t>https://affinelayer.com/pixsrv/</a:t>
            </a:r>
            <a:endParaRPr lang="en-US" sz="3200" dirty="0"/>
          </a:p>
        </p:txBody>
      </p:sp>
      <p:pic>
        <p:nvPicPr>
          <p:cNvPr id="1026" name="Picture 2" descr="https://phillipi.github.io/pix2pix/images/edges2cats.jpg">
            <a:extLst>
              <a:ext uri="{FF2B5EF4-FFF2-40B4-BE49-F238E27FC236}">
                <a16:creationId xmlns:a16="http://schemas.microsoft.com/office/drawing/2014/main" id="{BD0BCAD1-26E3-461F-B5D9-BE423CDEF6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374874"/>
            <a:ext cx="7620000" cy="4106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8465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059" name="Group 2059"/>
          <p:cNvGrpSpPr/>
          <p:nvPr/>
        </p:nvGrpSpPr>
        <p:grpSpPr>
          <a:xfrm>
            <a:off x="2646686" y="3681"/>
            <a:ext cx="6898628" cy="3848723"/>
            <a:chOff x="0" y="0"/>
            <a:chExt cx="13797253" cy="7697445"/>
          </a:xfrm>
        </p:grpSpPr>
        <p:pic>
          <p:nvPicPr>
            <p:cNvPr id="2057" name="pasted-image.png"/>
            <p:cNvPicPr>
              <a:picLocks noChangeAspect="1"/>
            </p:cNvPicPr>
            <p:nvPr/>
          </p:nvPicPr>
          <p:blipFill>
            <a:blip r:embed="rId2"/>
            <a:stretch>
              <a:fillRect/>
            </a:stretch>
          </p:blipFill>
          <p:spPr>
            <a:xfrm>
              <a:off x="0" y="0"/>
              <a:ext cx="13797254" cy="6510753"/>
            </a:xfrm>
            <a:prstGeom prst="rect">
              <a:avLst/>
            </a:prstGeom>
            <a:ln w="12700" cap="flat">
              <a:noFill/>
              <a:miter lim="400000"/>
            </a:ln>
            <a:effectLst/>
          </p:spPr>
        </p:pic>
        <p:sp>
          <p:nvSpPr>
            <p:cNvPr id="2058" name="Shape 2058"/>
            <p:cNvSpPr/>
            <p:nvPr/>
          </p:nvSpPr>
          <p:spPr>
            <a:xfrm>
              <a:off x="3020900" y="6562474"/>
              <a:ext cx="7755454" cy="113497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2859" tIns="22859" rIns="22859" bIns="22859" numCol="1" anchor="t">
              <a:noAutofit/>
            </a:bodyPr>
            <a:lstStyle>
              <a:lvl1pPr defTabSz="2172271">
                <a:defRPr sz="4600"/>
              </a:lvl1pPr>
            </a:lstStyle>
            <a:p>
              <a:pPr algn="ctr" defTabSz="1086136" hangingPunct="0"/>
              <a:r>
                <a:rPr sz="2300" kern="0">
                  <a:solidFill>
                    <a:srgbClr val="000000"/>
                  </a:solidFill>
                  <a:latin typeface="Helvetica Light"/>
                  <a:sym typeface="Helvetica Light"/>
                </a:rPr>
                <a:t>Ivy Tasi @ivymyt</a:t>
              </a:r>
            </a:p>
          </p:txBody>
        </p:sp>
      </p:grpSp>
      <p:grpSp>
        <p:nvGrpSpPr>
          <p:cNvPr id="2062" name="Group 2062"/>
          <p:cNvGrpSpPr/>
          <p:nvPr/>
        </p:nvGrpSpPr>
        <p:grpSpPr>
          <a:xfrm>
            <a:off x="816660" y="3896502"/>
            <a:ext cx="10558681" cy="3280277"/>
            <a:chOff x="0" y="0"/>
            <a:chExt cx="21117360" cy="6560553"/>
          </a:xfrm>
        </p:grpSpPr>
        <p:pic>
          <p:nvPicPr>
            <p:cNvPr id="2060" name="pasted-image.png"/>
            <p:cNvPicPr>
              <a:picLocks noChangeAspect="1"/>
            </p:cNvPicPr>
            <p:nvPr/>
          </p:nvPicPr>
          <p:blipFill>
            <a:blip r:embed="rId3"/>
            <a:stretch>
              <a:fillRect/>
            </a:stretch>
          </p:blipFill>
          <p:spPr>
            <a:xfrm>
              <a:off x="0" y="0"/>
              <a:ext cx="21117361" cy="4809648"/>
            </a:xfrm>
            <a:prstGeom prst="rect">
              <a:avLst/>
            </a:prstGeom>
            <a:ln w="12700" cap="flat">
              <a:noFill/>
              <a:miter lim="400000"/>
            </a:ln>
            <a:effectLst/>
          </p:spPr>
        </p:pic>
        <p:sp>
          <p:nvSpPr>
            <p:cNvPr id="2061" name="Shape 2061"/>
            <p:cNvSpPr/>
            <p:nvPr/>
          </p:nvSpPr>
          <p:spPr>
            <a:xfrm>
              <a:off x="4349169" y="4825546"/>
              <a:ext cx="12419022" cy="173500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8100" tIns="38100" rIns="38100" bIns="38100" numCol="1" anchor="t">
              <a:noAutofit/>
            </a:bodyPr>
            <a:lstStyle>
              <a:lvl1pPr defTabSz="2172271">
                <a:defRPr sz="4600"/>
              </a:lvl1pPr>
            </a:lstStyle>
            <a:p>
              <a:pPr algn="ctr" defTabSz="1086136" hangingPunct="0"/>
              <a:r>
                <a:rPr sz="2300" kern="0">
                  <a:solidFill>
                    <a:srgbClr val="000000"/>
                  </a:solidFill>
                  <a:latin typeface="Helvetica Light"/>
                  <a:sym typeface="Helvetica Light"/>
                </a:rPr>
                <a:t>Vitaly Vidmirov @vvid</a:t>
              </a:r>
            </a:p>
          </p:txBody>
        </p:sp>
      </p:grpSp>
    </p:spTree>
    <p:extLst>
      <p:ext uri="{BB962C8B-B14F-4D97-AF65-F5344CB8AC3E}">
        <p14:creationId xmlns:p14="http://schemas.microsoft.com/office/powerpoint/2010/main" val="3836054113"/>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p:tmAbs val="0"/>
                                  </p:iterate>
                                  <p:childTnLst>
                                    <p:set>
                                      <p:cBhvr>
                                        <p:cTn id="6" fill="hold"/>
                                        <p:tgtEl>
                                          <p:spTgt spid="20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20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animBg="1" advAuto="0"/>
      <p:bldP spid="2062" grpId="0" animBg="1" advAuto="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A58732-540A-4FED-B4E8-9547B7535799}"/>
              </a:ext>
            </a:extLst>
          </p:cNvPr>
          <p:cNvSpPr>
            <a:spLocks noGrp="1"/>
          </p:cNvSpPr>
          <p:nvPr>
            <p:ph type="body" sz="half" idx="1"/>
          </p:nvPr>
        </p:nvSpPr>
        <p:spPr/>
        <p:txBody>
          <a:bodyPr/>
          <a:lstStyle/>
          <a:p>
            <a:endParaRPr lang="en-US"/>
          </a:p>
        </p:txBody>
      </p:sp>
      <p:pic>
        <p:nvPicPr>
          <p:cNvPr id="4" name="Picture 4" descr="A picture containing photo, different, showing, shelf&#10;&#10;Description generated with very high confidence">
            <a:extLst>
              <a:ext uri="{FF2B5EF4-FFF2-40B4-BE49-F238E27FC236}">
                <a16:creationId xmlns:a16="http://schemas.microsoft.com/office/drawing/2014/main" id="{6C219343-E626-4BED-8729-25BBD41F8AA6}"/>
              </a:ext>
            </a:extLst>
          </p:cNvPr>
          <p:cNvPicPr>
            <a:picLocks noChangeAspect="1"/>
          </p:cNvPicPr>
          <p:nvPr/>
        </p:nvPicPr>
        <p:blipFill>
          <a:blip r:embed="rId2"/>
          <a:stretch>
            <a:fillRect/>
          </a:stretch>
        </p:blipFill>
        <p:spPr>
          <a:xfrm>
            <a:off x="1905619" y="966728"/>
            <a:ext cx="8386956" cy="5401569"/>
          </a:xfrm>
          <a:prstGeom prst="rect">
            <a:avLst/>
          </a:prstGeom>
        </p:spPr>
      </p:pic>
      <p:sp>
        <p:nvSpPr>
          <p:cNvPr id="7" name="Shape 2008">
            <a:extLst>
              <a:ext uri="{FF2B5EF4-FFF2-40B4-BE49-F238E27FC236}">
                <a16:creationId xmlns:a16="http://schemas.microsoft.com/office/drawing/2014/main" id="{DA2E981A-B8BC-4A5E-A728-382A1A1A6260}"/>
              </a:ext>
            </a:extLst>
          </p:cNvPr>
          <p:cNvSpPr/>
          <p:nvPr/>
        </p:nvSpPr>
        <p:spPr>
          <a:xfrm>
            <a:off x="4245333" y="312979"/>
            <a:ext cx="3701335" cy="687689"/>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defRPr sz="8000"/>
            </a:lvl1pPr>
          </a:lstStyle>
          <a:p>
            <a:pPr algn="ctr" defTabSz="410766"/>
            <a:r>
              <a:rPr lang="en-US" sz="4000" kern="0" dirty="0">
                <a:solidFill>
                  <a:srgbClr val="000000"/>
                </a:solidFill>
                <a:latin typeface="Helvetica Light"/>
                <a:sym typeface="Helvetica Light"/>
              </a:rPr>
              <a:t>Image Inpainting</a:t>
            </a:r>
            <a:endParaRPr lang="en-US" dirty="0"/>
          </a:p>
        </p:txBody>
      </p:sp>
      <p:sp>
        <p:nvSpPr>
          <p:cNvPr id="8" name="TextBox 7">
            <a:extLst>
              <a:ext uri="{FF2B5EF4-FFF2-40B4-BE49-F238E27FC236}">
                <a16:creationId xmlns:a16="http://schemas.microsoft.com/office/drawing/2014/main" id="{43EE0B67-EE4A-4551-B4FD-667C4F7A96F8}"/>
              </a:ext>
            </a:extLst>
          </p:cNvPr>
          <p:cNvSpPr txBox="1"/>
          <p:nvPr/>
        </p:nvSpPr>
        <p:spPr>
          <a:xfrm>
            <a:off x="8478644" y="6390268"/>
            <a:ext cx="3387492" cy="4212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defTabSz="821531" hangingPunct="0"/>
            <a:r>
              <a:rPr lang="en-US" dirty="0"/>
              <a:t>Data from [Pathak et al., 2016]​</a:t>
            </a:r>
          </a:p>
        </p:txBody>
      </p:sp>
    </p:spTree>
    <p:extLst>
      <p:ext uri="{BB962C8B-B14F-4D97-AF65-F5344CB8AC3E}">
        <p14:creationId xmlns:p14="http://schemas.microsoft.com/office/powerpoint/2010/main" val="47223498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5E80D7-C3F3-844B-860C-7A019DBC7FB7}"/>
              </a:ext>
            </a:extLst>
          </p:cNvPr>
          <p:cNvSpPr>
            <a:spLocks noGrp="1"/>
          </p:cNvSpPr>
          <p:nvPr>
            <p:ph type="title"/>
          </p:nvPr>
        </p:nvSpPr>
        <p:spPr/>
        <p:txBody>
          <a:bodyPr>
            <a:normAutofit/>
          </a:bodyPr>
          <a:lstStyle/>
          <a:p>
            <a:r>
              <a:rPr lang="en-US" dirty="0"/>
              <a:t>Linear Dimensionality Reduction: 2D-&gt;1D</a:t>
            </a:r>
          </a:p>
        </p:txBody>
      </p:sp>
      <p:sp>
        <p:nvSpPr>
          <p:cNvPr id="2" name="Content Placeholder 1">
            <a:extLst>
              <a:ext uri="{FF2B5EF4-FFF2-40B4-BE49-F238E27FC236}">
                <a16:creationId xmlns:a16="http://schemas.microsoft.com/office/drawing/2014/main" id="{40C3B87C-5690-E14E-994F-D4B17AD7E579}"/>
              </a:ext>
            </a:extLst>
          </p:cNvPr>
          <p:cNvSpPr>
            <a:spLocks noGrp="1"/>
          </p:cNvSpPr>
          <p:nvPr>
            <p:ph idx="1"/>
          </p:nvPr>
        </p:nvSpPr>
        <p:spPr>
          <a:xfrm>
            <a:off x="377241" y="1367757"/>
            <a:ext cx="10771918" cy="4903335"/>
          </a:xfrm>
        </p:spPr>
        <p:txBody>
          <a:bodyPr/>
          <a:lstStyle/>
          <a:p>
            <a:r>
              <a:rPr lang="en-US" dirty="0"/>
              <a:t>Consider a bunch of data points in 2D</a:t>
            </a:r>
          </a:p>
          <a:p>
            <a:r>
              <a:rPr lang="en-US" dirty="0"/>
              <a:t>Let’s say these points lie along a line</a:t>
            </a:r>
          </a:p>
          <a:p>
            <a:r>
              <a:rPr lang="en-US" dirty="0"/>
              <a:t>If so, we can translate and rotate our data so that it is 1D</a:t>
            </a:r>
          </a:p>
          <a:p>
            <a:endParaRPr lang="en-US" dirty="0"/>
          </a:p>
          <a:p>
            <a:endParaRPr lang="en-US" dirty="0"/>
          </a:p>
          <a:p>
            <a:endParaRPr lang="en-US" dirty="0"/>
          </a:p>
        </p:txBody>
      </p:sp>
      <p:grpSp>
        <p:nvGrpSpPr>
          <p:cNvPr id="8" name="Group 7">
            <a:extLst>
              <a:ext uri="{FF2B5EF4-FFF2-40B4-BE49-F238E27FC236}">
                <a16:creationId xmlns:a16="http://schemas.microsoft.com/office/drawing/2014/main" id="{8D32989D-686C-244B-9CA0-10F177DD865F}"/>
              </a:ext>
            </a:extLst>
          </p:cNvPr>
          <p:cNvGrpSpPr/>
          <p:nvPr/>
        </p:nvGrpSpPr>
        <p:grpSpPr>
          <a:xfrm>
            <a:off x="2417948" y="3913803"/>
            <a:ext cx="2691454" cy="2568669"/>
            <a:chOff x="6583680" y="1844040"/>
            <a:chExt cx="4175760" cy="3985260"/>
          </a:xfrm>
        </p:grpSpPr>
        <p:cxnSp>
          <p:nvCxnSpPr>
            <p:cNvPr id="5" name="Straight Connector 4">
              <a:extLst>
                <a:ext uri="{FF2B5EF4-FFF2-40B4-BE49-F238E27FC236}">
                  <a16:creationId xmlns:a16="http://schemas.microsoft.com/office/drawing/2014/main" id="{4BE589CD-5A55-A244-8ACC-B9CB34A0CA76}"/>
                </a:ext>
              </a:extLst>
            </p:cNvPr>
            <p:cNvCxnSpPr/>
            <p:nvPr/>
          </p:nvCxnSpPr>
          <p:spPr>
            <a:xfrm>
              <a:off x="8671560" y="1844040"/>
              <a:ext cx="0" cy="3985260"/>
            </a:xfrm>
            <a:prstGeom prst="line">
              <a:avLst/>
            </a:prstGeom>
            <a:ln w="38100">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11F5B95-751C-6D44-9A7D-D8C42AD21BF3}"/>
                </a:ext>
              </a:extLst>
            </p:cNvPr>
            <p:cNvCxnSpPr/>
            <p:nvPr/>
          </p:nvCxnSpPr>
          <p:spPr>
            <a:xfrm>
              <a:off x="6583680" y="3836670"/>
              <a:ext cx="4175760" cy="0"/>
            </a:xfrm>
            <a:prstGeom prst="line">
              <a:avLst/>
            </a:prstGeom>
            <a:ln w="38100">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grpSp>
      <p:cxnSp>
        <p:nvCxnSpPr>
          <p:cNvPr id="10" name="Straight Connector 9">
            <a:extLst>
              <a:ext uri="{FF2B5EF4-FFF2-40B4-BE49-F238E27FC236}">
                <a16:creationId xmlns:a16="http://schemas.microsoft.com/office/drawing/2014/main" id="{4F17CF21-DC5F-BE49-A6A2-F4A701F47F46}"/>
              </a:ext>
            </a:extLst>
          </p:cNvPr>
          <p:cNvCxnSpPr>
            <a:cxnSpLocks/>
          </p:cNvCxnSpPr>
          <p:nvPr/>
        </p:nvCxnSpPr>
        <p:spPr>
          <a:xfrm flipV="1">
            <a:off x="2212208" y="3429000"/>
            <a:ext cx="3558540" cy="1912602"/>
          </a:xfrm>
          <a:prstGeom prst="line">
            <a:avLst/>
          </a:prstGeom>
          <a:ln w="38100">
            <a:solidFill>
              <a:schemeClr val="accent6">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A684067A-6199-4F4A-B07B-5CA6D62462BF}"/>
              </a:ext>
            </a:extLst>
          </p:cNvPr>
          <p:cNvGrpSpPr/>
          <p:nvPr/>
        </p:nvGrpSpPr>
        <p:grpSpPr>
          <a:xfrm>
            <a:off x="2517006" y="3919527"/>
            <a:ext cx="2318187" cy="1298025"/>
            <a:chOff x="6682738" y="2255964"/>
            <a:chExt cx="3596640" cy="2013872"/>
          </a:xfrm>
        </p:grpSpPr>
        <p:sp>
          <p:nvSpPr>
            <p:cNvPr id="13" name="Oval 12">
              <a:extLst>
                <a:ext uri="{FF2B5EF4-FFF2-40B4-BE49-F238E27FC236}">
                  <a16:creationId xmlns:a16="http://schemas.microsoft.com/office/drawing/2014/main" id="{8B4FDE5A-76C1-E149-B0FB-05F4F8456DC8}"/>
                </a:ext>
              </a:extLst>
            </p:cNvPr>
            <p:cNvSpPr/>
            <p:nvPr/>
          </p:nvSpPr>
          <p:spPr>
            <a:xfrm>
              <a:off x="6682738" y="4109815"/>
              <a:ext cx="160021" cy="16002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4" name="Oval 13">
              <a:extLst>
                <a:ext uri="{FF2B5EF4-FFF2-40B4-BE49-F238E27FC236}">
                  <a16:creationId xmlns:a16="http://schemas.microsoft.com/office/drawing/2014/main" id="{4BB20F09-54DE-7540-9829-40D772E952DF}"/>
                </a:ext>
              </a:extLst>
            </p:cNvPr>
            <p:cNvSpPr/>
            <p:nvPr/>
          </p:nvSpPr>
          <p:spPr>
            <a:xfrm>
              <a:off x="7231381" y="3800586"/>
              <a:ext cx="160021" cy="16002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5" name="Oval 14">
              <a:extLst>
                <a:ext uri="{FF2B5EF4-FFF2-40B4-BE49-F238E27FC236}">
                  <a16:creationId xmlns:a16="http://schemas.microsoft.com/office/drawing/2014/main" id="{B1EF2198-9282-9A42-97B6-2726DCD1A67E}"/>
                </a:ext>
              </a:extLst>
            </p:cNvPr>
            <p:cNvSpPr/>
            <p:nvPr/>
          </p:nvSpPr>
          <p:spPr>
            <a:xfrm>
              <a:off x="8103870" y="3319463"/>
              <a:ext cx="160021" cy="16002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6" name="Oval 15">
              <a:extLst>
                <a:ext uri="{FF2B5EF4-FFF2-40B4-BE49-F238E27FC236}">
                  <a16:creationId xmlns:a16="http://schemas.microsoft.com/office/drawing/2014/main" id="{933A5218-0007-2B4F-8367-1088642865F5}"/>
                </a:ext>
              </a:extLst>
            </p:cNvPr>
            <p:cNvSpPr/>
            <p:nvPr/>
          </p:nvSpPr>
          <p:spPr>
            <a:xfrm>
              <a:off x="8766810" y="2972752"/>
              <a:ext cx="160021" cy="16002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7" name="Oval 16">
              <a:extLst>
                <a:ext uri="{FF2B5EF4-FFF2-40B4-BE49-F238E27FC236}">
                  <a16:creationId xmlns:a16="http://schemas.microsoft.com/office/drawing/2014/main" id="{8C8F62DD-2AAF-CC4B-86F0-919A5DCD7CC1}"/>
                </a:ext>
              </a:extLst>
            </p:cNvPr>
            <p:cNvSpPr/>
            <p:nvPr/>
          </p:nvSpPr>
          <p:spPr>
            <a:xfrm>
              <a:off x="9486901" y="2600325"/>
              <a:ext cx="160020" cy="16002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8" name="Oval 17">
              <a:extLst>
                <a:ext uri="{FF2B5EF4-FFF2-40B4-BE49-F238E27FC236}">
                  <a16:creationId xmlns:a16="http://schemas.microsoft.com/office/drawing/2014/main" id="{D358A860-3B38-EE48-B379-B0DB97B5CEEC}"/>
                </a:ext>
              </a:extLst>
            </p:cNvPr>
            <p:cNvSpPr/>
            <p:nvPr/>
          </p:nvSpPr>
          <p:spPr>
            <a:xfrm>
              <a:off x="10119358" y="2255964"/>
              <a:ext cx="160020" cy="16002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43F08152-6680-0F42-A3D7-72AE4A510DDA}"/>
              </a:ext>
            </a:extLst>
          </p:cNvPr>
          <p:cNvGrpSpPr/>
          <p:nvPr/>
        </p:nvGrpSpPr>
        <p:grpSpPr>
          <a:xfrm>
            <a:off x="5770748" y="3774070"/>
            <a:ext cx="2925776" cy="1572511"/>
            <a:chOff x="5779948" y="3128476"/>
            <a:chExt cx="3558540" cy="1912602"/>
          </a:xfrm>
        </p:grpSpPr>
        <p:cxnSp>
          <p:nvCxnSpPr>
            <p:cNvPr id="62" name="Straight Connector 61">
              <a:extLst>
                <a:ext uri="{FF2B5EF4-FFF2-40B4-BE49-F238E27FC236}">
                  <a16:creationId xmlns:a16="http://schemas.microsoft.com/office/drawing/2014/main" id="{B14BA5DA-BCEB-FC4F-8C12-B6740B227911}"/>
                </a:ext>
              </a:extLst>
            </p:cNvPr>
            <p:cNvCxnSpPr>
              <a:cxnSpLocks/>
            </p:cNvCxnSpPr>
            <p:nvPr/>
          </p:nvCxnSpPr>
          <p:spPr>
            <a:xfrm flipV="1">
              <a:off x="5779948" y="3128476"/>
              <a:ext cx="3558540" cy="1912602"/>
            </a:xfrm>
            <a:prstGeom prst="line">
              <a:avLst/>
            </a:prstGeom>
            <a:ln w="38100">
              <a:solidFill>
                <a:schemeClr val="accent6">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7C45B324-286C-9F42-A65E-674C16FBE221}"/>
                </a:ext>
              </a:extLst>
            </p:cNvPr>
            <p:cNvGrpSpPr/>
            <p:nvPr/>
          </p:nvGrpSpPr>
          <p:grpSpPr>
            <a:xfrm>
              <a:off x="6084746" y="3334981"/>
              <a:ext cx="2819546" cy="1578752"/>
              <a:chOff x="6682738" y="2255964"/>
              <a:chExt cx="3596640" cy="2013872"/>
            </a:xfrm>
          </p:grpSpPr>
          <p:sp>
            <p:nvSpPr>
              <p:cNvPr id="64" name="Oval 63">
                <a:extLst>
                  <a:ext uri="{FF2B5EF4-FFF2-40B4-BE49-F238E27FC236}">
                    <a16:creationId xmlns:a16="http://schemas.microsoft.com/office/drawing/2014/main" id="{4512F6FE-8A7F-AC4B-B4A1-F4F482BFD53C}"/>
                  </a:ext>
                </a:extLst>
              </p:cNvPr>
              <p:cNvSpPr/>
              <p:nvPr/>
            </p:nvSpPr>
            <p:spPr>
              <a:xfrm>
                <a:off x="6682738" y="4109815"/>
                <a:ext cx="160021" cy="16002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5" name="Oval 64">
                <a:extLst>
                  <a:ext uri="{FF2B5EF4-FFF2-40B4-BE49-F238E27FC236}">
                    <a16:creationId xmlns:a16="http://schemas.microsoft.com/office/drawing/2014/main" id="{531D2FA5-1730-8540-9EBE-4D4F634913F0}"/>
                  </a:ext>
                </a:extLst>
              </p:cNvPr>
              <p:cNvSpPr/>
              <p:nvPr/>
            </p:nvSpPr>
            <p:spPr>
              <a:xfrm>
                <a:off x="7231381" y="3800586"/>
                <a:ext cx="160021" cy="16002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6" name="Oval 65">
                <a:extLst>
                  <a:ext uri="{FF2B5EF4-FFF2-40B4-BE49-F238E27FC236}">
                    <a16:creationId xmlns:a16="http://schemas.microsoft.com/office/drawing/2014/main" id="{2E5AAF44-D9EC-5F40-A23A-10D42CF025B3}"/>
                  </a:ext>
                </a:extLst>
              </p:cNvPr>
              <p:cNvSpPr/>
              <p:nvPr/>
            </p:nvSpPr>
            <p:spPr>
              <a:xfrm>
                <a:off x="8103870" y="3319463"/>
                <a:ext cx="160021" cy="16002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7" name="Oval 66">
                <a:extLst>
                  <a:ext uri="{FF2B5EF4-FFF2-40B4-BE49-F238E27FC236}">
                    <a16:creationId xmlns:a16="http://schemas.microsoft.com/office/drawing/2014/main" id="{82BDF8FA-5627-2744-A0F9-44F4D3BED602}"/>
                  </a:ext>
                </a:extLst>
              </p:cNvPr>
              <p:cNvSpPr/>
              <p:nvPr/>
            </p:nvSpPr>
            <p:spPr>
              <a:xfrm>
                <a:off x="8766810" y="2972752"/>
                <a:ext cx="160021" cy="16002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68" name="Oval 67">
                <a:extLst>
                  <a:ext uri="{FF2B5EF4-FFF2-40B4-BE49-F238E27FC236}">
                    <a16:creationId xmlns:a16="http://schemas.microsoft.com/office/drawing/2014/main" id="{C5EF1FD2-909C-C242-8264-82EBA510D0FB}"/>
                  </a:ext>
                </a:extLst>
              </p:cNvPr>
              <p:cNvSpPr/>
              <p:nvPr/>
            </p:nvSpPr>
            <p:spPr>
              <a:xfrm>
                <a:off x="9486901" y="2600325"/>
                <a:ext cx="160020" cy="16002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69" name="Oval 68">
                <a:extLst>
                  <a:ext uri="{FF2B5EF4-FFF2-40B4-BE49-F238E27FC236}">
                    <a16:creationId xmlns:a16="http://schemas.microsoft.com/office/drawing/2014/main" id="{F5429E55-A545-7142-8E1B-B15CD597114B}"/>
                  </a:ext>
                </a:extLst>
              </p:cNvPr>
              <p:cNvSpPr/>
              <p:nvPr/>
            </p:nvSpPr>
            <p:spPr>
              <a:xfrm>
                <a:off x="10119358" y="2255964"/>
                <a:ext cx="160020" cy="16002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grpSp>
      </p:grpSp>
      <p:sp>
        <p:nvSpPr>
          <p:cNvPr id="49" name="Rectangle 48">
            <a:extLst>
              <a:ext uri="{FF2B5EF4-FFF2-40B4-BE49-F238E27FC236}">
                <a16:creationId xmlns:a16="http://schemas.microsoft.com/office/drawing/2014/main" id="{399EE36C-8D29-0049-8125-46C215A4E8A0}"/>
              </a:ext>
            </a:extLst>
          </p:cNvPr>
          <p:cNvSpPr/>
          <p:nvPr/>
        </p:nvSpPr>
        <p:spPr>
          <a:xfrm>
            <a:off x="5395925" y="3689127"/>
            <a:ext cx="4197855" cy="217913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20DFF762-8446-F245-9935-9F795A4242A5}"/>
              </a:ext>
            </a:extLst>
          </p:cNvPr>
          <p:cNvGrpSpPr/>
          <p:nvPr/>
        </p:nvGrpSpPr>
        <p:grpSpPr>
          <a:xfrm>
            <a:off x="5976488" y="3918783"/>
            <a:ext cx="2691454" cy="2568669"/>
            <a:chOff x="6583680" y="1844040"/>
            <a:chExt cx="4175760" cy="3985260"/>
          </a:xfrm>
        </p:grpSpPr>
        <p:cxnSp>
          <p:nvCxnSpPr>
            <p:cNvPr id="60" name="Straight Connector 59">
              <a:extLst>
                <a:ext uri="{FF2B5EF4-FFF2-40B4-BE49-F238E27FC236}">
                  <a16:creationId xmlns:a16="http://schemas.microsoft.com/office/drawing/2014/main" id="{DA5390AF-3FBF-1346-80DE-B674F0FD29D6}"/>
                </a:ext>
              </a:extLst>
            </p:cNvPr>
            <p:cNvCxnSpPr/>
            <p:nvPr/>
          </p:nvCxnSpPr>
          <p:spPr>
            <a:xfrm>
              <a:off x="8671560" y="1844040"/>
              <a:ext cx="0" cy="3985260"/>
            </a:xfrm>
            <a:prstGeom prst="line">
              <a:avLst/>
            </a:prstGeom>
            <a:ln w="38100">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8F8C841B-FBFC-D048-8FAE-B7E990F3BF4B}"/>
                </a:ext>
              </a:extLst>
            </p:cNvPr>
            <p:cNvCxnSpPr/>
            <p:nvPr/>
          </p:nvCxnSpPr>
          <p:spPr>
            <a:xfrm>
              <a:off x="6583680" y="3836670"/>
              <a:ext cx="4175760" cy="0"/>
            </a:xfrm>
            <a:prstGeom prst="line">
              <a:avLst/>
            </a:prstGeom>
            <a:ln w="38100">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D6FED920-EA7F-EA46-92FE-C439F39FA566}"/>
              </a:ext>
            </a:extLst>
          </p:cNvPr>
          <p:cNvGrpSpPr/>
          <p:nvPr/>
        </p:nvGrpSpPr>
        <p:grpSpPr>
          <a:xfrm rot="1713131">
            <a:off x="5946800" y="4350007"/>
            <a:ext cx="3182595" cy="1710542"/>
            <a:chOff x="6530340" y="1905000"/>
            <a:chExt cx="4937760" cy="2653887"/>
          </a:xfrm>
        </p:grpSpPr>
        <p:cxnSp>
          <p:nvCxnSpPr>
            <p:cNvPr id="20" name="Straight Connector 19">
              <a:extLst>
                <a:ext uri="{FF2B5EF4-FFF2-40B4-BE49-F238E27FC236}">
                  <a16:creationId xmlns:a16="http://schemas.microsoft.com/office/drawing/2014/main" id="{A89891B0-CBEA-1547-AAA2-5704F481CD77}"/>
                </a:ext>
              </a:extLst>
            </p:cNvPr>
            <p:cNvCxnSpPr>
              <a:cxnSpLocks/>
            </p:cNvCxnSpPr>
            <p:nvPr/>
          </p:nvCxnSpPr>
          <p:spPr>
            <a:xfrm flipV="1">
              <a:off x="6530340" y="1905000"/>
              <a:ext cx="4937760" cy="2653887"/>
            </a:xfrm>
            <a:prstGeom prst="line">
              <a:avLst/>
            </a:prstGeom>
            <a:ln w="38100">
              <a:solidFill>
                <a:schemeClr val="accent6">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0FFA6746-1C9C-0B49-BF4B-C5D7D98C0C35}"/>
                </a:ext>
              </a:extLst>
            </p:cNvPr>
            <p:cNvGrpSpPr/>
            <p:nvPr/>
          </p:nvGrpSpPr>
          <p:grpSpPr>
            <a:xfrm>
              <a:off x="6835138" y="2408364"/>
              <a:ext cx="3596640" cy="2056956"/>
              <a:chOff x="6682738" y="2255964"/>
              <a:chExt cx="3596640" cy="2056956"/>
            </a:xfrm>
          </p:grpSpPr>
          <p:sp>
            <p:nvSpPr>
              <p:cNvPr id="22" name="Oval 21">
                <a:extLst>
                  <a:ext uri="{FF2B5EF4-FFF2-40B4-BE49-F238E27FC236}">
                    <a16:creationId xmlns:a16="http://schemas.microsoft.com/office/drawing/2014/main" id="{F87848FD-595C-774E-8375-690650C1C8CB}"/>
                  </a:ext>
                </a:extLst>
              </p:cNvPr>
              <p:cNvSpPr/>
              <p:nvPr/>
            </p:nvSpPr>
            <p:spPr>
              <a:xfrm>
                <a:off x="6682738" y="4152900"/>
                <a:ext cx="160020" cy="1600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3" name="Oval 22">
                <a:extLst>
                  <a:ext uri="{FF2B5EF4-FFF2-40B4-BE49-F238E27FC236}">
                    <a16:creationId xmlns:a16="http://schemas.microsoft.com/office/drawing/2014/main" id="{3A9A8BE9-9574-7040-9857-E1ACC6FBFF10}"/>
                  </a:ext>
                </a:extLst>
              </p:cNvPr>
              <p:cNvSpPr/>
              <p:nvPr/>
            </p:nvSpPr>
            <p:spPr>
              <a:xfrm>
                <a:off x="7231382" y="3843671"/>
                <a:ext cx="160020" cy="1600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4" name="Oval 23">
                <a:extLst>
                  <a:ext uri="{FF2B5EF4-FFF2-40B4-BE49-F238E27FC236}">
                    <a16:creationId xmlns:a16="http://schemas.microsoft.com/office/drawing/2014/main" id="{9A68C77A-1FB1-5342-B07B-DB54710D03E1}"/>
                  </a:ext>
                </a:extLst>
              </p:cNvPr>
              <p:cNvSpPr/>
              <p:nvPr/>
            </p:nvSpPr>
            <p:spPr>
              <a:xfrm>
                <a:off x="8103870" y="3362548"/>
                <a:ext cx="160020" cy="1600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5" name="Oval 24">
                <a:extLst>
                  <a:ext uri="{FF2B5EF4-FFF2-40B4-BE49-F238E27FC236}">
                    <a16:creationId xmlns:a16="http://schemas.microsoft.com/office/drawing/2014/main" id="{163D776E-77FB-FF49-8BF4-541EF1B66184}"/>
                  </a:ext>
                </a:extLst>
              </p:cNvPr>
              <p:cNvSpPr/>
              <p:nvPr/>
            </p:nvSpPr>
            <p:spPr>
              <a:xfrm>
                <a:off x="8766810" y="3015837"/>
                <a:ext cx="160020" cy="16002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6" name="Oval 25">
                <a:extLst>
                  <a:ext uri="{FF2B5EF4-FFF2-40B4-BE49-F238E27FC236}">
                    <a16:creationId xmlns:a16="http://schemas.microsoft.com/office/drawing/2014/main" id="{DDA8CCDE-78E4-CE4E-B4F4-9327BA7FCB0D}"/>
                  </a:ext>
                </a:extLst>
              </p:cNvPr>
              <p:cNvSpPr/>
              <p:nvPr/>
            </p:nvSpPr>
            <p:spPr>
              <a:xfrm>
                <a:off x="9486901" y="2600325"/>
                <a:ext cx="160020" cy="16002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7" name="Oval 26">
                <a:extLst>
                  <a:ext uri="{FF2B5EF4-FFF2-40B4-BE49-F238E27FC236}">
                    <a16:creationId xmlns:a16="http://schemas.microsoft.com/office/drawing/2014/main" id="{990E46DC-5A93-D64D-BCB9-5390D86C48CD}"/>
                  </a:ext>
                </a:extLst>
              </p:cNvPr>
              <p:cNvSpPr/>
              <p:nvPr/>
            </p:nvSpPr>
            <p:spPr>
              <a:xfrm>
                <a:off x="10119358" y="2255964"/>
                <a:ext cx="160020" cy="16002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grpSp>
      </p:grpSp>
      <p:sp>
        <p:nvSpPr>
          <p:cNvPr id="72" name="Circular Arrow 71">
            <a:extLst>
              <a:ext uri="{FF2B5EF4-FFF2-40B4-BE49-F238E27FC236}">
                <a16:creationId xmlns:a16="http://schemas.microsoft.com/office/drawing/2014/main" id="{1301EFFB-2C3E-D047-B833-BF5DA6C29389}"/>
              </a:ext>
            </a:extLst>
          </p:cNvPr>
          <p:cNvSpPr/>
          <p:nvPr/>
        </p:nvSpPr>
        <p:spPr>
          <a:xfrm rot="2972221">
            <a:off x="7286314" y="4516940"/>
            <a:ext cx="705012" cy="778006"/>
          </a:xfrm>
          <a:prstGeom prst="circularArrow">
            <a:avLst>
              <a:gd name="adj1" fmla="val 7059"/>
              <a:gd name="adj2" fmla="val 1002808"/>
              <a:gd name="adj3" fmla="val 20584593"/>
              <a:gd name="adj4" fmla="val 14660634"/>
              <a:gd name="adj5" fmla="val 116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7190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par>
                          <p:cTn id="9" fill="hold">
                            <p:stCondLst>
                              <p:cond delay="0"/>
                            </p:stCondLst>
                            <p:childTnLst>
                              <p:par>
                                <p:cTn id="10" presetID="22" presetClass="entr" presetSubtype="8"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par>
                                <p:cTn id="17" presetID="22" presetClass="entr" presetSubtype="8"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72"/>
                                        </p:tgtEl>
                                        <p:attrNameLst>
                                          <p:attrName>style.visibility</p:attrName>
                                        </p:attrNameLst>
                                      </p:cBhvr>
                                      <p:to>
                                        <p:strVal val="visible"/>
                                      </p:to>
                                    </p:set>
                                    <p:animEffect transition="in" filter="wipe(up)">
                                      <p:cBhvr>
                                        <p:cTn id="33" dur="500"/>
                                        <p:tgtEl>
                                          <p:spTgt spid="7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left)">
                                      <p:cBhvr>
                                        <p:cTn id="3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2008">
            <a:extLst>
              <a:ext uri="{FF2B5EF4-FFF2-40B4-BE49-F238E27FC236}">
                <a16:creationId xmlns:a16="http://schemas.microsoft.com/office/drawing/2014/main" id="{DA2E981A-B8BC-4A5E-A728-382A1A1A6260}"/>
              </a:ext>
            </a:extLst>
          </p:cNvPr>
          <p:cNvSpPr/>
          <p:nvPr/>
        </p:nvSpPr>
        <p:spPr>
          <a:xfrm>
            <a:off x="3387727" y="312979"/>
            <a:ext cx="5416548" cy="68768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8000"/>
            </a:lvl1pPr>
          </a:lstStyle>
          <a:p>
            <a:pPr algn="ctr" defTabSz="410766"/>
            <a:r>
              <a:rPr lang="en-US" sz="4000" kern="0" dirty="0">
                <a:solidFill>
                  <a:srgbClr val="000000"/>
                </a:solidFill>
                <a:latin typeface="Helvetica Light"/>
                <a:sym typeface="Helvetica Light"/>
              </a:rPr>
              <a:t>Pose-guided Generation</a:t>
            </a:r>
            <a:endParaRPr lang="en-US" dirty="0"/>
          </a:p>
        </p:txBody>
      </p:sp>
      <p:sp>
        <p:nvSpPr>
          <p:cNvPr id="8" name="TextBox 7">
            <a:extLst>
              <a:ext uri="{FF2B5EF4-FFF2-40B4-BE49-F238E27FC236}">
                <a16:creationId xmlns:a16="http://schemas.microsoft.com/office/drawing/2014/main" id="{43EE0B67-EE4A-4551-B4FD-667C4F7A96F8}"/>
              </a:ext>
            </a:extLst>
          </p:cNvPr>
          <p:cNvSpPr txBox="1"/>
          <p:nvPr/>
        </p:nvSpPr>
        <p:spPr>
          <a:xfrm>
            <a:off x="8478644" y="6390268"/>
            <a:ext cx="3387492" cy="4212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defTabSz="821531" hangingPunct="0"/>
            <a:r>
              <a:rPr lang="en-US" dirty="0"/>
              <a:t>Data from [Ma et al., 2018]​</a:t>
            </a:r>
          </a:p>
        </p:txBody>
      </p:sp>
      <p:pic>
        <p:nvPicPr>
          <p:cNvPr id="2" name="Picture 4" descr="A picture containing photo, different, showing, various&#10;&#10;Description generated with very high confidence">
            <a:extLst>
              <a:ext uri="{FF2B5EF4-FFF2-40B4-BE49-F238E27FC236}">
                <a16:creationId xmlns:a16="http://schemas.microsoft.com/office/drawing/2014/main" id="{F54BCD90-DE0C-4B78-A537-0674A9448B35}"/>
              </a:ext>
            </a:extLst>
          </p:cNvPr>
          <p:cNvPicPr>
            <a:picLocks noChangeAspect="1"/>
          </p:cNvPicPr>
          <p:nvPr/>
        </p:nvPicPr>
        <p:blipFill>
          <a:blip r:embed="rId2"/>
          <a:stretch>
            <a:fillRect/>
          </a:stretch>
        </p:blipFill>
        <p:spPr>
          <a:xfrm>
            <a:off x="1967571" y="1236554"/>
            <a:ext cx="8263052" cy="5066354"/>
          </a:xfrm>
          <a:prstGeom prst="rect">
            <a:avLst/>
          </a:prstGeom>
        </p:spPr>
      </p:pic>
    </p:spTree>
    <p:extLst>
      <p:ext uri="{BB962C8B-B14F-4D97-AF65-F5344CB8AC3E}">
        <p14:creationId xmlns:p14="http://schemas.microsoft.com/office/powerpoint/2010/main" val="2407430894"/>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5" name="Shape 2085"/>
          <p:cNvSpPr>
            <a:spLocks noGrp="1"/>
          </p:cNvSpPr>
          <p:nvPr>
            <p:ph type="title"/>
          </p:nvPr>
        </p:nvSpPr>
        <p:spPr/>
        <p:txBody>
          <a:bodyPr/>
          <a:lstStyle/>
          <a:p>
            <a:r>
              <a:rPr lang="en-US" dirty="0"/>
              <a:t>Challenges —&gt; Solutions</a:t>
            </a:r>
          </a:p>
        </p:txBody>
      </p:sp>
      <p:sp>
        <p:nvSpPr>
          <p:cNvPr id="2" name="Content Placeholder 1">
            <a:extLst>
              <a:ext uri="{FF2B5EF4-FFF2-40B4-BE49-F238E27FC236}">
                <a16:creationId xmlns:a16="http://schemas.microsoft.com/office/drawing/2014/main" id="{06300B30-C15A-434E-AFD0-7C09B60F741E}"/>
              </a:ext>
            </a:extLst>
          </p:cNvPr>
          <p:cNvSpPr>
            <a:spLocks noGrp="1"/>
          </p:cNvSpPr>
          <p:nvPr>
            <p:ph idx="1"/>
          </p:nvPr>
        </p:nvSpPr>
        <p:spPr>
          <a:xfrm>
            <a:off x="377242" y="1367757"/>
            <a:ext cx="10722558" cy="4903335"/>
          </a:xfrm>
        </p:spPr>
        <p:txBody>
          <a:bodyPr>
            <a:normAutofit/>
          </a:bodyPr>
          <a:lstStyle/>
          <a:p>
            <a:pPr>
              <a:lnSpc>
                <a:spcPct val="120000"/>
              </a:lnSpc>
            </a:pPr>
            <a:r>
              <a:rPr lang="en-US" dirty="0">
                <a:sym typeface="Helvetica Light"/>
              </a:rPr>
              <a:t>Output is high-dimensional, structured object</a:t>
            </a:r>
          </a:p>
          <a:p>
            <a:pPr lvl="1">
              <a:lnSpc>
                <a:spcPct val="120000"/>
              </a:lnSpc>
            </a:pPr>
            <a:r>
              <a:rPr lang="en-US" dirty="0"/>
              <a:t>Approach: Use a deep net, D, to analyze output!</a:t>
            </a:r>
          </a:p>
          <a:p>
            <a:pPr lvl="1">
              <a:lnSpc>
                <a:spcPct val="120000"/>
              </a:lnSpc>
            </a:pPr>
            <a:endParaRPr lang="en-US" sz="1200" dirty="0"/>
          </a:p>
          <a:p>
            <a:pPr>
              <a:lnSpc>
                <a:spcPct val="120000"/>
              </a:lnSpc>
            </a:pPr>
            <a:r>
              <a:rPr lang="en-US" dirty="0">
                <a:sym typeface="Helvetica Light"/>
              </a:rPr>
              <a:t>Uncertainty in mapping; many plausible outputs</a:t>
            </a:r>
          </a:p>
          <a:p>
            <a:pPr lvl="1">
              <a:lnSpc>
                <a:spcPct val="120000"/>
              </a:lnSpc>
            </a:pPr>
            <a:r>
              <a:rPr lang="en-US" dirty="0"/>
              <a:t>Approach: D only cares about “plausibility”, doesn’t hedge</a:t>
            </a:r>
          </a:p>
        </p:txBody>
      </p:sp>
    </p:spTree>
    <p:extLst>
      <p:ext uri="{BB962C8B-B14F-4D97-AF65-F5344CB8AC3E}">
        <p14:creationId xmlns:p14="http://schemas.microsoft.com/office/powerpoint/2010/main" val="250323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1115E-69DC-D8D9-F06B-2539C7C839A7}"/>
              </a:ext>
            </a:extLst>
          </p:cNvPr>
          <p:cNvSpPr>
            <a:spLocks noGrp="1"/>
          </p:cNvSpPr>
          <p:nvPr>
            <p:ph type="title"/>
          </p:nvPr>
        </p:nvSpPr>
        <p:spPr/>
        <p:txBody>
          <a:bodyPr>
            <a:normAutofit fontScale="90000"/>
          </a:bodyPr>
          <a:lstStyle/>
          <a:p>
            <a:r>
              <a:rPr lang="en-US" dirty="0"/>
              <a:t>Unconditional GANs:</a:t>
            </a:r>
            <a:br>
              <a:rPr lang="en-US" dirty="0"/>
            </a:br>
            <a:r>
              <a:rPr lang="en-US" dirty="0"/>
              <a:t>Learning an image manifold for a category</a:t>
            </a:r>
          </a:p>
        </p:txBody>
      </p:sp>
      <p:grpSp>
        <p:nvGrpSpPr>
          <p:cNvPr id="3" name="Group 2">
            <a:extLst>
              <a:ext uri="{FF2B5EF4-FFF2-40B4-BE49-F238E27FC236}">
                <a16:creationId xmlns:a16="http://schemas.microsoft.com/office/drawing/2014/main" id="{FFCC1D00-2BF3-D6C6-D185-32E103EEF4E2}"/>
              </a:ext>
            </a:extLst>
          </p:cNvPr>
          <p:cNvGrpSpPr/>
          <p:nvPr/>
        </p:nvGrpSpPr>
        <p:grpSpPr>
          <a:xfrm>
            <a:off x="2092891" y="1602899"/>
            <a:ext cx="7647847" cy="5047423"/>
            <a:chOff x="2092891" y="1602899"/>
            <a:chExt cx="7647847" cy="5047423"/>
          </a:xfrm>
        </p:grpSpPr>
        <p:grpSp>
          <p:nvGrpSpPr>
            <p:cNvPr id="9" name="Group 8">
              <a:extLst>
                <a:ext uri="{FF2B5EF4-FFF2-40B4-BE49-F238E27FC236}">
                  <a16:creationId xmlns:a16="http://schemas.microsoft.com/office/drawing/2014/main" id="{001DE903-1AC9-F008-2DF7-75BAC7F28C8B}"/>
                </a:ext>
              </a:extLst>
            </p:cNvPr>
            <p:cNvGrpSpPr/>
            <p:nvPr/>
          </p:nvGrpSpPr>
          <p:grpSpPr>
            <a:xfrm>
              <a:off x="2092891" y="1602899"/>
              <a:ext cx="5755487" cy="4935230"/>
              <a:chOff x="4567073" y="3071584"/>
              <a:chExt cx="3992880" cy="3423825"/>
            </a:xfrm>
          </p:grpSpPr>
          <p:pic>
            <p:nvPicPr>
              <p:cNvPr id="4" name="Picture 3" descr="A close up of a map&#10;&#10;Description automatically generated">
                <a:extLst>
                  <a:ext uri="{FF2B5EF4-FFF2-40B4-BE49-F238E27FC236}">
                    <a16:creationId xmlns:a16="http://schemas.microsoft.com/office/drawing/2014/main" id="{F360AABC-299B-3C25-DF78-DBCDA3E4C68A}"/>
                  </a:ext>
                </a:extLst>
              </p:cNvPr>
              <p:cNvPicPr>
                <a:picLocks noChangeAspect="1"/>
              </p:cNvPicPr>
              <p:nvPr/>
            </p:nvPicPr>
            <p:blipFill>
              <a:blip r:embed="rId2"/>
              <a:stretch>
                <a:fillRect/>
              </a:stretch>
            </p:blipFill>
            <p:spPr>
              <a:xfrm>
                <a:off x="4567073" y="3161149"/>
                <a:ext cx="3992880" cy="2963288"/>
              </a:xfrm>
              <a:prstGeom prst="rect">
                <a:avLst/>
              </a:prstGeom>
            </p:spPr>
          </p:pic>
          <p:grpSp>
            <p:nvGrpSpPr>
              <p:cNvPr id="8" name="Group 7">
                <a:extLst>
                  <a:ext uri="{FF2B5EF4-FFF2-40B4-BE49-F238E27FC236}">
                    <a16:creationId xmlns:a16="http://schemas.microsoft.com/office/drawing/2014/main" id="{CFB2762D-8B53-D4DB-2DEC-BCD8AEA5E19E}"/>
                  </a:ext>
                </a:extLst>
              </p:cNvPr>
              <p:cNvGrpSpPr/>
              <p:nvPr/>
            </p:nvGrpSpPr>
            <p:grpSpPr>
              <a:xfrm>
                <a:off x="4664425" y="3071584"/>
                <a:ext cx="1853123" cy="3423825"/>
                <a:chOff x="4664425" y="3071584"/>
                <a:chExt cx="1853123" cy="3423825"/>
              </a:xfrm>
            </p:grpSpPr>
            <p:sp>
              <p:nvSpPr>
                <p:cNvPr id="6" name="Rectangle 5">
                  <a:extLst>
                    <a:ext uri="{FF2B5EF4-FFF2-40B4-BE49-F238E27FC236}">
                      <a16:creationId xmlns:a16="http://schemas.microsoft.com/office/drawing/2014/main" id="{FA0B5F27-394D-346D-B49B-74663653AAFE}"/>
                    </a:ext>
                  </a:extLst>
                </p:cNvPr>
                <p:cNvSpPr/>
                <p:nvPr/>
              </p:nvSpPr>
              <p:spPr>
                <a:xfrm>
                  <a:off x="4664425" y="3071584"/>
                  <a:ext cx="1705232" cy="3423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8A352CE-E39D-3DB0-C168-351C35E3B73E}"/>
                    </a:ext>
                  </a:extLst>
                </p:cNvPr>
                <p:cNvSpPr/>
                <p:nvPr/>
              </p:nvSpPr>
              <p:spPr>
                <a:xfrm>
                  <a:off x="4858281" y="4087316"/>
                  <a:ext cx="1659267" cy="989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0" name="TextBox 9">
              <a:extLst>
                <a:ext uri="{FF2B5EF4-FFF2-40B4-BE49-F238E27FC236}">
                  <a16:creationId xmlns:a16="http://schemas.microsoft.com/office/drawing/2014/main" id="{E53EC47D-319A-A13D-B95F-3EFE973E0C66}"/>
                </a:ext>
              </a:extLst>
            </p:cNvPr>
            <p:cNvSpPr txBox="1"/>
            <p:nvPr/>
          </p:nvSpPr>
          <p:spPr>
            <a:xfrm>
              <a:off x="3379573" y="6188657"/>
              <a:ext cx="6361165" cy="461665"/>
            </a:xfrm>
            <a:prstGeom prst="rect">
              <a:avLst/>
            </a:prstGeom>
            <a:noFill/>
          </p:spPr>
          <p:txBody>
            <a:bodyPr wrap="none" rtlCol="0">
              <a:spAutoFit/>
            </a:bodyPr>
            <a:lstStyle/>
            <a:p>
              <a:pPr algn="ctr"/>
              <a:r>
                <a:rPr lang="en-US" sz="2400" dirty="0"/>
                <a:t>Latent code (“noise”)-to-image decoder network</a:t>
              </a:r>
            </a:p>
          </p:txBody>
        </p:sp>
      </p:grpSp>
      <p:pic>
        <p:nvPicPr>
          <p:cNvPr id="1026" name="Picture 2" descr="Teaser image">
            <a:extLst>
              <a:ext uri="{FF2B5EF4-FFF2-40B4-BE49-F238E27FC236}">
                <a16:creationId xmlns:a16="http://schemas.microsoft.com/office/drawing/2014/main" id="{7136AA3C-8B1B-320D-3E59-A522ACFA6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338" y="2660824"/>
            <a:ext cx="3921760" cy="199200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CA25EA6-55D7-3D0B-19FE-D51DF1D88AAC}"/>
              </a:ext>
            </a:extLst>
          </p:cNvPr>
          <p:cNvSpPr txBox="1"/>
          <p:nvPr/>
        </p:nvSpPr>
        <p:spPr>
          <a:xfrm>
            <a:off x="712605" y="4787198"/>
            <a:ext cx="3041225" cy="830997"/>
          </a:xfrm>
          <a:prstGeom prst="rect">
            <a:avLst/>
          </a:prstGeom>
          <a:noFill/>
        </p:spPr>
        <p:txBody>
          <a:bodyPr wrap="square" rtlCol="0">
            <a:spAutoFit/>
          </a:bodyPr>
          <a:lstStyle/>
          <a:p>
            <a:pPr algn="ctr"/>
            <a:r>
              <a:rPr lang="en-US" sz="2400" dirty="0"/>
              <a:t>Category-specific image dataset (FFHQ)</a:t>
            </a:r>
          </a:p>
        </p:txBody>
      </p:sp>
    </p:spTree>
    <p:extLst>
      <p:ext uri="{BB962C8B-B14F-4D97-AF65-F5344CB8AC3E}">
        <p14:creationId xmlns:p14="http://schemas.microsoft.com/office/powerpoint/2010/main" val="385991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1115E-69DC-D8D9-F06B-2539C7C839A7}"/>
              </a:ext>
            </a:extLst>
          </p:cNvPr>
          <p:cNvSpPr>
            <a:spLocks noGrp="1"/>
          </p:cNvSpPr>
          <p:nvPr>
            <p:ph type="title"/>
          </p:nvPr>
        </p:nvSpPr>
        <p:spPr/>
        <p:txBody>
          <a:bodyPr>
            <a:normAutofit fontScale="90000"/>
          </a:bodyPr>
          <a:lstStyle/>
          <a:p>
            <a:r>
              <a:rPr lang="en-US" dirty="0"/>
              <a:t>Unconditional GANs:</a:t>
            </a:r>
            <a:br>
              <a:rPr lang="en-US" dirty="0"/>
            </a:br>
            <a:r>
              <a:rPr lang="en-US" dirty="0"/>
              <a:t>Learning an image manifold for a category</a:t>
            </a:r>
          </a:p>
        </p:txBody>
      </p:sp>
      <p:grpSp>
        <p:nvGrpSpPr>
          <p:cNvPr id="9" name="Group 8">
            <a:extLst>
              <a:ext uri="{FF2B5EF4-FFF2-40B4-BE49-F238E27FC236}">
                <a16:creationId xmlns:a16="http://schemas.microsoft.com/office/drawing/2014/main" id="{001DE903-1AC9-F008-2DF7-75BAC7F28C8B}"/>
              </a:ext>
            </a:extLst>
          </p:cNvPr>
          <p:cNvGrpSpPr/>
          <p:nvPr/>
        </p:nvGrpSpPr>
        <p:grpSpPr>
          <a:xfrm>
            <a:off x="2092891" y="1602899"/>
            <a:ext cx="5755487" cy="4935230"/>
            <a:chOff x="4567073" y="3071584"/>
            <a:chExt cx="3992880" cy="3423825"/>
          </a:xfrm>
        </p:grpSpPr>
        <p:pic>
          <p:nvPicPr>
            <p:cNvPr id="4" name="Picture 3" descr="A close up of a map&#10;&#10;Description automatically generated">
              <a:extLst>
                <a:ext uri="{FF2B5EF4-FFF2-40B4-BE49-F238E27FC236}">
                  <a16:creationId xmlns:a16="http://schemas.microsoft.com/office/drawing/2014/main" id="{F360AABC-299B-3C25-DF78-DBCDA3E4C68A}"/>
                </a:ext>
              </a:extLst>
            </p:cNvPr>
            <p:cNvPicPr>
              <a:picLocks noChangeAspect="1"/>
            </p:cNvPicPr>
            <p:nvPr/>
          </p:nvPicPr>
          <p:blipFill>
            <a:blip r:embed="rId2"/>
            <a:stretch>
              <a:fillRect/>
            </a:stretch>
          </p:blipFill>
          <p:spPr>
            <a:xfrm>
              <a:off x="4567073" y="3161149"/>
              <a:ext cx="3992880" cy="2963288"/>
            </a:xfrm>
            <a:prstGeom prst="rect">
              <a:avLst/>
            </a:prstGeom>
          </p:spPr>
        </p:pic>
        <p:grpSp>
          <p:nvGrpSpPr>
            <p:cNvPr id="8" name="Group 7">
              <a:extLst>
                <a:ext uri="{FF2B5EF4-FFF2-40B4-BE49-F238E27FC236}">
                  <a16:creationId xmlns:a16="http://schemas.microsoft.com/office/drawing/2014/main" id="{CFB2762D-8B53-D4DB-2DEC-BCD8AEA5E19E}"/>
                </a:ext>
              </a:extLst>
            </p:cNvPr>
            <p:cNvGrpSpPr/>
            <p:nvPr/>
          </p:nvGrpSpPr>
          <p:grpSpPr>
            <a:xfrm>
              <a:off x="4664425" y="3071584"/>
              <a:ext cx="1853123" cy="3423825"/>
              <a:chOff x="4664425" y="3071584"/>
              <a:chExt cx="1853123" cy="3423825"/>
            </a:xfrm>
          </p:grpSpPr>
          <p:sp>
            <p:nvSpPr>
              <p:cNvPr id="6" name="Rectangle 5">
                <a:extLst>
                  <a:ext uri="{FF2B5EF4-FFF2-40B4-BE49-F238E27FC236}">
                    <a16:creationId xmlns:a16="http://schemas.microsoft.com/office/drawing/2014/main" id="{FA0B5F27-394D-346D-B49B-74663653AAFE}"/>
                  </a:ext>
                </a:extLst>
              </p:cNvPr>
              <p:cNvSpPr/>
              <p:nvPr/>
            </p:nvSpPr>
            <p:spPr>
              <a:xfrm>
                <a:off x="4664425" y="3071584"/>
                <a:ext cx="1705232" cy="3423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8A352CE-E39D-3DB0-C168-351C35E3B73E}"/>
                  </a:ext>
                </a:extLst>
              </p:cNvPr>
              <p:cNvSpPr/>
              <p:nvPr/>
            </p:nvSpPr>
            <p:spPr>
              <a:xfrm>
                <a:off x="4858281" y="4087316"/>
                <a:ext cx="1659267" cy="989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1026" name="Picture 2" descr="Teaser image">
            <a:extLst>
              <a:ext uri="{FF2B5EF4-FFF2-40B4-BE49-F238E27FC236}">
                <a16:creationId xmlns:a16="http://schemas.microsoft.com/office/drawing/2014/main" id="{7136AA3C-8B1B-320D-3E59-A522ACFA6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338" y="2660824"/>
            <a:ext cx="3921760" cy="199200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CA25EA6-55D7-3D0B-19FE-D51DF1D88AAC}"/>
              </a:ext>
            </a:extLst>
          </p:cNvPr>
          <p:cNvSpPr txBox="1"/>
          <p:nvPr/>
        </p:nvSpPr>
        <p:spPr>
          <a:xfrm>
            <a:off x="712605" y="4787198"/>
            <a:ext cx="3041225" cy="830997"/>
          </a:xfrm>
          <a:prstGeom prst="rect">
            <a:avLst/>
          </a:prstGeom>
          <a:noFill/>
        </p:spPr>
        <p:txBody>
          <a:bodyPr wrap="square" rtlCol="0">
            <a:spAutoFit/>
          </a:bodyPr>
          <a:lstStyle/>
          <a:p>
            <a:pPr algn="ctr"/>
            <a:r>
              <a:rPr lang="en-US" sz="2400" dirty="0"/>
              <a:t>Category-specific image dataset (FFHQ)</a:t>
            </a:r>
          </a:p>
        </p:txBody>
      </p:sp>
      <p:pic>
        <p:nvPicPr>
          <p:cNvPr id="12" name="Picture 11">
            <a:extLst>
              <a:ext uri="{FF2B5EF4-FFF2-40B4-BE49-F238E27FC236}">
                <a16:creationId xmlns:a16="http://schemas.microsoft.com/office/drawing/2014/main" id="{EF24D0D9-7178-2C6A-F354-665EEC7DD186}"/>
              </a:ext>
            </a:extLst>
          </p:cNvPr>
          <p:cNvPicPr>
            <a:picLocks noChangeAspect="1"/>
          </p:cNvPicPr>
          <p:nvPr/>
        </p:nvPicPr>
        <p:blipFill>
          <a:blip r:embed="rId4"/>
          <a:stretch>
            <a:fillRect/>
          </a:stretch>
        </p:blipFill>
        <p:spPr>
          <a:xfrm>
            <a:off x="8963102" y="2437626"/>
            <a:ext cx="2438400" cy="2438400"/>
          </a:xfrm>
          <a:prstGeom prst="rect">
            <a:avLst/>
          </a:prstGeom>
        </p:spPr>
      </p:pic>
      <p:grpSp>
        <p:nvGrpSpPr>
          <p:cNvPr id="16" name="Group 15">
            <a:extLst>
              <a:ext uri="{FF2B5EF4-FFF2-40B4-BE49-F238E27FC236}">
                <a16:creationId xmlns:a16="http://schemas.microsoft.com/office/drawing/2014/main" id="{D87BDD18-3E68-48AD-7336-FBB0B05E284C}"/>
              </a:ext>
            </a:extLst>
          </p:cNvPr>
          <p:cNvGrpSpPr/>
          <p:nvPr/>
        </p:nvGrpSpPr>
        <p:grpSpPr>
          <a:xfrm>
            <a:off x="4846057" y="3174264"/>
            <a:ext cx="434606" cy="986831"/>
            <a:chOff x="4846057" y="3174264"/>
            <a:chExt cx="434606" cy="986831"/>
          </a:xfrm>
        </p:grpSpPr>
        <p:sp>
          <p:nvSpPr>
            <p:cNvPr id="5" name="TextBox 4">
              <a:extLst>
                <a:ext uri="{FF2B5EF4-FFF2-40B4-BE49-F238E27FC236}">
                  <a16:creationId xmlns:a16="http://schemas.microsoft.com/office/drawing/2014/main" id="{1B69370E-7D82-C1E3-79E9-05D28247C057}"/>
                </a:ext>
              </a:extLst>
            </p:cNvPr>
            <p:cNvSpPr txBox="1"/>
            <p:nvPr/>
          </p:nvSpPr>
          <p:spPr>
            <a:xfrm>
              <a:off x="4846057" y="3174264"/>
              <a:ext cx="421910" cy="369332"/>
            </a:xfrm>
            <a:prstGeom prst="rect">
              <a:avLst/>
            </a:prstGeom>
            <a:noFill/>
          </p:spPr>
          <p:txBody>
            <a:bodyPr wrap="none" rtlCol="0">
              <a:spAutoFit/>
            </a:bodyPr>
            <a:lstStyle/>
            <a:p>
              <a:pPr algn="ctr"/>
              <a:r>
                <a:rPr lang="en-US" dirty="0"/>
                <a:t>94</a:t>
              </a:r>
            </a:p>
          </p:txBody>
        </p:sp>
        <p:sp>
          <p:nvSpPr>
            <p:cNvPr id="13" name="TextBox 12">
              <a:extLst>
                <a:ext uri="{FF2B5EF4-FFF2-40B4-BE49-F238E27FC236}">
                  <a16:creationId xmlns:a16="http://schemas.microsoft.com/office/drawing/2014/main" id="{39F23595-DACF-1D2F-04CB-F5B57F7F7E43}"/>
                </a:ext>
              </a:extLst>
            </p:cNvPr>
            <p:cNvSpPr txBox="1"/>
            <p:nvPr/>
          </p:nvSpPr>
          <p:spPr>
            <a:xfrm>
              <a:off x="4849444" y="3482445"/>
              <a:ext cx="421910" cy="369332"/>
            </a:xfrm>
            <a:prstGeom prst="rect">
              <a:avLst/>
            </a:prstGeom>
            <a:noFill/>
          </p:spPr>
          <p:txBody>
            <a:bodyPr wrap="none" rtlCol="0">
              <a:spAutoFit/>
            </a:bodyPr>
            <a:lstStyle/>
            <a:p>
              <a:pPr algn="ctr"/>
              <a:r>
                <a:rPr lang="en-US" dirty="0"/>
                <a:t>61</a:t>
              </a:r>
            </a:p>
          </p:txBody>
        </p:sp>
        <p:sp>
          <p:nvSpPr>
            <p:cNvPr id="15" name="TextBox 14">
              <a:extLst>
                <a:ext uri="{FF2B5EF4-FFF2-40B4-BE49-F238E27FC236}">
                  <a16:creationId xmlns:a16="http://schemas.microsoft.com/office/drawing/2014/main" id="{01E5F6C3-C02B-10B2-848A-18C14F343D53}"/>
                </a:ext>
              </a:extLst>
            </p:cNvPr>
            <p:cNvSpPr txBox="1"/>
            <p:nvPr/>
          </p:nvSpPr>
          <p:spPr>
            <a:xfrm>
              <a:off x="4858753" y="3791763"/>
              <a:ext cx="421910" cy="369332"/>
            </a:xfrm>
            <a:prstGeom prst="rect">
              <a:avLst/>
            </a:prstGeom>
            <a:noFill/>
          </p:spPr>
          <p:txBody>
            <a:bodyPr wrap="none" rtlCol="0">
              <a:spAutoFit/>
            </a:bodyPr>
            <a:lstStyle/>
            <a:p>
              <a:pPr algn="ctr"/>
              <a:r>
                <a:rPr lang="en-US" dirty="0"/>
                <a:t>13</a:t>
              </a:r>
            </a:p>
          </p:txBody>
        </p:sp>
      </p:grpSp>
      <p:sp>
        <p:nvSpPr>
          <p:cNvPr id="17" name="Arrow: Right 16">
            <a:extLst>
              <a:ext uri="{FF2B5EF4-FFF2-40B4-BE49-F238E27FC236}">
                <a16:creationId xmlns:a16="http://schemas.microsoft.com/office/drawing/2014/main" id="{4D5F98D1-D5BE-34FB-C3E2-57686B0FCC87}"/>
              </a:ext>
            </a:extLst>
          </p:cNvPr>
          <p:cNvSpPr/>
          <p:nvPr/>
        </p:nvSpPr>
        <p:spPr>
          <a:xfrm>
            <a:off x="7852183" y="3284423"/>
            <a:ext cx="809020" cy="759258"/>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578348D-F069-9A89-EA17-E498994BA1C3}"/>
              </a:ext>
            </a:extLst>
          </p:cNvPr>
          <p:cNvSpPr txBox="1"/>
          <p:nvPr/>
        </p:nvSpPr>
        <p:spPr>
          <a:xfrm>
            <a:off x="8731042" y="4971863"/>
            <a:ext cx="3041225" cy="461665"/>
          </a:xfrm>
          <a:prstGeom prst="rect">
            <a:avLst/>
          </a:prstGeom>
          <a:noFill/>
        </p:spPr>
        <p:txBody>
          <a:bodyPr wrap="square" rtlCol="0">
            <a:spAutoFit/>
          </a:bodyPr>
          <a:lstStyle/>
          <a:p>
            <a:pPr algn="ctr"/>
            <a:r>
              <a:rPr lang="en-US" sz="2400" dirty="0"/>
              <a:t>Output image</a:t>
            </a:r>
          </a:p>
        </p:txBody>
      </p:sp>
      <p:sp>
        <p:nvSpPr>
          <p:cNvPr id="18" name="TextBox 17">
            <a:extLst>
              <a:ext uri="{FF2B5EF4-FFF2-40B4-BE49-F238E27FC236}">
                <a16:creationId xmlns:a16="http://schemas.microsoft.com/office/drawing/2014/main" id="{2384D5C2-45ED-6F5A-6EA6-19BC24DAEDC5}"/>
              </a:ext>
            </a:extLst>
          </p:cNvPr>
          <p:cNvSpPr txBox="1"/>
          <p:nvPr/>
        </p:nvSpPr>
        <p:spPr>
          <a:xfrm>
            <a:off x="3379578" y="6188657"/>
            <a:ext cx="6361165" cy="461665"/>
          </a:xfrm>
          <a:prstGeom prst="rect">
            <a:avLst/>
          </a:prstGeom>
          <a:noFill/>
        </p:spPr>
        <p:txBody>
          <a:bodyPr wrap="none" rtlCol="0">
            <a:spAutoFit/>
          </a:bodyPr>
          <a:lstStyle/>
          <a:p>
            <a:pPr algn="ctr"/>
            <a:r>
              <a:rPr lang="en-US" sz="2400" dirty="0"/>
              <a:t>Latent code (“noise”)-to-image decoder network</a:t>
            </a:r>
          </a:p>
        </p:txBody>
      </p:sp>
    </p:spTree>
    <p:extLst>
      <p:ext uri="{BB962C8B-B14F-4D97-AF65-F5344CB8AC3E}">
        <p14:creationId xmlns:p14="http://schemas.microsoft.com/office/powerpoint/2010/main" val="422173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1115E-69DC-D8D9-F06B-2539C7C839A7}"/>
              </a:ext>
            </a:extLst>
          </p:cNvPr>
          <p:cNvSpPr>
            <a:spLocks noGrp="1"/>
          </p:cNvSpPr>
          <p:nvPr>
            <p:ph type="title"/>
          </p:nvPr>
        </p:nvSpPr>
        <p:spPr/>
        <p:txBody>
          <a:bodyPr>
            <a:normAutofit fontScale="90000"/>
          </a:bodyPr>
          <a:lstStyle/>
          <a:p>
            <a:r>
              <a:rPr lang="en-US" dirty="0"/>
              <a:t>Unconditional GANs:</a:t>
            </a:r>
            <a:br>
              <a:rPr lang="en-US" dirty="0"/>
            </a:br>
            <a:r>
              <a:rPr lang="en-US" dirty="0"/>
              <a:t>Learning an image manifold for a category</a:t>
            </a:r>
          </a:p>
        </p:txBody>
      </p:sp>
      <p:grpSp>
        <p:nvGrpSpPr>
          <p:cNvPr id="9" name="Group 8">
            <a:extLst>
              <a:ext uri="{FF2B5EF4-FFF2-40B4-BE49-F238E27FC236}">
                <a16:creationId xmlns:a16="http://schemas.microsoft.com/office/drawing/2014/main" id="{001DE903-1AC9-F008-2DF7-75BAC7F28C8B}"/>
              </a:ext>
            </a:extLst>
          </p:cNvPr>
          <p:cNvGrpSpPr/>
          <p:nvPr/>
        </p:nvGrpSpPr>
        <p:grpSpPr>
          <a:xfrm>
            <a:off x="2092891" y="1652693"/>
            <a:ext cx="5755487" cy="4885436"/>
            <a:chOff x="4567073" y="3106129"/>
            <a:chExt cx="3992880" cy="3389280"/>
          </a:xfrm>
        </p:grpSpPr>
        <p:pic>
          <p:nvPicPr>
            <p:cNvPr id="4" name="Picture 3" descr="A close up of a map&#10;&#10;Description automatically generated">
              <a:extLst>
                <a:ext uri="{FF2B5EF4-FFF2-40B4-BE49-F238E27FC236}">
                  <a16:creationId xmlns:a16="http://schemas.microsoft.com/office/drawing/2014/main" id="{F360AABC-299B-3C25-DF78-DBCDA3E4C68A}"/>
                </a:ext>
              </a:extLst>
            </p:cNvPr>
            <p:cNvPicPr>
              <a:picLocks noChangeAspect="1"/>
            </p:cNvPicPr>
            <p:nvPr/>
          </p:nvPicPr>
          <p:blipFill>
            <a:blip r:embed="rId2"/>
            <a:stretch>
              <a:fillRect/>
            </a:stretch>
          </p:blipFill>
          <p:spPr>
            <a:xfrm>
              <a:off x="4567073" y="3161149"/>
              <a:ext cx="3992880" cy="2963288"/>
            </a:xfrm>
            <a:prstGeom prst="rect">
              <a:avLst/>
            </a:prstGeom>
          </p:spPr>
        </p:pic>
        <p:grpSp>
          <p:nvGrpSpPr>
            <p:cNvPr id="8" name="Group 7">
              <a:extLst>
                <a:ext uri="{FF2B5EF4-FFF2-40B4-BE49-F238E27FC236}">
                  <a16:creationId xmlns:a16="http://schemas.microsoft.com/office/drawing/2014/main" id="{CFB2762D-8B53-D4DB-2DEC-BCD8AEA5E19E}"/>
                </a:ext>
              </a:extLst>
            </p:cNvPr>
            <p:cNvGrpSpPr/>
            <p:nvPr/>
          </p:nvGrpSpPr>
          <p:grpSpPr>
            <a:xfrm>
              <a:off x="4664425" y="3106129"/>
              <a:ext cx="1853123" cy="3389280"/>
              <a:chOff x="4664425" y="3106129"/>
              <a:chExt cx="1853123" cy="3389280"/>
            </a:xfrm>
          </p:grpSpPr>
          <p:sp>
            <p:nvSpPr>
              <p:cNvPr id="6" name="Rectangle 5">
                <a:extLst>
                  <a:ext uri="{FF2B5EF4-FFF2-40B4-BE49-F238E27FC236}">
                    <a16:creationId xmlns:a16="http://schemas.microsoft.com/office/drawing/2014/main" id="{FA0B5F27-394D-346D-B49B-74663653AAFE}"/>
                  </a:ext>
                </a:extLst>
              </p:cNvPr>
              <p:cNvSpPr/>
              <p:nvPr/>
            </p:nvSpPr>
            <p:spPr>
              <a:xfrm>
                <a:off x="4664425" y="3106129"/>
                <a:ext cx="1705232" cy="3389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8A352CE-E39D-3DB0-C168-351C35E3B73E}"/>
                  </a:ext>
                </a:extLst>
              </p:cNvPr>
              <p:cNvSpPr/>
              <p:nvPr/>
            </p:nvSpPr>
            <p:spPr>
              <a:xfrm>
                <a:off x="4858281" y="4087316"/>
                <a:ext cx="1659267" cy="989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1026" name="Picture 2" descr="Teaser image">
            <a:extLst>
              <a:ext uri="{FF2B5EF4-FFF2-40B4-BE49-F238E27FC236}">
                <a16:creationId xmlns:a16="http://schemas.microsoft.com/office/drawing/2014/main" id="{7136AA3C-8B1B-320D-3E59-A522ACFA6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338" y="2660824"/>
            <a:ext cx="3921760" cy="199200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CA25EA6-55D7-3D0B-19FE-D51DF1D88AAC}"/>
              </a:ext>
            </a:extLst>
          </p:cNvPr>
          <p:cNvSpPr txBox="1"/>
          <p:nvPr/>
        </p:nvSpPr>
        <p:spPr>
          <a:xfrm>
            <a:off x="712605" y="4787198"/>
            <a:ext cx="3041225" cy="830997"/>
          </a:xfrm>
          <a:prstGeom prst="rect">
            <a:avLst/>
          </a:prstGeom>
          <a:noFill/>
        </p:spPr>
        <p:txBody>
          <a:bodyPr wrap="square" rtlCol="0">
            <a:spAutoFit/>
          </a:bodyPr>
          <a:lstStyle/>
          <a:p>
            <a:pPr algn="ctr"/>
            <a:r>
              <a:rPr lang="en-US" sz="2400" dirty="0"/>
              <a:t>Category-specific image dataset (FFHQ)</a:t>
            </a:r>
          </a:p>
        </p:txBody>
      </p:sp>
      <p:pic>
        <p:nvPicPr>
          <p:cNvPr id="12" name="Picture 11">
            <a:extLst>
              <a:ext uri="{FF2B5EF4-FFF2-40B4-BE49-F238E27FC236}">
                <a16:creationId xmlns:a16="http://schemas.microsoft.com/office/drawing/2014/main" id="{EF24D0D9-7178-2C6A-F354-665EEC7DD186}"/>
              </a:ext>
            </a:extLst>
          </p:cNvPr>
          <p:cNvPicPr>
            <a:picLocks noChangeAspect="1"/>
          </p:cNvPicPr>
          <p:nvPr/>
        </p:nvPicPr>
        <p:blipFill>
          <a:blip r:embed="rId4"/>
          <a:stretch>
            <a:fillRect/>
          </a:stretch>
        </p:blipFill>
        <p:spPr>
          <a:xfrm>
            <a:off x="8963102" y="2437626"/>
            <a:ext cx="2438400" cy="2438400"/>
          </a:xfrm>
          <a:prstGeom prst="rect">
            <a:avLst/>
          </a:prstGeom>
        </p:spPr>
      </p:pic>
      <p:sp>
        <p:nvSpPr>
          <p:cNvPr id="5" name="TextBox 4">
            <a:extLst>
              <a:ext uri="{FF2B5EF4-FFF2-40B4-BE49-F238E27FC236}">
                <a16:creationId xmlns:a16="http://schemas.microsoft.com/office/drawing/2014/main" id="{1B69370E-7D82-C1E3-79E9-05D28247C057}"/>
              </a:ext>
            </a:extLst>
          </p:cNvPr>
          <p:cNvSpPr txBox="1"/>
          <p:nvPr/>
        </p:nvSpPr>
        <p:spPr>
          <a:xfrm>
            <a:off x="4846057" y="3174264"/>
            <a:ext cx="421910" cy="369332"/>
          </a:xfrm>
          <a:prstGeom prst="rect">
            <a:avLst/>
          </a:prstGeom>
          <a:noFill/>
        </p:spPr>
        <p:txBody>
          <a:bodyPr wrap="none" rtlCol="0">
            <a:spAutoFit/>
          </a:bodyPr>
          <a:lstStyle/>
          <a:p>
            <a:pPr algn="ctr"/>
            <a:r>
              <a:rPr lang="en-US" dirty="0"/>
              <a:t>14</a:t>
            </a:r>
          </a:p>
        </p:txBody>
      </p:sp>
      <p:sp>
        <p:nvSpPr>
          <p:cNvPr id="13" name="TextBox 12">
            <a:extLst>
              <a:ext uri="{FF2B5EF4-FFF2-40B4-BE49-F238E27FC236}">
                <a16:creationId xmlns:a16="http://schemas.microsoft.com/office/drawing/2014/main" id="{39F23595-DACF-1D2F-04CB-F5B57F7F7E43}"/>
              </a:ext>
            </a:extLst>
          </p:cNvPr>
          <p:cNvSpPr txBox="1"/>
          <p:nvPr/>
        </p:nvSpPr>
        <p:spPr>
          <a:xfrm>
            <a:off x="4849444" y="3482445"/>
            <a:ext cx="421910" cy="369332"/>
          </a:xfrm>
          <a:prstGeom prst="rect">
            <a:avLst/>
          </a:prstGeom>
          <a:noFill/>
        </p:spPr>
        <p:txBody>
          <a:bodyPr wrap="none" rtlCol="0">
            <a:spAutoFit/>
          </a:bodyPr>
          <a:lstStyle/>
          <a:p>
            <a:pPr algn="ctr"/>
            <a:r>
              <a:rPr lang="en-US" dirty="0"/>
              <a:t>29</a:t>
            </a:r>
          </a:p>
        </p:txBody>
      </p:sp>
      <p:sp>
        <p:nvSpPr>
          <p:cNvPr id="15" name="TextBox 14">
            <a:extLst>
              <a:ext uri="{FF2B5EF4-FFF2-40B4-BE49-F238E27FC236}">
                <a16:creationId xmlns:a16="http://schemas.microsoft.com/office/drawing/2014/main" id="{01E5F6C3-C02B-10B2-848A-18C14F343D53}"/>
              </a:ext>
            </a:extLst>
          </p:cNvPr>
          <p:cNvSpPr txBox="1"/>
          <p:nvPr/>
        </p:nvSpPr>
        <p:spPr>
          <a:xfrm>
            <a:off x="4918064" y="3791763"/>
            <a:ext cx="303288" cy="369332"/>
          </a:xfrm>
          <a:prstGeom prst="rect">
            <a:avLst/>
          </a:prstGeom>
          <a:noFill/>
        </p:spPr>
        <p:txBody>
          <a:bodyPr wrap="none" rtlCol="0">
            <a:spAutoFit/>
          </a:bodyPr>
          <a:lstStyle/>
          <a:p>
            <a:pPr algn="ctr"/>
            <a:r>
              <a:rPr lang="en-US" dirty="0"/>
              <a:t>6</a:t>
            </a:r>
          </a:p>
        </p:txBody>
      </p:sp>
      <p:sp>
        <p:nvSpPr>
          <p:cNvPr id="17" name="Arrow: Right 16">
            <a:extLst>
              <a:ext uri="{FF2B5EF4-FFF2-40B4-BE49-F238E27FC236}">
                <a16:creationId xmlns:a16="http://schemas.microsoft.com/office/drawing/2014/main" id="{4D5F98D1-D5BE-34FB-C3E2-57686B0FCC87}"/>
              </a:ext>
            </a:extLst>
          </p:cNvPr>
          <p:cNvSpPr/>
          <p:nvPr/>
        </p:nvSpPr>
        <p:spPr>
          <a:xfrm>
            <a:off x="7852183" y="3284423"/>
            <a:ext cx="809020" cy="759258"/>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AEC0CEE-1F60-5963-86CF-F9154F33CC5B}"/>
              </a:ext>
            </a:extLst>
          </p:cNvPr>
          <p:cNvPicPr>
            <a:picLocks noChangeAspect="1"/>
          </p:cNvPicPr>
          <p:nvPr/>
        </p:nvPicPr>
        <p:blipFill>
          <a:blip r:embed="rId5"/>
          <a:stretch>
            <a:fillRect/>
          </a:stretch>
        </p:blipFill>
        <p:spPr>
          <a:xfrm>
            <a:off x="8963102" y="2437626"/>
            <a:ext cx="2438400" cy="2438400"/>
          </a:xfrm>
          <a:prstGeom prst="rect">
            <a:avLst/>
          </a:prstGeom>
        </p:spPr>
      </p:pic>
      <p:sp>
        <p:nvSpPr>
          <p:cNvPr id="20" name="TextBox 19">
            <a:extLst>
              <a:ext uri="{FF2B5EF4-FFF2-40B4-BE49-F238E27FC236}">
                <a16:creationId xmlns:a16="http://schemas.microsoft.com/office/drawing/2014/main" id="{22912353-D73F-9B7C-1448-EB9F742B5F82}"/>
              </a:ext>
            </a:extLst>
          </p:cNvPr>
          <p:cNvSpPr txBox="1"/>
          <p:nvPr/>
        </p:nvSpPr>
        <p:spPr>
          <a:xfrm>
            <a:off x="8731042" y="4971863"/>
            <a:ext cx="3041225" cy="461665"/>
          </a:xfrm>
          <a:prstGeom prst="rect">
            <a:avLst/>
          </a:prstGeom>
          <a:noFill/>
        </p:spPr>
        <p:txBody>
          <a:bodyPr wrap="square" rtlCol="0">
            <a:spAutoFit/>
          </a:bodyPr>
          <a:lstStyle/>
          <a:p>
            <a:pPr algn="ctr"/>
            <a:r>
              <a:rPr lang="en-US" sz="2400" dirty="0"/>
              <a:t>Output image</a:t>
            </a:r>
          </a:p>
        </p:txBody>
      </p:sp>
      <p:sp>
        <p:nvSpPr>
          <p:cNvPr id="14" name="TextBox 13">
            <a:extLst>
              <a:ext uri="{FF2B5EF4-FFF2-40B4-BE49-F238E27FC236}">
                <a16:creationId xmlns:a16="http://schemas.microsoft.com/office/drawing/2014/main" id="{74503A54-F1D6-0ACD-E0B5-41744D151B86}"/>
              </a:ext>
            </a:extLst>
          </p:cNvPr>
          <p:cNvSpPr txBox="1"/>
          <p:nvPr/>
        </p:nvSpPr>
        <p:spPr>
          <a:xfrm>
            <a:off x="3379578" y="6188657"/>
            <a:ext cx="6361165" cy="461665"/>
          </a:xfrm>
          <a:prstGeom prst="rect">
            <a:avLst/>
          </a:prstGeom>
          <a:noFill/>
        </p:spPr>
        <p:txBody>
          <a:bodyPr wrap="none" rtlCol="0">
            <a:spAutoFit/>
          </a:bodyPr>
          <a:lstStyle/>
          <a:p>
            <a:pPr algn="ctr"/>
            <a:r>
              <a:rPr lang="en-US" sz="2400" dirty="0"/>
              <a:t>Latent code (“noise”)-to-image decoder network</a:t>
            </a:r>
          </a:p>
        </p:txBody>
      </p:sp>
    </p:spTree>
    <p:extLst>
      <p:ext uri="{BB962C8B-B14F-4D97-AF65-F5344CB8AC3E}">
        <p14:creationId xmlns:p14="http://schemas.microsoft.com/office/powerpoint/2010/main" val="4051069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1115E-69DC-D8D9-F06B-2539C7C839A7}"/>
              </a:ext>
            </a:extLst>
          </p:cNvPr>
          <p:cNvSpPr>
            <a:spLocks noGrp="1"/>
          </p:cNvSpPr>
          <p:nvPr>
            <p:ph type="title"/>
          </p:nvPr>
        </p:nvSpPr>
        <p:spPr/>
        <p:txBody>
          <a:bodyPr>
            <a:normAutofit fontScale="90000"/>
          </a:bodyPr>
          <a:lstStyle/>
          <a:p>
            <a:r>
              <a:rPr lang="en-US" dirty="0"/>
              <a:t>Unconditional GANs:</a:t>
            </a:r>
            <a:br>
              <a:rPr lang="en-US" dirty="0"/>
            </a:br>
            <a:r>
              <a:rPr lang="en-US" dirty="0"/>
              <a:t>Learning an image manifold for a category</a:t>
            </a:r>
          </a:p>
        </p:txBody>
      </p:sp>
      <p:grpSp>
        <p:nvGrpSpPr>
          <p:cNvPr id="3" name="Group 2">
            <a:extLst>
              <a:ext uri="{FF2B5EF4-FFF2-40B4-BE49-F238E27FC236}">
                <a16:creationId xmlns:a16="http://schemas.microsoft.com/office/drawing/2014/main" id="{FFCC1D00-2BF3-D6C6-D185-32E103EEF4E2}"/>
              </a:ext>
            </a:extLst>
          </p:cNvPr>
          <p:cNvGrpSpPr/>
          <p:nvPr/>
        </p:nvGrpSpPr>
        <p:grpSpPr>
          <a:xfrm>
            <a:off x="2092891" y="1503681"/>
            <a:ext cx="7647852" cy="5146641"/>
            <a:chOff x="2092891" y="1503681"/>
            <a:chExt cx="7647852" cy="5146641"/>
          </a:xfrm>
        </p:grpSpPr>
        <p:grpSp>
          <p:nvGrpSpPr>
            <p:cNvPr id="9" name="Group 8">
              <a:extLst>
                <a:ext uri="{FF2B5EF4-FFF2-40B4-BE49-F238E27FC236}">
                  <a16:creationId xmlns:a16="http://schemas.microsoft.com/office/drawing/2014/main" id="{001DE903-1AC9-F008-2DF7-75BAC7F28C8B}"/>
                </a:ext>
              </a:extLst>
            </p:cNvPr>
            <p:cNvGrpSpPr/>
            <p:nvPr/>
          </p:nvGrpSpPr>
          <p:grpSpPr>
            <a:xfrm>
              <a:off x="2092891" y="1503681"/>
              <a:ext cx="5755487" cy="5034449"/>
              <a:chOff x="4567073" y="3002751"/>
              <a:chExt cx="3992880" cy="3492658"/>
            </a:xfrm>
          </p:grpSpPr>
          <p:pic>
            <p:nvPicPr>
              <p:cNvPr id="4" name="Picture 3" descr="A close up of a map&#10;&#10;Description automatically generated">
                <a:extLst>
                  <a:ext uri="{FF2B5EF4-FFF2-40B4-BE49-F238E27FC236}">
                    <a16:creationId xmlns:a16="http://schemas.microsoft.com/office/drawing/2014/main" id="{F360AABC-299B-3C25-DF78-DBCDA3E4C68A}"/>
                  </a:ext>
                </a:extLst>
              </p:cNvPr>
              <p:cNvPicPr>
                <a:picLocks noChangeAspect="1"/>
              </p:cNvPicPr>
              <p:nvPr/>
            </p:nvPicPr>
            <p:blipFill>
              <a:blip r:embed="rId3"/>
              <a:stretch>
                <a:fillRect/>
              </a:stretch>
            </p:blipFill>
            <p:spPr>
              <a:xfrm>
                <a:off x="4567073" y="3161149"/>
                <a:ext cx="3992880" cy="2963288"/>
              </a:xfrm>
              <a:prstGeom prst="rect">
                <a:avLst/>
              </a:prstGeom>
            </p:spPr>
          </p:pic>
          <p:grpSp>
            <p:nvGrpSpPr>
              <p:cNvPr id="8" name="Group 7">
                <a:extLst>
                  <a:ext uri="{FF2B5EF4-FFF2-40B4-BE49-F238E27FC236}">
                    <a16:creationId xmlns:a16="http://schemas.microsoft.com/office/drawing/2014/main" id="{CFB2762D-8B53-D4DB-2DEC-BCD8AEA5E19E}"/>
                  </a:ext>
                </a:extLst>
              </p:cNvPr>
              <p:cNvGrpSpPr/>
              <p:nvPr/>
            </p:nvGrpSpPr>
            <p:grpSpPr>
              <a:xfrm>
                <a:off x="4664425" y="3002751"/>
                <a:ext cx="1853123" cy="3492658"/>
                <a:chOff x="4664425" y="3002751"/>
                <a:chExt cx="1853123" cy="3492658"/>
              </a:xfrm>
            </p:grpSpPr>
            <p:sp>
              <p:nvSpPr>
                <p:cNvPr id="6" name="Rectangle 5">
                  <a:extLst>
                    <a:ext uri="{FF2B5EF4-FFF2-40B4-BE49-F238E27FC236}">
                      <a16:creationId xmlns:a16="http://schemas.microsoft.com/office/drawing/2014/main" id="{FA0B5F27-394D-346D-B49B-74663653AAFE}"/>
                    </a:ext>
                  </a:extLst>
                </p:cNvPr>
                <p:cNvSpPr/>
                <p:nvPr/>
              </p:nvSpPr>
              <p:spPr>
                <a:xfrm>
                  <a:off x="4664425" y="3002751"/>
                  <a:ext cx="1705232" cy="34926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8A352CE-E39D-3DB0-C168-351C35E3B73E}"/>
                    </a:ext>
                  </a:extLst>
                </p:cNvPr>
                <p:cNvSpPr/>
                <p:nvPr/>
              </p:nvSpPr>
              <p:spPr>
                <a:xfrm>
                  <a:off x="4858281" y="4087316"/>
                  <a:ext cx="1659267" cy="989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0" name="TextBox 9">
              <a:extLst>
                <a:ext uri="{FF2B5EF4-FFF2-40B4-BE49-F238E27FC236}">
                  <a16:creationId xmlns:a16="http://schemas.microsoft.com/office/drawing/2014/main" id="{E53EC47D-319A-A13D-B95F-3EFE973E0C66}"/>
                </a:ext>
              </a:extLst>
            </p:cNvPr>
            <p:cNvSpPr txBox="1"/>
            <p:nvPr/>
          </p:nvSpPr>
          <p:spPr>
            <a:xfrm>
              <a:off x="3379578" y="6188657"/>
              <a:ext cx="6361165" cy="461665"/>
            </a:xfrm>
            <a:prstGeom prst="rect">
              <a:avLst/>
            </a:prstGeom>
            <a:noFill/>
          </p:spPr>
          <p:txBody>
            <a:bodyPr wrap="none" rtlCol="0">
              <a:spAutoFit/>
            </a:bodyPr>
            <a:lstStyle/>
            <a:p>
              <a:pPr algn="ctr"/>
              <a:r>
                <a:rPr lang="en-US" sz="2400" dirty="0"/>
                <a:t>Latent code (“noise”)-to-image decoder network</a:t>
              </a:r>
            </a:p>
          </p:txBody>
        </p:sp>
      </p:grpSp>
      <p:pic>
        <p:nvPicPr>
          <p:cNvPr id="1026" name="Picture 2" descr="Teaser image">
            <a:extLst>
              <a:ext uri="{FF2B5EF4-FFF2-40B4-BE49-F238E27FC236}">
                <a16:creationId xmlns:a16="http://schemas.microsoft.com/office/drawing/2014/main" id="{7136AA3C-8B1B-320D-3E59-A522ACFA65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338" y="2660824"/>
            <a:ext cx="3921760" cy="199200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CA25EA6-55D7-3D0B-19FE-D51DF1D88AAC}"/>
              </a:ext>
            </a:extLst>
          </p:cNvPr>
          <p:cNvSpPr txBox="1"/>
          <p:nvPr/>
        </p:nvSpPr>
        <p:spPr>
          <a:xfrm>
            <a:off x="712605" y="4787198"/>
            <a:ext cx="3041225" cy="830997"/>
          </a:xfrm>
          <a:prstGeom prst="rect">
            <a:avLst/>
          </a:prstGeom>
          <a:noFill/>
        </p:spPr>
        <p:txBody>
          <a:bodyPr wrap="square" rtlCol="0">
            <a:spAutoFit/>
          </a:bodyPr>
          <a:lstStyle/>
          <a:p>
            <a:pPr algn="ctr"/>
            <a:r>
              <a:rPr lang="en-US" sz="2400" dirty="0"/>
              <a:t>Category-specific image dataset (FFHQ)</a:t>
            </a:r>
          </a:p>
        </p:txBody>
      </p:sp>
      <p:pic>
        <p:nvPicPr>
          <p:cNvPr id="12" name="Picture 11">
            <a:extLst>
              <a:ext uri="{FF2B5EF4-FFF2-40B4-BE49-F238E27FC236}">
                <a16:creationId xmlns:a16="http://schemas.microsoft.com/office/drawing/2014/main" id="{EF24D0D9-7178-2C6A-F354-665EEC7DD186}"/>
              </a:ext>
            </a:extLst>
          </p:cNvPr>
          <p:cNvPicPr>
            <a:picLocks noChangeAspect="1"/>
          </p:cNvPicPr>
          <p:nvPr/>
        </p:nvPicPr>
        <p:blipFill>
          <a:blip r:embed="rId5"/>
          <a:stretch>
            <a:fillRect/>
          </a:stretch>
        </p:blipFill>
        <p:spPr>
          <a:xfrm>
            <a:off x="8963102" y="2437626"/>
            <a:ext cx="2438400" cy="2438400"/>
          </a:xfrm>
          <a:prstGeom prst="rect">
            <a:avLst/>
          </a:prstGeom>
        </p:spPr>
      </p:pic>
      <p:sp>
        <p:nvSpPr>
          <p:cNvPr id="5" name="TextBox 4">
            <a:extLst>
              <a:ext uri="{FF2B5EF4-FFF2-40B4-BE49-F238E27FC236}">
                <a16:creationId xmlns:a16="http://schemas.microsoft.com/office/drawing/2014/main" id="{1B69370E-7D82-C1E3-79E9-05D28247C057}"/>
              </a:ext>
            </a:extLst>
          </p:cNvPr>
          <p:cNvSpPr txBox="1"/>
          <p:nvPr/>
        </p:nvSpPr>
        <p:spPr>
          <a:xfrm>
            <a:off x="4846057" y="3174264"/>
            <a:ext cx="421910" cy="369332"/>
          </a:xfrm>
          <a:prstGeom prst="rect">
            <a:avLst/>
          </a:prstGeom>
          <a:noFill/>
        </p:spPr>
        <p:txBody>
          <a:bodyPr wrap="none" rtlCol="0">
            <a:spAutoFit/>
          </a:bodyPr>
          <a:lstStyle/>
          <a:p>
            <a:pPr algn="ctr"/>
            <a:r>
              <a:rPr lang="en-US" dirty="0"/>
              <a:t>72</a:t>
            </a:r>
          </a:p>
        </p:txBody>
      </p:sp>
      <p:sp>
        <p:nvSpPr>
          <p:cNvPr id="13" name="TextBox 12">
            <a:extLst>
              <a:ext uri="{FF2B5EF4-FFF2-40B4-BE49-F238E27FC236}">
                <a16:creationId xmlns:a16="http://schemas.microsoft.com/office/drawing/2014/main" id="{39F23595-DACF-1D2F-04CB-F5B57F7F7E43}"/>
              </a:ext>
            </a:extLst>
          </p:cNvPr>
          <p:cNvSpPr txBox="1"/>
          <p:nvPr/>
        </p:nvSpPr>
        <p:spPr>
          <a:xfrm>
            <a:off x="4849444" y="3482445"/>
            <a:ext cx="421910" cy="369332"/>
          </a:xfrm>
          <a:prstGeom prst="rect">
            <a:avLst/>
          </a:prstGeom>
          <a:noFill/>
        </p:spPr>
        <p:txBody>
          <a:bodyPr wrap="none" rtlCol="0">
            <a:spAutoFit/>
          </a:bodyPr>
          <a:lstStyle/>
          <a:p>
            <a:pPr algn="ctr"/>
            <a:r>
              <a:rPr lang="en-US" dirty="0"/>
              <a:t>83</a:t>
            </a:r>
          </a:p>
        </p:txBody>
      </p:sp>
      <p:sp>
        <p:nvSpPr>
          <p:cNvPr id="15" name="TextBox 14">
            <a:extLst>
              <a:ext uri="{FF2B5EF4-FFF2-40B4-BE49-F238E27FC236}">
                <a16:creationId xmlns:a16="http://schemas.microsoft.com/office/drawing/2014/main" id="{01E5F6C3-C02B-10B2-848A-18C14F343D53}"/>
              </a:ext>
            </a:extLst>
          </p:cNvPr>
          <p:cNvSpPr txBox="1"/>
          <p:nvPr/>
        </p:nvSpPr>
        <p:spPr>
          <a:xfrm>
            <a:off x="4858753" y="3791763"/>
            <a:ext cx="421910" cy="369332"/>
          </a:xfrm>
          <a:prstGeom prst="rect">
            <a:avLst/>
          </a:prstGeom>
          <a:noFill/>
        </p:spPr>
        <p:txBody>
          <a:bodyPr wrap="none" rtlCol="0">
            <a:spAutoFit/>
          </a:bodyPr>
          <a:lstStyle/>
          <a:p>
            <a:pPr algn="ctr"/>
            <a:r>
              <a:rPr lang="en-US" dirty="0"/>
              <a:t>51</a:t>
            </a:r>
          </a:p>
        </p:txBody>
      </p:sp>
      <p:sp>
        <p:nvSpPr>
          <p:cNvPr id="17" name="Arrow: Right 16">
            <a:extLst>
              <a:ext uri="{FF2B5EF4-FFF2-40B4-BE49-F238E27FC236}">
                <a16:creationId xmlns:a16="http://schemas.microsoft.com/office/drawing/2014/main" id="{4D5F98D1-D5BE-34FB-C3E2-57686B0FCC87}"/>
              </a:ext>
            </a:extLst>
          </p:cNvPr>
          <p:cNvSpPr/>
          <p:nvPr/>
        </p:nvSpPr>
        <p:spPr>
          <a:xfrm>
            <a:off x="7852183" y="3284423"/>
            <a:ext cx="809020" cy="759258"/>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AEC0CEE-1F60-5963-86CF-F9154F33CC5B}"/>
              </a:ext>
            </a:extLst>
          </p:cNvPr>
          <p:cNvPicPr>
            <a:picLocks noChangeAspect="1"/>
          </p:cNvPicPr>
          <p:nvPr/>
        </p:nvPicPr>
        <p:blipFill>
          <a:blip r:embed="rId6"/>
          <a:stretch>
            <a:fillRect/>
          </a:stretch>
        </p:blipFill>
        <p:spPr>
          <a:xfrm>
            <a:off x="8963102" y="2437626"/>
            <a:ext cx="2438400" cy="2438400"/>
          </a:xfrm>
          <a:prstGeom prst="rect">
            <a:avLst/>
          </a:prstGeom>
        </p:spPr>
      </p:pic>
      <p:sp>
        <p:nvSpPr>
          <p:cNvPr id="14" name="TextBox 13">
            <a:extLst>
              <a:ext uri="{FF2B5EF4-FFF2-40B4-BE49-F238E27FC236}">
                <a16:creationId xmlns:a16="http://schemas.microsoft.com/office/drawing/2014/main" id="{33826DF0-4325-E152-725D-1589C4047C5B}"/>
              </a:ext>
            </a:extLst>
          </p:cNvPr>
          <p:cNvSpPr txBox="1"/>
          <p:nvPr/>
        </p:nvSpPr>
        <p:spPr>
          <a:xfrm>
            <a:off x="8731042" y="4971863"/>
            <a:ext cx="3041225" cy="461665"/>
          </a:xfrm>
          <a:prstGeom prst="rect">
            <a:avLst/>
          </a:prstGeom>
          <a:noFill/>
        </p:spPr>
        <p:txBody>
          <a:bodyPr wrap="square" rtlCol="0">
            <a:spAutoFit/>
          </a:bodyPr>
          <a:lstStyle/>
          <a:p>
            <a:pPr algn="ctr"/>
            <a:r>
              <a:rPr lang="en-US" sz="2400" dirty="0"/>
              <a:t>Output image</a:t>
            </a:r>
          </a:p>
        </p:txBody>
      </p:sp>
      <p:pic>
        <p:nvPicPr>
          <p:cNvPr id="16" name="Picture 15">
            <a:extLst>
              <a:ext uri="{FF2B5EF4-FFF2-40B4-BE49-F238E27FC236}">
                <a16:creationId xmlns:a16="http://schemas.microsoft.com/office/drawing/2014/main" id="{FA7E4A73-689C-708E-ECC8-5C0BDC5A1CD2}"/>
              </a:ext>
            </a:extLst>
          </p:cNvPr>
          <p:cNvPicPr>
            <a:picLocks noChangeAspect="1"/>
          </p:cNvPicPr>
          <p:nvPr/>
        </p:nvPicPr>
        <p:blipFill>
          <a:blip r:embed="rId7"/>
          <a:stretch>
            <a:fillRect/>
          </a:stretch>
        </p:blipFill>
        <p:spPr>
          <a:xfrm>
            <a:off x="8963102" y="2437626"/>
            <a:ext cx="2438400" cy="2438400"/>
          </a:xfrm>
          <a:prstGeom prst="rect">
            <a:avLst/>
          </a:prstGeom>
        </p:spPr>
      </p:pic>
    </p:spTree>
    <p:extLst>
      <p:ext uri="{BB962C8B-B14F-4D97-AF65-F5344CB8AC3E}">
        <p14:creationId xmlns:p14="http://schemas.microsoft.com/office/powerpoint/2010/main" val="2141523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C04AA4-D1AC-4A40-9480-64679AF86744}"/>
              </a:ext>
            </a:extLst>
          </p:cNvPr>
          <p:cNvSpPr>
            <a:spLocks noGrp="1"/>
          </p:cNvSpPr>
          <p:nvPr>
            <p:ph type="title"/>
          </p:nvPr>
        </p:nvSpPr>
        <p:spPr/>
        <p:txBody>
          <a:bodyPr>
            <a:normAutofit fontScale="90000"/>
          </a:bodyPr>
          <a:lstStyle/>
          <a:p>
            <a:r>
              <a:rPr lang="en-US" dirty="0"/>
              <a:t>Example: Randomly Sampling the Space of Face Images</a:t>
            </a:r>
          </a:p>
        </p:txBody>
      </p:sp>
      <p:sp>
        <p:nvSpPr>
          <p:cNvPr id="9" name="TextBox 8">
            <a:extLst>
              <a:ext uri="{FF2B5EF4-FFF2-40B4-BE49-F238E27FC236}">
                <a16:creationId xmlns:a16="http://schemas.microsoft.com/office/drawing/2014/main" id="{4285887A-7041-0B4D-A9A5-DA264D37D4D2}"/>
              </a:ext>
            </a:extLst>
          </p:cNvPr>
          <p:cNvSpPr txBox="1"/>
          <p:nvPr/>
        </p:nvSpPr>
        <p:spPr>
          <a:xfrm>
            <a:off x="4649706" y="6313198"/>
            <a:ext cx="2892587" cy="523220"/>
          </a:xfrm>
          <a:prstGeom prst="rect">
            <a:avLst/>
          </a:prstGeom>
          <a:noFill/>
        </p:spPr>
        <p:txBody>
          <a:bodyPr wrap="none" rtlCol="0" anchor="t">
            <a:spAutoFit/>
          </a:bodyPr>
          <a:lstStyle/>
          <a:p>
            <a:pPr algn="ctr"/>
            <a:r>
              <a:rPr lang="en-US" sz="2800" dirty="0">
                <a:hlinkClick r:id="rId3"/>
              </a:rPr>
              <a:t>Which face is real</a:t>
            </a:r>
            <a:r>
              <a:rPr lang="en-US" sz="2800" dirty="0"/>
              <a:t>?</a:t>
            </a:r>
          </a:p>
        </p:txBody>
      </p:sp>
      <p:grpSp>
        <p:nvGrpSpPr>
          <p:cNvPr id="14" name="Group 13">
            <a:extLst>
              <a:ext uri="{FF2B5EF4-FFF2-40B4-BE49-F238E27FC236}">
                <a16:creationId xmlns:a16="http://schemas.microsoft.com/office/drawing/2014/main" id="{DA5C4A5B-88EB-8B7B-B4AD-99185E4AC5C7}"/>
              </a:ext>
            </a:extLst>
          </p:cNvPr>
          <p:cNvGrpSpPr/>
          <p:nvPr/>
        </p:nvGrpSpPr>
        <p:grpSpPr>
          <a:xfrm>
            <a:off x="1921702" y="1686973"/>
            <a:ext cx="7925072" cy="4449055"/>
            <a:chOff x="1921702" y="1686973"/>
            <a:chExt cx="7925072" cy="4449055"/>
          </a:xfrm>
        </p:grpSpPr>
        <p:pic>
          <p:nvPicPr>
            <p:cNvPr id="1026" name="Picture 2">
              <a:extLst>
                <a:ext uri="{FF2B5EF4-FFF2-40B4-BE49-F238E27FC236}">
                  <a16:creationId xmlns:a16="http://schemas.microsoft.com/office/drawing/2014/main" id="{19801EE9-B455-CAE3-02F9-1CDE421016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1702" y="1686973"/>
              <a:ext cx="3864279" cy="38642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A5740D9-C37E-14C5-31B9-3B0E43AA5B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2496" y="1686973"/>
              <a:ext cx="3864278" cy="386427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374BAFE9-C9C4-742E-2F6A-714A00432C44}"/>
                </a:ext>
              </a:extLst>
            </p:cNvPr>
            <p:cNvGrpSpPr/>
            <p:nvPr/>
          </p:nvGrpSpPr>
          <p:grpSpPr>
            <a:xfrm>
              <a:off x="3679736" y="5551252"/>
              <a:ext cx="4523594" cy="584776"/>
              <a:chOff x="3695057" y="5551251"/>
              <a:chExt cx="4523594" cy="584776"/>
            </a:xfrm>
          </p:grpSpPr>
          <p:sp>
            <p:nvSpPr>
              <p:cNvPr id="11" name="TextBox 10">
                <a:extLst>
                  <a:ext uri="{FF2B5EF4-FFF2-40B4-BE49-F238E27FC236}">
                    <a16:creationId xmlns:a16="http://schemas.microsoft.com/office/drawing/2014/main" id="{6C295755-2832-1C3A-25AD-F7DD4AD3C3D4}"/>
                  </a:ext>
                </a:extLst>
              </p:cNvPr>
              <p:cNvSpPr txBox="1"/>
              <p:nvPr/>
            </p:nvSpPr>
            <p:spPr>
              <a:xfrm>
                <a:off x="3695057" y="5551252"/>
                <a:ext cx="449162" cy="584775"/>
              </a:xfrm>
              <a:prstGeom prst="rect">
                <a:avLst/>
              </a:prstGeom>
              <a:noFill/>
            </p:spPr>
            <p:txBody>
              <a:bodyPr wrap="square" rtlCol="0">
                <a:spAutoFit/>
              </a:bodyPr>
              <a:lstStyle/>
              <a:p>
                <a:r>
                  <a:rPr lang="en-US" sz="3200" dirty="0"/>
                  <a:t>A</a:t>
                </a:r>
              </a:p>
            </p:txBody>
          </p:sp>
          <p:sp>
            <p:nvSpPr>
              <p:cNvPr id="13" name="TextBox 12">
                <a:extLst>
                  <a:ext uri="{FF2B5EF4-FFF2-40B4-BE49-F238E27FC236}">
                    <a16:creationId xmlns:a16="http://schemas.microsoft.com/office/drawing/2014/main" id="{5E5EB518-E456-E9A1-816A-5F2201F31EAC}"/>
                  </a:ext>
                </a:extLst>
              </p:cNvPr>
              <p:cNvSpPr txBox="1"/>
              <p:nvPr/>
            </p:nvSpPr>
            <p:spPr>
              <a:xfrm>
                <a:off x="7798343" y="5551251"/>
                <a:ext cx="420308" cy="584775"/>
              </a:xfrm>
              <a:prstGeom prst="rect">
                <a:avLst/>
              </a:prstGeom>
              <a:noFill/>
            </p:spPr>
            <p:txBody>
              <a:bodyPr wrap="none" rtlCol="0">
                <a:spAutoFit/>
              </a:bodyPr>
              <a:lstStyle/>
              <a:p>
                <a:pPr algn="ctr"/>
                <a:r>
                  <a:rPr lang="en-US" sz="3200" dirty="0"/>
                  <a:t>B</a:t>
                </a:r>
              </a:p>
            </p:txBody>
          </p:sp>
        </p:grpSp>
      </p:grpSp>
    </p:spTree>
    <p:extLst>
      <p:ext uri="{BB962C8B-B14F-4D97-AF65-F5344CB8AC3E}">
        <p14:creationId xmlns:p14="http://schemas.microsoft.com/office/powerpoint/2010/main" val="5348818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A205B-0C93-B3BE-0AFC-6AB51404080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9A9077B-70BC-46F4-BAB7-11D8D8DC2323}"/>
              </a:ext>
            </a:extLst>
          </p:cNvPr>
          <p:cNvSpPr>
            <a:spLocks noGrp="1"/>
          </p:cNvSpPr>
          <p:nvPr>
            <p:ph type="title"/>
          </p:nvPr>
        </p:nvSpPr>
        <p:spPr/>
        <p:txBody>
          <a:bodyPr>
            <a:normAutofit fontScale="90000"/>
          </a:bodyPr>
          <a:lstStyle/>
          <a:p>
            <a:r>
              <a:rPr lang="en-US" dirty="0"/>
              <a:t>Example: Randomly Sampling the Space of Face Images</a:t>
            </a:r>
          </a:p>
        </p:txBody>
      </p:sp>
      <p:sp>
        <p:nvSpPr>
          <p:cNvPr id="9" name="TextBox 8">
            <a:extLst>
              <a:ext uri="{FF2B5EF4-FFF2-40B4-BE49-F238E27FC236}">
                <a16:creationId xmlns:a16="http://schemas.microsoft.com/office/drawing/2014/main" id="{DCCBD6FF-89DB-EB90-701A-924EAE6FCA32}"/>
              </a:ext>
            </a:extLst>
          </p:cNvPr>
          <p:cNvSpPr txBox="1"/>
          <p:nvPr/>
        </p:nvSpPr>
        <p:spPr>
          <a:xfrm>
            <a:off x="4649706" y="6313198"/>
            <a:ext cx="2892587" cy="523220"/>
          </a:xfrm>
          <a:prstGeom prst="rect">
            <a:avLst/>
          </a:prstGeom>
          <a:noFill/>
        </p:spPr>
        <p:txBody>
          <a:bodyPr wrap="none" rtlCol="0" anchor="t">
            <a:spAutoFit/>
          </a:bodyPr>
          <a:lstStyle/>
          <a:p>
            <a:pPr algn="ctr"/>
            <a:r>
              <a:rPr lang="en-US" sz="2800" dirty="0">
                <a:hlinkClick r:id="rId3"/>
              </a:rPr>
              <a:t>Which face is real</a:t>
            </a:r>
            <a:r>
              <a:rPr lang="en-US" sz="2800" dirty="0"/>
              <a:t>?</a:t>
            </a:r>
          </a:p>
        </p:txBody>
      </p:sp>
      <p:pic>
        <p:nvPicPr>
          <p:cNvPr id="1026" name="Picture 2">
            <a:extLst>
              <a:ext uri="{FF2B5EF4-FFF2-40B4-BE49-F238E27FC236}">
                <a16:creationId xmlns:a16="http://schemas.microsoft.com/office/drawing/2014/main" id="{663CDE47-3FE1-2D07-778A-3BBF992413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1702" y="1686973"/>
            <a:ext cx="3864279" cy="38642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629D4DF-47B4-956B-C795-E7CF758AAA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8467" y="1686973"/>
            <a:ext cx="3864278" cy="3864278"/>
          </a:xfrm>
          <a:prstGeom prst="rect">
            <a:avLst/>
          </a:prstGeom>
          <a:noFill/>
          <a:ln w="76200">
            <a:solidFill>
              <a:srgbClr val="00B050"/>
            </a:solidFill>
          </a:ln>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8B33C29E-304B-DCA8-B630-F9065AE79428}"/>
              </a:ext>
            </a:extLst>
          </p:cNvPr>
          <p:cNvGrpSpPr/>
          <p:nvPr/>
        </p:nvGrpSpPr>
        <p:grpSpPr>
          <a:xfrm>
            <a:off x="3679736" y="5551252"/>
            <a:ext cx="4523594" cy="584776"/>
            <a:chOff x="3695057" y="5551251"/>
            <a:chExt cx="4523594" cy="584776"/>
          </a:xfrm>
        </p:grpSpPr>
        <p:sp>
          <p:nvSpPr>
            <p:cNvPr id="6" name="TextBox 5">
              <a:extLst>
                <a:ext uri="{FF2B5EF4-FFF2-40B4-BE49-F238E27FC236}">
                  <a16:creationId xmlns:a16="http://schemas.microsoft.com/office/drawing/2014/main" id="{5A82DB82-A8F6-9B9B-DCD9-B15D7A1DECD9}"/>
                </a:ext>
              </a:extLst>
            </p:cNvPr>
            <p:cNvSpPr txBox="1"/>
            <p:nvPr/>
          </p:nvSpPr>
          <p:spPr>
            <a:xfrm>
              <a:off x="3695057" y="5551252"/>
              <a:ext cx="449162" cy="584775"/>
            </a:xfrm>
            <a:prstGeom prst="rect">
              <a:avLst/>
            </a:prstGeom>
            <a:noFill/>
          </p:spPr>
          <p:txBody>
            <a:bodyPr wrap="square" rtlCol="0">
              <a:spAutoFit/>
            </a:bodyPr>
            <a:lstStyle/>
            <a:p>
              <a:r>
                <a:rPr lang="en-US" sz="3200" dirty="0"/>
                <a:t>A</a:t>
              </a:r>
            </a:p>
          </p:txBody>
        </p:sp>
        <p:sp>
          <p:nvSpPr>
            <p:cNvPr id="7" name="TextBox 6">
              <a:extLst>
                <a:ext uri="{FF2B5EF4-FFF2-40B4-BE49-F238E27FC236}">
                  <a16:creationId xmlns:a16="http://schemas.microsoft.com/office/drawing/2014/main" id="{28B7EEB2-1932-6562-80D3-01BD8DD7AFFE}"/>
                </a:ext>
              </a:extLst>
            </p:cNvPr>
            <p:cNvSpPr txBox="1"/>
            <p:nvPr/>
          </p:nvSpPr>
          <p:spPr>
            <a:xfrm>
              <a:off x="7798343" y="5551251"/>
              <a:ext cx="420308" cy="584775"/>
            </a:xfrm>
            <a:prstGeom prst="rect">
              <a:avLst/>
            </a:prstGeom>
            <a:noFill/>
          </p:spPr>
          <p:txBody>
            <a:bodyPr wrap="none" rtlCol="0">
              <a:spAutoFit/>
            </a:bodyPr>
            <a:lstStyle/>
            <a:p>
              <a:pPr algn="ctr"/>
              <a:r>
                <a:rPr lang="en-US" sz="3200" dirty="0"/>
                <a:t>B</a:t>
              </a:r>
            </a:p>
          </p:txBody>
        </p:sp>
      </p:grpSp>
    </p:spTree>
    <p:extLst>
      <p:ext uri="{BB962C8B-B14F-4D97-AF65-F5344CB8AC3E}">
        <p14:creationId xmlns:p14="http://schemas.microsoft.com/office/powerpoint/2010/main" val="9923109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238AE-B59E-4C3D-AA16-FB25D7EE6ACB}"/>
              </a:ext>
            </a:extLst>
          </p:cNvPr>
          <p:cNvSpPr>
            <a:spLocks noGrp="1"/>
          </p:cNvSpPr>
          <p:nvPr>
            <p:ph type="title"/>
          </p:nvPr>
        </p:nvSpPr>
        <p:spPr/>
        <p:txBody>
          <a:bodyPr>
            <a:normAutofit/>
          </a:bodyPr>
          <a:lstStyle/>
          <a:p>
            <a:r>
              <a:rPr lang="en-US" sz="4400" dirty="0" err="1"/>
              <a:t>StyleGAN</a:t>
            </a:r>
          </a:p>
        </p:txBody>
      </p:sp>
      <p:pic>
        <p:nvPicPr>
          <p:cNvPr id="3" name="Picture 3" descr="A group of people posing for the camera&#10;&#10;Description generated with very high confidence">
            <a:extLst>
              <a:ext uri="{FF2B5EF4-FFF2-40B4-BE49-F238E27FC236}">
                <a16:creationId xmlns:a16="http://schemas.microsoft.com/office/drawing/2014/main" id="{C8D337C6-9A51-430D-BE01-CC9D4D9102E2}"/>
              </a:ext>
            </a:extLst>
          </p:cNvPr>
          <p:cNvPicPr>
            <a:picLocks noChangeAspect="1"/>
          </p:cNvPicPr>
          <p:nvPr/>
        </p:nvPicPr>
        <p:blipFill>
          <a:blip r:embed="rId3"/>
          <a:stretch>
            <a:fillRect/>
          </a:stretch>
        </p:blipFill>
        <p:spPr>
          <a:xfrm>
            <a:off x="3567463" y="350949"/>
            <a:ext cx="8345344" cy="5008562"/>
          </a:xfrm>
          <a:prstGeom prst="rect">
            <a:avLst/>
          </a:prstGeom>
        </p:spPr>
      </p:pic>
      <p:sp>
        <p:nvSpPr>
          <p:cNvPr id="5" name="TextBox 4">
            <a:extLst>
              <a:ext uri="{FF2B5EF4-FFF2-40B4-BE49-F238E27FC236}">
                <a16:creationId xmlns:a16="http://schemas.microsoft.com/office/drawing/2014/main" id="{EE8B26AB-CCBC-46C6-99D0-36C1A6328865}"/>
              </a:ext>
            </a:extLst>
          </p:cNvPr>
          <p:cNvSpPr txBox="1"/>
          <p:nvPr/>
        </p:nvSpPr>
        <p:spPr>
          <a:xfrm>
            <a:off x="-253834" y="6393312"/>
            <a:ext cx="4930077" cy="4520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marL="0" marR="0" indent="0" algn="ctr" defTabSz="821531">
              <a:lnSpc>
                <a:spcPct val="100000"/>
              </a:lnSpc>
              <a:spcBef>
                <a:spcPts val="0"/>
              </a:spcBef>
              <a:spcAft>
                <a:spcPts val="0"/>
              </a:spcAft>
              <a:buClrTx/>
              <a:buSzTx/>
              <a:buNone/>
              <a:tabLst/>
            </a:pPr>
            <a:r>
              <a:rPr lang="en-US" sz="2000" dirty="0">
                <a:latin typeface="+mj-lt"/>
                <a:hlinkClick r:id="rId4"/>
              </a:rPr>
              <a:t>https://github.com/NVlabs/stylegan</a:t>
            </a:r>
            <a:endParaRPr lang="en-US" sz="2000" dirty="0">
              <a:latin typeface="+mj-lt"/>
            </a:endParaRPr>
          </a:p>
        </p:txBody>
      </p:sp>
      <p:sp>
        <p:nvSpPr>
          <p:cNvPr id="8" name="TextBox 7">
            <a:extLst>
              <a:ext uri="{FF2B5EF4-FFF2-40B4-BE49-F238E27FC236}">
                <a16:creationId xmlns:a16="http://schemas.microsoft.com/office/drawing/2014/main" id="{DA78546B-67E7-4171-B7D2-052AF9E31C15}"/>
              </a:ext>
            </a:extLst>
          </p:cNvPr>
          <p:cNvSpPr txBox="1"/>
          <p:nvPr/>
        </p:nvSpPr>
        <p:spPr>
          <a:xfrm>
            <a:off x="110066" y="5623274"/>
            <a:ext cx="11309774" cy="830997"/>
          </a:xfrm>
          <a:prstGeom prst="rect">
            <a:avLst/>
          </a:prstGeom>
          <a:noFill/>
        </p:spPr>
        <p:txBody>
          <a:bodyPr wrap="square">
            <a:spAutoFit/>
          </a:bodyPr>
          <a:lstStyle/>
          <a:p>
            <a:r>
              <a:rPr lang="en-US" sz="2400" b="1" dirty="0"/>
              <a:t>A Style-Based Generator Architecture for Generative Adversarial Networks</a:t>
            </a:r>
          </a:p>
          <a:p>
            <a:r>
              <a:rPr lang="en-US" sz="2400" dirty="0" err="1"/>
              <a:t>Tero</a:t>
            </a:r>
            <a:r>
              <a:rPr lang="en-US" sz="2400" dirty="0"/>
              <a:t> </a:t>
            </a:r>
            <a:r>
              <a:rPr lang="en-US" sz="2400" dirty="0" err="1"/>
              <a:t>Karras</a:t>
            </a:r>
            <a:r>
              <a:rPr lang="en-US" sz="2400" dirty="0"/>
              <a:t>, </a:t>
            </a:r>
            <a:r>
              <a:rPr lang="en-US" sz="2400" dirty="0" err="1"/>
              <a:t>Samuli</a:t>
            </a:r>
            <a:r>
              <a:rPr lang="en-US" sz="2400" dirty="0"/>
              <a:t> Laine, Timo Aila</a:t>
            </a:r>
          </a:p>
        </p:txBody>
      </p:sp>
    </p:spTree>
    <p:extLst>
      <p:ext uri="{BB962C8B-B14F-4D97-AF65-F5344CB8AC3E}">
        <p14:creationId xmlns:p14="http://schemas.microsoft.com/office/powerpoint/2010/main" val="41865123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B242F-C803-43EB-8FA2-B1288CE3DD5F}"/>
              </a:ext>
            </a:extLst>
          </p:cNvPr>
          <p:cNvSpPr>
            <a:spLocks noGrp="1"/>
          </p:cNvSpPr>
          <p:nvPr>
            <p:ph type="title"/>
          </p:nvPr>
        </p:nvSpPr>
        <p:spPr/>
        <p:txBody>
          <a:bodyPr/>
          <a:lstStyle/>
          <a:p>
            <a:r>
              <a:rPr lang="en-US" dirty="0"/>
              <a:t>StyleGAN2 [2020]</a:t>
            </a:r>
          </a:p>
        </p:txBody>
      </p:sp>
      <p:sp>
        <p:nvSpPr>
          <p:cNvPr id="7" name="TextBox 6">
            <a:extLst>
              <a:ext uri="{FF2B5EF4-FFF2-40B4-BE49-F238E27FC236}">
                <a16:creationId xmlns:a16="http://schemas.microsoft.com/office/drawing/2014/main" id="{45C69308-2E64-446C-9383-7A8C9C75C22C}"/>
              </a:ext>
            </a:extLst>
          </p:cNvPr>
          <p:cNvSpPr txBox="1"/>
          <p:nvPr/>
        </p:nvSpPr>
        <p:spPr>
          <a:xfrm>
            <a:off x="352213" y="6332908"/>
            <a:ext cx="6096000" cy="369332"/>
          </a:xfrm>
          <a:prstGeom prst="rect">
            <a:avLst/>
          </a:prstGeom>
          <a:noFill/>
        </p:spPr>
        <p:txBody>
          <a:bodyPr wrap="square">
            <a:spAutoFit/>
          </a:bodyPr>
          <a:lstStyle/>
          <a:p>
            <a:r>
              <a:rPr lang="en-US" dirty="0">
                <a:hlinkClick r:id="rId2"/>
              </a:rPr>
              <a:t>https://github.com/NVlabs/stylegan2</a:t>
            </a:r>
            <a:r>
              <a:rPr lang="en-US" dirty="0"/>
              <a:t> </a:t>
            </a:r>
          </a:p>
        </p:txBody>
      </p:sp>
      <p:pic>
        <p:nvPicPr>
          <p:cNvPr id="1030" name="Picture 6" descr="Teaser image">
            <a:extLst>
              <a:ext uri="{FF2B5EF4-FFF2-40B4-BE49-F238E27FC236}">
                <a16:creationId xmlns:a16="http://schemas.microsoft.com/office/drawing/2014/main" id="{07380CAE-D6BA-4318-AFA4-17E65AE426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91825"/>
            <a:ext cx="12212324" cy="30530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8FA07A8-6C19-4AD0-8BCB-B2705176FCFF}"/>
              </a:ext>
            </a:extLst>
          </p:cNvPr>
          <p:cNvSpPr txBox="1"/>
          <p:nvPr/>
        </p:nvSpPr>
        <p:spPr>
          <a:xfrm>
            <a:off x="352212" y="4766010"/>
            <a:ext cx="11474027" cy="830997"/>
          </a:xfrm>
          <a:prstGeom prst="rect">
            <a:avLst/>
          </a:prstGeom>
          <a:noFill/>
        </p:spPr>
        <p:txBody>
          <a:bodyPr wrap="square">
            <a:spAutoFit/>
          </a:bodyPr>
          <a:lstStyle/>
          <a:p>
            <a:r>
              <a:rPr lang="en-US" sz="2400" b="1" dirty="0"/>
              <a:t>Analyzing and Improving the Image Quality of </a:t>
            </a:r>
            <a:r>
              <a:rPr lang="en-US" sz="2400" b="1" dirty="0" err="1"/>
              <a:t>StyleGAN</a:t>
            </a:r>
            <a:endParaRPr lang="en-US" sz="2400" b="1" dirty="0"/>
          </a:p>
          <a:p>
            <a:r>
              <a:rPr lang="en-US" sz="2400" dirty="0" err="1"/>
              <a:t>Tero</a:t>
            </a:r>
            <a:r>
              <a:rPr lang="en-US" sz="2400" dirty="0"/>
              <a:t> </a:t>
            </a:r>
            <a:r>
              <a:rPr lang="en-US" sz="2400" dirty="0" err="1"/>
              <a:t>Karras</a:t>
            </a:r>
            <a:r>
              <a:rPr lang="en-US" sz="2400" dirty="0"/>
              <a:t>, </a:t>
            </a:r>
            <a:r>
              <a:rPr lang="en-US" sz="2400" dirty="0" err="1"/>
              <a:t>Samuli</a:t>
            </a:r>
            <a:r>
              <a:rPr lang="en-US" sz="2400" dirty="0"/>
              <a:t> Laine, </a:t>
            </a:r>
            <a:r>
              <a:rPr lang="en-US" sz="2400" dirty="0" err="1"/>
              <a:t>Miika</a:t>
            </a:r>
            <a:r>
              <a:rPr lang="en-US" sz="2400" dirty="0"/>
              <a:t> </a:t>
            </a:r>
            <a:r>
              <a:rPr lang="en-US" sz="2400" dirty="0" err="1"/>
              <a:t>Aittala</a:t>
            </a:r>
            <a:r>
              <a:rPr lang="en-US" sz="2400" dirty="0"/>
              <a:t>, </a:t>
            </a:r>
            <a:r>
              <a:rPr lang="en-US" sz="2400" dirty="0" err="1"/>
              <a:t>Janne</a:t>
            </a:r>
            <a:r>
              <a:rPr lang="en-US" sz="2400" dirty="0"/>
              <a:t> </a:t>
            </a:r>
            <a:r>
              <a:rPr lang="en-US" sz="2400" dirty="0" err="1"/>
              <a:t>Hellsten</a:t>
            </a:r>
            <a:r>
              <a:rPr lang="en-US" sz="2400" dirty="0"/>
              <a:t>, Jaakko </a:t>
            </a:r>
            <a:r>
              <a:rPr lang="en-US" sz="2400" dirty="0" err="1"/>
              <a:t>Lehtinen</a:t>
            </a:r>
            <a:r>
              <a:rPr lang="en-US" sz="2400" dirty="0"/>
              <a:t>, Timo Aila</a:t>
            </a:r>
          </a:p>
        </p:txBody>
      </p:sp>
    </p:spTree>
    <p:extLst>
      <p:ext uri="{BB962C8B-B14F-4D97-AF65-F5344CB8AC3E}">
        <p14:creationId xmlns:p14="http://schemas.microsoft.com/office/powerpoint/2010/main" val="2768211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lose up of a piece of paper&#10;&#10;Description automatically generated">
            <a:extLst>
              <a:ext uri="{FF2B5EF4-FFF2-40B4-BE49-F238E27FC236}">
                <a16:creationId xmlns:a16="http://schemas.microsoft.com/office/drawing/2014/main" id="{E7346555-9C65-F34C-9B42-A488FBC367DD}"/>
              </a:ext>
            </a:extLst>
          </p:cNvPr>
          <p:cNvPicPr>
            <a:picLocks noChangeAspect="1"/>
          </p:cNvPicPr>
          <p:nvPr/>
        </p:nvPicPr>
        <p:blipFill>
          <a:blip r:embed="rId3"/>
          <a:stretch>
            <a:fillRect/>
          </a:stretch>
        </p:blipFill>
        <p:spPr>
          <a:xfrm>
            <a:off x="5466921" y="343068"/>
            <a:ext cx="6237399" cy="4678050"/>
          </a:xfrm>
          <a:prstGeom prst="rect">
            <a:avLst/>
          </a:prstGeom>
        </p:spPr>
      </p:pic>
      <p:sp>
        <p:nvSpPr>
          <p:cNvPr id="4" name="Title 3">
            <a:extLst>
              <a:ext uri="{FF2B5EF4-FFF2-40B4-BE49-F238E27FC236}">
                <a16:creationId xmlns:a16="http://schemas.microsoft.com/office/drawing/2014/main" id="{17C56031-5AC6-D34F-8BF3-9856BBED73F1}"/>
              </a:ext>
            </a:extLst>
          </p:cNvPr>
          <p:cNvSpPr>
            <a:spLocks noGrp="1"/>
          </p:cNvSpPr>
          <p:nvPr>
            <p:ph type="title"/>
          </p:nvPr>
        </p:nvSpPr>
        <p:spPr/>
        <p:txBody>
          <a:bodyPr>
            <a:normAutofit/>
          </a:bodyPr>
          <a:lstStyle/>
          <a:p>
            <a:r>
              <a:rPr lang="en-US" dirty="0"/>
              <a:t>Linear Dimensionality Reduction: 3D-&gt;2D</a:t>
            </a:r>
          </a:p>
        </p:txBody>
      </p:sp>
      <p:sp>
        <p:nvSpPr>
          <p:cNvPr id="5" name="Content Placeholder 4">
            <a:extLst>
              <a:ext uri="{FF2B5EF4-FFF2-40B4-BE49-F238E27FC236}">
                <a16:creationId xmlns:a16="http://schemas.microsoft.com/office/drawing/2014/main" id="{9837281E-3A80-584A-BB56-5D9648E18D29}"/>
              </a:ext>
            </a:extLst>
          </p:cNvPr>
          <p:cNvSpPr>
            <a:spLocks noGrp="1"/>
          </p:cNvSpPr>
          <p:nvPr>
            <p:ph idx="1"/>
          </p:nvPr>
        </p:nvSpPr>
        <p:spPr>
          <a:xfrm>
            <a:off x="377241" y="1367756"/>
            <a:ext cx="4987239" cy="5449177"/>
          </a:xfrm>
        </p:spPr>
        <p:txBody>
          <a:bodyPr>
            <a:normAutofit fontScale="85000" lnSpcReduction="20000"/>
          </a:bodyPr>
          <a:lstStyle/>
          <a:p>
            <a:pPr>
              <a:lnSpc>
                <a:spcPct val="110000"/>
              </a:lnSpc>
            </a:pPr>
            <a:r>
              <a:rPr lang="en-US" dirty="0"/>
              <a:t>Similar to 1D case, we can fit a plane to the data, and transform our coordinate system so that plane becomes the x-y plane</a:t>
            </a:r>
            <a:endParaRPr lang="en-US" sz="1300" dirty="0"/>
          </a:p>
          <a:p>
            <a:pPr>
              <a:lnSpc>
                <a:spcPct val="110000"/>
              </a:lnSpc>
            </a:pPr>
            <a:r>
              <a:rPr lang="en-US" dirty="0"/>
              <a:t>“Plane fitting”</a:t>
            </a:r>
          </a:p>
          <a:p>
            <a:pPr>
              <a:lnSpc>
                <a:spcPct val="110000"/>
              </a:lnSpc>
            </a:pPr>
            <a:r>
              <a:rPr lang="en-US" dirty="0"/>
              <a:t>Now we only need to store two numbers for each point (and the plane parameters)</a:t>
            </a:r>
            <a:endParaRPr lang="en-US" sz="1300" dirty="0"/>
          </a:p>
          <a:p>
            <a:pPr>
              <a:lnSpc>
                <a:spcPct val="110000"/>
              </a:lnSpc>
            </a:pPr>
            <a:r>
              <a:rPr lang="en-US" dirty="0"/>
              <a:t>More generally: look for the 2D subspace that best fits the data, and ignore the remaining dimensions</a:t>
            </a:r>
          </a:p>
        </p:txBody>
      </p:sp>
      <p:grpSp>
        <p:nvGrpSpPr>
          <p:cNvPr id="2" name="Group 1">
            <a:extLst>
              <a:ext uri="{FF2B5EF4-FFF2-40B4-BE49-F238E27FC236}">
                <a16:creationId xmlns:a16="http://schemas.microsoft.com/office/drawing/2014/main" id="{8B032285-8A1D-1743-B4DF-52291EAEE6EF}"/>
              </a:ext>
            </a:extLst>
          </p:cNvPr>
          <p:cNvGrpSpPr/>
          <p:nvPr/>
        </p:nvGrpSpPr>
        <p:grpSpPr>
          <a:xfrm>
            <a:off x="6510472" y="4719759"/>
            <a:ext cx="5311414" cy="1881972"/>
            <a:chOff x="6510472" y="4632960"/>
            <a:chExt cx="5311414" cy="1881972"/>
          </a:xfrm>
        </p:grpSpPr>
        <p:pic>
          <p:nvPicPr>
            <p:cNvPr id="6" name="Picture 5" descr="A picture containing person, man, holding, standing&#10;&#10;Description automatically generated">
              <a:extLst>
                <a:ext uri="{FF2B5EF4-FFF2-40B4-BE49-F238E27FC236}">
                  <a16:creationId xmlns:a16="http://schemas.microsoft.com/office/drawing/2014/main" id="{05A9D3A9-2683-2341-8E05-872EFCFE6FEF}"/>
                </a:ext>
              </a:extLst>
            </p:cNvPr>
            <p:cNvPicPr>
              <a:picLocks noChangeAspect="1"/>
            </p:cNvPicPr>
            <p:nvPr/>
          </p:nvPicPr>
          <p:blipFill>
            <a:blip r:embed="rId4"/>
            <a:stretch>
              <a:fillRect/>
            </a:stretch>
          </p:blipFill>
          <p:spPr>
            <a:xfrm rot="5400000">
              <a:off x="6510472" y="4632960"/>
              <a:ext cx="1881972" cy="1881972"/>
            </a:xfrm>
            <a:prstGeom prst="rect">
              <a:avLst/>
            </a:prstGeom>
          </p:spPr>
        </p:pic>
        <p:sp>
          <p:nvSpPr>
            <p:cNvPr id="7" name="TextBox 6">
              <a:extLst>
                <a:ext uri="{FF2B5EF4-FFF2-40B4-BE49-F238E27FC236}">
                  <a16:creationId xmlns:a16="http://schemas.microsoft.com/office/drawing/2014/main" id="{8977FB0C-4C50-934B-8A84-1649BCBD8384}"/>
                </a:ext>
              </a:extLst>
            </p:cNvPr>
            <p:cNvSpPr txBox="1"/>
            <p:nvPr/>
          </p:nvSpPr>
          <p:spPr>
            <a:xfrm>
              <a:off x="8502281" y="4947084"/>
              <a:ext cx="3319605" cy="1200329"/>
            </a:xfrm>
            <a:prstGeom prst="rect">
              <a:avLst/>
            </a:prstGeom>
            <a:noFill/>
          </p:spPr>
          <p:txBody>
            <a:bodyPr wrap="square" rtlCol="0">
              <a:spAutoFit/>
            </a:bodyPr>
            <a:lstStyle/>
            <a:p>
              <a:r>
                <a:rPr lang="en-US" dirty="0"/>
                <a:t>Think of this as data that sits on a flat sheet of paper, suspended in 3D space. We will come back to this analogy in a couple slides…</a:t>
              </a:r>
            </a:p>
          </p:txBody>
        </p:sp>
      </p:grpSp>
    </p:spTree>
    <p:extLst>
      <p:ext uri="{BB962C8B-B14F-4D97-AF65-F5344CB8AC3E}">
        <p14:creationId xmlns:p14="http://schemas.microsoft.com/office/powerpoint/2010/main" val="414683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B9C2D-CAC0-4EAD-9094-606E949AB29A}"/>
              </a:ext>
            </a:extLst>
          </p:cNvPr>
          <p:cNvSpPr>
            <a:spLocks noGrp="1"/>
          </p:cNvSpPr>
          <p:nvPr>
            <p:ph type="title"/>
          </p:nvPr>
        </p:nvSpPr>
        <p:spPr/>
        <p:txBody>
          <a:bodyPr/>
          <a:lstStyle/>
          <a:p>
            <a:r>
              <a:rPr lang="en-US" dirty="0"/>
              <a:t>StyleGAN3 [2021]</a:t>
            </a:r>
          </a:p>
        </p:txBody>
      </p:sp>
      <p:pic>
        <p:nvPicPr>
          <p:cNvPr id="4" name="video_4_beaches_interpolations">
            <a:hlinkClick r:id="" action="ppaction://media"/>
            <a:extLst>
              <a:ext uri="{FF2B5EF4-FFF2-40B4-BE49-F238E27FC236}">
                <a16:creationId xmlns:a16="http://schemas.microsoft.com/office/drawing/2014/main" id="{7E485F8D-E2A1-4B4B-A7C1-DD14FE42B9C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35573" y="1417638"/>
            <a:ext cx="8520854" cy="4260428"/>
          </a:xfrm>
          <a:prstGeom prst="rect">
            <a:avLst/>
          </a:prstGeom>
        </p:spPr>
      </p:pic>
      <p:sp>
        <p:nvSpPr>
          <p:cNvPr id="8" name="TextBox 7">
            <a:extLst>
              <a:ext uri="{FF2B5EF4-FFF2-40B4-BE49-F238E27FC236}">
                <a16:creationId xmlns:a16="http://schemas.microsoft.com/office/drawing/2014/main" id="{4A2A1D5B-4330-4A29-BF86-9612FD126C65}"/>
              </a:ext>
            </a:extLst>
          </p:cNvPr>
          <p:cNvSpPr txBox="1"/>
          <p:nvPr/>
        </p:nvSpPr>
        <p:spPr>
          <a:xfrm>
            <a:off x="609600" y="5875476"/>
            <a:ext cx="10871200" cy="707886"/>
          </a:xfrm>
          <a:prstGeom prst="rect">
            <a:avLst/>
          </a:prstGeom>
          <a:noFill/>
        </p:spPr>
        <p:txBody>
          <a:bodyPr wrap="square">
            <a:spAutoFit/>
          </a:bodyPr>
          <a:lstStyle/>
          <a:p>
            <a:r>
              <a:rPr lang="en-US" sz="2000" b="1" dirty="0"/>
              <a:t>Alias-Free Generative Adversarial Networks (StyleGAN3)</a:t>
            </a:r>
          </a:p>
          <a:p>
            <a:r>
              <a:rPr lang="en-US" sz="2000" dirty="0" err="1"/>
              <a:t>Tero</a:t>
            </a:r>
            <a:r>
              <a:rPr lang="en-US" sz="2000" dirty="0"/>
              <a:t> </a:t>
            </a:r>
            <a:r>
              <a:rPr lang="en-US" sz="2000" dirty="0" err="1"/>
              <a:t>Karras</a:t>
            </a:r>
            <a:r>
              <a:rPr lang="en-US" sz="2000" dirty="0"/>
              <a:t>, </a:t>
            </a:r>
            <a:r>
              <a:rPr lang="en-US" sz="2000" dirty="0" err="1"/>
              <a:t>Miika</a:t>
            </a:r>
            <a:r>
              <a:rPr lang="en-US" sz="2000" dirty="0"/>
              <a:t> </a:t>
            </a:r>
            <a:r>
              <a:rPr lang="en-US" sz="2000" dirty="0" err="1"/>
              <a:t>Aittala</a:t>
            </a:r>
            <a:r>
              <a:rPr lang="en-US" sz="2000" dirty="0"/>
              <a:t>, </a:t>
            </a:r>
            <a:r>
              <a:rPr lang="en-US" sz="2000" dirty="0" err="1"/>
              <a:t>Samuli</a:t>
            </a:r>
            <a:r>
              <a:rPr lang="en-US" sz="2000" dirty="0"/>
              <a:t> Laine, Erik </a:t>
            </a:r>
            <a:r>
              <a:rPr lang="en-US" sz="2000" dirty="0" err="1"/>
              <a:t>Härkönen</a:t>
            </a:r>
            <a:r>
              <a:rPr lang="en-US" sz="2000" dirty="0"/>
              <a:t>, </a:t>
            </a:r>
            <a:r>
              <a:rPr lang="en-US" sz="2000" dirty="0" err="1"/>
              <a:t>Janne</a:t>
            </a:r>
            <a:r>
              <a:rPr lang="en-US" sz="2000" dirty="0"/>
              <a:t> </a:t>
            </a:r>
            <a:r>
              <a:rPr lang="en-US" sz="2000" dirty="0" err="1"/>
              <a:t>Hellsten</a:t>
            </a:r>
            <a:r>
              <a:rPr lang="en-US" sz="2000" dirty="0"/>
              <a:t>, Jaakko </a:t>
            </a:r>
            <a:r>
              <a:rPr lang="en-US" sz="2000" dirty="0" err="1"/>
              <a:t>Lehtinen</a:t>
            </a:r>
            <a:r>
              <a:rPr lang="en-US" sz="2000" dirty="0"/>
              <a:t>, Timo Aila</a:t>
            </a:r>
          </a:p>
        </p:txBody>
      </p:sp>
    </p:spTree>
    <p:extLst>
      <p:ext uri="{BB962C8B-B14F-4D97-AF65-F5344CB8AC3E}">
        <p14:creationId xmlns:p14="http://schemas.microsoft.com/office/powerpoint/2010/main" val="25876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video_3_afhq_interpolations">
            <a:hlinkClick r:id="" action="ppaction://media"/>
            <a:extLst>
              <a:ext uri="{FF2B5EF4-FFF2-40B4-BE49-F238E27FC236}">
                <a16:creationId xmlns:a16="http://schemas.microsoft.com/office/drawing/2014/main" id="{F28E1DFE-1DFD-741B-BA56-06788E90C49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80576" y="1221288"/>
            <a:ext cx="8830848" cy="4415424"/>
          </a:xfrm>
          <a:prstGeom prst="rect">
            <a:avLst/>
          </a:prstGeom>
        </p:spPr>
      </p:pic>
      <p:sp>
        <p:nvSpPr>
          <p:cNvPr id="6" name="TextBox 5">
            <a:extLst>
              <a:ext uri="{FF2B5EF4-FFF2-40B4-BE49-F238E27FC236}">
                <a16:creationId xmlns:a16="http://schemas.microsoft.com/office/drawing/2014/main" id="{FB2D7418-7B1A-8740-50CA-B770AE43B137}"/>
              </a:ext>
            </a:extLst>
          </p:cNvPr>
          <p:cNvSpPr txBox="1"/>
          <p:nvPr/>
        </p:nvSpPr>
        <p:spPr>
          <a:xfrm>
            <a:off x="599498" y="5994400"/>
            <a:ext cx="10993009" cy="523220"/>
          </a:xfrm>
          <a:prstGeom prst="rect">
            <a:avLst/>
          </a:prstGeom>
          <a:noFill/>
        </p:spPr>
        <p:txBody>
          <a:bodyPr wrap="none" rtlCol="0">
            <a:spAutoFit/>
          </a:bodyPr>
          <a:lstStyle/>
          <a:p>
            <a:pPr algn="ctr"/>
            <a:r>
              <a:rPr lang="en-US" sz="2800" dirty="0"/>
              <a:t>GAN models trained on animal faces: interpolating between latent codes</a:t>
            </a:r>
          </a:p>
        </p:txBody>
      </p:sp>
    </p:spTree>
    <p:extLst>
      <p:ext uri="{BB962C8B-B14F-4D97-AF65-F5344CB8AC3E}">
        <p14:creationId xmlns:p14="http://schemas.microsoft.com/office/powerpoint/2010/main" val="356133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B2D7418-7B1A-8740-50CA-B770AE43B137}"/>
              </a:ext>
            </a:extLst>
          </p:cNvPr>
          <p:cNvSpPr txBox="1"/>
          <p:nvPr/>
        </p:nvSpPr>
        <p:spPr>
          <a:xfrm>
            <a:off x="822089" y="5994400"/>
            <a:ext cx="10547824" cy="523220"/>
          </a:xfrm>
          <a:prstGeom prst="rect">
            <a:avLst/>
          </a:prstGeom>
          <a:noFill/>
        </p:spPr>
        <p:txBody>
          <a:bodyPr wrap="none" rtlCol="0">
            <a:spAutoFit/>
          </a:bodyPr>
          <a:lstStyle/>
          <a:p>
            <a:pPr algn="ctr"/>
            <a:r>
              <a:rPr lang="en-US" sz="2800" dirty="0"/>
              <a:t>GAN models trained on </a:t>
            </a:r>
            <a:r>
              <a:rPr lang="en-US" sz="2800" dirty="0" err="1"/>
              <a:t>MetFaces</a:t>
            </a:r>
            <a:r>
              <a:rPr lang="en-US" sz="2800" dirty="0"/>
              <a:t>: interpolating between latent codes</a:t>
            </a:r>
          </a:p>
        </p:txBody>
      </p:sp>
      <p:pic>
        <p:nvPicPr>
          <p:cNvPr id="2" name="video_2_metfaces_interpolations">
            <a:hlinkClick r:id="" action="ppaction://media"/>
            <a:extLst>
              <a:ext uri="{FF2B5EF4-FFF2-40B4-BE49-F238E27FC236}">
                <a16:creationId xmlns:a16="http://schemas.microsoft.com/office/drawing/2014/main" id="{B579D44A-E5DC-4CFB-107B-42FC37B0BD8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41450" y="1101725"/>
            <a:ext cx="9309100" cy="4654550"/>
          </a:xfrm>
          <a:prstGeom prst="rect">
            <a:avLst/>
          </a:prstGeom>
        </p:spPr>
      </p:pic>
    </p:spTree>
    <p:extLst>
      <p:ext uri="{BB962C8B-B14F-4D97-AF65-F5344CB8AC3E}">
        <p14:creationId xmlns:p14="http://schemas.microsoft.com/office/powerpoint/2010/main" val="170311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2454-FF06-AE8C-5468-5BBBAD52A40A}"/>
              </a:ext>
            </a:extLst>
          </p:cNvPr>
          <p:cNvSpPr>
            <a:spLocks noGrp="1"/>
          </p:cNvSpPr>
          <p:nvPr>
            <p:ph type="title"/>
          </p:nvPr>
        </p:nvSpPr>
        <p:spPr/>
        <p:txBody>
          <a:bodyPr/>
          <a:lstStyle/>
          <a:p>
            <a:r>
              <a:rPr lang="en-US" dirty="0"/>
              <a:t>GANs for 3D</a:t>
            </a:r>
          </a:p>
        </p:txBody>
      </p:sp>
      <p:pic>
        <p:nvPicPr>
          <p:cNvPr id="4" name="qualitative_results_rgb">
            <a:hlinkClick r:id="" action="ppaction://media"/>
            <a:extLst>
              <a:ext uri="{FF2B5EF4-FFF2-40B4-BE49-F238E27FC236}">
                <a16:creationId xmlns:a16="http://schemas.microsoft.com/office/drawing/2014/main" id="{92127B8D-D403-86E5-4E47-EF08C04BA72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537194" y="976681"/>
            <a:ext cx="5137063" cy="5137063"/>
          </a:xfrm>
          <a:prstGeom prst="rect">
            <a:avLst/>
          </a:prstGeom>
        </p:spPr>
      </p:pic>
      <p:pic>
        <p:nvPicPr>
          <p:cNvPr id="6" name="Picture 5">
            <a:extLst>
              <a:ext uri="{FF2B5EF4-FFF2-40B4-BE49-F238E27FC236}">
                <a16:creationId xmlns:a16="http://schemas.microsoft.com/office/drawing/2014/main" id="{9034154E-09E3-6FEE-E723-B6189BC27C1C}"/>
              </a:ext>
            </a:extLst>
          </p:cNvPr>
          <p:cNvPicPr>
            <a:picLocks noChangeAspect="1"/>
          </p:cNvPicPr>
          <p:nvPr/>
        </p:nvPicPr>
        <p:blipFill>
          <a:blip r:embed="rId5"/>
          <a:stretch>
            <a:fillRect/>
          </a:stretch>
        </p:blipFill>
        <p:spPr>
          <a:xfrm>
            <a:off x="921447" y="2001817"/>
            <a:ext cx="4891525" cy="4360039"/>
          </a:xfrm>
          <a:prstGeom prst="rect">
            <a:avLst/>
          </a:prstGeom>
        </p:spPr>
      </p:pic>
      <p:sp>
        <p:nvSpPr>
          <p:cNvPr id="8" name="TextBox 7">
            <a:extLst>
              <a:ext uri="{FF2B5EF4-FFF2-40B4-BE49-F238E27FC236}">
                <a16:creationId xmlns:a16="http://schemas.microsoft.com/office/drawing/2014/main" id="{C2EBE9EA-6F6A-A770-DA9C-0CAFF1994514}"/>
              </a:ext>
            </a:extLst>
          </p:cNvPr>
          <p:cNvSpPr txBox="1"/>
          <p:nvPr/>
        </p:nvSpPr>
        <p:spPr>
          <a:xfrm>
            <a:off x="6965862" y="6139731"/>
            <a:ext cx="4279726" cy="369332"/>
          </a:xfrm>
          <a:prstGeom prst="rect">
            <a:avLst/>
          </a:prstGeom>
          <a:noFill/>
        </p:spPr>
        <p:txBody>
          <a:bodyPr wrap="square">
            <a:spAutoFit/>
          </a:bodyPr>
          <a:lstStyle/>
          <a:p>
            <a:pPr algn="ctr"/>
            <a:r>
              <a:rPr lang="en-US" dirty="0">
                <a:hlinkClick r:id="rId6"/>
              </a:rPr>
              <a:t>https://nvlabs.github.io/eg3d</a:t>
            </a:r>
            <a:endParaRPr lang="en-US" dirty="0"/>
          </a:p>
        </p:txBody>
      </p:sp>
    </p:spTree>
    <p:extLst>
      <p:ext uri="{BB962C8B-B14F-4D97-AF65-F5344CB8AC3E}">
        <p14:creationId xmlns:p14="http://schemas.microsoft.com/office/powerpoint/2010/main" val="3763503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802B2-8D4F-41D7-84A8-E16D40281DAC}"/>
              </a:ext>
            </a:extLst>
          </p:cNvPr>
          <p:cNvSpPr>
            <a:spLocks noGrp="1"/>
          </p:cNvSpPr>
          <p:nvPr>
            <p:ph type="title"/>
          </p:nvPr>
        </p:nvSpPr>
        <p:spPr/>
        <p:txBody>
          <a:bodyPr/>
          <a:lstStyle/>
          <a:p>
            <a:r>
              <a:rPr lang="en-US" dirty="0"/>
              <a:t>Limitations</a:t>
            </a:r>
          </a:p>
        </p:txBody>
      </p:sp>
      <p:sp>
        <p:nvSpPr>
          <p:cNvPr id="3" name="Content Placeholder 2">
            <a:extLst>
              <a:ext uri="{FF2B5EF4-FFF2-40B4-BE49-F238E27FC236}">
                <a16:creationId xmlns:a16="http://schemas.microsoft.com/office/drawing/2014/main" id="{9B8333F6-5604-40C2-B94D-08287AACDCE1}"/>
              </a:ext>
            </a:extLst>
          </p:cNvPr>
          <p:cNvSpPr>
            <a:spLocks noGrp="1"/>
          </p:cNvSpPr>
          <p:nvPr>
            <p:ph idx="1"/>
          </p:nvPr>
        </p:nvSpPr>
        <p:spPr/>
        <p:txBody>
          <a:bodyPr/>
          <a:lstStyle/>
          <a:p>
            <a:r>
              <a:rPr lang="en-US" dirty="0"/>
              <a:t>The unconditional models above must be trained per-category:</a:t>
            </a:r>
          </a:p>
          <a:p>
            <a:pPr lvl="1"/>
            <a:r>
              <a:rPr lang="en-US" dirty="0"/>
              <a:t>We have a separate model for every category – an animal face model, broccoli model, horse model, </a:t>
            </a:r>
            <a:r>
              <a:rPr lang="en-US" dirty="0" err="1"/>
              <a:t>etc</a:t>
            </a:r>
            <a:r>
              <a:rPr lang="en-US" dirty="0"/>
              <a:t>…</a:t>
            </a:r>
          </a:p>
          <a:p>
            <a:r>
              <a:rPr lang="en-US" dirty="0"/>
              <a:t>What if we want to generate an image from </a:t>
            </a:r>
            <a:r>
              <a:rPr lang="en-US" b="1" dirty="0"/>
              <a:t>any</a:t>
            </a:r>
            <a:r>
              <a:rPr lang="en-US" dirty="0"/>
              <a:t> description?</a:t>
            </a:r>
          </a:p>
          <a:p>
            <a:endParaRPr lang="en-US" dirty="0"/>
          </a:p>
          <a:p>
            <a:r>
              <a:rPr lang="en-US" dirty="0"/>
              <a:t>-&gt; diffusion and text-to-image models</a:t>
            </a:r>
          </a:p>
        </p:txBody>
      </p:sp>
    </p:spTree>
    <p:extLst>
      <p:ext uri="{BB962C8B-B14F-4D97-AF65-F5344CB8AC3E}">
        <p14:creationId xmlns:p14="http://schemas.microsoft.com/office/powerpoint/2010/main" val="40037826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CF1FD7-89E0-6044-95FE-B1D632323ABE}"/>
              </a:ext>
            </a:extLst>
          </p:cNvPr>
          <p:cNvSpPr>
            <a:spLocks noGrp="1"/>
          </p:cNvSpPr>
          <p:nvPr>
            <p:ph type="title"/>
          </p:nvPr>
        </p:nvSpPr>
        <p:spPr/>
        <p:txBody>
          <a:bodyPr/>
          <a:lstStyle/>
          <a:p>
            <a:r>
              <a:rPr lang="en-US" dirty="0"/>
              <a:t>Recall: The Space of All Images</a:t>
            </a:r>
          </a:p>
        </p:txBody>
      </p:sp>
      <p:sp>
        <p:nvSpPr>
          <p:cNvPr id="2" name="Content Placeholder 1">
            <a:extLst>
              <a:ext uri="{FF2B5EF4-FFF2-40B4-BE49-F238E27FC236}">
                <a16:creationId xmlns:a16="http://schemas.microsoft.com/office/drawing/2014/main" id="{0CEF205D-B533-5342-877B-1BBC79F2D0CA}"/>
              </a:ext>
            </a:extLst>
          </p:cNvPr>
          <p:cNvSpPr>
            <a:spLocks noGrp="1"/>
          </p:cNvSpPr>
          <p:nvPr>
            <p:ph idx="1"/>
          </p:nvPr>
        </p:nvSpPr>
        <p:spPr>
          <a:xfrm>
            <a:off x="377241" y="1375441"/>
            <a:ext cx="5612900" cy="4903335"/>
          </a:xfrm>
        </p:spPr>
        <p:txBody>
          <a:bodyPr/>
          <a:lstStyle/>
          <a:p>
            <a:r>
              <a:rPr lang="en-US" dirty="0"/>
              <a:t>Lets consider the space of all 100x100 images</a:t>
            </a:r>
          </a:p>
          <a:p>
            <a:endParaRPr lang="en-US" dirty="0"/>
          </a:p>
          <a:p>
            <a:r>
              <a:rPr lang="en-US" dirty="0"/>
              <a:t>Now lets randomly sample that space…</a:t>
            </a:r>
          </a:p>
          <a:p>
            <a:endParaRPr lang="en-US" dirty="0"/>
          </a:p>
          <a:p>
            <a:r>
              <a:rPr lang="en-US" dirty="0"/>
              <a:t>Conclusion: Most images are noise</a:t>
            </a:r>
          </a:p>
        </p:txBody>
      </p:sp>
      <p:pic>
        <p:nvPicPr>
          <p:cNvPr id="4" name="noisevid" descr="noisevid">
            <a:hlinkClick r:id="" action="ppaction://media"/>
            <a:extLst>
              <a:ext uri="{FF2B5EF4-FFF2-40B4-BE49-F238E27FC236}">
                <a16:creationId xmlns:a16="http://schemas.microsoft.com/office/drawing/2014/main" id="{AC6DFF3B-8937-2C49-9A48-B5DB1086DCE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222341" y="1560411"/>
            <a:ext cx="3879930" cy="3879930"/>
          </a:xfrm>
          <a:prstGeom prst="rect">
            <a:avLst/>
          </a:prstGeom>
        </p:spPr>
      </p:pic>
      <p:pic>
        <p:nvPicPr>
          <p:cNvPr id="6" name="Graphic 5">
            <a:extLst>
              <a:ext uri="{FF2B5EF4-FFF2-40B4-BE49-F238E27FC236}">
                <a16:creationId xmlns:a16="http://schemas.microsoft.com/office/drawing/2014/main" id="{5567401A-160C-0043-82D0-7390D3FEA0A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90075" y="5690571"/>
            <a:ext cx="4944462" cy="505900"/>
          </a:xfrm>
          <a:prstGeom prst="rect">
            <a:avLst/>
          </a:prstGeom>
        </p:spPr>
      </p:pic>
      <p:grpSp>
        <p:nvGrpSpPr>
          <p:cNvPr id="13" name="Group 12">
            <a:extLst>
              <a:ext uri="{FF2B5EF4-FFF2-40B4-BE49-F238E27FC236}">
                <a16:creationId xmlns:a16="http://schemas.microsoft.com/office/drawing/2014/main" id="{89EECD00-2B26-3E4B-8116-D8C6DE681D06}"/>
              </a:ext>
            </a:extLst>
          </p:cNvPr>
          <p:cNvGrpSpPr/>
          <p:nvPr/>
        </p:nvGrpSpPr>
        <p:grpSpPr>
          <a:xfrm>
            <a:off x="7055346" y="1417638"/>
            <a:ext cx="4147818" cy="4147818"/>
            <a:chOff x="7117976" y="934914"/>
            <a:chExt cx="4147818" cy="4147818"/>
          </a:xfrm>
        </p:grpSpPr>
        <p:sp>
          <p:nvSpPr>
            <p:cNvPr id="9" name="Rounded Rectangle 8">
              <a:extLst>
                <a:ext uri="{FF2B5EF4-FFF2-40B4-BE49-F238E27FC236}">
                  <a16:creationId xmlns:a16="http://schemas.microsoft.com/office/drawing/2014/main" id="{4B6376EC-0134-7F46-B70E-302426CA9AB7}"/>
                </a:ext>
              </a:extLst>
            </p:cNvPr>
            <p:cNvSpPr/>
            <p:nvPr/>
          </p:nvSpPr>
          <p:spPr>
            <a:xfrm>
              <a:off x="7117976" y="934914"/>
              <a:ext cx="4147818" cy="4147818"/>
            </a:xfrm>
            <a:prstGeom prst="roundRect">
              <a:avLst>
                <a:gd name="adj" fmla="val 4625"/>
              </a:avLst>
            </a:prstGeom>
            <a:ln w="38100">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yriad Pro"/>
                <a:ea typeface="+mn-ea"/>
                <a:cs typeface="+mn-cs"/>
              </a:endParaRPr>
            </a:p>
          </p:txBody>
        </p:sp>
        <p:sp>
          <p:nvSpPr>
            <p:cNvPr id="10" name="TextBox 9">
              <a:extLst>
                <a:ext uri="{FF2B5EF4-FFF2-40B4-BE49-F238E27FC236}">
                  <a16:creationId xmlns:a16="http://schemas.microsoft.com/office/drawing/2014/main" id="{177AA1E1-2CFC-DC47-AA2E-42E1FB21824F}"/>
                </a:ext>
              </a:extLst>
            </p:cNvPr>
            <p:cNvSpPr txBox="1"/>
            <p:nvPr/>
          </p:nvSpPr>
          <p:spPr>
            <a:xfrm>
              <a:off x="7432762" y="3949333"/>
              <a:ext cx="3584348"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Question: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What do we expect a random uniform sample of all images to look like?</a:t>
              </a:r>
            </a:p>
          </p:txBody>
        </p:sp>
        <p:pic>
          <p:nvPicPr>
            <p:cNvPr id="12" name="Picture 11" descr="A close up of a logo&#10;&#10;Description automatically generated">
              <a:extLst>
                <a:ext uri="{FF2B5EF4-FFF2-40B4-BE49-F238E27FC236}">
                  <a16:creationId xmlns:a16="http://schemas.microsoft.com/office/drawing/2014/main" id="{BBF74732-22AF-F44D-8EA1-EE1F8329D35A}"/>
                </a:ext>
              </a:extLst>
            </p:cNvPr>
            <p:cNvPicPr>
              <a:picLocks noChangeAspect="1"/>
            </p:cNvPicPr>
            <p:nvPr/>
          </p:nvPicPr>
          <p:blipFill>
            <a:blip r:embed="rId6"/>
            <a:stretch>
              <a:fillRect/>
            </a:stretch>
          </p:blipFill>
          <p:spPr>
            <a:xfrm>
              <a:off x="7808051" y="1065935"/>
              <a:ext cx="2767667" cy="2767667"/>
            </a:xfrm>
            <a:prstGeom prst="rect">
              <a:avLst/>
            </a:prstGeom>
          </p:spPr>
        </p:pic>
      </p:grpSp>
    </p:spTree>
    <p:extLst>
      <p:ext uri="{BB962C8B-B14F-4D97-AF65-F5344CB8AC3E}">
        <p14:creationId xmlns:p14="http://schemas.microsoft.com/office/powerpoint/2010/main" val="2688210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3"/>
                                        </p:tgtEl>
                                      </p:cBhvr>
                                    </p:animEffect>
                                    <p:set>
                                      <p:cBhvr>
                                        <p:cTn id="18" dur="1" fill="hold">
                                          <p:stCondLst>
                                            <p:cond delay="499"/>
                                          </p:stCondLst>
                                        </p:cTn>
                                        <p:tgtEl>
                                          <p:spTgt spid="13"/>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 presetClass="mediacall" presetSubtype="0" fill="hold" nodeType="withEffect">
                                  <p:stCondLst>
                                    <p:cond delay="0"/>
                                  </p:stCondLst>
                                  <p:childTnLst>
                                    <p:cmd type="call" cmd="playFrom(0.0)">
                                      <p:cBhvr>
                                        <p:cTn id="23" dur="3000" fill="hold"/>
                                        <p:tgtEl>
                                          <p:spTgt spid="4"/>
                                        </p:tgtEl>
                                      </p:cBhvr>
                                    </p:cmd>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8" repeatCount="indefinite" fill="hold" display="0">
                  <p:stCondLst>
                    <p:cond delay="indefinite"/>
                  </p:stCondLst>
                </p:cTn>
                <p:tgtEl>
                  <p:spTgt spid="4"/>
                </p:tgtEl>
              </p:cMediaNode>
            </p:video>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picture containing table, sitting, red, holding&#10;&#10;Description automatically generated">
            <a:extLst>
              <a:ext uri="{FF2B5EF4-FFF2-40B4-BE49-F238E27FC236}">
                <a16:creationId xmlns:a16="http://schemas.microsoft.com/office/drawing/2014/main" id="{67663DDF-37BE-5342-9B37-8B7F6E606C39}"/>
              </a:ext>
            </a:extLst>
          </p:cNvPr>
          <p:cNvPicPr>
            <a:picLocks noChangeAspect="1"/>
          </p:cNvPicPr>
          <p:nvPr/>
        </p:nvPicPr>
        <p:blipFill rotWithShape="1">
          <a:blip r:embed="rId3"/>
          <a:srcRect l="932" t="2196" r="782" b="1332"/>
          <a:stretch/>
        </p:blipFill>
        <p:spPr>
          <a:xfrm>
            <a:off x="6428783" y="573483"/>
            <a:ext cx="5438054" cy="5486232"/>
          </a:xfrm>
          <a:prstGeom prst="rect">
            <a:avLst/>
          </a:prstGeom>
        </p:spPr>
      </p:pic>
      <p:sp>
        <p:nvSpPr>
          <p:cNvPr id="4" name="Title 3">
            <a:extLst>
              <a:ext uri="{FF2B5EF4-FFF2-40B4-BE49-F238E27FC236}">
                <a16:creationId xmlns:a16="http://schemas.microsoft.com/office/drawing/2014/main" id="{3A8E2842-B368-7F4B-98C7-BCFB42BA89BD}"/>
              </a:ext>
            </a:extLst>
          </p:cNvPr>
          <p:cNvSpPr>
            <a:spLocks noGrp="1"/>
          </p:cNvSpPr>
          <p:nvPr>
            <p:ph type="title"/>
          </p:nvPr>
        </p:nvSpPr>
        <p:spPr/>
        <p:txBody>
          <a:bodyPr/>
          <a:lstStyle/>
          <a:p>
            <a:r>
              <a:rPr lang="en-US" dirty="0"/>
              <a:t>Recall: Natural Image Manifolds</a:t>
            </a:r>
          </a:p>
        </p:txBody>
      </p:sp>
      <p:sp>
        <p:nvSpPr>
          <p:cNvPr id="5" name="Content Placeholder 4">
            <a:extLst>
              <a:ext uri="{FF2B5EF4-FFF2-40B4-BE49-F238E27FC236}">
                <a16:creationId xmlns:a16="http://schemas.microsoft.com/office/drawing/2014/main" id="{79844283-6BE6-114A-AFCA-79E0BDE27D67}"/>
              </a:ext>
            </a:extLst>
          </p:cNvPr>
          <p:cNvSpPr>
            <a:spLocks noGrp="1"/>
          </p:cNvSpPr>
          <p:nvPr>
            <p:ph idx="1"/>
          </p:nvPr>
        </p:nvSpPr>
        <p:spPr>
          <a:xfrm>
            <a:off x="377242" y="1367757"/>
            <a:ext cx="5418615" cy="4903335"/>
          </a:xfrm>
        </p:spPr>
        <p:txBody>
          <a:bodyPr>
            <a:normAutofit/>
          </a:bodyPr>
          <a:lstStyle/>
          <a:p>
            <a:r>
              <a:rPr lang="en-US" dirty="0"/>
              <a:t>Most images are “noise”</a:t>
            </a:r>
          </a:p>
          <a:p>
            <a:endParaRPr lang="en-US" dirty="0"/>
          </a:p>
          <a:p>
            <a:r>
              <a:rPr lang="en-US" dirty="0"/>
              <a:t>“Meaningful” images tend to form some manifold within the space of all images</a:t>
            </a:r>
          </a:p>
          <a:p>
            <a:endParaRPr lang="en-US" dirty="0"/>
          </a:p>
          <a:p>
            <a:r>
              <a:rPr lang="en-US" dirty="0"/>
              <a:t>Images of a particular class fall on manifolds within that manifold…</a:t>
            </a:r>
          </a:p>
        </p:txBody>
      </p:sp>
      <p:pic>
        <p:nvPicPr>
          <p:cNvPr id="17" name="Graphic 16">
            <a:extLst>
              <a:ext uri="{FF2B5EF4-FFF2-40B4-BE49-F238E27FC236}">
                <a16:creationId xmlns:a16="http://schemas.microsoft.com/office/drawing/2014/main" id="{4CD3E485-B0AE-0146-9647-37D5644F5CA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75782" y="2644335"/>
            <a:ext cx="5502904" cy="1977091"/>
          </a:xfrm>
          <a:prstGeom prst="rect">
            <a:avLst/>
          </a:prstGeom>
        </p:spPr>
      </p:pic>
      <p:pic>
        <p:nvPicPr>
          <p:cNvPr id="23" name="Picture 22" descr="A cat lying on the ground&#10;&#10;Description automatically generated">
            <a:extLst>
              <a:ext uri="{FF2B5EF4-FFF2-40B4-BE49-F238E27FC236}">
                <a16:creationId xmlns:a16="http://schemas.microsoft.com/office/drawing/2014/main" id="{3369C665-AF11-8F44-8047-860B1FF4CA95}"/>
              </a:ext>
            </a:extLst>
          </p:cNvPr>
          <p:cNvPicPr>
            <a:picLocks noChangeAspect="1"/>
          </p:cNvPicPr>
          <p:nvPr/>
        </p:nvPicPr>
        <p:blipFill>
          <a:blip r:embed="rId5"/>
          <a:stretch>
            <a:fillRect/>
          </a:stretch>
        </p:blipFill>
        <p:spPr>
          <a:xfrm>
            <a:off x="7177407" y="2682998"/>
            <a:ext cx="815410" cy="610770"/>
          </a:xfrm>
          <a:prstGeom prst="rect">
            <a:avLst/>
          </a:prstGeom>
          <a:ln>
            <a:noFill/>
          </a:ln>
          <a:effectLst>
            <a:outerShdw blurRad="76200" dist="12700" dir="2700000" sy="-23000" kx="-800400" algn="bl" rotWithShape="0">
              <a:prstClr val="black">
                <a:alpha val="20000"/>
              </a:prstClr>
            </a:outerShdw>
          </a:effectLst>
        </p:spPr>
      </p:pic>
      <p:pic>
        <p:nvPicPr>
          <p:cNvPr id="25" name="Picture 24" descr="A close up of a cat with green eyes&#10;&#10;Description automatically generated">
            <a:extLst>
              <a:ext uri="{FF2B5EF4-FFF2-40B4-BE49-F238E27FC236}">
                <a16:creationId xmlns:a16="http://schemas.microsoft.com/office/drawing/2014/main" id="{7F4E979A-1C3B-9A41-9608-96224FA002C2}"/>
              </a:ext>
            </a:extLst>
          </p:cNvPr>
          <p:cNvPicPr>
            <a:picLocks noChangeAspect="1"/>
          </p:cNvPicPr>
          <p:nvPr/>
        </p:nvPicPr>
        <p:blipFill rotWithShape="1">
          <a:blip r:embed="rId6"/>
          <a:srcRect l="17802" r="18014"/>
          <a:stretch/>
        </p:blipFill>
        <p:spPr>
          <a:xfrm>
            <a:off x="8882646" y="3400419"/>
            <a:ext cx="742127" cy="766649"/>
          </a:xfrm>
          <a:prstGeom prst="rect">
            <a:avLst/>
          </a:prstGeom>
          <a:ln>
            <a:noFill/>
          </a:ln>
          <a:effectLst>
            <a:outerShdw blurRad="76200" dist="12700" dir="2700000" sy="-23000" kx="-800400" algn="bl" rotWithShape="0">
              <a:prstClr val="black">
                <a:alpha val="20000"/>
              </a:prstClr>
            </a:outerShdw>
          </a:effectLst>
        </p:spPr>
      </p:pic>
      <p:pic>
        <p:nvPicPr>
          <p:cNvPr id="27" name="Picture 26" descr="A cat sitting on top of a building&#10;&#10;Description automatically generated">
            <a:extLst>
              <a:ext uri="{FF2B5EF4-FFF2-40B4-BE49-F238E27FC236}">
                <a16:creationId xmlns:a16="http://schemas.microsoft.com/office/drawing/2014/main" id="{6EC3A0E0-74AE-D640-B158-A567D474BB5A}"/>
              </a:ext>
            </a:extLst>
          </p:cNvPr>
          <p:cNvPicPr>
            <a:picLocks noChangeAspect="1"/>
          </p:cNvPicPr>
          <p:nvPr/>
        </p:nvPicPr>
        <p:blipFill rotWithShape="1">
          <a:blip r:embed="rId7"/>
          <a:srcRect l="40194" r="6378"/>
          <a:stretch/>
        </p:blipFill>
        <p:spPr>
          <a:xfrm>
            <a:off x="10303993" y="2528752"/>
            <a:ext cx="807921" cy="1008666"/>
          </a:xfrm>
          <a:prstGeom prst="rect">
            <a:avLst/>
          </a:prstGeom>
          <a:ln>
            <a:noFill/>
          </a:ln>
          <a:effectLst>
            <a:outerShdw blurRad="76200" dist="12700" dir="2700000" sy="-23000" kx="-800400" algn="bl" rotWithShape="0">
              <a:prstClr val="black">
                <a:alpha val="20000"/>
              </a:prstClr>
            </a:outerShdw>
          </a:effectLst>
        </p:spPr>
      </p:pic>
      <p:pic>
        <p:nvPicPr>
          <p:cNvPr id="29" name="Picture 28" descr="A cat sitting on the ground&#10;&#10;Description automatically generated">
            <a:extLst>
              <a:ext uri="{FF2B5EF4-FFF2-40B4-BE49-F238E27FC236}">
                <a16:creationId xmlns:a16="http://schemas.microsoft.com/office/drawing/2014/main" id="{B8CB4513-B790-374D-A1B5-C60A6CCA95C7}"/>
              </a:ext>
            </a:extLst>
          </p:cNvPr>
          <p:cNvPicPr>
            <a:picLocks noChangeAspect="1"/>
          </p:cNvPicPr>
          <p:nvPr/>
        </p:nvPicPr>
        <p:blipFill rotWithShape="1">
          <a:blip r:embed="rId8"/>
          <a:srcRect l="11534" t="8539" b="16842"/>
          <a:stretch/>
        </p:blipFill>
        <p:spPr>
          <a:xfrm>
            <a:off x="8611321" y="2154445"/>
            <a:ext cx="742126" cy="834617"/>
          </a:xfrm>
          <a:prstGeom prst="rect">
            <a:avLst/>
          </a:prstGeom>
          <a:ln>
            <a:noFill/>
          </a:ln>
          <a:effectLst>
            <a:outerShdw blurRad="76200" dist="12700" dir="2700000" sy="-23000" kx="-800400" algn="bl" rotWithShape="0">
              <a:prstClr val="black">
                <a:alpha val="20000"/>
              </a:prstClr>
            </a:outerShdw>
          </a:effectLst>
        </p:spPr>
      </p:pic>
      <p:grpSp>
        <p:nvGrpSpPr>
          <p:cNvPr id="34" name="Group 33">
            <a:extLst>
              <a:ext uri="{FF2B5EF4-FFF2-40B4-BE49-F238E27FC236}">
                <a16:creationId xmlns:a16="http://schemas.microsoft.com/office/drawing/2014/main" id="{D22F08C7-043D-864B-8885-E542A21D5329}"/>
              </a:ext>
            </a:extLst>
          </p:cNvPr>
          <p:cNvGrpSpPr/>
          <p:nvPr/>
        </p:nvGrpSpPr>
        <p:grpSpPr>
          <a:xfrm>
            <a:off x="7687243" y="5970866"/>
            <a:ext cx="2921134" cy="600452"/>
            <a:chOff x="7525887" y="5867400"/>
            <a:chExt cx="2921134" cy="600452"/>
          </a:xfrm>
        </p:grpSpPr>
        <p:sp>
          <p:nvSpPr>
            <p:cNvPr id="32" name="Rounded Rectangle 31">
              <a:extLst>
                <a:ext uri="{FF2B5EF4-FFF2-40B4-BE49-F238E27FC236}">
                  <a16:creationId xmlns:a16="http://schemas.microsoft.com/office/drawing/2014/main" id="{02000AC8-AA4F-7A4E-BD15-F42F1EBB01EB}"/>
                </a:ext>
              </a:extLst>
            </p:cNvPr>
            <p:cNvSpPr/>
            <p:nvPr/>
          </p:nvSpPr>
          <p:spPr>
            <a:xfrm>
              <a:off x="7525887" y="5867400"/>
              <a:ext cx="2921134" cy="600452"/>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yriad Pro"/>
                <a:ea typeface="+mn-ea"/>
                <a:cs typeface="+mn-cs"/>
              </a:endParaRPr>
            </a:p>
          </p:txBody>
        </p:sp>
        <p:sp>
          <p:nvSpPr>
            <p:cNvPr id="33" name="TextBox 32">
              <a:extLst>
                <a:ext uri="{FF2B5EF4-FFF2-40B4-BE49-F238E27FC236}">
                  <a16:creationId xmlns:a16="http://schemas.microsoft.com/office/drawing/2014/main" id="{A10831FE-EC90-424E-ADD4-2DF56A3EC9F0}"/>
                </a:ext>
              </a:extLst>
            </p:cNvPr>
            <p:cNvSpPr txBox="1"/>
            <p:nvPr/>
          </p:nvSpPr>
          <p:spPr>
            <a:xfrm>
              <a:off x="7588184" y="5967571"/>
              <a:ext cx="279654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Space of All Images</a:t>
              </a:r>
            </a:p>
          </p:txBody>
        </p:sp>
      </p:grpSp>
    </p:spTree>
    <p:extLst>
      <p:ext uri="{BB962C8B-B14F-4D97-AF65-F5344CB8AC3E}">
        <p14:creationId xmlns:p14="http://schemas.microsoft.com/office/powerpoint/2010/main" val="2026449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6" presetClass="entr" presetSubtype="32" fill="hold" nodeType="withEffect">
                                  <p:stCondLst>
                                    <p:cond delay="0"/>
                                  </p:stCondLst>
                                  <p:childTnLst>
                                    <p:set>
                                      <p:cBhvr>
                                        <p:cTn id="8" dur="1" fill="hold">
                                          <p:stCondLst>
                                            <p:cond delay="0"/>
                                          </p:stCondLst>
                                        </p:cTn>
                                        <p:tgtEl>
                                          <p:spTgt spid="31"/>
                                        </p:tgtEl>
                                        <p:attrNameLst>
                                          <p:attrName>style.visibility</p:attrName>
                                        </p:attrNameLst>
                                      </p:cBhvr>
                                      <p:to>
                                        <p:strVal val="visible"/>
                                      </p:to>
                                    </p:set>
                                    <p:animEffect transition="in" filter="circle(out)">
                                      <p:cBhvr>
                                        <p:cTn id="9" dur="20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childTnLst>
                                </p:cTn>
                              </p:par>
                              <p:par>
                                <p:cTn id="14" presetID="22" presetClass="entr" presetSubtype="8"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par>
                          <p:cTn id="21" fill="hold">
                            <p:stCondLst>
                              <p:cond delay="0"/>
                            </p:stCondLst>
                            <p:childTnLst>
                              <p:par>
                                <p:cTn id="22" presetID="10"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Arrow: Right 16">
            <a:extLst>
              <a:ext uri="{FF2B5EF4-FFF2-40B4-BE49-F238E27FC236}">
                <a16:creationId xmlns:a16="http://schemas.microsoft.com/office/drawing/2014/main" id="{6C11452C-4DDC-828E-91A3-32298E91BE81}"/>
              </a:ext>
            </a:extLst>
          </p:cNvPr>
          <p:cNvSpPr/>
          <p:nvPr/>
        </p:nvSpPr>
        <p:spPr>
          <a:xfrm rot="21365172">
            <a:off x="5154124" y="2781811"/>
            <a:ext cx="2379945" cy="718222"/>
          </a:xfrm>
          <a:prstGeom prst="rightArrow">
            <a:avLst>
              <a:gd name="adj1" fmla="val 50000"/>
              <a:gd name="adj2" fmla="val 69282"/>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18" name="TextBox 17">
            <a:extLst>
              <a:ext uri="{FF2B5EF4-FFF2-40B4-BE49-F238E27FC236}">
                <a16:creationId xmlns:a16="http://schemas.microsoft.com/office/drawing/2014/main" id="{94134849-16EC-0D2C-68BE-BB307CD68D1D}"/>
              </a:ext>
            </a:extLst>
          </p:cNvPr>
          <p:cNvSpPr txBox="1"/>
          <p:nvPr/>
        </p:nvSpPr>
        <p:spPr>
          <a:xfrm rot="21360000">
            <a:off x="5198786" y="2409038"/>
            <a:ext cx="186948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Myriad Pro"/>
                <a:ea typeface="+mn-ea"/>
                <a:cs typeface="+mn-cs"/>
              </a:rPr>
              <a:t>Diffusion</a:t>
            </a:r>
          </a:p>
        </p:txBody>
      </p:sp>
      <p:grpSp>
        <p:nvGrpSpPr>
          <p:cNvPr id="26" name="Group 25">
            <a:extLst>
              <a:ext uri="{FF2B5EF4-FFF2-40B4-BE49-F238E27FC236}">
                <a16:creationId xmlns:a16="http://schemas.microsoft.com/office/drawing/2014/main" id="{E2875CC6-9B10-947C-E822-CA2B69722497}"/>
              </a:ext>
            </a:extLst>
          </p:cNvPr>
          <p:cNvGrpSpPr/>
          <p:nvPr/>
        </p:nvGrpSpPr>
        <p:grpSpPr>
          <a:xfrm>
            <a:off x="7630789" y="472690"/>
            <a:ext cx="3522064" cy="4994674"/>
            <a:chOff x="7630789" y="472690"/>
            <a:chExt cx="3522064" cy="4994674"/>
          </a:xfrm>
        </p:grpSpPr>
        <p:sp>
          <p:nvSpPr>
            <p:cNvPr id="23" name="Freeform: Shape 22">
              <a:extLst>
                <a:ext uri="{FF2B5EF4-FFF2-40B4-BE49-F238E27FC236}">
                  <a16:creationId xmlns:a16="http://schemas.microsoft.com/office/drawing/2014/main" id="{2CEFF758-73C8-EFF3-ABF5-3D2CFE0C6A41}"/>
                </a:ext>
              </a:extLst>
            </p:cNvPr>
            <p:cNvSpPr/>
            <p:nvPr/>
          </p:nvSpPr>
          <p:spPr>
            <a:xfrm rot="20265952">
              <a:off x="7630789" y="472690"/>
              <a:ext cx="3445318" cy="4198127"/>
            </a:xfrm>
            <a:custGeom>
              <a:avLst/>
              <a:gdLst>
                <a:gd name="connsiteX0" fmla="*/ 112382 w 3250247"/>
                <a:gd name="connsiteY0" fmla="*/ 834439 h 3960433"/>
                <a:gd name="connsiteX1" fmla="*/ 321932 w 3250247"/>
                <a:gd name="connsiteY1" fmla="*/ 53389 h 3960433"/>
                <a:gd name="connsiteX2" fmla="*/ 1623682 w 3250247"/>
                <a:gd name="connsiteY2" fmla="*/ 161339 h 3960433"/>
                <a:gd name="connsiteX3" fmla="*/ 1445882 w 3250247"/>
                <a:gd name="connsiteY3" fmla="*/ 904289 h 3960433"/>
                <a:gd name="connsiteX4" fmla="*/ 1674482 w 3250247"/>
                <a:gd name="connsiteY4" fmla="*/ 1609139 h 3960433"/>
                <a:gd name="connsiteX5" fmla="*/ 3204832 w 3250247"/>
                <a:gd name="connsiteY5" fmla="*/ 1856789 h 3960433"/>
                <a:gd name="connsiteX6" fmla="*/ 2595232 w 3250247"/>
                <a:gd name="connsiteY6" fmla="*/ 3812589 h 3960433"/>
                <a:gd name="connsiteX7" fmla="*/ 86982 w 3250247"/>
                <a:gd name="connsiteY7" fmla="*/ 3641139 h 3960433"/>
                <a:gd name="connsiteX8" fmla="*/ 582282 w 3250247"/>
                <a:gd name="connsiteY8" fmla="*/ 2199689 h 3960433"/>
                <a:gd name="connsiteX9" fmla="*/ 652132 w 3250247"/>
                <a:gd name="connsiteY9" fmla="*/ 1291639 h 3960433"/>
                <a:gd name="connsiteX10" fmla="*/ 112382 w 3250247"/>
                <a:gd name="connsiteY10" fmla="*/ 834439 h 396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0247" h="3960433">
                  <a:moveTo>
                    <a:pt x="112382" y="834439"/>
                  </a:moveTo>
                  <a:cubicBezTo>
                    <a:pt x="57349" y="628064"/>
                    <a:pt x="70049" y="165572"/>
                    <a:pt x="321932" y="53389"/>
                  </a:cubicBezTo>
                  <a:cubicBezTo>
                    <a:pt x="573815" y="-58794"/>
                    <a:pt x="1436357" y="19522"/>
                    <a:pt x="1623682" y="161339"/>
                  </a:cubicBezTo>
                  <a:cubicBezTo>
                    <a:pt x="1811007" y="303156"/>
                    <a:pt x="1437415" y="662989"/>
                    <a:pt x="1445882" y="904289"/>
                  </a:cubicBezTo>
                  <a:cubicBezTo>
                    <a:pt x="1454349" y="1145589"/>
                    <a:pt x="1381324" y="1450389"/>
                    <a:pt x="1674482" y="1609139"/>
                  </a:cubicBezTo>
                  <a:cubicBezTo>
                    <a:pt x="1967640" y="1767889"/>
                    <a:pt x="3051374" y="1489547"/>
                    <a:pt x="3204832" y="1856789"/>
                  </a:cubicBezTo>
                  <a:cubicBezTo>
                    <a:pt x="3358290" y="2224031"/>
                    <a:pt x="3114873" y="3515197"/>
                    <a:pt x="2595232" y="3812589"/>
                  </a:cubicBezTo>
                  <a:cubicBezTo>
                    <a:pt x="2075591" y="4109981"/>
                    <a:pt x="422474" y="3909956"/>
                    <a:pt x="86982" y="3641139"/>
                  </a:cubicBezTo>
                  <a:cubicBezTo>
                    <a:pt x="-248510" y="3372322"/>
                    <a:pt x="488090" y="2591272"/>
                    <a:pt x="582282" y="2199689"/>
                  </a:cubicBezTo>
                  <a:cubicBezTo>
                    <a:pt x="676474" y="1808106"/>
                    <a:pt x="728332" y="1521297"/>
                    <a:pt x="652132" y="1291639"/>
                  </a:cubicBezTo>
                  <a:cubicBezTo>
                    <a:pt x="575932" y="1061981"/>
                    <a:pt x="167415" y="1040814"/>
                    <a:pt x="112382" y="834439"/>
                  </a:cubicBezTo>
                  <a:close/>
                </a:path>
              </a:pathLst>
            </a:custGeom>
            <a:solidFill>
              <a:schemeClr val="tx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F79A4525-286B-01D9-2A32-3F2FA2529F9C}"/>
                </a:ext>
              </a:extLst>
            </p:cNvPr>
            <p:cNvSpPr txBox="1"/>
            <p:nvPr/>
          </p:nvSpPr>
          <p:spPr>
            <a:xfrm>
              <a:off x="7822005" y="4974921"/>
              <a:ext cx="3330848"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Manifold of cat images</a:t>
              </a:r>
            </a:p>
          </p:txBody>
        </p:sp>
        <p:pic>
          <p:nvPicPr>
            <p:cNvPr id="12" name="Picture 11" descr="A close up of a cat with green eyes&#10;&#10;Description automatically generated">
              <a:extLst>
                <a:ext uri="{FF2B5EF4-FFF2-40B4-BE49-F238E27FC236}">
                  <a16:creationId xmlns:a16="http://schemas.microsoft.com/office/drawing/2014/main" id="{6216CA5A-4E3A-E939-F2DC-8B837A0B7855}"/>
                </a:ext>
              </a:extLst>
            </p:cNvPr>
            <p:cNvPicPr>
              <a:picLocks noChangeAspect="1"/>
            </p:cNvPicPr>
            <p:nvPr/>
          </p:nvPicPr>
          <p:blipFill rotWithShape="1">
            <a:blip r:embed="rId4"/>
            <a:srcRect l="17802" r="18014"/>
            <a:stretch/>
          </p:blipFill>
          <p:spPr>
            <a:xfrm>
              <a:off x="8572495" y="2450508"/>
              <a:ext cx="742127" cy="766649"/>
            </a:xfrm>
            <a:prstGeom prst="rect">
              <a:avLst/>
            </a:prstGeom>
            <a:ln>
              <a:noFill/>
            </a:ln>
            <a:effectLst>
              <a:outerShdw blurRad="50800" dist="38100" dir="2700000" algn="tl" rotWithShape="0">
                <a:prstClr val="black">
                  <a:alpha val="40000"/>
                </a:prstClr>
              </a:outerShdw>
            </a:effectLst>
          </p:spPr>
        </p:pic>
        <p:pic>
          <p:nvPicPr>
            <p:cNvPr id="13" name="Picture 12" descr="A cat sitting on top of a building&#10;&#10;Description automatically generated">
              <a:extLst>
                <a:ext uri="{FF2B5EF4-FFF2-40B4-BE49-F238E27FC236}">
                  <a16:creationId xmlns:a16="http://schemas.microsoft.com/office/drawing/2014/main" id="{04C0044E-CB49-CD3D-E495-8CA363FB69B5}"/>
                </a:ext>
              </a:extLst>
            </p:cNvPr>
            <p:cNvPicPr>
              <a:picLocks noChangeAspect="1"/>
            </p:cNvPicPr>
            <p:nvPr/>
          </p:nvPicPr>
          <p:blipFill rotWithShape="1">
            <a:blip r:embed="rId5"/>
            <a:srcRect l="40194" r="6378"/>
            <a:stretch/>
          </p:blipFill>
          <p:spPr>
            <a:xfrm>
              <a:off x="9739093" y="2208491"/>
              <a:ext cx="807921" cy="1008666"/>
            </a:xfrm>
            <a:prstGeom prst="rect">
              <a:avLst/>
            </a:prstGeom>
            <a:ln>
              <a:noFill/>
            </a:ln>
            <a:effectLst>
              <a:outerShdw blurRad="50800" dist="38100" dir="2700000" algn="tl" rotWithShape="0">
                <a:prstClr val="black">
                  <a:alpha val="40000"/>
                </a:prstClr>
              </a:outerShdw>
            </a:effectLst>
          </p:spPr>
        </p:pic>
        <p:pic>
          <p:nvPicPr>
            <p:cNvPr id="14" name="Picture 13" descr="A cat sitting on the ground&#10;&#10;Description automatically generated">
              <a:extLst>
                <a:ext uri="{FF2B5EF4-FFF2-40B4-BE49-F238E27FC236}">
                  <a16:creationId xmlns:a16="http://schemas.microsoft.com/office/drawing/2014/main" id="{1902B94E-89A5-D376-DBC6-A81CF05549B4}"/>
                </a:ext>
              </a:extLst>
            </p:cNvPr>
            <p:cNvPicPr>
              <a:picLocks noChangeAspect="1"/>
            </p:cNvPicPr>
            <p:nvPr/>
          </p:nvPicPr>
          <p:blipFill rotWithShape="1">
            <a:blip r:embed="rId6"/>
            <a:srcRect l="11534" t="8539" b="16842"/>
            <a:stretch/>
          </p:blipFill>
          <p:spPr>
            <a:xfrm>
              <a:off x="7773121" y="1201273"/>
              <a:ext cx="742126" cy="834617"/>
            </a:xfrm>
            <a:prstGeom prst="rect">
              <a:avLst/>
            </a:prstGeom>
            <a:ln>
              <a:noFill/>
            </a:ln>
            <a:effectLst>
              <a:outerShdw blurRad="50800" dist="38100" dir="2700000" algn="tl" rotWithShape="0">
                <a:prstClr val="black">
                  <a:alpha val="40000"/>
                </a:prstClr>
              </a:outerShdw>
            </a:effectLst>
          </p:spPr>
        </p:pic>
        <p:pic>
          <p:nvPicPr>
            <p:cNvPr id="24" name="Picture 23" descr="A cat lying on the ground&#10;&#10;Description automatically generated">
              <a:extLst>
                <a:ext uri="{FF2B5EF4-FFF2-40B4-BE49-F238E27FC236}">
                  <a16:creationId xmlns:a16="http://schemas.microsoft.com/office/drawing/2014/main" id="{310967DA-303A-19C7-2934-F1B623C0F26C}"/>
                </a:ext>
              </a:extLst>
            </p:cNvPr>
            <p:cNvPicPr>
              <a:picLocks noChangeAspect="1"/>
            </p:cNvPicPr>
            <p:nvPr/>
          </p:nvPicPr>
          <p:blipFill>
            <a:blip r:embed="rId7"/>
            <a:stretch>
              <a:fillRect/>
            </a:stretch>
          </p:blipFill>
          <p:spPr>
            <a:xfrm>
              <a:off x="9266557" y="3485269"/>
              <a:ext cx="815410" cy="610770"/>
            </a:xfrm>
            <a:prstGeom prst="rect">
              <a:avLst/>
            </a:prstGeom>
            <a:ln>
              <a:no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47177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E2875CC6-9B10-947C-E822-CA2B69722497}"/>
              </a:ext>
            </a:extLst>
          </p:cNvPr>
          <p:cNvGrpSpPr/>
          <p:nvPr/>
        </p:nvGrpSpPr>
        <p:grpSpPr>
          <a:xfrm>
            <a:off x="7630789" y="472690"/>
            <a:ext cx="3522064" cy="4994674"/>
            <a:chOff x="7630789" y="472690"/>
            <a:chExt cx="3522064" cy="4994674"/>
          </a:xfrm>
        </p:grpSpPr>
        <p:sp>
          <p:nvSpPr>
            <p:cNvPr id="23" name="Freeform: Shape 22">
              <a:extLst>
                <a:ext uri="{FF2B5EF4-FFF2-40B4-BE49-F238E27FC236}">
                  <a16:creationId xmlns:a16="http://schemas.microsoft.com/office/drawing/2014/main" id="{2CEFF758-73C8-EFF3-ABF5-3D2CFE0C6A41}"/>
                </a:ext>
              </a:extLst>
            </p:cNvPr>
            <p:cNvSpPr/>
            <p:nvPr/>
          </p:nvSpPr>
          <p:spPr>
            <a:xfrm rot="20265952">
              <a:off x="7630789" y="472690"/>
              <a:ext cx="3445318" cy="4198127"/>
            </a:xfrm>
            <a:custGeom>
              <a:avLst/>
              <a:gdLst>
                <a:gd name="connsiteX0" fmla="*/ 112382 w 3250247"/>
                <a:gd name="connsiteY0" fmla="*/ 834439 h 3960433"/>
                <a:gd name="connsiteX1" fmla="*/ 321932 w 3250247"/>
                <a:gd name="connsiteY1" fmla="*/ 53389 h 3960433"/>
                <a:gd name="connsiteX2" fmla="*/ 1623682 w 3250247"/>
                <a:gd name="connsiteY2" fmla="*/ 161339 h 3960433"/>
                <a:gd name="connsiteX3" fmla="*/ 1445882 w 3250247"/>
                <a:gd name="connsiteY3" fmla="*/ 904289 h 3960433"/>
                <a:gd name="connsiteX4" fmla="*/ 1674482 w 3250247"/>
                <a:gd name="connsiteY4" fmla="*/ 1609139 h 3960433"/>
                <a:gd name="connsiteX5" fmla="*/ 3204832 w 3250247"/>
                <a:gd name="connsiteY5" fmla="*/ 1856789 h 3960433"/>
                <a:gd name="connsiteX6" fmla="*/ 2595232 w 3250247"/>
                <a:gd name="connsiteY6" fmla="*/ 3812589 h 3960433"/>
                <a:gd name="connsiteX7" fmla="*/ 86982 w 3250247"/>
                <a:gd name="connsiteY7" fmla="*/ 3641139 h 3960433"/>
                <a:gd name="connsiteX8" fmla="*/ 582282 w 3250247"/>
                <a:gd name="connsiteY8" fmla="*/ 2199689 h 3960433"/>
                <a:gd name="connsiteX9" fmla="*/ 652132 w 3250247"/>
                <a:gd name="connsiteY9" fmla="*/ 1291639 h 3960433"/>
                <a:gd name="connsiteX10" fmla="*/ 112382 w 3250247"/>
                <a:gd name="connsiteY10" fmla="*/ 834439 h 396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0247" h="3960433">
                  <a:moveTo>
                    <a:pt x="112382" y="834439"/>
                  </a:moveTo>
                  <a:cubicBezTo>
                    <a:pt x="57349" y="628064"/>
                    <a:pt x="70049" y="165572"/>
                    <a:pt x="321932" y="53389"/>
                  </a:cubicBezTo>
                  <a:cubicBezTo>
                    <a:pt x="573815" y="-58794"/>
                    <a:pt x="1436357" y="19522"/>
                    <a:pt x="1623682" y="161339"/>
                  </a:cubicBezTo>
                  <a:cubicBezTo>
                    <a:pt x="1811007" y="303156"/>
                    <a:pt x="1437415" y="662989"/>
                    <a:pt x="1445882" y="904289"/>
                  </a:cubicBezTo>
                  <a:cubicBezTo>
                    <a:pt x="1454349" y="1145589"/>
                    <a:pt x="1381324" y="1450389"/>
                    <a:pt x="1674482" y="1609139"/>
                  </a:cubicBezTo>
                  <a:cubicBezTo>
                    <a:pt x="1967640" y="1767889"/>
                    <a:pt x="3051374" y="1489547"/>
                    <a:pt x="3204832" y="1856789"/>
                  </a:cubicBezTo>
                  <a:cubicBezTo>
                    <a:pt x="3358290" y="2224031"/>
                    <a:pt x="3114873" y="3515197"/>
                    <a:pt x="2595232" y="3812589"/>
                  </a:cubicBezTo>
                  <a:cubicBezTo>
                    <a:pt x="2075591" y="4109981"/>
                    <a:pt x="422474" y="3909956"/>
                    <a:pt x="86982" y="3641139"/>
                  </a:cubicBezTo>
                  <a:cubicBezTo>
                    <a:pt x="-248510" y="3372322"/>
                    <a:pt x="488090" y="2591272"/>
                    <a:pt x="582282" y="2199689"/>
                  </a:cubicBezTo>
                  <a:cubicBezTo>
                    <a:pt x="676474" y="1808106"/>
                    <a:pt x="728332" y="1521297"/>
                    <a:pt x="652132" y="1291639"/>
                  </a:cubicBezTo>
                  <a:cubicBezTo>
                    <a:pt x="575932" y="1061981"/>
                    <a:pt x="167415" y="1040814"/>
                    <a:pt x="112382" y="834439"/>
                  </a:cubicBezTo>
                  <a:close/>
                </a:path>
              </a:pathLst>
            </a:custGeom>
            <a:solidFill>
              <a:schemeClr val="tx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F79A4525-286B-01D9-2A32-3F2FA2529F9C}"/>
                </a:ext>
              </a:extLst>
            </p:cNvPr>
            <p:cNvSpPr txBox="1"/>
            <p:nvPr/>
          </p:nvSpPr>
          <p:spPr>
            <a:xfrm>
              <a:off x="7822005" y="4974921"/>
              <a:ext cx="3330848"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Manifold of cat images</a:t>
              </a:r>
            </a:p>
          </p:txBody>
        </p:sp>
        <p:pic>
          <p:nvPicPr>
            <p:cNvPr id="12" name="Picture 11" descr="A close up of a cat with green eyes&#10;&#10;Description automatically generated">
              <a:extLst>
                <a:ext uri="{FF2B5EF4-FFF2-40B4-BE49-F238E27FC236}">
                  <a16:creationId xmlns:a16="http://schemas.microsoft.com/office/drawing/2014/main" id="{6216CA5A-4E3A-E939-F2DC-8B837A0B7855}"/>
                </a:ext>
              </a:extLst>
            </p:cNvPr>
            <p:cNvPicPr>
              <a:picLocks noChangeAspect="1"/>
            </p:cNvPicPr>
            <p:nvPr/>
          </p:nvPicPr>
          <p:blipFill rotWithShape="1">
            <a:blip r:embed="rId4"/>
            <a:srcRect l="17802" r="18014"/>
            <a:stretch/>
          </p:blipFill>
          <p:spPr>
            <a:xfrm>
              <a:off x="8572495" y="2450508"/>
              <a:ext cx="742127" cy="766649"/>
            </a:xfrm>
            <a:prstGeom prst="rect">
              <a:avLst/>
            </a:prstGeom>
            <a:ln>
              <a:noFill/>
            </a:ln>
            <a:effectLst>
              <a:outerShdw blurRad="50800" dist="38100" dir="2700000" algn="tl" rotWithShape="0">
                <a:prstClr val="black">
                  <a:alpha val="40000"/>
                </a:prstClr>
              </a:outerShdw>
            </a:effectLst>
          </p:spPr>
        </p:pic>
        <p:pic>
          <p:nvPicPr>
            <p:cNvPr id="13" name="Picture 12" descr="A cat sitting on top of a building&#10;&#10;Description automatically generated">
              <a:extLst>
                <a:ext uri="{FF2B5EF4-FFF2-40B4-BE49-F238E27FC236}">
                  <a16:creationId xmlns:a16="http://schemas.microsoft.com/office/drawing/2014/main" id="{04C0044E-CB49-CD3D-E495-8CA363FB69B5}"/>
                </a:ext>
              </a:extLst>
            </p:cNvPr>
            <p:cNvPicPr>
              <a:picLocks noChangeAspect="1"/>
            </p:cNvPicPr>
            <p:nvPr/>
          </p:nvPicPr>
          <p:blipFill rotWithShape="1">
            <a:blip r:embed="rId5"/>
            <a:srcRect l="40194" r="6378"/>
            <a:stretch/>
          </p:blipFill>
          <p:spPr>
            <a:xfrm>
              <a:off x="9739093" y="2208491"/>
              <a:ext cx="807921" cy="1008666"/>
            </a:xfrm>
            <a:prstGeom prst="rect">
              <a:avLst/>
            </a:prstGeom>
            <a:ln>
              <a:noFill/>
            </a:ln>
            <a:effectLst>
              <a:outerShdw blurRad="50800" dist="38100" dir="2700000" algn="tl" rotWithShape="0">
                <a:prstClr val="black">
                  <a:alpha val="40000"/>
                </a:prstClr>
              </a:outerShdw>
            </a:effectLst>
          </p:spPr>
        </p:pic>
        <p:pic>
          <p:nvPicPr>
            <p:cNvPr id="14" name="Picture 13" descr="A cat sitting on the ground&#10;&#10;Description automatically generated">
              <a:extLst>
                <a:ext uri="{FF2B5EF4-FFF2-40B4-BE49-F238E27FC236}">
                  <a16:creationId xmlns:a16="http://schemas.microsoft.com/office/drawing/2014/main" id="{1902B94E-89A5-D376-DBC6-A81CF05549B4}"/>
                </a:ext>
              </a:extLst>
            </p:cNvPr>
            <p:cNvPicPr>
              <a:picLocks noChangeAspect="1"/>
            </p:cNvPicPr>
            <p:nvPr/>
          </p:nvPicPr>
          <p:blipFill rotWithShape="1">
            <a:blip r:embed="rId6"/>
            <a:srcRect l="11534" t="8539" b="16842"/>
            <a:stretch/>
          </p:blipFill>
          <p:spPr>
            <a:xfrm>
              <a:off x="7773121" y="1201273"/>
              <a:ext cx="742126" cy="834617"/>
            </a:xfrm>
            <a:prstGeom prst="rect">
              <a:avLst/>
            </a:prstGeom>
            <a:ln>
              <a:noFill/>
            </a:ln>
            <a:effectLst>
              <a:outerShdw blurRad="50800" dist="38100" dir="2700000" algn="tl" rotWithShape="0">
                <a:prstClr val="black">
                  <a:alpha val="40000"/>
                </a:prstClr>
              </a:outerShdw>
            </a:effectLst>
          </p:spPr>
        </p:pic>
        <p:pic>
          <p:nvPicPr>
            <p:cNvPr id="24" name="Picture 23" descr="A cat lying on the ground&#10;&#10;Description automatically generated">
              <a:extLst>
                <a:ext uri="{FF2B5EF4-FFF2-40B4-BE49-F238E27FC236}">
                  <a16:creationId xmlns:a16="http://schemas.microsoft.com/office/drawing/2014/main" id="{310967DA-303A-19C7-2934-F1B623C0F26C}"/>
                </a:ext>
              </a:extLst>
            </p:cNvPr>
            <p:cNvPicPr>
              <a:picLocks noChangeAspect="1"/>
            </p:cNvPicPr>
            <p:nvPr/>
          </p:nvPicPr>
          <p:blipFill>
            <a:blip r:embed="rId7"/>
            <a:stretch>
              <a:fillRect/>
            </a:stretch>
          </p:blipFill>
          <p:spPr>
            <a:xfrm>
              <a:off x="9266557" y="3485269"/>
              <a:ext cx="815410" cy="610770"/>
            </a:xfrm>
            <a:prstGeom prst="rect">
              <a:avLst/>
            </a:prstGeom>
            <a:ln>
              <a:noFill/>
            </a:ln>
            <a:effectLst>
              <a:outerShdw blurRad="50800" dist="38100" dir="2700000" algn="tl" rotWithShape="0">
                <a:prstClr val="black">
                  <a:alpha val="40000"/>
                </a:prstClr>
              </a:outerShdw>
            </a:effectLst>
          </p:spPr>
        </p:pic>
      </p:grpSp>
      <p:cxnSp>
        <p:nvCxnSpPr>
          <p:cNvPr id="3" name="Straight Arrow Connector 2">
            <a:extLst>
              <a:ext uri="{FF2B5EF4-FFF2-40B4-BE49-F238E27FC236}">
                <a16:creationId xmlns:a16="http://schemas.microsoft.com/office/drawing/2014/main" id="{22E5D8D9-455D-2FB7-86AD-E4F8603623A1}"/>
              </a:ext>
            </a:extLst>
          </p:cNvPr>
          <p:cNvCxnSpPr>
            <a:cxnSpLocks/>
          </p:cNvCxnSpPr>
          <p:nvPr/>
        </p:nvCxnSpPr>
        <p:spPr>
          <a:xfrm flipV="1">
            <a:off x="4927600" y="2895600"/>
            <a:ext cx="2692400" cy="40005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F61AC2A-6869-8351-F407-C9075CC57F2B}"/>
              </a:ext>
            </a:extLst>
          </p:cNvPr>
          <p:cNvSpPr txBox="1"/>
          <p:nvPr/>
        </p:nvSpPr>
        <p:spPr>
          <a:xfrm>
            <a:off x="4579495" y="3360775"/>
            <a:ext cx="326935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Myriad Pro"/>
                <a:ea typeface="+mn-ea"/>
                <a:cs typeface="+mn-cs"/>
              </a:rPr>
              <a:t>Forward mapping (noise to cats) is hard</a:t>
            </a:r>
          </a:p>
        </p:txBody>
      </p:sp>
    </p:spTree>
    <p:extLst>
      <p:ext uri="{BB962C8B-B14F-4D97-AF65-F5344CB8AC3E}">
        <p14:creationId xmlns:p14="http://schemas.microsoft.com/office/powerpoint/2010/main" val="106784186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E2875CC6-9B10-947C-E822-CA2B69722497}"/>
              </a:ext>
            </a:extLst>
          </p:cNvPr>
          <p:cNvGrpSpPr/>
          <p:nvPr/>
        </p:nvGrpSpPr>
        <p:grpSpPr>
          <a:xfrm>
            <a:off x="7630789" y="472690"/>
            <a:ext cx="3522064" cy="4994674"/>
            <a:chOff x="7630789" y="472690"/>
            <a:chExt cx="3522064" cy="4994674"/>
          </a:xfrm>
        </p:grpSpPr>
        <p:sp>
          <p:nvSpPr>
            <p:cNvPr id="23" name="Freeform: Shape 22">
              <a:extLst>
                <a:ext uri="{FF2B5EF4-FFF2-40B4-BE49-F238E27FC236}">
                  <a16:creationId xmlns:a16="http://schemas.microsoft.com/office/drawing/2014/main" id="{2CEFF758-73C8-EFF3-ABF5-3D2CFE0C6A41}"/>
                </a:ext>
              </a:extLst>
            </p:cNvPr>
            <p:cNvSpPr/>
            <p:nvPr/>
          </p:nvSpPr>
          <p:spPr>
            <a:xfrm rot="20265952">
              <a:off x="7630789" y="472690"/>
              <a:ext cx="3445318" cy="4198127"/>
            </a:xfrm>
            <a:custGeom>
              <a:avLst/>
              <a:gdLst>
                <a:gd name="connsiteX0" fmla="*/ 112382 w 3250247"/>
                <a:gd name="connsiteY0" fmla="*/ 834439 h 3960433"/>
                <a:gd name="connsiteX1" fmla="*/ 321932 w 3250247"/>
                <a:gd name="connsiteY1" fmla="*/ 53389 h 3960433"/>
                <a:gd name="connsiteX2" fmla="*/ 1623682 w 3250247"/>
                <a:gd name="connsiteY2" fmla="*/ 161339 h 3960433"/>
                <a:gd name="connsiteX3" fmla="*/ 1445882 w 3250247"/>
                <a:gd name="connsiteY3" fmla="*/ 904289 h 3960433"/>
                <a:gd name="connsiteX4" fmla="*/ 1674482 w 3250247"/>
                <a:gd name="connsiteY4" fmla="*/ 1609139 h 3960433"/>
                <a:gd name="connsiteX5" fmla="*/ 3204832 w 3250247"/>
                <a:gd name="connsiteY5" fmla="*/ 1856789 h 3960433"/>
                <a:gd name="connsiteX6" fmla="*/ 2595232 w 3250247"/>
                <a:gd name="connsiteY6" fmla="*/ 3812589 h 3960433"/>
                <a:gd name="connsiteX7" fmla="*/ 86982 w 3250247"/>
                <a:gd name="connsiteY7" fmla="*/ 3641139 h 3960433"/>
                <a:gd name="connsiteX8" fmla="*/ 582282 w 3250247"/>
                <a:gd name="connsiteY8" fmla="*/ 2199689 h 3960433"/>
                <a:gd name="connsiteX9" fmla="*/ 652132 w 3250247"/>
                <a:gd name="connsiteY9" fmla="*/ 1291639 h 3960433"/>
                <a:gd name="connsiteX10" fmla="*/ 112382 w 3250247"/>
                <a:gd name="connsiteY10" fmla="*/ 834439 h 396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0247" h="3960433">
                  <a:moveTo>
                    <a:pt x="112382" y="834439"/>
                  </a:moveTo>
                  <a:cubicBezTo>
                    <a:pt x="57349" y="628064"/>
                    <a:pt x="70049" y="165572"/>
                    <a:pt x="321932" y="53389"/>
                  </a:cubicBezTo>
                  <a:cubicBezTo>
                    <a:pt x="573815" y="-58794"/>
                    <a:pt x="1436357" y="19522"/>
                    <a:pt x="1623682" y="161339"/>
                  </a:cubicBezTo>
                  <a:cubicBezTo>
                    <a:pt x="1811007" y="303156"/>
                    <a:pt x="1437415" y="662989"/>
                    <a:pt x="1445882" y="904289"/>
                  </a:cubicBezTo>
                  <a:cubicBezTo>
                    <a:pt x="1454349" y="1145589"/>
                    <a:pt x="1381324" y="1450389"/>
                    <a:pt x="1674482" y="1609139"/>
                  </a:cubicBezTo>
                  <a:cubicBezTo>
                    <a:pt x="1967640" y="1767889"/>
                    <a:pt x="3051374" y="1489547"/>
                    <a:pt x="3204832" y="1856789"/>
                  </a:cubicBezTo>
                  <a:cubicBezTo>
                    <a:pt x="3358290" y="2224031"/>
                    <a:pt x="3114873" y="3515197"/>
                    <a:pt x="2595232" y="3812589"/>
                  </a:cubicBezTo>
                  <a:cubicBezTo>
                    <a:pt x="2075591" y="4109981"/>
                    <a:pt x="422474" y="3909956"/>
                    <a:pt x="86982" y="3641139"/>
                  </a:cubicBezTo>
                  <a:cubicBezTo>
                    <a:pt x="-248510" y="3372322"/>
                    <a:pt x="488090" y="2591272"/>
                    <a:pt x="582282" y="2199689"/>
                  </a:cubicBezTo>
                  <a:cubicBezTo>
                    <a:pt x="676474" y="1808106"/>
                    <a:pt x="728332" y="1521297"/>
                    <a:pt x="652132" y="1291639"/>
                  </a:cubicBezTo>
                  <a:cubicBezTo>
                    <a:pt x="575932" y="1061981"/>
                    <a:pt x="167415" y="1040814"/>
                    <a:pt x="112382" y="834439"/>
                  </a:cubicBezTo>
                  <a:close/>
                </a:path>
              </a:pathLst>
            </a:custGeom>
            <a:solidFill>
              <a:schemeClr val="tx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F79A4525-286B-01D9-2A32-3F2FA2529F9C}"/>
                </a:ext>
              </a:extLst>
            </p:cNvPr>
            <p:cNvSpPr txBox="1"/>
            <p:nvPr/>
          </p:nvSpPr>
          <p:spPr>
            <a:xfrm>
              <a:off x="7822005" y="4974921"/>
              <a:ext cx="3330848"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Manifold of cat images</a:t>
              </a:r>
            </a:p>
          </p:txBody>
        </p:sp>
        <p:pic>
          <p:nvPicPr>
            <p:cNvPr id="12" name="Picture 11" descr="A close up of a cat with green eyes&#10;&#10;Description automatically generated">
              <a:extLst>
                <a:ext uri="{FF2B5EF4-FFF2-40B4-BE49-F238E27FC236}">
                  <a16:creationId xmlns:a16="http://schemas.microsoft.com/office/drawing/2014/main" id="{6216CA5A-4E3A-E939-F2DC-8B837A0B7855}"/>
                </a:ext>
              </a:extLst>
            </p:cNvPr>
            <p:cNvPicPr>
              <a:picLocks noChangeAspect="1"/>
            </p:cNvPicPr>
            <p:nvPr/>
          </p:nvPicPr>
          <p:blipFill rotWithShape="1">
            <a:blip r:embed="rId4"/>
            <a:srcRect l="17802" r="18014"/>
            <a:stretch/>
          </p:blipFill>
          <p:spPr>
            <a:xfrm>
              <a:off x="8572495" y="2450508"/>
              <a:ext cx="742127" cy="766649"/>
            </a:xfrm>
            <a:prstGeom prst="rect">
              <a:avLst/>
            </a:prstGeom>
            <a:ln>
              <a:noFill/>
            </a:ln>
            <a:effectLst>
              <a:outerShdw blurRad="50800" dist="38100" dir="2700000" algn="tl" rotWithShape="0">
                <a:prstClr val="black">
                  <a:alpha val="40000"/>
                </a:prstClr>
              </a:outerShdw>
            </a:effectLst>
          </p:spPr>
        </p:pic>
        <p:pic>
          <p:nvPicPr>
            <p:cNvPr id="13" name="Picture 12" descr="A cat sitting on top of a building&#10;&#10;Description automatically generated">
              <a:extLst>
                <a:ext uri="{FF2B5EF4-FFF2-40B4-BE49-F238E27FC236}">
                  <a16:creationId xmlns:a16="http://schemas.microsoft.com/office/drawing/2014/main" id="{04C0044E-CB49-CD3D-E495-8CA363FB69B5}"/>
                </a:ext>
              </a:extLst>
            </p:cNvPr>
            <p:cNvPicPr>
              <a:picLocks noChangeAspect="1"/>
            </p:cNvPicPr>
            <p:nvPr/>
          </p:nvPicPr>
          <p:blipFill rotWithShape="1">
            <a:blip r:embed="rId5"/>
            <a:srcRect l="40194" r="6378"/>
            <a:stretch/>
          </p:blipFill>
          <p:spPr>
            <a:xfrm>
              <a:off x="9739093" y="2208491"/>
              <a:ext cx="807921" cy="1008666"/>
            </a:xfrm>
            <a:prstGeom prst="rect">
              <a:avLst/>
            </a:prstGeom>
            <a:ln>
              <a:noFill/>
            </a:ln>
            <a:effectLst>
              <a:outerShdw blurRad="50800" dist="38100" dir="2700000" algn="tl" rotWithShape="0">
                <a:prstClr val="black">
                  <a:alpha val="40000"/>
                </a:prstClr>
              </a:outerShdw>
            </a:effectLst>
          </p:spPr>
        </p:pic>
        <p:pic>
          <p:nvPicPr>
            <p:cNvPr id="14" name="Picture 13" descr="A cat sitting on the ground&#10;&#10;Description automatically generated">
              <a:extLst>
                <a:ext uri="{FF2B5EF4-FFF2-40B4-BE49-F238E27FC236}">
                  <a16:creationId xmlns:a16="http://schemas.microsoft.com/office/drawing/2014/main" id="{1902B94E-89A5-D376-DBC6-A81CF05549B4}"/>
                </a:ext>
              </a:extLst>
            </p:cNvPr>
            <p:cNvPicPr>
              <a:picLocks noChangeAspect="1"/>
            </p:cNvPicPr>
            <p:nvPr/>
          </p:nvPicPr>
          <p:blipFill rotWithShape="1">
            <a:blip r:embed="rId6"/>
            <a:srcRect l="11534" t="8539" b="16842"/>
            <a:stretch/>
          </p:blipFill>
          <p:spPr>
            <a:xfrm>
              <a:off x="7773121" y="1201273"/>
              <a:ext cx="742126" cy="834617"/>
            </a:xfrm>
            <a:prstGeom prst="rect">
              <a:avLst/>
            </a:prstGeom>
            <a:ln>
              <a:noFill/>
            </a:ln>
            <a:effectLst>
              <a:outerShdw blurRad="50800" dist="38100" dir="2700000" algn="tl" rotWithShape="0">
                <a:prstClr val="black">
                  <a:alpha val="40000"/>
                </a:prstClr>
              </a:outerShdw>
            </a:effectLst>
          </p:spPr>
        </p:pic>
        <p:pic>
          <p:nvPicPr>
            <p:cNvPr id="24" name="Picture 23" descr="A cat lying on the ground&#10;&#10;Description automatically generated">
              <a:extLst>
                <a:ext uri="{FF2B5EF4-FFF2-40B4-BE49-F238E27FC236}">
                  <a16:creationId xmlns:a16="http://schemas.microsoft.com/office/drawing/2014/main" id="{310967DA-303A-19C7-2934-F1B623C0F26C}"/>
                </a:ext>
              </a:extLst>
            </p:cNvPr>
            <p:cNvPicPr>
              <a:picLocks noChangeAspect="1"/>
            </p:cNvPicPr>
            <p:nvPr/>
          </p:nvPicPr>
          <p:blipFill>
            <a:blip r:embed="rId7"/>
            <a:stretch>
              <a:fillRect/>
            </a:stretch>
          </p:blipFill>
          <p:spPr>
            <a:xfrm>
              <a:off x="9266557" y="3485269"/>
              <a:ext cx="815410" cy="610770"/>
            </a:xfrm>
            <a:prstGeom prst="rect">
              <a:avLst/>
            </a:prstGeom>
            <a:ln>
              <a:noFill/>
            </a:ln>
            <a:effectLst>
              <a:outerShdw blurRad="50800" dist="38100" dir="2700000" algn="tl" rotWithShape="0">
                <a:prstClr val="black">
                  <a:alpha val="40000"/>
                </a:prstClr>
              </a:outerShdw>
            </a:effectLst>
          </p:spPr>
        </p:pic>
      </p:grpSp>
      <p:cxnSp>
        <p:nvCxnSpPr>
          <p:cNvPr id="3" name="Straight Arrow Connector 2">
            <a:extLst>
              <a:ext uri="{FF2B5EF4-FFF2-40B4-BE49-F238E27FC236}">
                <a16:creationId xmlns:a16="http://schemas.microsoft.com/office/drawing/2014/main" id="{22E5D8D9-455D-2FB7-86AD-E4F8603623A1}"/>
              </a:ext>
            </a:extLst>
          </p:cNvPr>
          <p:cNvCxnSpPr>
            <a:cxnSpLocks/>
          </p:cNvCxnSpPr>
          <p:nvPr/>
        </p:nvCxnSpPr>
        <p:spPr>
          <a:xfrm flipV="1">
            <a:off x="4927600" y="2895600"/>
            <a:ext cx="2692400" cy="400050"/>
          </a:xfrm>
          <a:prstGeom prst="straightConnector1">
            <a:avLst/>
          </a:prstGeom>
          <a:ln w="762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F61AC2A-6869-8351-F407-C9075CC57F2B}"/>
              </a:ext>
            </a:extLst>
          </p:cNvPr>
          <p:cNvSpPr txBox="1"/>
          <p:nvPr/>
        </p:nvSpPr>
        <p:spPr>
          <a:xfrm>
            <a:off x="4579495" y="3360775"/>
            <a:ext cx="326935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Myriad Pro"/>
                <a:ea typeface="+mn-ea"/>
                <a:cs typeface="+mn-cs"/>
              </a:rPr>
              <a:t>Reverse mapping (cats to noise) is easy</a:t>
            </a:r>
          </a:p>
        </p:txBody>
      </p:sp>
    </p:spTree>
    <p:extLst>
      <p:ext uri="{BB962C8B-B14F-4D97-AF65-F5344CB8AC3E}">
        <p14:creationId xmlns:p14="http://schemas.microsoft.com/office/powerpoint/2010/main" val="3766847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430BD331-2C75-434B-AC3E-579076D74BE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705600" y="1173478"/>
            <a:ext cx="5486400" cy="3657600"/>
          </a:xfrm>
          <a:prstGeom prst="rect">
            <a:avLst/>
          </a:prstGeom>
        </p:spPr>
      </p:pic>
      <p:sp>
        <p:nvSpPr>
          <p:cNvPr id="14" name="Rectangle 13">
            <a:extLst>
              <a:ext uri="{FF2B5EF4-FFF2-40B4-BE49-F238E27FC236}">
                <a16:creationId xmlns:a16="http://schemas.microsoft.com/office/drawing/2014/main" id="{2D9FCB71-492C-934C-8A1F-C90185631F61}"/>
              </a:ext>
            </a:extLst>
          </p:cNvPr>
          <p:cNvSpPr/>
          <p:nvPr/>
        </p:nvSpPr>
        <p:spPr>
          <a:xfrm>
            <a:off x="7428931" y="1635282"/>
            <a:ext cx="4162568" cy="2706805"/>
          </a:xfrm>
          <a:prstGeom prst="rect">
            <a:avLst/>
          </a:prstGeom>
          <a:solidFill>
            <a:srgbClr val="FFFFFF">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Right Arrow 12">
            <a:extLst>
              <a:ext uri="{FF2B5EF4-FFF2-40B4-BE49-F238E27FC236}">
                <a16:creationId xmlns:a16="http://schemas.microsoft.com/office/drawing/2014/main" id="{DD91EA42-6F89-DD4E-8292-6977C7784031}"/>
              </a:ext>
            </a:extLst>
          </p:cNvPr>
          <p:cNvSpPr/>
          <p:nvPr/>
        </p:nvSpPr>
        <p:spPr>
          <a:xfrm rot="3351106">
            <a:off x="8997278" y="2746038"/>
            <a:ext cx="1012226" cy="172421"/>
          </a:xfrm>
          <a:prstGeom prst="leftRightArrow">
            <a:avLst>
              <a:gd name="adj1" fmla="val 36456"/>
              <a:gd name="adj2" fmla="val 79480"/>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Right Arrow 11">
            <a:extLst>
              <a:ext uri="{FF2B5EF4-FFF2-40B4-BE49-F238E27FC236}">
                <a16:creationId xmlns:a16="http://schemas.microsoft.com/office/drawing/2014/main" id="{410D7E40-432F-B742-897A-45D8873B9EEA}"/>
              </a:ext>
            </a:extLst>
          </p:cNvPr>
          <p:cNvSpPr/>
          <p:nvPr/>
        </p:nvSpPr>
        <p:spPr>
          <a:xfrm rot="19561743">
            <a:off x="8482483" y="2746038"/>
            <a:ext cx="2041815" cy="172421"/>
          </a:xfrm>
          <a:prstGeom prst="leftRightArrow">
            <a:avLst>
              <a:gd name="adj1" fmla="val 36456"/>
              <a:gd name="adj2" fmla="val 79480"/>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3C0DADB-C9E3-0643-8935-CDFFF5A3085F}"/>
              </a:ext>
            </a:extLst>
          </p:cNvPr>
          <p:cNvSpPr>
            <a:spLocks noGrp="1"/>
          </p:cNvSpPr>
          <p:nvPr>
            <p:ph type="title"/>
          </p:nvPr>
        </p:nvSpPr>
        <p:spPr>
          <a:xfrm>
            <a:off x="609599" y="274638"/>
            <a:ext cx="11205159" cy="1143000"/>
          </a:xfrm>
        </p:spPr>
        <p:txBody>
          <a:bodyPr>
            <a:normAutofit fontScale="90000"/>
          </a:bodyPr>
          <a:lstStyle/>
          <a:p>
            <a:r>
              <a:rPr lang="en-US" dirty="0"/>
              <a:t>Generalizing Linear Dimensionality Reduction</a:t>
            </a:r>
          </a:p>
        </p:txBody>
      </p:sp>
      <p:sp>
        <p:nvSpPr>
          <p:cNvPr id="2" name="Content Placeholder 1">
            <a:extLst>
              <a:ext uri="{FF2B5EF4-FFF2-40B4-BE49-F238E27FC236}">
                <a16:creationId xmlns:a16="http://schemas.microsoft.com/office/drawing/2014/main" id="{1816D555-6520-3342-BF43-043AC3AAE2E5}"/>
              </a:ext>
            </a:extLst>
          </p:cNvPr>
          <p:cNvSpPr>
            <a:spLocks noGrp="1"/>
          </p:cNvSpPr>
          <p:nvPr>
            <p:ph idx="1"/>
          </p:nvPr>
        </p:nvSpPr>
        <p:spPr>
          <a:xfrm>
            <a:off x="377241" y="1367757"/>
            <a:ext cx="6195439" cy="5153503"/>
          </a:xfrm>
        </p:spPr>
        <p:txBody>
          <a:bodyPr>
            <a:normAutofit fontScale="92500" lnSpcReduction="20000"/>
          </a:bodyPr>
          <a:lstStyle/>
          <a:p>
            <a:pPr>
              <a:lnSpc>
                <a:spcPct val="110000"/>
              </a:lnSpc>
            </a:pPr>
            <a:r>
              <a:rPr lang="en-US" b="1" i="1" dirty="0"/>
              <a:t>Principal Components Analysis (PCA)</a:t>
            </a:r>
            <a:r>
              <a:rPr lang="en-US" dirty="0"/>
              <a:t>: find and order orthogonal axes by how much the data varies along each axis.</a:t>
            </a:r>
          </a:p>
          <a:p>
            <a:pPr>
              <a:lnSpc>
                <a:spcPct val="110000"/>
              </a:lnSpc>
            </a:pPr>
            <a:endParaRPr lang="en-US" sz="1200" b="1" i="1" dirty="0"/>
          </a:p>
          <a:p>
            <a:pPr>
              <a:lnSpc>
                <a:spcPct val="110000"/>
              </a:lnSpc>
            </a:pPr>
            <a:r>
              <a:rPr lang="en-US" dirty="0"/>
              <a:t>The axes we find (ordered by variance of our data) are called </a:t>
            </a:r>
            <a:r>
              <a:rPr lang="en-US" b="1" i="1" dirty="0"/>
              <a:t>principal components</a:t>
            </a:r>
            <a:r>
              <a:rPr lang="en-US" dirty="0"/>
              <a:t>.</a:t>
            </a:r>
          </a:p>
          <a:p>
            <a:pPr>
              <a:lnSpc>
                <a:spcPct val="110000"/>
              </a:lnSpc>
            </a:pPr>
            <a:endParaRPr lang="en-US" sz="1200" dirty="0"/>
          </a:p>
          <a:p>
            <a:pPr>
              <a:lnSpc>
                <a:spcPct val="110000"/>
              </a:lnSpc>
            </a:pPr>
            <a:r>
              <a:rPr lang="en-US" dirty="0"/>
              <a:t>Dimensionality reduction can be done by using only the first </a:t>
            </a:r>
            <a:r>
              <a:rPr lang="en-US" i="1" dirty="0"/>
              <a:t>k </a:t>
            </a:r>
            <a:r>
              <a:rPr lang="en-US" dirty="0"/>
              <a:t>principal components</a:t>
            </a:r>
          </a:p>
        </p:txBody>
      </p:sp>
      <p:sp>
        <p:nvSpPr>
          <p:cNvPr id="15" name="Rectangle 14">
            <a:extLst>
              <a:ext uri="{FF2B5EF4-FFF2-40B4-BE49-F238E27FC236}">
                <a16:creationId xmlns:a16="http://schemas.microsoft.com/office/drawing/2014/main" id="{9B487474-5355-A545-B4C6-9C4E2A10C48D}"/>
              </a:ext>
            </a:extLst>
          </p:cNvPr>
          <p:cNvSpPr/>
          <p:nvPr/>
        </p:nvSpPr>
        <p:spPr>
          <a:xfrm>
            <a:off x="7030386" y="5292882"/>
            <a:ext cx="4235116" cy="923330"/>
          </a:xfrm>
          <a:prstGeom prst="rect">
            <a:avLst/>
          </a:prstGeom>
        </p:spPr>
        <p:txBody>
          <a:bodyPr wrap="square">
            <a:spAutoFit/>
          </a:bodyPr>
          <a:lstStyle/>
          <a:p>
            <a:r>
              <a:rPr lang="en-US" dirty="0"/>
              <a:t>Side Note: principal components are closely related to the eigenvectors of the covariance matrix for our data</a:t>
            </a:r>
          </a:p>
        </p:txBody>
      </p:sp>
    </p:spTree>
    <p:extLst>
      <p:ext uri="{BB962C8B-B14F-4D97-AF65-F5344CB8AC3E}">
        <p14:creationId xmlns:p14="http://schemas.microsoft.com/office/powerpoint/2010/main" val="358454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6" presetClass="entr" presetSubtype="37"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out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out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2" grpId="0" animBg="1"/>
      <p:bldP spid="1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E2875CC6-9B10-947C-E822-CA2B69722497}"/>
              </a:ext>
            </a:extLst>
          </p:cNvPr>
          <p:cNvGrpSpPr/>
          <p:nvPr/>
        </p:nvGrpSpPr>
        <p:grpSpPr>
          <a:xfrm>
            <a:off x="7630789" y="472690"/>
            <a:ext cx="3522064" cy="4994674"/>
            <a:chOff x="7630789" y="472690"/>
            <a:chExt cx="3522064" cy="4994674"/>
          </a:xfrm>
        </p:grpSpPr>
        <p:sp>
          <p:nvSpPr>
            <p:cNvPr id="23" name="Freeform: Shape 22">
              <a:extLst>
                <a:ext uri="{FF2B5EF4-FFF2-40B4-BE49-F238E27FC236}">
                  <a16:creationId xmlns:a16="http://schemas.microsoft.com/office/drawing/2014/main" id="{2CEFF758-73C8-EFF3-ABF5-3D2CFE0C6A41}"/>
                </a:ext>
              </a:extLst>
            </p:cNvPr>
            <p:cNvSpPr/>
            <p:nvPr/>
          </p:nvSpPr>
          <p:spPr>
            <a:xfrm rot="20265952">
              <a:off x="7630789" y="472690"/>
              <a:ext cx="3445318" cy="4198127"/>
            </a:xfrm>
            <a:custGeom>
              <a:avLst/>
              <a:gdLst>
                <a:gd name="connsiteX0" fmla="*/ 112382 w 3250247"/>
                <a:gd name="connsiteY0" fmla="*/ 834439 h 3960433"/>
                <a:gd name="connsiteX1" fmla="*/ 321932 w 3250247"/>
                <a:gd name="connsiteY1" fmla="*/ 53389 h 3960433"/>
                <a:gd name="connsiteX2" fmla="*/ 1623682 w 3250247"/>
                <a:gd name="connsiteY2" fmla="*/ 161339 h 3960433"/>
                <a:gd name="connsiteX3" fmla="*/ 1445882 w 3250247"/>
                <a:gd name="connsiteY3" fmla="*/ 904289 h 3960433"/>
                <a:gd name="connsiteX4" fmla="*/ 1674482 w 3250247"/>
                <a:gd name="connsiteY4" fmla="*/ 1609139 h 3960433"/>
                <a:gd name="connsiteX5" fmla="*/ 3204832 w 3250247"/>
                <a:gd name="connsiteY5" fmla="*/ 1856789 h 3960433"/>
                <a:gd name="connsiteX6" fmla="*/ 2595232 w 3250247"/>
                <a:gd name="connsiteY6" fmla="*/ 3812589 h 3960433"/>
                <a:gd name="connsiteX7" fmla="*/ 86982 w 3250247"/>
                <a:gd name="connsiteY7" fmla="*/ 3641139 h 3960433"/>
                <a:gd name="connsiteX8" fmla="*/ 582282 w 3250247"/>
                <a:gd name="connsiteY8" fmla="*/ 2199689 h 3960433"/>
                <a:gd name="connsiteX9" fmla="*/ 652132 w 3250247"/>
                <a:gd name="connsiteY9" fmla="*/ 1291639 h 3960433"/>
                <a:gd name="connsiteX10" fmla="*/ 112382 w 3250247"/>
                <a:gd name="connsiteY10" fmla="*/ 834439 h 396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0247" h="3960433">
                  <a:moveTo>
                    <a:pt x="112382" y="834439"/>
                  </a:moveTo>
                  <a:cubicBezTo>
                    <a:pt x="57349" y="628064"/>
                    <a:pt x="70049" y="165572"/>
                    <a:pt x="321932" y="53389"/>
                  </a:cubicBezTo>
                  <a:cubicBezTo>
                    <a:pt x="573815" y="-58794"/>
                    <a:pt x="1436357" y="19522"/>
                    <a:pt x="1623682" y="161339"/>
                  </a:cubicBezTo>
                  <a:cubicBezTo>
                    <a:pt x="1811007" y="303156"/>
                    <a:pt x="1437415" y="662989"/>
                    <a:pt x="1445882" y="904289"/>
                  </a:cubicBezTo>
                  <a:cubicBezTo>
                    <a:pt x="1454349" y="1145589"/>
                    <a:pt x="1381324" y="1450389"/>
                    <a:pt x="1674482" y="1609139"/>
                  </a:cubicBezTo>
                  <a:cubicBezTo>
                    <a:pt x="1967640" y="1767889"/>
                    <a:pt x="3051374" y="1489547"/>
                    <a:pt x="3204832" y="1856789"/>
                  </a:cubicBezTo>
                  <a:cubicBezTo>
                    <a:pt x="3358290" y="2224031"/>
                    <a:pt x="3114873" y="3515197"/>
                    <a:pt x="2595232" y="3812589"/>
                  </a:cubicBezTo>
                  <a:cubicBezTo>
                    <a:pt x="2075591" y="4109981"/>
                    <a:pt x="422474" y="3909956"/>
                    <a:pt x="86982" y="3641139"/>
                  </a:cubicBezTo>
                  <a:cubicBezTo>
                    <a:pt x="-248510" y="3372322"/>
                    <a:pt x="488090" y="2591272"/>
                    <a:pt x="582282" y="2199689"/>
                  </a:cubicBezTo>
                  <a:cubicBezTo>
                    <a:pt x="676474" y="1808106"/>
                    <a:pt x="728332" y="1521297"/>
                    <a:pt x="652132" y="1291639"/>
                  </a:cubicBezTo>
                  <a:cubicBezTo>
                    <a:pt x="575932" y="1061981"/>
                    <a:pt x="167415" y="1040814"/>
                    <a:pt x="112382" y="834439"/>
                  </a:cubicBezTo>
                  <a:close/>
                </a:path>
              </a:pathLst>
            </a:custGeom>
            <a:solidFill>
              <a:schemeClr val="tx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F79A4525-286B-01D9-2A32-3F2FA2529F9C}"/>
                </a:ext>
              </a:extLst>
            </p:cNvPr>
            <p:cNvSpPr txBox="1"/>
            <p:nvPr/>
          </p:nvSpPr>
          <p:spPr>
            <a:xfrm>
              <a:off x="7822005" y="4974921"/>
              <a:ext cx="3330848"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Manifold of cat images</a:t>
              </a:r>
            </a:p>
          </p:txBody>
        </p:sp>
      </p:grpSp>
      <p:sp>
        <p:nvSpPr>
          <p:cNvPr id="2" name="Oval 1">
            <a:extLst>
              <a:ext uri="{FF2B5EF4-FFF2-40B4-BE49-F238E27FC236}">
                <a16:creationId xmlns:a16="http://schemas.microsoft.com/office/drawing/2014/main" id="{BF8B52DC-933D-A701-081F-5A4A7B1E89A2}"/>
              </a:ext>
            </a:extLst>
          </p:cNvPr>
          <p:cNvSpPr/>
          <p:nvPr/>
        </p:nvSpPr>
        <p:spPr>
          <a:xfrm>
            <a:off x="9361714" y="359954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pic>
        <p:nvPicPr>
          <p:cNvPr id="6" name="noisy_cat">
            <a:hlinkClick r:id="" action="ppaction://media"/>
            <a:extLst>
              <a:ext uri="{FF2B5EF4-FFF2-40B4-BE49-F238E27FC236}">
                <a16:creationId xmlns:a16="http://schemas.microsoft.com/office/drawing/2014/main" id="{4EC52C4B-018F-FFBF-C694-4D7F8F1CB1E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409543" y="1500585"/>
            <a:ext cx="2002971" cy="2002971"/>
          </a:xfrm>
          <a:prstGeom prst="rect">
            <a:avLst/>
          </a:prstGeom>
        </p:spPr>
      </p:pic>
    </p:spTree>
    <p:extLst>
      <p:ext uri="{BB962C8B-B14F-4D97-AF65-F5344CB8AC3E}">
        <p14:creationId xmlns:p14="http://schemas.microsoft.com/office/powerpoint/2010/main" val="248634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4" fill="hold"/>
                                        <p:tgtEl>
                                          <p:spTgt spid="6"/>
                                        </p:tgtEl>
                                      </p:cBhvr>
                                    </p:cmd>
                                  </p:childTnLst>
                                </p:cTn>
                              </p:par>
                              <p:par>
                                <p:cTn id="7" presetID="42" presetClass="path" presetSubtype="0" accel="50000" decel="50000" fill="hold" nodeType="withEffect">
                                  <p:stCondLst>
                                    <p:cond delay="0"/>
                                  </p:stCondLst>
                                  <p:childTnLst>
                                    <p:animMotion origin="layout" path="M -3.75E-6 -4.81481E-6 L -0.38919 0.1794 " pathEditMode="relative" rAng="0" ptsTypes="AA">
                                      <p:cBhvr>
                                        <p:cTn id="8" dur="3300" fill="hold"/>
                                        <p:tgtEl>
                                          <p:spTgt spid="6"/>
                                        </p:tgtEl>
                                        <p:attrNameLst>
                                          <p:attrName>ppt_x</p:attrName>
                                          <p:attrName>ppt_y</p:attrName>
                                        </p:attrNameLst>
                                      </p:cBhvr>
                                      <p:rCtr x="-19466" y="8958"/>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6"/>
                </p:tgtEl>
              </p:cMediaNode>
            </p:video>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E2875CC6-9B10-947C-E822-CA2B69722497}"/>
              </a:ext>
            </a:extLst>
          </p:cNvPr>
          <p:cNvGrpSpPr/>
          <p:nvPr/>
        </p:nvGrpSpPr>
        <p:grpSpPr>
          <a:xfrm>
            <a:off x="7630789" y="402840"/>
            <a:ext cx="3522064" cy="4994674"/>
            <a:chOff x="7630789" y="472690"/>
            <a:chExt cx="3522064" cy="4994674"/>
          </a:xfrm>
        </p:grpSpPr>
        <p:sp>
          <p:nvSpPr>
            <p:cNvPr id="23" name="Freeform: Shape 22">
              <a:extLst>
                <a:ext uri="{FF2B5EF4-FFF2-40B4-BE49-F238E27FC236}">
                  <a16:creationId xmlns:a16="http://schemas.microsoft.com/office/drawing/2014/main" id="{2CEFF758-73C8-EFF3-ABF5-3D2CFE0C6A41}"/>
                </a:ext>
              </a:extLst>
            </p:cNvPr>
            <p:cNvSpPr/>
            <p:nvPr/>
          </p:nvSpPr>
          <p:spPr>
            <a:xfrm rot="20265952">
              <a:off x="7630789" y="472690"/>
              <a:ext cx="3445318" cy="4198127"/>
            </a:xfrm>
            <a:custGeom>
              <a:avLst/>
              <a:gdLst>
                <a:gd name="connsiteX0" fmla="*/ 112382 w 3250247"/>
                <a:gd name="connsiteY0" fmla="*/ 834439 h 3960433"/>
                <a:gd name="connsiteX1" fmla="*/ 321932 w 3250247"/>
                <a:gd name="connsiteY1" fmla="*/ 53389 h 3960433"/>
                <a:gd name="connsiteX2" fmla="*/ 1623682 w 3250247"/>
                <a:gd name="connsiteY2" fmla="*/ 161339 h 3960433"/>
                <a:gd name="connsiteX3" fmla="*/ 1445882 w 3250247"/>
                <a:gd name="connsiteY3" fmla="*/ 904289 h 3960433"/>
                <a:gd name="connsiteX4" fmla="*/ 1674482 w 3250247"/>
                <a:gd name="connsiteY4" fmla="*/ 1609139 h 3960433"/>
                <a:gd name="connsiteX5" fmla="*/ 3204832 w 3250247"/>
                <a:gd name="connsiteY5" fmla="*/ 1856789 h 3960433"/>
                <a:gd name="connsiteX6" fmla="*/ 2595232 w 3250247"/>
                <a:gd name="connsiteY6" fmla="*/ 3812589 h 3960433"/>
                <a:gd name="connsiteX7" fmla="*/ 86982 w 3250247"/>
                <a:gd name="connsiteY7" fmla="*/ 3641139 h 3960433"/>
                <a:gd name="connsiteX8" fmla="*/ 582282 w 3250247"/>
                <a:gd name="connsiteY8" fmla="*/ 2199689 h 3960433"/>
                <a:gd name="connsiteX9" fmla="*/ 652132 w 3250247"/>
                <a:gd name="connsiteY9" fmla="*/ 1291639 h 3960433"/>
                <a:gd name="connsiteX10" fmla="*/ 112382 w 3250247"/>
                <a:gd name="connsiteY10" fmla="*/ 834439 h 396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0247" h="3960433">
                  <a:moveTo>
                    <a:pt x="112382" y="834439"/>
                  </a:moveTo>
                  <a:cubicBezTo>
                    <a:pt x="57349" y="628064"/>
                    <a:pt x="70049" y="165572"/>
                    <a:pt x="321932" y="53389"/>
                  </a:cubicBezTo>
                  <a:cubicBezTo>
                    <a:pt x="573815" y="-58794"/>
                    <a:pt x="1436357" y="19522"/>
                    <a:pt x="1623682" y="161339"/>
                  </a:cubicBezTo>
                  <a:cubicBezTo>
                    <a:pt x="1811007" y="303156"/>
                    <a:pt x="1437415" y="662989"/>
                    <a:pt x="1445882" y="904289"/>
                  </a:cubicBezTo>
                  <a:cubicBezTo>
                    <a:pt x="1454349" y="1145589"/>
                    <a:pt x="1381324" y="1450389"/>
                    <a:pt x="1674482" y="1609139"/>
                  </a:cubicBezTo>
                  <a:cubicBezTo>
                    <a:pt x="1967640" y="1767889"/>
                    <a:pt x="3051374" y="1489547"/>
                    <a:pt x="3204832" y="1856789"/>
                  </a:cubicBezTo>
                  <a:cubicBezTo>
                    <a:pt x="3358290" y="2224031"/>
                    <a:pt x="3114873" y="3515197"/>
                    <a:pt x="2595232" y="3812589"/>
                  </a:cubicBezTo>
                  <a:cubicBezTo>
                    <a:pt x="2075591" y="4109981"/>
                    <a:pt x="422474" y="3909956"/>
                    <a:pt x="86982" y="3641139"/>
                  </a:cubicBezTo>
                  <a:cubicBezTo>
                    <a:pt x="-248510" y="3372322"/>
                    <a:pt x="488090" y="2591272"/>
                    <a:pt x="582282" y="2199689"/>
                  </a:cubicBezTo>
                  <a:cubicBezTo>
                    <a:pt x="676474" y="1808106"/>
                    <a:pt x="728332" y="1521297"/>
                    <a:pt x="652132" y="1291639"/>
                  </a:cubicBezTo>
                  <a:cubicBezTo>
                    <a:pt x="575932" y="1061981"/>
                    <a:pt x="167415" y="1040814"/>
                    <a:pt x="112382" y="834439"/>
                  </a:cubicBezTo>
                  <a:close/>
                </a:path>
              </a:pathLst>
            </a:custGeom>
            <a:solidFill>
              <a:schemeClr val="tx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F79A4525-286B-01D9-2A32-3F2FA2529F9C}"/>
                </a:ext>
              </a:extLst>
            </p:cNvPr>
            <p:cNvSpPr txBox="1"/>
            <p:nvPr/>
          </p:nvSpPr>
          <p:spPr>
            <a:xfrm>
              <a:off x="7822005" y="4974921"/>
              <a:ext cx="3330848"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Manifold of cat images</a:t>
              </a:r>
            </a:p>
          </p:txBody>
        </p:sp>
      </p:grpSp>
      <p:sp>
        <p:nvSpPr>
          <p:cNvPr id="2" name="Oval 1">
            <a:extLst>
              <a:ext uri="{FF2B5EF4-FFF2-40B4-BE49-F238E27FC236}">
                <a16:creationId xmlns:a16="http://schemas.microsoft.com/office/drawing/2014/main" id="{BF8B52DC-933D-A701-081F-5A4A7B1E89A2}"/>
              </a:ext>
            </a:extLst>
          </p:cNvPr>
          <p:cNvSpPr/>
          <p:nvPr/>
        </p:nvSpPr>
        <p:spPr>
          <a:xfrm>
            <a:off x="9361714" y="359954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grpSp>
        <p:nvGrpSpPr>
          <p:cNvPr id="40" name="Group 39">
            <a:extLst>
              <a:ext uri="{FF2B5EF4-FFF2-40B4-BE49-F238E27FC236}">
                <a16:creationId xmlns:a16="http://schemas.microsoft.com/office/drawing/2014/main" id="{17BBCB78-79F9-F926-5A35-CB6D1C38765C}"/>
              </a:ext>
            </a:extLst>
          </p:cNvPr>
          <p:cNvGrpSpPr/>
          <p:nvPr/>
        </p:nvGrpSpPr>
        <p:grpSpPr>
          <a:xfrm>
            <a:off x="7749504" y="3457118"/>
            <a:ext cx="1551071" cy="275771"/>
            <a:chOff x="7749504" y="3457118"/>
            <a:chExt cx="1551071" cy="275771"/>
          </a:xfrm>
        </p:grpSpPr>
        <p:sp>
          <p:nvSpPr>
            <p:cNvPr id="10" name="Oval 9">
              <a:extLst>
                <a:ext uri="{FF2B5EF4-FFF2-40B4-BE49-F238E27FC236}">
                  <a16:creationId xmlns:a16="http://schemas.microsoft.com/office/drawing/2014/main" id="{81B15CCA-A226-825C-D014-FEF42FB4E6C0}"/>
                </a:ext>
              </a:extLst>
            </p:cNvPr>
            <p:cNvSpPr/>
            <p:nvPr/>
          </p:nvSpPr>
          <p:spPr>
            <a:xfrm>
              <a:off x="7749504" y="3457118"/>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0" name="Straight Arrow Connector 19">
              <a:extLst>
                <a:ext uri="{FF2B5EF4-FFF2-40B4-BE49-F238E27FC236}">
                  <a16:creationId xmlns:a16="http://schemas.microsoft.com/office/drawing/2014/main" id="{026AA88C-EE3D-92D3-8E2B-A1968E6EDC6C}"/>
                </a:ext>
              </a:extLst>
            </p:cNvPr>
            <p:cNvCxnSpPr>
              <a:cxnSpLocks/>
            </p:cNvCxnSpPr>
            <p:nvPr/>
          </p:nvCxnSpPr>
          <p:spPr>
            <a:xfrm flipH="1" flipV="1">
              <a:off x="8085551" y="3632548"/>
              <a:ext cx="1215024" cy="100208"/>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972A81DB-757D-217D-3EAE-18B51CBE6AB4}"/>
              </a:ext>
            </a:extLst>
          </p:cNvPr>
          <p:cNvGrpSpPr/>
          <p:nvPr/>
        </p:nvGrpSpPr>
        <p:grpSpPr>
          <a:xfrm>
            <a:off x="6736996" y="2984683"/>
            <a:ext cx="985300" cy="547657"/>
            <a:chOff x="6736996" y="2984683"/>
            <a:chExt cx="985300" cy="547657"/>
          </a:xfrm>
        </p:grpSpPr>
        <p:sp>
          <p:nvSpPr>
            <p:cNvPr id="11" name="Oval 10">
              <a:extLst>
                <a:ext uri="{FF2B5EF4-FFF2-40B4-BE49-F238E27FC236}">
                  <a16:creationId xmlns:a16="http://schemas.microsoft.com/office/drawing/2014/main" id="{55E0C6C1-2856-FC7B-AABB-A54F0E265C1C}"/>
                </a:ext>
              </a:extLst>
            </p:cNvPr>
            <p:cNvSpPr/>
            <p:nvPr/>
          </p:nvSpPr>
          <p:spPr>
            <a:xfrm>
              <a:off x="6736996" y="298468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2" name="Straight Arrow Connector 21">
              <a:extLst>
                <a:ext uri="{FF2B5EF4-FFF2-40B4-BE49-F238E27FC236}">
                  <a16:creationId xmlns:a16="http://schemas.microsoft.com/office/drawing/2014/main" id="{BBF9FDD4-DAC0-9FA4-1554-08D9392F62F4}"/>
                </a:ext>
              </a:extLst>
            </p:cNvPr>
            <p:cNvCxnSpPr>
              <a:cxnSpLocks/>
            </p:cNvCxnSpPr>
            <p:nvPr/>
          </p:nvCxnSpPr>
          <p:spPr>
            <a:xfrm flipH="1" flipV="1">
              <a:off x="7014575" y="3206663"/>
              <a:ext cx="707721" cy="325677"/>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E2EDE6F7-B83C-5809-6754-194A31B2A6AB}"/>
              </a:ext>
            </a:extLst>
          </p:cNvPr>
          <p:cNvGrpSpPr/>
          <p:nvPr/>
        </p:nvGrpSpPr>
        <p:grpSpPr>
          <a:xfrm>
            <a:off x="5632576" y="3080616"/>
            <a:ext cx="1037534" cy="275771"/>
            <a:chOff x="5632576" y="3080616"/>
            <a:chExt cx="1037534" cy="275771"/>
          </a:xfrm>
        </p:grpSpPr>
        <p:sp>
          <p:nvSpPr>
            <p:cNvPr id="12" name="Oval 11">
              <a:extLst>
                <a:ext uri="{FF2B5EF4-FFF2-40B4-BE49-F238E27FC236}">
                  <a16:creationId xmlns:a16="http://schemas.microsoft.com/office/drawing/2014/main" id="{FE5D6F88-914E-283D-D80A-7B3757D67BFF}"/>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9" name="Straight Arrow Connector 28">
              <a:extLst>
                <a:ext uri="{FF2B5EF4-FFF2-40B4-BE49-F238E27FC236}">
                  <a16:creationId xmlns:a16="http://schemas.microsoft.com/office/drawing/2014/main" id="{B042AE27-8175-F45F-C1B4-C66837A2CF7D}"/>
                </a:ext>
              </a:extLst>
            </p:cNvPr>
            <p:cNvCxnSpPr>
              <a:cxnSpLocks/>
            </p:cNvCxnSpPr>
            <p:nvPr/>
          </p:nvCxnSpPr>
          <p:spPr>
            <a:xfrm flipH="1">
              <a:off x="5943600" y="3100192"/>
              <a:ext cx="726510" cy="75156"/>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19E3879A-6694-4664-9977-B618D9D757B4}"/>
              </a:ext>
            </a:extLst>
          </p:cNvPr>
          <p:cNvGrpSpPr/>
          <p:nvPr/>
        </p:nvGrpSpPr>
        <p:grpSpPr>
          <a:xfrm>
            <a:off x="4711960" y="3306871"/>
            <a:ext cx="880911" cy="621637"/>
            <a:chOff x="4711960" y="3306871"/>
            <a:chExt cx="880911" cy="621637"/>
          </a:xfrm>
        </p:grpSpPr>
        <p:sp>
          <p:nvSpPr>
            <p:cNvPr id="13" name="Oval 12">
              <a:extLst>
                <a:ext uri="{FF2B5EF4-FFF2-40B4-BE49-F238E27FC236}">
                  <a16:creationId xmlns:a16="http://schemas.microsoft.com/office/drawing/2014/main" id="{09F4B1B7-6AA4-812E-124B-F79FBD52DB81}"/>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4" name="Straight Arrow Connector 33">
              <a:extLst>
                <a:ext uri="{FF2B5EF4-FFF2-40B4-BE49-F238E27FC236}">
                  <a16:creationId xmlns:a16="http://schemas.microsoft.com/office/drawing/2014/main" id="{08DC526F-589C-E77D-337A-F1C7951F62D0}"/>
                </a:ext>
              </a:extLst>
            </p:cNvPr>
            <p:cNvCxnSpPr>
              <a:cxnSpLocks/>
            </p:cNvCxnSpPr>
            <p:nvPr/>
          </p:nvCxnSpPr>
          <p:spPr>
            <a:xfrm flipH="1">
              <a:off x="4950368" y="3306871"/>
              <a:ext cx="642503" cy="359792"/>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7C032ABF-5330-F4F5-B3A4-24E577BF4A02}"/>
              </a:ext>
            </a:extLst>
          </p:cNvPr>
          <p:cNvGrpSpPr/>
          <p:nvPr/>
        </p:nvGrpSpPr>
        <p:grpSpPr>
          <a:xfrm>
            <a:off x="3517815" y="3279045"/>
            <a:ext cx="1135604" cy="503815"/>
            <a:chOff x="3517815" y="3279045"/>
            <a:chExt cx="1135604" cy="503815"/>
          </a:xfrm>
        </p:grpSpPr>
        <p:sp>
          <p:nvSpPr>
            <p:cNvPr id="14" name="Oval 13">
              <a:extLst>
                <a:ext uri="{FF2B5EF4-FFF2-40B4-BE49-F238E27FC236}">
                  <a16:creationId xmlns:a16="http://schemas.microsoft.com/office/drawing/2014/main" id="{2E4FA2D8-4149-1D3B-009D-052720656CCE}"/>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36" name="Straight Arrow Connector 35">
              <a:extLst>
                <a:ext uri="{FF2B5EF4-FFF2-40B4-BE49-F238E27FC236}">
                  <a16:creationId xmlns:a16="http://schemas.microsoft.com/office/drawing/2014/main" id="{C7FC3884-DFCF-B0BB-E2DE-3A2ED587DB75}"/>
                </a:ext>
              </a:extLst>
            </p:cNvPr>
            <p:cNvCxnSpPr>
              <a:cxnSpLocks/>
            </p:cNvCxnSpPr>
            <p:nvPr/>
          </p:nvCxnSpPr>
          <p:spPr>
            <a:xfrm flipH="1" flipV="1">
              <a:off x="3839227" y="3450921"/>
              <a:ext cx="814192" cy="331939"/>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pic>
        <p:nvPicPr>
          <p:cNvPr id="46" name="Picture 45" descr="A picture containing tree, mammal, cat, outdoor&#10;&#10;Description automatically generated">
            <a:extLst>
              <a:ext uri="{FF2B5EF4-FFF2-40B4-BE49-F238E27FC236}">
                <a16:creationId xmlns:a16="http://schemas.microsoft.com/office/drawing/2014/main" id="{18F8DB32-6F8E-2C9A-F811-2BB4B10A6ED5}"/>
              </a:ext>
            </a:extLst>
          </p:cNvPr>
          <p:cNvPicPr>
            <a:picLocks noChangeAspect="1"/>
          </p:cNvPicPr>
          <p:nvPr/>
        </p:nvPicPr>
        <p:blipFill>
          <a:blip r:embed="rId4"/>
          <a:stretch>
            <a:fillRect/>
          </a:stretch>
        </p:blipFill>
        <p:spPr>
          <a:xfrm>
            <a:off x="8989643" y="2469078"/>
            <a:ext cx="1035816" cy="1035816"/>
          </a:xfrm>
          <a:prstGeom prst="rect">
            <a:avLst/>
          </a:prstGeom>
        </p:spPr>
      </p:pic>
      <p:grpSp>
        <p:nvGrpSpPr>
          <p:cNvPr id="1034" name="Group 1033">
            <a:extLst>
              <a:ext uri="{FF2B5EF4-FFF2-40B4-BE49-F238E27FC236}">
                <a16:creationId xmlns:a16="http://schemas.microsoft.com/office/drawing/2014/main" id="{E2A900A4-16E8-5598-FC8C-70B29AC454F3}"/>
              </a:ext>
            </a:extLst>
          </p:cNvPr>
          <p:cNvGrpSpPr/>
          <p:nvPr/>
        </p:nvGrpSpPr>
        <p:grpSpPr>
          <a:xfrm>
            <a:off x="7532445" y="2127321"/>
            <a:ext cx="1018802" cy="1328657"/>
            <a:chOff x="7532445" y="2127321"/>
            <a:chExt cx="1018802" cy="1328657"/>
          </a:xfrm>
        </p:grpSpPr>
        <p:pic>
          <p:nvPicPr>
            <p:cNvPr id="50" name="Picture 49" descr="A picture containing cat, mammal, sitting, domestic cat&#10;&#10;Description automatically generated">
              <a:extLst>
                <a:ext uri="{FF2B5EF4-FFF2-40B4-BE49-F238E27FC236}">
                  <a16:creationId xmlns:a16="http://schemas.microsoft.com/office/drawing/2014/main" id="{C4293BD4-1454-8454-4074-0324F37A0977}"/>
                </a:ext>
              </a:extLst>
            </p:cNvPr>
            <p:cNvPicPr>
              <a:picLocks noChangeAspect="1"/>
            </p:cNvPicPr>
            <p:nvPr/>
          </p:nvPicPr>
          <p:blipFill>
            <a:blip r:embed="rId5"/>
            <a:stretch>
              <a:fillRect/>
            </a:stretch>
          </p:blipFill>
          <p:spPr>
            <a:xfrm>
              <a:off x="7532445" y="2127321"/>
              <a:ext cx="1018802" cy="1018802"/>
            </a:xfrm>
            <a:prstGeom prst="rect">
              <a:avLst/>
            </a:prstGeom>
          </p:spPr>
        </p:pic>
        <p:cxnSp>
          <p:nvCxnSpPr>
            <p:cNvPr id="58" name="Straight Connector 57">
              <a:extLst>
                <a:ext uri="{FF2B5EF4-FFF2-40B4-BE49-F238E27FC236}">
                  <a16:creationId xmlns:a16="http://schemas.microsoft.com/office/drawing/2014/main" id="{E96E0CA8-5649-CAB8-44B8-9835529C8A1C}"/>
                </a:ext>
              </a:extLst>
            </p:cNvPr>
            <p:cNvCxnSpPr>
              <a:cxnSpLocks/>
              <a:stCxn id="50" idx="2"/>
            </p:cNvCxnSpPr>
            <p:nvPr/>
          </p:nvCxnSpPr>
          <p:spPr>
            <a:xfrm flipH="1">
              <a:off x="7937106" y="3146123"/>
              <a:ext cx="104740" cy="30985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35" name="Group 1034">
            <a:extLst>
              <a:ext uri="{FF2B5EF4-FFF2-40B4-BE49-F238E27FC236}">
                <a16:creationId xmlns:a16="http://schemas.microsoft.com/office/drawing/2014/main" id="{53B30802-79E9-809C-FE9A-252836484F89}"/>
              </a:ext>
            </a:extLst>
          </p:cNvPr>
          <p:cNvGrpSpPr/>
          <p:nvPr/>
        </p:nvGrpSpPr>
        <p:grpSpPr>
          <a:xfrm>
            <a:off x="6215263" y="3257195"/>
            <a:ext cx="1018802" cy="1428270"/>
            <a:chOff x="6215263" y="3257195"/>
            <a:chExt cx="1018802" cy="1428270"/>
          </a:xfrm>
        </p:grpSpPr>
        <p:pic>
          <p:nvPicPr>
            <p:cNvPr id="52" name="Picture 51" descr="A picture containing cat, mammal, domestic cat, looking&#10;&#10;Description automatically generated">
              <a:extLst>
                <a:ext uri="{FF2B5EF4-FFF2-40B4-BE49-F238E27FC236}">
                  <a16:creationId xmlns:a16="http://schemas.microsoft.com/office/drawing/2014/main" id="{35714F23-0AC3-49A6-3680-B1592A0CE5FB}"/>
                </a:ext>
              </a:extLst>
            </p:cNvPr>
            <p:cNvPicPr>
              <a:picLocks noChangeAspect="1"/>
            </p:cNvPicPr>
            <p:nvPr/>
          </p:nvPicPr>
          <p:blipFill>
            <a:blip r:embed="rId6"/>
            <a:stretch>
              <a:fillRect/>
            </a:stretch>
          </p:blipFill>
          <p:spPr>
            <a:xfrm>
              <a:off x="6215263" y="3666663"/>
              <a:ext cx="1018802" cy="1018802"/>
            </a:xfrm>
            <a:prstGeom prst="rect">
              <a:avLst/>
            </a:prstGeom>
          </p:spPr>
        </p:pic>
        <p:cxnSp>
          <p:nvCxnSpPr>
            <p:cNvPr id="60" name="Straight Connector 59">
              <a:extLst>
                <a:ext uri="{FF2B5EF4-FFF2-40B4-BE49-F238E27FC236}">
                  <a16:creationId xmlns:a16="http://schemas.microsoft.com/office/drawing/2014/main" id="{10E53E39-0C8E-E382-5406-16DB7A827221}"/>
                </a:ext>
              </a:extLst>
            </p:cNvPr>
            <p:cNvCxnSpPr>
              <a:cxnSpLocks/>
              <a:stCxn id="52" idx="0"/>
            </p:cNvCxnSpPr>
            <p:nvPr/>
          </p:nvCxnSpPr>
          <p:spPr>
            <a:xfrm flipV="1">
              <a:off x="6724664" y="3257195"/>
              <a:ext cx="130496" cy="4094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36" name="Group 1035">
            <a:extLst>
              <a:ext uri="{FF2B5EF4-FFF2-40B4-BE49-F238E27FC236}">
                <a16:creationId xmlns:a16="http://schemas.microsoft.com/office/drawing/2014/main" id="{EDBF4C8D-4764-57B0-756F-280BE6B60F4B}"/>
              </a:ext>
            </a:extLst>
          </p:cNvPr>
          <p:cNvGrpSpPr/>
          <p:nvPr/>
        </p:nvGrpSpPr>
        <p:grpSpPr>
          <a:xfrm>
            <a:off x="5109079" y="1819545"/>
            <a:ext cx="1018802" cy="1266555"/>
            <a:chOff x="5109079" y="1819545"/>
            <a:chExt cx="1018802" cy="1266555"/>
          </a:xfrm>
        </p:grpSpPr>
        <p:pic>
          <p:nvPicPr>
            <p:cNvPr id="54" name="Picture 53" descr="A close up of a person's face&#10;&#10;Description automatically generated with medium confidence">
              <a:extLst>
                <a:ext uri="{FF2B5EF4-FFF2-40B4-BE49-F238E27FC236}">
                  <a16:creationId xmlns:a16="http://schemas.microsoft.com/office/drawing/2014/main" id="{CEE57C30-7F3B-7A6D-67D1-FEF6418B470A}"/>
                </a:ext>
              </a:extLst>
            </p:cNvPr>
            <p:cNvPicPr>
              <a:picLocks noChangeAspect="1"/>
            </p:cNvPicPr>
            <p:nvPr/>
          </p:nvPicPr>
          <p:blipFill>
            <a:blip r:embed="rId7"/>
            <a:stretch>
              <a:fillRect/>
            </a:stretch>
          </p:blipFill>
          <p:spPr>
            <a:xfrm>
              <a:off x="5109079" y="1819545"/>
              <a:ext cx="1018802" cy="1018802"/>
            </a:xfrm>
            <a:prstGeom prst="rect">
              <a:avLst/>
            </a:prstGeom>
          </p:spPr>
        </p:pic>
        <p:cxnSp>
          <p:nvCxnSpPr>
            <p:cNvPr id="62" name="Straight Connector 61">
              <a:extLst>
                <a:ext uri="{FF2B5EF4-FFF2-40B4-BE49-F238E27FC236}">
                  <a16:creationId xmlns:a16="http://schemas.microsoft.com/office/drawing/2014/main" id="{5C142344-FAAB-78A9-8631-2BF4225FD9BC}"/>
                </a:ext>
              </a:extLst>
            </p:cNvPr>
            <p:cNvCxnSpPr>
              <a:stCxn id="54" idx="2"/>
              <a:endCxn id="12" idx="1"/>
            </p:cNvCxnSpPr>
            <p:nvPr/>
          </p:nvCxnSpPr>
          <p:spPr>
            <a:xfrm>
              <a:off x="5618480" y="2838347"/>
              <a:ext cx="96520" cy="2477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37" name="Group 1036">
            <a:extLst>
              <a:ext uri="{FF2B5EF4-FFF2-40B4-BE49-F238E27FC236}">
                <a16:creationId xmlns:a16="http://schemas.microsoft.com/office/drawing/2014/main" id="{A9ED6FD5-9407-5D0D-85F0-14367F9DAB07}"/>
              </a:ext>
            </a:extLst>
          </p:cNvPr>
          <p:cNvGrpSpPr/>
          <p:nvPr/>
        </p:nvGrpSpPr>
        <p:grpSpPr>
          <a:xfrm>
            <a:off x="4340290" y="3928508"/>
            <a:ext cx="1018802" cy="1364668"/>
            <a:chOff x="4340290" y="3928508"/>
            <a:chExt cx="1018802" cy="1364668"/>
          </a:xfrm>
        </p:grpSpPr>
        <p:pic>
          <p:nvPicPr>
            <p:cNvPr id="56" name="Picture 55" descr="Background pattern&#10;&#10;Description automatically generated with medium confidence">
              <a:extLst>
                <a:ext uri="{FF2B5EF4-FFF2-40B4-BE49-F238E27FC236}">
                  <a16:creationId xmlns:a16="http://schemas.microsoft.com/office/drawing/2014/main" id="{3C79B700-2E2C-6445-DB4D-A3CBE4BA8812}"/>
                </a:ext>
              </a:extLst>
            </p:cNvPr>
            <p:cNvPicPr>
              <a:picLocks noChangeAspect="1"/>
            </p:cNvPicPr>
            <p:nvPr/>
          </p:nvPicPr>
          <p:blipFill>
            <a:blip r:embed="rId8"/>
            <a:stretch>
              <a:fillRect/>
            </a:stretch>
          </p:blipFill>
          <p:spPr>
            <a:xfrm>
              <a:off x="4340290" y="4274374"/>
              <a:ext cx="1018802" cy="1018802"/>
            </a:xfrm>
            <a:prstGeom prst="rect">
              <a:avLst/>
            </a:prstGeom>
          </p:spPr>
        </p:pic>
        <p:cxnSp>
          <p:nvCxnSpPr>
            <p:cNvPr id="1024" name="Straight Connector 1023">
              <a:extLst>
                <a:ext uri="{FF2B5EF4-FFF2-40B4-BE49-F238E27FC236}">
                  <a16:creationId xmlns:a16="http://schemas.microsoft.com/office/drawing/2014/main" id="{58108CE0-A0DF-B51C-240E-046CC9E09A16}"/>
                </a:ext>
              </a:extLst>
            </p:cNvPr>
            <p:cNvCxnSpPr>
              <a:cxnSpLocks/>
              <a:stCxn id="56" idx="0"/>
              <a:endCxn id="13" idx="4"/>
            </p:cNvCxnSpPr>
            <p:nvPr/>
          </p:nvCxnSpPr>
          <p:spPr>
            <a:xfrm flipV="1">
              <a:off x="4849691" y="3928508"/>
              <a:ext cx="155" cy="34586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7829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fade">
                                      <p:cBhvr>
                                        <p:cTn id="11" dur="500"/>
                                        <p:tgtEl>
                                          <p:spTgt spid="4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500"/>
                                        <p:tgtEl>
                                          <p:spTgt spid="4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34"/>
                                        </p:tgtEl>
                                        <p:attrNameLst>
                                          <p:attrName>style.visibility</p:attrName>
                                        </p:attrNameLst>
                                      </p:cBhvr>
                                      <p:to>
                                        <p:strVal val="visible"/>
                                      </p:to>
                                    </p:set>
                                    <p:animEffect transition="in" filter="fade">
                                      <p:cBhvr>
                                        <p:cTn id="28" dur="500"/>
                                        <p:tgtEl>
                                          <p:spTgt spid="1034"/>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035"/>
                                        </p:tgtEl>
                                        <p:attrNameLst>
                                          <p:attrName>style.visibility</p:attrName>
                                        </p:attrNameLst>
                                      </p:cBhvr>
                                      <p:to>
                                        <p:strVal val="visible"/>
                                      </p:to>
                                    </p:set>
                                    <p:animEffect transition="in" filter="fade">
                                      <p:cBhvr>
                                        <p:cTn id="32" dur="500"/>
                                        <p:tgtEl>
                                          <p:spTgt spid="1035"/>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1036"/>
                                        </p:tgtEl>
                                        <p:attrNameLst>
                                          <p:attrName>style.visibility</p:attrName>
                                        </p:attrNameLst>
                                      </p:cBhvr>
                                      <p:to>
                                        <p:strVal val="visible"/>
                                      </p:to>
                                    </p:set>
                                    <p:animEffect transition="in" filter="fade">
                                      <p:cBhvr>
                                        <p:cTn id="36" dur="500"/>
                                        <p:tgtEl>
                                          <p:spTgt spid="1036"/>
                                        </p:tgtEl>
                                      </p:cBhvr>
                                    </p:animEffect>
                                  </p:childTnLst>
                                </p:cTn>
                              </p:par>
                            </p:childTnLst>
                          </p:cTn>
                        </p:par>
                        <p:par>
                          <p:cTn id="37" fill="hold">
                            <p:stCondLst>
                              <p:cond delay="1500"/>
                            </p:stCondLst>
                            <p:childTnLst>
                              <p:par>
                                <p:cTn id="38" presetID="10" presetClass="entr" presetSubtype="0" fill="hold" nodeType="afterEffect">
                                  <p:stCondLst>
                                    <p:cond delay="0"/>
                                  </p:stCondLst>
                                  <p:childTnLst>
                                    <p:set>
                                      <p:cBhvr>
                                        <p:cTn id="39" dur="1" fill="hold">
                                          <p:stCondLst>
                                            <p:cond delay="0"/>
                                          </p:stCondLst>
                                        </p:cTn>
                                        <p:tgtEl>
                                          <p:spTgt spid="1037"/>
                                        </p:tgtEl>
                                        <p:attrNameLst>
                                          <p:attrName>style.visibility</p:attrName>
                                        </p:attrNameLst>
                                      </p:cBhvr>
                                      <p:to>
                                        <p:strVal val="visible"/>
                                      </p:to>
                                    </p:set>
                                    <p:animEffect transition="in" filter="fade">
                                      <p:cBhvr>
                                        <p:cTn id="40" dur="500"/>
                                        <p:tgtEl>
                                          <p:spTgt spid="1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E2875CC6-9B10-947C-E822-CA2B69722497}"/>
              </a:ext>
            </a:extLst>
          </p:cNvPr>
          <p:cNvGrpSpPr/>
          <p:nvPr/>
        </p:nvGrpSpPr>
        <p:grpSpPr>
          <a:xfrm>
            <a:off x="7630789" y="402840"/>
            <a:ext cx="3522064" cy="4994674"/>
            <a:chOff x="7630789" y="472690"/>
            <a:chExt cx="3522064" cy="4994674"/>
          </a:xfrm>
        </p:grpSpPr>
        <p:sp>
          <p:nvSpPr>
            <p:cNvPr id="23" name="Freeform: Shape 22">
              <a:extLst>
                <a:ext uri="{FF2B5EF4-FFF2-40B4-BE49-F238E27FC236}">
                  <a16:creationId xmlns:a16="http://schemas.microsoft.com/office/drawing/2014/main" id="{2CEFF758-73C8-EFF3-ABF5-3D2CFE0C6A41}"/>
                </a:ext>
              </a:extLst>
            </p:cNvPr>
            <p:cNvSpPr/>
            <p:nvPr/>
          </p:nvSpPr>
          <p:spPr>
            <a:xfrm rot="20265952">
              <a:off x="7630789" y="472690"/>
              <a:ext cx="3445318" cy="4198127"/>
            </a:xfrm>
            <a:custGeom>
              <a:avLst/>
              <a:gdLst>
                <a:gd name="connsiteX0" fmla="*/ 112382 w 3250247"/>
                <a:gd name="connsiteY0" fmla="*/ 834439 h 3960433"/>
                <a:gd name="connsiteX1" fmla="*/ 321932 w 3250247"/>
                <a:gd name="connsiteY1" fmla="*/ 53389 h 3960433"/>
                <a:gd name="connsiteX2" fmla="*/ 1623682 w 3250247"/>
                <a:gd name="connsiteY2" fmla="*/ 161339 h 3960433"/>
                <a:gd name="connsiteX3" fmla="*/ 1445882 w 3250247"/>
                <a:gd name="connsiteY3" fmla="*/ 904289 h 3960433"/>
                <a:gd name="connsiteX4" fmla="*/ 1674482 w 3250247"/>
                <a:gd name="connsiteY4" fmla="*/ 1609139 h 3960433"/>
                <a:gd name="connsiteX5" fmla="*/ 3204832 w 3250247"/>
                <a:gd name="connsiteY5" fmla="*/ 1856789 h 3960433"/>
                <a:gd name="connsiteX6" fmla="*/ 2595232 w 3250247"/>
                <a:gd name="connsiteY6" fmla="*/ 3812589 h 3960433"/>
                <a:gd name="connsiteX7" fmla="*/ 86982 w 3250247"/>
                <a:gd name="connsiteY7" fmla="*/ 3641139 h 3960433"/>
                <a:gd name="connsiteX8" fmla="*/ 582282 w 3250247"/>
                <a:gd name="connsiteY8" fmla="*/ 2199689 h 3960433"/>
                <a:gd name="connsiteX9" fmla="*/ 652132 w 3250247"/>
                <a:gd name="connsiteY9" fmla="*/ 1291639 h 3960433"/>
                <a:gd name="connsiteX10" fmla="*/ 112382 w 3250247"/>
                <a:gd name="connsiteY10" fmla="*/ 834439 h 396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0247" h="3960433">
                  <a:moveTo>
                    <a:pt x="112382" y="834439"/>
                  </a:moveTo>
                  <a:cubicBezTo>
                    <a:pt x="57349" y="628064"/>
                    <a:pt x="70049" y="165572"/>
                    <a:pt x="321932" y="53389"/>
                  </a:cubicBezTo>
                  <a:cubicBezTo>
                    <a:pt x="573815" y="-58794"/>
                    <a:pt x="1436357" y="19522"/>
                    <a:pt x="1623682" y="161339"/>
                  </a:cubicBezTo>
                  <a:cubicBezTo>
                    <a:pt x="1811007" y="303156"/>
                    <a:pt x="1437415" y="662989"/>
                    <a:pt x="1445882" y="904289"/>
                  </a:cubicBezTo>
                  <a:cubicBezTo>
                    <a:pt x="1454349" y="1145589"/>
                    <a:pt x="1381324" y="1450389"/>
                    <a:pt x="1674482" y="1609139"/>
                  </a:cubicBezTo>
                  <a:cubicBezTo>
                    <a:pt x="1967640" y="1767889"/>
                    <a:pt x="3051374" y="1489547"/>
                    <a:pt x="3204832" y="1856789"/>
                  </a:cubicBezTo>
                  <a:cubicBezTo>
                    <a:pt x="3358290" y="2224031"/>
                    <a:pt x="3114873" y="3515197"/>
                    <a:pt x="2595232" y="3812589"/>
                  </a:cubicBezTo>
                  <a:cubicBezTo>
                    <a:pt x="2075591" y="4109981"/>
                    <a:pt x="422474" y="3909956"/>
                    <a:pt x="86982" y="3641139"/>
                  </a:cubicBezTo>
                  <a:cubicBezTo>
                    <a:pt x="-248510" y="3372322"/>
                    <a:pt x="488090" y="2591272"/>
                    <a:pt x="582282" y="2199689"/>
                  </a:cubicBezTo>
                  <a:cubicBezTo>
                    <a:pt x="676474" y="1808106"/>
                    <a:pt x="728332" y="1521297"/>
                    <a:pt x="652132" y="1291639"/>
                  </a:cubicBezTo>
                  <a:cubicBezTo>
                    <a:pt x="575932" y="1061981"/>
                    <a:pt x="167415" y="1040814"/>
                    <a:pt x="112382" y="834439"/>
                  </a:cubicBezTo>
                  <a:close/>
                </a:path>
              </a:pathLst>
            </a:custGeom>
            <a:solidFill>
              <a:schemeClr val="tx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F79A4525-286B-01D9-2A32-3F2FA2529F9C}"/>
                </a:ext>
              </a:extLst>
            </p:cNvPr>
            <p:cNvSpPr txBox="1"/>
            <p:nvPr/>
          </p:nvSpPr>
          <p:spPr>
            <a:xfrm>
              <a:off x="7822005" y="4974921"/>
              <a:ext cx="3330848"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Manifold of cat images</a:t>
              </a:r>
            </a:p>
          </p:txBody>
        </p:sp>
      </p:grpSp>
      <p:pic>
        <p:nvPicPr>
          <p:cNvPr id="3" name="noiseless_cat">
            <a:hlinkClick r:id="" action="ppaction://media"/>
            <a:extLst>
              <a:ext uri="{FF2B5EF4-FFF2-40B4-BE49-F238E27FC236}">
                <a16:creationId xmlns:a16="http://schemas.microsoft.com/office/drawing/2014/main" id="{ABE10ABA-59C7-56F4-02C8-808C5AE5BEE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475808" y="1416624"/>
            <a:ext cx="1482558" cy="1482558"/>
          </a:xfrm>
          <a:prstGeom prst="rect">
            <a:avLst/>
          </a:prstGeom>
        </p:spPr>
      </p:pic>
      <p:sp>
        <p:nvSpPr>
          <p:cNvPr id="6" name="Oval 5">
            <a:extLst>
              <a:ext uri="{FF2B5EF4-FFF2-40B4-BE49-F238E27FC236}">
                <a16:creationId xmlns:a16="http://schemas.microsoft.com/office/drawing/2014/main" id="{469A6BAB-CB08-FBD9-ADD5-98D7DAF9CCAB}"/>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219418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4" fill="hold"/>
                                        <p:tgtEl>
                                          <p:spTgt spid="3"/>
                                        </p:tgtEl>
                                      </p:cBhvr>
                                    </p:cmd>
                                  </p:childTnLst>
                                </p:cTn>
                              </p:par>
                              <p:par>
                                <p:cTn id="7" presetID="42" presetClass="path" presetSubtype="0" accel="50000" decel="50000" fill="hold" nodeType="withEffect">
                                  <p:stCondLst>
                                    <p:cond delay="0"/>
                                  </p:stCondLst>
                                  <p:childTnLst>
                                    <p:animMotion origin="layout" path="M -3.33333E-6 -3.33333E-6 L 0.42813 0.14491 " pathEditMode="relative" rAng="0" ptsTypes="AA">
                                      <p:cBhvr>
                                        <p:cTn id="8" dur="3300" fill="hold"/>
                                        <p:tgtEl>
                                          <p:spTgt spid="3"/>
                                        </p:tgtEl>
                                        <p:attrNameLst>
                                          <p:attrName>ppt_x</p:attrName>
                                          <p:attrName>ppt_y</p:attrName>
                                        </p:attrNameLst>
                                      </p:cBhvr>
                                      <p:rCtr x="21406" y="7245"/>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3"/>
                </p:tgtEl>
              </p:cMediaNode>
            </p:video>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E2875CC6-9B10-947C-E822-CA2B69722497}"/>
              </a:ext>
            </a:extLst>
          </p:cNvPr>
          <p:cNvGrpSpPr/>
          <p:nvPr/>
        </p:nvGrpSpPr>
        <p:grpSpPr>
          <a:xfrm>
            <a:off x="7630789" y="402840"/>
            <a:ext cx="3522064" cy="4994674"/>
            <a:chOff x="7630789" y="472690"/>
            <a:chExt cx="3522064" cy="4994674"/>
          </a:xfrm>
        </p:grpSpPr>
        <p:sp>
          <p:nvSpPr>
            <p:cNvPr id="23" name="Freeform: Shape 22">
              <a:extLst>
                <a:ext uri="{FF2B5EF4-FFF2-40B4-BE49-F238E27FC236}">
                  <a16:creationId xmlns:a16="http://schemas.microsoft.com/office/drawing/2014/main" id="{2CEFF758-73C8-EFF3-ABF5-3D2CFE0C6A41}"/>
                </a:ext>
              </a:extLst>
            </p:cNvPr>
            <p:cNvSpPr/>
            <p:nvPr/>
          </p:nvSpPr>
          <p:spPr>
            <a:xfrm rot="20265952">
              <a:off x="7630789" y="472690"/>
              <a:ext cx="3445318" cy="4198127"/>
            </a:xfrm>
            <a:custGeom>
              <a:avLst/>
              <a:gdLst>
                <a:gd name="connsiteX0" fmla="*/ 112382 w 3250247"/>
                <a:gd name="connsiteY0" fmla="*/ 834439 h 3960433"/>
                <a:gd name="connsiteX1" fmla="*/ 321932 w 3250247"/>
                <a:gd name="connsiteY1" fmla="*/ 53389 h 3960433"/>
                <a:gd name="connsiteX2" fmla="*/ 1623682 w 3250247"/>
                <a:gd name="connsiteY2" fmla="*/ 161339 h 3960433"/>
                <a:gd name="connsiteX3" fmla="*/ 1445882 w 3250247"/>
                <a:gd name="connsiteY3" fmla="*/ 904289 h 3960433"/>
                <a:gd name="connsiteX4" fmla="*/ 1674482 w 3250247"/>
                <a:gd name="connsiteY4" fmla="*/ 1609139 h 3960433"/>
                <a:gd name="connsiteX5" fmla="*/ 3204832 w 3250247"/>
                <a:gd name="connsiteY5" fmla="*/ 1856789 h 3960433"/>
                <a:gd name="connsiteX6" fmla="*/ 2595232 w 3250247"/>
                <a:gd name="connsiteY6" fmla="*/ 3812589 h 3960433"/>
                <a:gd name="connsiteX7" fmla="*/ 86982 w 3250247"/>
                <a:gd name="connsiteY7" fmla="*/ 3641139 h 3960433"/>
                <a:gd name="connsiteX8" fmla="*/ 582282 w 3250247"/>
                <a:gd name="connsiteY8" fmla="*/ 2199689 h 3960433"/>
                <a:gd name="connsiteX9" fmla="*/ 652132 w 3250247"/>
                <a:gd name="connsiteY9" fmla="*/ 1291639 h 3960433"/>
                <a:gd name="connsiteX10" fmla="*/ 112382 w 3250247"/>
                <a:gd name="connsiteY10" fmla="*/ 834439 h 396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0247" h="3960433">
                  <a:moveTo>
                    <a:pt x="112382" y="834439"/>
                  </a:moveTo>
                  <a:cubicBezTo>
                    <a:pt x="57349" y="628064"/>
                    <a:pt x="70049" y="165572"/>
                    <a:pt x="321932" y="53389"/>
                  </a:cubicBezTo>
                  <a:cubicBezTo>
                    <a:pt x="573815" y="-58794"/>
                    <a:pt x="1436357" y="19522"/>
                    <a:pt x="1623682" y="161339"/>
                  </a:cubicBezTo>
                  <a:cubicBezTo>
                    <a:pt x="1811007" y="303156"/>
                    <a:pt x="1437415" y="662989"/>
                    <a:pt x="1445882" y="904289"/>
                  </a:cubicBezTo>
                  <a:cubicBezTo>
                    <a:pt x="1454349" y="1145589"/>
                    <a:pt x="1381324" y="1450389"/>
                    <a:pt x="1674482" y="1609139"/>
                  </a:cubicBezTo>
                  <a:cubicBezTo>
                    <a:pt x="1967640" y="1767889"/>
                    <a:pt x="3051374" y="1489547"/>
                    <a:pt x="3204832" y="1856789"/>
                  </a:cubicBezTo>
                  <a:cubicBezTo>
                    <a:pt x="3358290" y="2224031"/>
                    <a:pt x="3114873" y="3515197"/>
                    <a:pt x="2595232" y="3812589"/>
                  </a:cubicBezTo>
                  <a:cubicBezTo>
                    <a:pt x="2075591" y="4109981"/>
                    <a:pt x="422474" y="3909956"/>
                    <a:pt x="86982" y="3641139"/>
                  </a:cubicBezTo>
                  <a:cubicBezTo>
                    <a:pt x="-248510" y="3372322"/>
                    <a:pt x="488090" y="2591272"/>
                    <a:pt x="582282" y="2199689"/>
                  </a:cubicBezTo>
                  <a:cubicBezTo>
                    <a:pt x="676474" y="1808106"/>
                    <a:pt x="728332" y="1521297"/>
                    <a:pt x="652132" y="1291639"/>
                  </a:cubicBezTo>
                  <a:cubicBezTo>
                    <a:pt x="575932" y="1061981"/>
                    <a:pt x="167415" y="1040814"/>
                    <a:pt x="112382" y="834439"/>
                  </a:cubicBezTo>
                  <a:close/>
                </a:path>
              </a:pathLst>
            </a:custGeom>
            <a:solidFill>
              <a:schemeClr val="tx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F79A4525-286B-01D9-2A32-3F2FA2529F9C}"/>
                </a:ext>
              </a:extLst>
            </p:cNvPr>
            <p:cNvSpPr txBox="1"/>
            <p:nvPr/>
          </p:nvSpPr>
          <p:spPr>
            <a:xfrm>
              <a:off x="7822005" y="4974921"/>
              <a:ext cx="3330848"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Manifold of cat images</a:t>
              </a:r>
            </a:p>
          </p:txBody>
        </p:sp>
      </p:grpSp>
      <p:sp>
        <p:nvSpPr>
          <p:cNvPr id="2" name="Oval 1">
            <a:extLst>
              <a:ext uri="{FF2B5EF4-FFF2-40B4-BE49-F238E27FC236}">
                <a16:creationId xmlns:a16="http://schemas.microsoft.com/office/drawing/2014/main" id="{BF8B52DC-933D-A701-081F-5A4A7B1E89A2}"/>
              </a:ext>
            </a:extLst>
          </p:cNvPr>
          <p:cNvSpPr/>
          <p:nvPr/>
        </p:nvSpPr>
        <p:spPr>
          <a:xfrm>
            <a:off x="9361714" y="359954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grpSp>
        <p:nvGrpSpPr>
          <p:cNvPr id="40" name="Group 39">
            <a:extLst>
              <a:ext uri="{FF2B5EF4-FFF2-40B4-BE49-F238E27FC236}">
                <a16:creationId xmlns:a16="http://schemas.microsoft.com/office/drawing/2014/main" id="{17BBCB78-79F9-F926-5A35-CB6D1C38765C}"/>
              </a:ext>
            </a:extLst>
          </p:cNvPr>
          <p:cNvGrpSpPr/>
          <p:nvPr/>
        </p:nvGrpSpPr>
        <p:grpSpPr>
          <a:xfrm>
            <a:off x="7749504" y="3457118"/>
            <a:ext cx="1551071" cy="275771"/>
            <a:chOff x="7749504" y="3457118"/>
            <a:chExt cx="1551071" cy="275771"/>
          </a:xfrm>
        </p:grpSpPr>
        <p:sp>
          <p:nvSpPr>
            <p:cNvPr id="10" name="Oval 9">
              <a:extLst>
                <a:ext uri="{FF2B5EF4-FFF2-40B4-BE49-F238E27FC236}">
                  <a16:creationId xmlns:a16="http://schemas.microsoft.com/office/drawing/2014/main" id="{81B15CCA-A226-825C-D014-FEF42FB4E6C0}"/>
                </a:ext>
              </a:extLst>
            </p:cNvPr>
            <p:cNvSpPr/>
            <p:nvPr/>
          </p:nvSpPr>
          <p:spPr>
            <a:xfrm>
              <a:off x="7749504" y="3457118"/>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0" name="Straight Arrow Connector 19">
              <a:extLst>
                <a:ext uri="{FF2B5EF4-FFF2-40B4-BE49-F238E27FC236}">
                  <a16:creationId xmlns:a16="http://schemas.microsoft.com/office/drawing/2014/main" id="{026AA88C-EE3D-92D3-8E2B-A1968E6EDC6C}"/>
                </a:ext>
              </a:extLst>
            </p:cNvPr>
            <p:cNvCxnSpPr>
              <a:cxnSpLocks/>
            </p:cNvCxnSpPr>
            <p:nvPr/>
          </p:nvCxnSpPr>
          <p:spPr>
            <a:xfrm flipH="1" flipV="1">
              <a:off x="8085551" y="3632548"/>
              <a:ext cx="1215024" cy="10020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972A81DB-757D-217D-3EAE-18B51CBE6AB4}"/>
              </a:ext>
            </a:extLst>
          </p:cNvPr>
          <p:cNvGrpSpPr/>
          <p:nvPr/>
        </p:nvGrpSpPr>
        <p:grpSpPr>
          <a:xfrm>
            <a:off x="6736996" y="2984683"/>
            <a:ext cx="985300" cy="547657"/>
            <a:chOff x="6736996" y="2984683"/>
            <a:chExt cx="985300" cy="547657"/>
          </a:xfrm>
        </p:grpSpPr>
        <p:sp>
          <p:nvSpPr>
            <p:cNvPr id="11" name="Oval 10">
              <a:extLst>
                <a:ext uri="{FF2B5EF4-FFF2-40B4-BE49-F238E27FC236}">
                  <a16:creationId xmlns:a16="http://schemas.microsoft.com/office/drawing/2014/main" id="{55E0C6C1-2856-FC7B-AABB-A54F0E265C1C}"/>
                </a:ext>
              </a:extLst>
            </p:cNvPr>
            <p:cNvSpPr/>
            <p:nvPr/>
          </p:nvSpPr>
          <p:spPr>
            <a:xfrm>
              <a:off x="6736996" y="298468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2" name="Straight Arrow Connector 21">
              <a:extLst>
                <a:ext uri="{FF2B5EF4-FFF2-40B4-BE49-F238E27FC236}">
                  <a16:creationId xmlns:a16="http://schemas.microsoft.com/office/drawing/2014/main" id="{BBF9FDD4-DAC0-9FA4-1554-08D9392F62F4}"/>
                </a:ext>
              </a:extLst>
            </p:cNvPr>
            <p:cNvCxnSpPr>
              <a:cxnSpLocks/>
            </p:cNvCxnSpPr>
            <p:nvPr/>
          </p:nvCxnSpPr>
          <p:spPr>
            <a:xfrm flipH="1" flipV="1">
              <a:off x="7112000" y="3213100"/>
              <a:ext cx="610296" cy="31924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E2EDE6F7-B83C-5809-6754-194A31B2A6AB}"/>
              </a:ext>
            </a:extLst>
          </p:cNvPr>
          <p:cNvGrpSpPr/>
          <p:nvPr/>
        </p:nvGrpSpPr>
        <p:grpSpPr>
          <a:xfrm>
            <a:off x="5632576" y="3080616"/>
            <a:ext cx="1037534" cy="275771"/>
            <a:chOff x="5632576" y="3080616"/>
            <a:chExt cx="1037534" cy="275771"/>
          </a:xfrm>
        </p:grpSpPr>
        <p:sp>
          <p:nvSpPr>
            <p:cNvPr id="12" name="Oval 11">
              <a:extLst>
                <a:ext uri="{FF2B5EF4-FFF2-40B4-BE49-F238E27FC236}">
                  <a16:creationId xmlns:a16="http://schemas.microsoft.com/office/drawing/2014/main" id="{FE5D6F88-914E-283D-D80A-7B3757D67BFF}"/>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9" name="Straight Arrow Connector 28">
              <a:extLst>
                <a:ext uri="{FF2B5EF4-FFF2-40B4-BE49-F238E27FC236}">
                  <a16:creationId xmlns:a16="http://schemas.microsoft.com/office/drawing/2014/main" id="{B042AE27-8175-F45F-C1B4-C66837A2CF7D}"/>
                </a:ext>
              </a:extLst>
            </p:cNvPr>
            <p:cNvCxnSpPr>
              <a:cxnSpLocks/>
            </p:cNvCxnSpPr>
            <p:nvPr/>
          </p:nvCxnSpPr>
          <p:spPr>
            <a:xfrm flipH="1">
              <a:off x="6019800" y="3100192"/>
              <a:ext cx="650310" cy="8115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19E3879A-6694-4664-9977-B618D9D757B4}"/>
              </a:ext>
            </a:extLst>
          </p:cNvPr>
          <p:cNvGrpSpPr/>
          <p:nvPr/>
        </p:nvGrpSpPr>
        <p:grpSpPr>
          <a:xfrm>
            <a:off x="4711960" y="3306871"/>
            <a:ext cx="880911" cy="621637"/>
            <a:chOff x="4711960" y="3306871"/>
            <a:chExt cx="880911" cy="621637"/>
          </a:xfrm>
        </p:grpSpPr>
        <p:sp>
          <p:nvSpPr>
            <p:cNvPr id="13" name="Oval 12">
              <a:extLst>
                <a:ext uri="{FF2B5EF4-FFF2-40B4-BE49-F238E27FC236}">
                  <a16:creationId xmlns:a16="http://schemas.microsoft.com/office/drawing/2014/main" id="{09F4B1B7-6AA4-812E-124B-F79FBD52DB81}"/>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4" name="Straight Arrow Connector 33">
              <a:extLst>
                <a:ext uri="{FF2B5EF4-FFF2-40B4-BE49-F238E27FC236}">
                  <a16:creationId xmlns:a16="http://schemas.microsoft.com/office/drawing/2014/main" id="{08DC526F-589C-E77D-337A-F1C7951F62D0}"/>
                </a:ext>
              </a:extLst>
            </p:cNvPr>
            <p:cNvCxnSpPr>
              <a:cxnSpLocks/>
            </p:cNvCxnSpPr>
            <p:nvPr/>
          </p:nvCxnSpPr>
          <p:spPr>
            <a:xfrm flipH="1">
              <a:off x="5029200" y="3306871"/>
              <a:ext cx="563671" cy="34437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7C032ABF-5330-F4F5-B3A4-24E577BF4A02}"/>
              </a:ext>
            </a:extLst>
          </p:cNvPr>
          <p:cNvGrpSpPr/>
          <p:nvPr/>
        </p:nvGrpSpPr>
        <p:grpSpPr>
          <a:xfrm>
            <a:off x="3517815" y="3279045"/>
            <a:ext cx="1135604" cy="503815"/>
            <a:chOff x="3517815" y="3279045"/>
            <a:chExt cx="1135604" cy="503815"/>
          </a:xfrm>
        </p:grpSpPr>
        <p:sp>
          <p:nvSpPr>
            <p:cNvPr id="14" name="Oval 13">
              <a:extLst>
                <a:ext uri="{FF2B5EF4-FFF2-40B4-BE49-F238E27FC236}">
                  <a16:creationId xmlns:a16="http://schemas.microsoft.com/office/drawing/2014/main" id="{2E4FA2D8-4149-1D3B-009D-052720656CCE}"/>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36" name="Straight Arrow Connector 35">
              <a:extLst>
                <a:ext uri="{FF2B5EF4-FFF2-40B4-BE49-F238E27FC236}">
                  <a16:creationId xmlns:a16="http://schemas.microsoft.com/office/drawing/2014/main" id="{C7FC3884-DFCF-B0BB-E2DE-3A2ED587DB75}"/>
                </a:ext>
              </a:extLst>
            </p:cNvPr>
            <p:cNvCxnSpPr>
              <a:cxnSpLocks/>
            </p:cNvCxnSpPr>
            <p:nvPr/>
          </p:nvCxnSpPr>
          <p:spPr>
            <a:xfrm flipH="1" flipV="1">
              <a:off x="3839227" y="3450921"/>
              <a:ext cx="814192" cy="33193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pic>
        <p:nvPicPr>
          <p:cNvPr id="46" name="Picture 45" descr="A picture containing tree, mammal, cat, outdoor&#10;&#10;Description automatically generated">
            <a:extLst>
              <a:ext uri="{FF2B5EF4-FFF2-40B4-BE49-F238E27FC236}">
                <a16:creationId xmlns:a16="http://schemas.microsoft.com/office/drawing/2014/main" id="{18F8DB32-6F8E-2C9A-F811-2BB4B10A6ED5}"/>
              </a:ext>
            </a:extLst>
          </p:cNvPr>
          <p:cNvPicPr>
            <a:picLocks noChangeAspect="1"/>
          </p:cNvPicPr>
          <p:nvPr/>
        </p:nvPicPr>
        <p:blipFill>
          <a:blip r:embed="rId4"/>
          <a:stretch>
            <a:fillRect/>
          </a:stretch>
        </p:blipFill>
        <p:spPr>
          <a:xfrm>
            <a:off x="8989643" y="2469078"/>
            <a:ext cx="1035816" cy="1035816"/>
          </a:xfrm>
          <a:prstGeom prst="rect">
            <a:avLst/>
          </a:prstGeom>
        </p:spPr>
      </p:pic>
      <p:grpSp>
        <p:nvGrpSpPr>
          <p:cNvPr id="1034" name="Group 1033">
            <a:extLst>
              <a:ext uri="{FF2B5EF4-FFF2-40B4-BE49-F238E27FC236}">
                <a16:creationId xmlns:a16="http://schemas.microsoft.com/office/drawing/2014/main" id="{E2A900A4-16E8-5598-FC8C-70B29AC454F3}"/>
              </a:ext>
            </a:extLst>
          </p:cNvPr>
          <p:cNvGrpSpPr/>
          <p:nvPr/>
        </p:nvGrpSpPr>
        <p:grpSpPr>
          <a:xfrm>
            <a:off x="7532445" y="2127321"/>
            <a:ext cx="1018802" cy="1328657"/>
            <a:chOff x="7532445" y="2127321"/>
            <a:chExt cx="1018802" cy="1328657"/>
          </a:xfrm>
        </p:grpSpPr>
        <p:pic>
          <p:nvPicPr>
            <p:cNvPr id="50" name="Picture 49" descr="A picture containing cat, mammal, sitting, domestic cat&#10;&#10;Description automatically generated">
              <a:extLst>
                <a:ext uri="{FF2B5EF4-FFF2-40B4-BE49-F238E27FC236}">
                  <a16:creationId xmlns:a16="http://schemas.microsoft.com/office/drawing/2014/main" id="{C4293BD4-1454-8454-4074-0324F37A0977}"/>
                </a:ext>
              </a:extLst>
            </p:cNvPr>
            <p:cNvPicPr>
              <a:picLocks noChangeAspect="1"/>
            </p:cNvPicPr>
            <p:nvPr/>
          </p:nvPicPr>
          <p:blipFill>
            <a:blip r:embed="rId5"/>
            <a:stretch>
              <a:fillRect/>
            </a:stretch>
          </p:blipFill>
          <p:spPr>
            <a:xfrm>
              <a:off x="7532445" y="2127321"/>
              <a:ext cx="1018802" cy="1018802"/>
            </a:xfrm>
            <a:prstGeom prst="rect">
              <a:avLst/>
            </a:prstGeom>
          </p:spPr>
        </p:pic>
        <p:cxnSp>
          <p:nvCxnSpPr>
            <p:cNvPr id="58" name="Straight Connector 57">
              <a:extLst>
                <a:ext uri="{FF2B5EF4-FFF2-40B4-BE49-F238E27FC236}">
                  <a16:creationId xmlns:a16="http://schemas.microsoft.com/office/drawing/2014/main" id="{E96E0CA8-5649-CAB8-44B8-9835529C8A1C}"/>
                </a:ext>
              </a:extLst>
            </p:cNvPr>
            <p:cNvCxnSpPr>
              <a:cxnSpLocks/>
              <a:stCxn id="50" idx="2"/>
            </p:cNvCxnSpPr>
            <p:nvPr/>
          </p:nvCxnSpPr>
          <p:spPr>
            <a:xfrm flipH="1">
              <a:off x="7937106" y="3146123"/>
              <a:ext cx="104740" cy="30985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35" name="Group 1034">
            <a:extLst>
              <a:ext uri="{FF2B5EF4-FFF2-40B4-BE49-F238E27FC236}">
                <a16:creationId xmlns:a16="http://schemas.microsoft.com/office/drawing/2014/main" id="{53B30802-79E9-809C-FE9A-252836484F89}"/>
              </a:ext>
            </a:extLst>
          </p:cNvPr>
          <p:cNvGrpSpPr/>
          <p:nvPr/>
        </p:nvGrpSpPr>
        <p:grpSpPr>
          <a:xfrm>
            <a:off x="6215263" y="3257195"/>
            <a:ext cx="1018802" cy="1428270"/>
            <a:chOff x="6215263" y="3257195"/>
            <a:chExt cx="1018802" cy="1428270"/>
          </a:xfrm>
        </p:grpSpPr>
        <p:pic>
          <p:nvPicPr>
            <p:cNvPr id="52" name="Picture 51" descr="A picture containing cat, mammal, domestic cat, looking&#10;&#10;Description automatically generated">
              <a:extLst>
                <a:ext uri="{FF2B5EF4-FFF2-40B4-BE49-F238E27FC236}">
                  <a16:creationId xmlns:a16="http://schemas.microsoft.com/office/drawing/2014/main" id="{35714F23-0AC3-49A6-3680-B1592A0CE5FB}"/>
                </a:ext>
              </a:extLst>
            </p:cNvPr>
            <p:cNvPicPr>
              <a:picLocks noChangeAspect="1"/>
            </p:cNvPicPr>
            <p:nvPr/>
          </p:nvPicPr>
          <p:blipFill>
            <a:blip r:embed="rId6"/>
            <a:stretch>
              <a:fillRect/>
            </a:stretch>
          </p:blipFill>
          <p:spPr>
            <a:xfrm>
              <a:off x="6215263" y="3666663"/>
              <a:ext cx="1018802" cy="1018802"/>
            </a:xfrm>
            <a:prstGeom prst="rect">
              <a:avLst/>
            </a:prstGeom>
          </p:spPr>
        </p:pic>
        <p:cxnSp>
          <p:nvCxnSpPr>
            <p:cNvPr id="60" name="Straight Connector 59">
              <a:extLst>
                <a:ext uri="{FF2B5EF4-FFF2-40B4-BE49-F238E27FC236}">
                  <a16:creationId xmlns:a16="http://schemas.microsoft.com/office/drawing/2014/main" id="{10E53E39-0C8E-E382-5406-16DB7A827221}"/>
                </a:ext>
              </a:extLst>
            </p:cNvPr>
            <p:cNvCxnSpPr>
              <a:cxnSpLocks/>
              <a:stCxn id="52" idx="0"/>
            </p:cNvCxnSpPr>
            <p:nvPr/>
          </p:nvCxnSpPr>
          <p:spPr>
            <a:xfrm flipV="1">
              <a:off x="6724664" y="3257195"/>
              <a:ext cx="130496" cy="4094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36" name="Group 1035">
            <a:extLst>
              <a:ext uri="{FF2B5EF4-FFF2-40B4-BE49-F238E27FC236}">
                <a16:creationId xmlns:a16="http://schemas.microsoft.com/office/drawing/2014/main" id="{EDBF4C8D-4764-57B0-756F-280BE6B60F4B}"/>
              </a:ext>
            </a:extLst>
          </p:cNvPr>
          <p:cNvGrpSpPr/>
          <p:nvPr/>
        </p:nvGrpSpPr>
        <p:grpSpPr>
          <a:xfrm>
            <a:off x="5109079" y="1819545"/>
            <a:ext cx="1018802" cy="1266555"/>
            <a:chOff x="5109079" y="1819545"/>
            <a:chExt cx="1018802" cy="1266555"/>
          </a:xfrm>
        </p:grpSpPr>
        <p:pic>
          <p:nvPicPr>
            <p:cNvPr id="54" name="Picture 53" descr="A close up of a person's face&#10;&#10;Description automatically generated with medium confidence">
              <a:extLst>
                <a:ext uri="{FF2B5EF4-FFF2-40B4-BE49-F238E27FC236}">
                  <a16:creationId xmlns:a16="http://schemas.microsoft.com/office/drawing/2014/main" id="{CEE57C30-7F3B-7A6D-67D1-FEF6418B470A}"/>
                </a:ext>
              </a:extLst>
            </p:cNvPr>
            <p:cNvPicPr>
              <a:picLocks noChangeAspect="1"/>
            </p:cNvPicPr>
            <p:nvPr/>
          </p:nvPicPr>
          <p:blipFill>
            <a:blip r:embed="rId7"/>
            <a:stretch>
              <a:fillRect/>
            </a:stretch>
          </p:blipFill>
          <p:spPr>
            <a:xfrm>
              <a:off x="5109079" y="1819545"/>
              <a:ext cx="1018802" cy="1018802"/>
            </a:xfrm>
            <a:prstGeom prst="rect">
              <a:avLst/>
            </a:prstGeom>
          </p:spPr>
        </p:pic>
        <p:cxnSp>
          <p:nvCxnSpPr>
            <p:cNvPr id="62" name="Straight Connector 61">
              <a:extLst>
                <a:ext uri="{FF2B5EF4-FFF2-40B4-BE49-F238E27FC236}">
                  <a16:creationId xmlns:a16="http://schemas.microsoft.com/office/drawing/2014/main" id="{5C142344-FAAB-78A9-8631-2BF4225FD9BC}"/>
                </a:ext>
              </a:extLst>
            </p:cNvPr>
            <p:cNvCxnSpPr>
              <a:stCxn id="54" idx="2"/>
              <a:endCxn id="12" idx="1"/>
            </p:cNvCxnSpPr>
            <p:nvPr/>
          </p:nvCxnSpPr>
          <p:spPr>
            <a:xfrm>
              <a:off x="5618480" y="2838347"/>
              <a:ext cx="96520" cy="2477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37" name="Group 1036">
            <a:extLst>
              <a:ext uri="{FF2B5EF4-FFF2-40B4-BE49-F238E27FC236}">
                <a16:creationId xmlns:a16="http://schemas.microsoft.com/office/drawing/2014/main" id="{A9ED6FD5-9407-5D0D-85F0-14367F9DAB07}"/>
              </a:ext>
            </a:extLst>
          </p:cNvPr>
          <p:cNvGrpSpPr/>
          <p:nvPr/>
        </p:nvGrpSpPr>
        <p:grpSpPr>
          <a:xfrm>
            <a:off x="4340290" y="3928508"/>
            <a:ext cx="1018802" cy="1364668"/>
            <a:chOff x="4340290" y="3928508"/>
            <a:chExt cx="1018802" cy="1364668"/>
          </a:xfrm>
        </p:grpSpPr>
        <p:pic>
          <p:nvPicPr>
            <p:cNvPr id="56" name="Picture 55" descr="Background pattern&#10;&#10;Description automatically generated with medium confidence">
              <a:extLst>
                <a:ext uri="{FF2B5EF4-FFF2-40B4-BE49-F238E27FC236}">
                  <a16:creationId xmlns:a16="http://schemas.microsoft.com/office/drawing/2014/main" id="{3C79B700-2E2C-6445-DB4D-A3CBE4BA8812}"/>
                </a:ext>
              </a:extLst>
            </p:cNvPr>
            <p:cNvPicPr>
              <a:picLocks noChangeAspect="1"/>
            </p:cNvPicPr>
            <p:nvPr/>
          </p:nvPicPr>
          <p:blipFill>
            <a:blip r:embed="rId8"/>
            <a:stretch>
              <a:fillRect/>
            </a:stretch>
          </p:blipFill>
          <p:spPr>
            <a:xfrm>
              <a:off x="4340290" y="4274374"/>
              <a:ext cx="1018802" cy="1018802"/>
            </a:xfrm>
            <a:prstGeom prst="rect">
              <a:avLst/>
            </a:prstGeom>
          </p:spPr>
        </p:pic>
        <p:cxnSp>
          <p:nvCxnSpPr>
            <p:cNvPr id="1024" name="Straight Connector 1023">
              <a:extLst>
                <a:ext uri="{FF2B5EF4-FFF2-40B4-BE49-F238E27FC236}">
                  <a16:creationId xmlns:a16="http://schemas.microsoft.com/office/drawing/2014/main" id="{58108CE0-A0DF-B51C-240E-046CC9E09A16}"/>
                </a:ext>
              </a:extLst>
            </p:cNvPr>
            <p:cNvCxnSpPr>
              <a:cxnSpLocks/>
              <a:stCxn id="56" idx="0"/>
              <a:endCxn id="13" idx="4"/>
            </p:cNvCxnSpPr>
            <p:nvPr/>
          </p:nvCxnSpPr>
          <p:spPr>
            <a:xfrm flipV="1">
              <a:off x="4849691" y="3928508"/>
              <a:ext cx="155" cy="34586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0289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fade">
                                      <p:cBhvr>
                                        <p:cTn id="11" dur="500"/>
                                        <p:tgtEl>
                                          <p:spTgt spid="4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500"/>
                                        <p:tgtEl>
                                          <p:spTgt spid="4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37"/>
                                        </p:tgtEl>
                                        <p:attrNameLst>
                                          <p:attrName>style.visibility</p:attrName>
                                        </p:attrNameLst>
                                      </p:cBhvr>
                                      <p:to>
                                        <p:strVal val="visible"/>
                                      </p:to>
                                    </p:set>
                                    <p:animEffect transition="in" filter="fade">
                                      <p:cBhvr>
                                        <p:cTn id="28" dur="500"/>
                                        <p:tgtEl>
                                          <p:spTgt spid="1037"/>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036"/>
                                        </p:tgtEl>
                                        <p:attrNameLst>
                                          <p:attrName>style.visibility</p:attrName>
                                        </p:attrNameLst>
                                      </p:cBhvr>
                                      <p:to>
                                        <p:strVal val="visible"/>
                                      </p:to>
                                    </p:set>
                                    <p:animEffect transition="in" filter="fade">
                                      <p:cBhvr>
                                        <p:cTn id="32" dur="500"/>
                                        <p:tgtEl>
                                          <p:spTgt spid="1036"/>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1035"/>
                                        </p:tgtEl>
                                        <p:attrNameLst>
                                          <p:attrName>style.visibility</p:attrName>
                                        </p:attrNameLst>
                                      </p:cBhvr>
                                      <p:to>
                                        <p:strVal val="visible"/>
                                      </p:to>
                                    </p:set>
                                    <p:animEffect transition="in" filter="fade">
                                      <p:cBhvr>
                                        <p:cTn id="36" dur="500"/>
                                        <p:tgtEl>
                                          <p:spTgt spid="1035"/>
                                        </p:tgtEl>
                                      </p:cBhvr>
                                    </p:animEffect>
                                  </p:childTnLst>
                                </p:cTn>
                              </p:par>
                            </p:childTnLst>
                          </p:cTn>
                        </p:par>
                        <p:par>
                          <p:cTn id="37" fill="hold">
                            <p:stCondLst>
                              <p:cond delay="1500"/>
                            </p:stCondLst>
                            <p:childTnLst>
                              <p:par>
                                <p:cTn id="38" presetID="10" presetClass="entr" presetSubtype="0" fill="hold" nodeType="afterEffect">
                                  <p:stCondLst>
                                    <p:cond delay="0"/>
                                  </p:stCondLst>
                                  <p:childTnLst>
                                    <p:set>
                                      <p:cBhvr>
                                        <p:cTn id="39" dur="1" fill="hold">
                                          <p:stCondLst>
                                            <p:cond delay="0"/>
                                          </p:stCondLst>
                                        </p:cTn>
                                        <p:tgtEl>
                                          <p:spTgt spid="1034"/>
                                        </p:tgtEl>
                                        <p:attrNameLst>
                                          <p:attrName>style.visibility</p:attrName>
                                        </p:attrNameLst>
                                      </p:cBhvr>
                                      <p:to>
                                        <p:strVal val="visible"/>
                                      </p:to>
                                    </p:set>
                                    <p:animEffect transition="in" filter="fade">
                                      <p:cBhvr>
                                        <p:cTn id="40" dur="5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E2875CC6-9B10-947C-E822-CA2B69722497}"/>
              </a:ext>
            </a:extLst>
          </p:cNvPr>
          <p:cNvGrpSpPr/>
          <p:nvPr/>
        </p:nvGrpSpPr>
        <p:grpSpPr>
          <a:xfrm>
            <a:off x="7630789" y="402840"/>
            <a:ext cx="3522064" cy="4994674"/>
            <a:chOff x="7630789" y="472690"/>
            <a:chExt cx="3522064" cy="4994674"/>
          </a:xfrm>
        </p:grpSpPr>
        <p:sp>
          <p:nvSpPr>
            <p:cNvPr id="23" name="Freeform: Shape 22">
              <a:extLst>
                <a:ext uri="{FF2B5EF4-FFF2-40B4-BE49-F238E27FC236}">
                  <a16:creationId xmlns:a16="http://schemas.microsoft.com/office/drawing/2014/main" id="{2CEFF758-73C8-EFF3-ABF5-3D2CFE0C6A41}"/>
                </a:ext>
              </a:extLst>
            </p:cNvPr>
            <p:cNvSpPr/>
            <p:nvPr/>
          </p:nvSpPr>
          <p:spPr>
            <a:xfrm rot="20265952">
              <a:off x="7630789" y="472690"/>
              <a:ext cx="3445318" cy="4198127"/>
            </a:xfrm>
            <a:custGeom>
              <a:avLst/>
              <a:gdLst>
                <a:gd name="connsiteX0" fmla="*/ 112382 w 3250247"/>
                <a:gd name="connsiteY0" fmla="*/ 834439 h 3960433"/>
                <a:gd name="connsiteX1" fmla="*/ 321932 w 3250247"/>
                <a:gd name="connsiteY1" fmla="*/ 53389 h 3960433"/>
                <a:gd name="connsiteX2" fmla="*/ 1623682 w 3250247"/>
                <a:gd name="connsiteY2" fmla="*/ 161339 h 3960433"/>
                <a:gd name="connsiteX3" fmla="*/ 1445882 w 3250247"/>
                <a:gd name="connsiteY3" fmla="*/ 904289 h 3960433"/>
                <a:gd name="connsiteX4" fmla="*/ 1674482 w 3250247"/>
                <a:gd name="connsiteY4" fmla="*/ 1609139 h 3960433"/>
                <a:gd name="connsiteX5" fmla="*/ 3204832 w 3250247"/>
                <a:gd name="connsiteY5" fmla="*/ 1856789 h 3960433"/>
                <a:gd name="connsiteX6" fmla="*/ 2595232 w 3250247"/>
                <a:gd name="connsiteY6" fmla="*/ 3812589 h 3960433"/>
                <a:gd name="connsiteX7" fmla="*/ 86982 w 3250247"/>
                <a:gd name="connsiteY7" fmla="*/ 3641139 h 3960433"/>
                <a:gd name="connsiteX8" fmla="*/ 582282 w 3250247"/>
                <a:gd name="connsiteY8" fmla="*/ 2199689 h 3960433"/>
                <a:gd name="connsiteX9" fmla="*/ 652132 w 3250247"/>
                <a:gd name="connsiteY9" fmla="*/ 1291639 h 3960433"/>
                <a:gd name="connsiteX10" fmla="*/ 112382 w 3250247"/>
                <a:gd name="connsiteY10" fmla="*/ 834439 h 396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0247" h="3960433">
                  <a:moveTo>
                    <a:pt x="112382" y="834439"/>
                  </a:moveTo>
                  <a:cubicBezTo>
                    <a:pt x="57349" y="628064"/>
                    <a:pt x="70049" y="165572"/>
                    <a:pt x="321932" y="53389"/>
                  </a:cubicBezTo>
                  <a:cubicBezTo>
                    <a:pt x="573815" y="-58794"/>
                    <a:pt x="1436357" y="19522"/>
                    <a:pt x="1623682" y="161339"/>
                  </a:cubicBezTo>
                  <a:cubicBezTo>
                    <a:pt x="1811007" y="303156"/>
                    <a:pt x="1437415" y="662989"/>
                    <a:pt x="1445882" y="904289"/>
                  </a:cubicBezTo>
                  <a:cubicBezTo>
                    <a:pt x="1454349" y="1145589"/>
                    <a:pt x="1381324" y="1450389"/>
                    <a:pt x="1674482" y="1609139"/>
                  </a:cubicBezTo>
                  <a:cubicBezTo>
                    <a:pt x="1967640" y="1767889"/>
                    <a:pt x="3051374" y="1489547"/>
                    <a:pt x="3204832" y="1856789"/>
                  </a:cubicBezTo>
                  <a:cubicBezTo>
                    <a:pt x="3358290" y="2224031"/>
                    <a:pt x="3114873" y="3515197"/>
                    <a:pt x="2595232" y="3812589"/>
                  </a:cubicBezTo>
                  <a:cubicBezTo>
                    <a:pt x="2075591" y="4109981"/>
                    <a:pt x="422474" y="3909956"/>
                    <a:pt x="86982" y="3641139"/>
                  </a:cubicBezTo>
                  <a:cubicBezTo>
                    <a:pt x="-248510" y="3372322"/>
                    <a:pt x="488090" y="2591272"/>
                    <a:pt x="582282" y="2199689"/>
                  </a:cubicBezTo>
                  <a:cubicBezTo>
                    <a:pt x="676474" y="1808106"/>
                    <a:pt x="728332" y="1521297"/>
                    <a:pt x="652132" y="1291639"/>
                  </a:cubicBezTo>
                  <a:cubicBezTo>
                    <a:pt x="575932" y="1061981"/>
                    <a:pt x="167415" y="1040814"/>
                    <a:pt x="112382" y="834439"/>
                  </a:cubicBezTo>
                  <a:close/>
                </a:path>
              </a:pathLst>
            </a:custGeom>
            <a:solidFill>
              <a:schemeClr val="tx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F79A4525-286B-01D9-2A32-3F2FA2529F9C}"/>
                </a:ext>
              </a:extLst>
            </p:cNvPr>
            <p:cNvSpPr txBox="1"/>
            <p:nvPr/>
          </p:nvSpPr>
          <p:spPr>
            <a:xfrm>
              <a:off x="7822005" y="4974921"/>
              <a:ext cx="3330848"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Manifold of cat images</a:t>
              </a:r>
            </a:p>
          </p:txBody>
        </p:sp>
      </p:grpSp>
      <p:sp>
        <p:nvSpPr>
          <p:cNvPr id="2" name="Oval 1">
            <a:extLst>
              <a:ext uri="{FF2B5EF4-FFF2-40B4-BE49-F238E27FC236}">
                <a16:creationId xmlns:a16="http://schemas.microsoft.com/office/drawing/2014/main" id="{BF8B52DC-933D-A701-081F-5A4A7B1E89A2}"/>
              </a:ext>
            </a:extLst>
          </p:cNvPr>
          <p:cNvSpPr/>
          <p:nvPr/>
        </p:nvSpPr>
        <p:spPr>
          <a:xfrm>
            <a:off x="8147815" y="1743441"/>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pic>
        <p:nvPicPr>
          <p:cNvPr id="6" name="Picture 5">
            <a:extLst>
              <a:ext uri="{FF2B5EF4-FFF2-40B4-BE49-F238E27FC236}">
                <a16:creationId xmlns:a16="http://schemas.microsoft.com/office/drawing/2014/main" id="{5CE1A9C1-6235-4253-1E66-39A1161658BF}"/>
              </a:ext>
            </a:extLst>
          </p:cNvPr>
          <p:cNvPicPr>
            <a:picLocks noChangeAspect="1"/>
          </p:cNvPicPr>
          <p:nvPr/>
        </p:nvPicPr>
        <p:blipFill>
          <a:blip r:embed="rId4"/>
          <a:stretch>
            <a:fillRect/>
          </a:stretch>
        </p:blipFill>
        <p:spPr>
          <a:xfrm>
            <a:off x="7627350" y="423665"/>
            <a:ext cx="1223487" cy="1223487"/>
          </a:xfrm>
          <a:prstGeom prst="rect">
            <a:avLst/>
          </a:prstGeom>
        </p:spPr>
      </p:pic>
      <p:grpSp>
        <p:nvGrpSpPr>
          <p:cNvPr id="18" name="Group 17">
            <a:extLst>
              <a:ext uri="{FF2B5EF4-FFF2-40B4-BE49-F238E27FC236}">
                <a16:creationId xmlns:a16="http://schemas.microsoft.com/office/drawing/2014/main" id="{786D6BEF-46FC-C8C0-8A41-DC94AC0E1967}"/>
              </a:ext>
            </a:extLst>
          </p:cNvPr>
          <p:cNvGrpSpPr/>
          <p:nvPr/>
        </p:nvGrpSpPr>
        <p:grpSpPr>
          <a:xfrm>
            <a:off x="6691415" y="1947933"/>
            <a:ext cx="1394136" cy="581097"/>
            <a:chOff x="7906439" y="3732756"/>
            <a:chExt cx="1394136" cy="581097"/>
          </a:xfrm>
        </p:grpSpPr>
        <p:sp>
          <p:nvSpPr>
            <p:cNvPr id="19" name="Oval 18">
              <a:extLst>
                <a:ext uri="{FF2B5EF4-FFF2-40B4-BE49-F238E27FC236}">
                  <a16:creationId xmlns:a16="http://schemas.microsoft.com/office/drawing/2014/main" id="{C4341BE5-9545-317A-98A6-208E6623796B}"/>
                </a:ext>
              </a:extLst>
            </p:cNvPr>
            <p:cNvSpPr/>
            <p:nvPr/>
          </p:nvSpPr>
          <p:spPr>
            <a:xfrm>
              <a:off x="7906439" y="4038082"/>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1" name="Straight Arrow Connector 20">
              <a:extLst>
                <a:ext uri="{FF2B5EF4-FFF2-40B4-BE49-F238E27FC236}">
                  <a16:creationId xmlns:a16="http://schemas.microsoft.com/office/drawing/2014/main" id="{43706393-760D-B861-D2DE-4B04AB132CC4}"/>
                </a:ext>
              </a:extLst>
            </p:cNvPr>
            <p:cNvCxnSpPr>
              <a:cxnSpLocks/>
            </p:cNvCxnSpPr>
            <p:nvPr/>
          </p:nvCxnSpPr>
          <p:spPr>
            <a:xfrm flipH="1">
              <a:off x="8244474" y="3732756"/>
              <a:ext cx="1056101" cy="408036"/>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A221BEC2-AC4D-0D04-277C-8F9EC42F9735}"/>
              </a:ext>
            </a:extLst>
          </p:cNvPr>
          <p:cNvGrpSpPr/>
          <p:nvPr/>
        </p:nvGrpSpPr>
        <p:grpSpPr>
          <a:xfrm>
            <a:off x="5538057" y="2119258"/>
            <a:ext cx="1040114" cy="275771"/>
            <a:chOff x="6682182" y="3260454"/>
            <a:chExt cx="1040114" cy="275771"/>
          </a:xfrm>
        </p:grpSpPr>
        <p:sp>
          <p:nvSpPr>
            <p:cNvPr id="25" name="Oval 24">
              <a:extLst>
                <a:ext uri="{FF2B5EF4-FFF2-40B4-BE49-F238E27FC236}">
                  <a16:creationId xmlns:a16="http://schemas.microsoft.com/office/drawing/2014/main" id="{8D60BBD7-25D9-C6F6-16BB-5A5C81EFB65C}"/>
                </a:ext>
              </a:extLst>
            </p:cNvPr>
            <p:cNvSpPr/>
            <p:nvPr/>
          </p:nvSpPr>
          <p:spPr>
            <a:xfrm>
              <a:off x="6682182" y="3260454"/>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7" name="Straight Arrow Connector 26">
              <a:extLst>
                <a:ext uri="{FF2B5EF4-FFF2-40B4-BE49-F238E27FC236}">
                  <a16:creationId xmlns:a16="http://schemas.microsoft.com/office/drawing/2014/main" id="{0433E384-CE9A-CB9D-5226-4F300B5E4F7E}"/>
                </a:ext>
              </a:extLst>
            </p:cNvPr>
            <p:cNvCxnSpPr>
              <a:cxnSpLocks/>
            </p:cNvCxnSpPr>
            <p:nvPr/>
          </p:nvCxnSpPr>
          <p:spPr>
            <a:xfrm flipH="1" flipV="1">
              <a:off x="7036925" y="3408146"/>
              <a:ext cx="685371" cy="124194"/>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7B8A4E1D-171A-72DF-F58F-EAA3E504FD4E}"/>
              </a:ext>
            </a:extLst>
          </p:cNvPr>
          <p:cNvGrpSpPr/>
          <p:nvPr/>
        </p:nvGrpSpPr>
        <p:grpSpPr>
          <a:xfrm>
            <a:off x="4552337" y="1605556"/>
            <a:ext cx="902669" cy="571118"/>
            <a:chOff x="5767441" y="2529074"/>
            <a:chExt cx="902669" cy="571118"/>
          </a:xfrm>
        </p:grpSpPr>
        <p:sp>
          <p:nvSpPr>
            <p:cNvPr id="30" name="Oval 29">
              <a:extLst>
                <a:ext uri="{FF2B5EF4-FFF2-40B4-BE49-F238E27FC236}">
                  <a16:creationId xmlns:a16="http://schemas.microsoft.com/office/drawing/2014/main" id="{F88C4930-1756-0D8D-E0AB-736743BDD8BB}"/>
                </a:ext>
              </a:extLst>
            </p:cNvPr>
            <p:cNvSpPr/>
            <p:nvPr/>
          </p:nvSpPr>
          <p:spPr>
            <a:xfrm>
              <a:off x="5767441" y="2529074"/>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1" name="Straight Arrow Connector 30">
              <a:extLst>
                <a:ext uri="{FF2B5EF4-FFF2-40B4-BE49-F238E27FC236}">
                  <a16:creationId xmlns:a16="http://schemas.microsoft.com/office/drawing/2014/main" id="{0EA05F45-C3FC-9794-CF79-DD4F7109830C}"/>
                </a:ext>
              </a:extLst>
            </p:cNvPr>
            <p:cNvCxnSpPr>
              <a:cxnSpLocks/>
            </p:cNvCxnSpPr>
            <p:nvPr/>
          </p:nvCxnSpPr>
          <p:spPr>
            <a:xfrm flipH="1" flipV="1">
              <a:off x="6064949" y="2717847"/>
              <a:ext cx="605161" cy="382345"/>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EFEDAA1D-2471-B7D6-0EE3-C9A8AF14F245}"/>
              </a:ext>
            </a:extLst>
          </p:cNvPr>
          <p:cNvGrpSpPr/>
          <p:nvPr/>
        </p:nvGrpSpPr>
        <p:grpSpPr>
          <a:xfrm>
            <a:off x="3575709" y="1780087"/>
            <a:ext cx="880911" cy="621637"/>
            <a:chOff x="4711960" y="3306871"/>
            <a:chExt cx="880911" cy="621637"/>
          </a:xfrm>
        </p:grpSpPr>
        <p:sp>
          <p:nvSpPr>
            <p:cNvPr id="33" name="Oval 32">
              <a:extLst>
                <a:ext uri="{FF2B5EF4-FFF2-40B4-BE49-F238E27FC236}">
                  <a16:creationId xmlns:a16="http://schemas.microsoft.com/office/drawing/2014/main" id="{F133594D-C1AF-EDC1-9BA6-517725341CE1}"/>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5" name="Straight Arrow Connector 34">
              <a:extLst>
                <a:ext uri="{FF2B5EF4-FFF2-40B4-BE49-F238E27FC236}">
                  <a16:creationId xmlns:a16="http://schemas.microsoft.com/office/drawing/2014/main" id="{6D867834-350E-3359-9113-8A5A9613C234}"/>
                </a:ext>
              </a:extLst>
            </p:cNvPr>
            <p:cNvCxnSpPr>
              <a:cxnSpLocks/>
            </p:cNvCxnSpPr>
            <p:nvPr/>
          </p:nvCxnSpPr>
          <p:spPr>
            <a:xfrm flipH="1">
              <a:off x="5009751" y="3306871"/>
              <a:ext cx="583120" cy="404313"/>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6993D4E3-89E1-88F5-42F1-881F717BEDD9}"/>
              </a:ext>
            </a:extLst>
          </p:cNvPr>
          <p:cNvGrpSpPr/>
          <p:nvPr/>
        </p:nvGrpSpPr>
        <p:grpSpPr>
          <a:xfrm>
            <a:off x="2223247" y="2191161"/>
            <a:ext cx="1262903" cy="275771"/>
            <a:chOff x="3379929" y="3776590"/>
            <a:chExt cx="1262903" cy="275771"/>
          </a:xfrm>
        </p:grpSpPr>
        <p:sp>
          <p:nvSpPr>
            <p:cNvPr id="38" name="Oval 37">
              <a:extLst>
                <a:ext uri="{FF2B5EF4-FFF2-40B4-BE49-F238E27FC236}">
                  <a16:creationId xmlns:a16="http://schemas.microsoft.com/office/drawing/2014/main" id="{FCDC6C57-30F0-151C-AA8C-05EA130DB3D1}"/>
                </a:ext>
              </a:extLst>
            </p:cNvPr>
            <p:cNvSpPr/>
            <p:nvPr/>
          </p:nvSpPr>
          <p:spPr>
            <a:xfrm>
              <a:off x="3379929" y="3776590"/>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39" name="Straight Arrow Connector 38">
              <a:extLst>
                <a:ext uri="{FF2B5EF4-FFF2-40B4-BE49-F238E27FC236}">
                  <a16:creationId xmlns:a16="http://schemas.microsoft.com/office/drawing/2014/main" id="{F178DD99-C80F-C44B-EF83-B81FDB87A840}"/>
                </a:ext>
              </a:extLst>
            </p:cNvPr>
            <p:cNvCxnSpPr>
              <a:cxnSpLocks/>
            </p:cNvCxnSpPr>
            <p:nvPr/>
          </p:nvCxnSpPr>
          <p:spPr>
            <a:xfrm flipH="1">
              <a:off x="3709382" y="3839679"/>
              <a:ext cx="933450" cy="7620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25" name="Group 1024">
            <a:extLst>
              <a:ext uri="{FF2B5EF4-FFF2-40B4-BE49-F238E27FC236}">
                <a16:creationId xmlns:a16="http://schemas.microsoft.com/office/drawing/2014/main" id="{64360DB7-B19C-D6F3-4444-B131E43BDB3C}"/>
              </a:ext>
            </a:extLst>
          </p:cNvPr>
          <p:cNvGrpSpPr/>
          <p:nvPr/>
        </p:nvGrpSpPr>
        <p:grpSpPr>
          <a:xfrm>
            <a:off x="7749504" y="3457118"/>
            <a:ext cx="1551071" cy="275771"/>
            <a:chOff x="7749504" y="3457118"/>
            <a:chExt cx="1551071" cy="275771"/>
          </a:xfrm>
        </p:grpSpPr>
        <p:sp>
          <p:nvSpPr>
            <p:cNvPr id="1027" name="Oval 1026">
              <a:extLst>
                <a:ext uri="{FF2B5EF4-FFF2-40B4-BE49-F238E27FC236}">
                  <a16:creationId xmlns:a16="http://schemas.microsoft.com/office/drawing/2014/main" id="{617F6D43-FE46-E8BF-7EBE-474FFB30F399}"/>
                </a:ext>
              </a:extLst>
            </p:cNvPr>
            <p:cNvSpPr/>
            <p:nvPr/>
          </p:nvSpPr>
          <p:spPr>
            <a:xfrm>
              <a:off x="7749504" y="3457118"/>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28" name="Straight Arrow Connector 1027">
              <a:extLst>
                <a:ext uri="{FF2B5EF4-FFF2-40B4-BE49-F238E27FC236}">
                  <a16:creationId xmlns:a16="http://schemas.microsoft.com/office/drawing/2014/main" id="{C6412ECA-B204-37B7-AB3B-7374D8B55A34}"/>
                </a:ext>
              </a:extLst>
            </p:cNvPr>
            <p:cNvCxnSpPr>
              <a:cxnSpLocks/>
            </p:cNvCxnSpPr>
            <p:nvPr/>
          </p:nvCxnSpPr>
          <p:spPr>
            <a:xfrm flipH="1" flipV="1">
              <a:off x="8085551" y="3632548"/>
              <a:ext cx="1215024" cy="10020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29" name="Group 1028">
            <a:extLst>
              <a:ext uri="{FF2B5EF4-FFF2-40B4-BE49-F238E27FC236}">
                <a16:creationId xmlns:a16="http://schemas.microsoft.com/office/drawing/2014/main" id="{3FC5AE55-0A89-7817-5FC1-0E10E0790F1F}"/>
              </a:ext>
            </a:extLst>
          </p:cNvPr>
          <p:cNvGrpSpPr/>
          <p:nvPr/>
        </p:nvGrpSpPr>
        <p:grpSpPr>
          <a:xfrm>
            <a:off x="6736996" y="2984683"/>
            <a:ext cx="985300" cy="547657"/>
            <a:chOff x="6736996" y="2984683"/>
            <a:chExt cx="985300" cy="547657"/>
          </a:xfrm>
        </p:grpSpPr>
        <p:sp>
          <p:nvSpPr>
            <p:cNvPr id="1030" name="Oval 1029">
              <a:extLst>
                <a:ext uri="{FF2B5EF4-FFF2-40B4-BE49-F238E27FC236}">
                  <a16:creationId xmlns:a16="http://schemas.microsoft.com/office/drawing/2014/main" id="{A5784061-B2AA-2CBF-C145-4195432F8ABB}"/>
                </a:ext>
              </a:extLst>
            </p:cNvPr>
            <p:cNvSpPr/>
            <p:nvPr/>
          </p:nvSpPr>
          <p:spPr>
            <a:xfrm>
              <a:off x="6736996" y="298468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31" name="Straight Arrow Connector 1030">
              <a:extLst>
                <a:ext uri="{FF2B5EF4-FFF2-40B4-BE49-F238E27FC236}">
                  <a16:creationId xmlns:a16="http://schemas.microsoft.com/office/drawing/2014/main" id="{65E0446D-C2AB-A56D-2346-88ADB90683D0}"/>
                </a:ext>
              </a:extLst>
            </p:cNvPr>
            <p:cNvCxnSpPr>
              <a:cxnSpLocks/>
            </p:cNvCxnSpPr>
            <p:nvPr/>
          </p:nvCxnSpPr>
          <p:spPr>
            <a:xfrm flipH="1" flipV="1">
              <a:off x="7112000" y="3213100"/>
              <a:ext cx="610296" cy="31924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32" name="Group 1031">
            <a:extLst>
              <a:ext uri="{FF2B5EF4-FFF2-40B4-BE49-F238E27FC236}">
                <a16:creationId xmlns:a16="http://schemas.microsoft.com/office/drawing/2014/main" id="{DEA4706F-CC43-C217-E342-308D8A86A936}"/>
              </a:ext>
            </a:extLst>
          </p:cNvPr>
          <p:cNvGrpSpPr/>
          <p:nvPr/>
        </p:nvGrpSpPr>
        <p:grpSpPr>
          <a:xfrm>
            <a:off x="5632576" y="3080616"/>
            <a:ext cx="1037534" cy="275771"/>
            <a:chOff x="5632576" y="3080616"/>
            <a:chExt cx="1037534" cy="275771"/>
          </a:xfrm>
        </p:grpSpPr>
        <p:sp>
          <p:nvSpPr>
            <p:cNvPr id="1033" name="Oval 1032">
              <a:extLst>
                <a:ext uri="{FF2B5EF4-FFF2-40B4-BE49-F238E27FC236}">
                  <a16:creationId xmlns:a16="http://schemas.microsoft.com/office/drawing/2014/main" id="{E21FEA72-1B7B-BFE3-9427-449CFAB9F98C}"/>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38" name="Straight Arrow Connector 1037">
              <a:extLst>
                <a:ext uri="{FF2B5EF4-FFF2-40B4-BE49-F238E27FC236}">
                  <a16:creationId xmlns:a16="http://schemas.microsoft.com/office/drawing/2014/main" id="{281409A2-0D31-CF61-FC10-417D86686232}"/>
                </a:ext>
              </a:extLst>
            </p:cNvPr>
            <p:cNvCxnSpPr>
              <a:cxnSpLocks/>
            </p:cNvCxnSpPr>
            <p:nvPr/>
          </p:nvCxnSpPr>
          <p:spPr>
            <a:xfrm flipH="1">
              <a:off x="6019800" y="3100192"/>
              <a:ext cx="650310" cy="8115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39" name="Group 1038">
            <a:extLst>
              <a:ext uri="{FF2B5EF4-FFF2-40B4-BE49-F238E27FC236}">
                <a16:creationId xmlns:a16="http://schemas.microsoft.com/office/drawing/2014/main" id="{D88BB193-F287-D958-FE97-52BA75B89B67}"/>
              </a:ext>
            </a:extLst>
          </p:cNvPr>
          <p:cNvGrpSpPr/>
          <p:nvPr/>
        </p:nvGrpSpPr>
        <p:grpSpPr>
          <a:xfrm>
            <a:off x="4711960" y="3306871"/>
            <a:ext cx="880911" cy="621637"/>
            <a:chOff x="4711960" y="3306871"/>
            <a:chExt cx="880911" cy="621637"/>
          </a:xfrm>
        </p:grpSpPr>
        <p:sp>
          <p:nvSpPr>
            <p:cNvPr id="1040" name="Oval 1039">
              <a:extLst>
                <a:ext uri="{FF2B5EF4-FFF2-40B4-BE49-F238E27FC236}">
                  <a16:creationId xmlns:a16="http://schemas.microsoft.com/office/drawing/2014/main" id="{78649596-00FB-81B8-77D3-E7067A0ECBE0}"/>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41" name="Straight Arrow Connector 1040">
              <a:extLst>
                <a:ext uri="{FF2B5EF4-FFF2-40B4-BE49-F238E27FC236}">
                  <a16:creationId xmlns:a16="http://schemas.microsoft.com/office/drawing/2014/main" id="{D945CFAD-D071-F363-C828-322B9BC1A73E}"/>
                </a:ext>
              </a:extLst>
            </p:cNvPr>
            <p:cNvCxnSpPr>
              <a:cxnSpLocks/>
            </p:cNvCxnSpPr>
            <p:nvPr/>
          </p:nvCxnSpPr>
          <p:spPr>
            <a:xfrm flipH="1">
              <a:off x="5029200" y="3306871"/>
              <a:ext cx="563671" cy="34437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42" name="Group 1041">
            <a:extLst>
              <a:ext uri="{FF2B5EF4-FFF2-40B4-BE49-F238E27FC236}">
                <a16:creationId xmlns:a16="http://schemas.microsoft.com/office/drawing/2014/main" id="{943D2F9B-952E-70D8-A534-3C179A63DC32}"/>
              </a:ext>
            </a:extLst>
          </p:cNvPr>
          <p:cNvGrpSpPr/>
          <p:nvPr/>
        </p:nvGrpSpPr>
        <p:grpSpPr>
          <a:xfrm>
            <a:off x="3517815" y="3279045"/>
            <a:ext cx="1135604" cy="503815"/>
            <a:chOff x="3517815" y="3279045"/>
            <a:chExt cx="1135604" cy="503815"/>
          </a:xfrm>
        </p:grpSpPr>
        <p:sp>
          <p:nvSpPr>
            <p:cNvPr id="1043" name="Oval 1042">
              <a:extLst>
                <a:ext uri="{FF2B5EF4-FFF2-40B4-BE49-F238E27FC236}">
                  <a16:creationId xmlns:a16="http://schemas.microsoft.com/office/drawing/2014/main" id="{13A65243-24EF-B2B7-D8AD-EED7B37ADE11}"/>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1044" name="Straight Arrow Connector 1043">
              <a:extLst>
                <a:ext uri="{FF2B5EF4-FFF2-40B4-BE49-F238E27FC236}">
                  <a16:creationId xmlns:a16="http://schemas.microsoft.com/office/drawing/2014/main" id="{475B56F3-E8C1-0506-F2AF-C6FCB6E91B26}"/>
                </a:ext>
              </a:extLst>
            </p:cNvPr>
            <p:cNvCxnSpPr>
              <a:cxnSpLocks/>
            </p:cNvCxnSpPr>
            <p:nvPr/>
          </p:nvCxnSpPr>
          <p:spPr>
            <a:xfrm flipH="1" flipV="1">
              <a:off x="3839227" y="3450921"/>
              <a:ext cx="814192" cy="33193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45" name="Oval 1044">
            <a:extLst>
              <a:ext uri="{FF2B5EF4-FFF2-40B4-BE49-F238E27FC236}">
                <a16:creationId xmlns:a16="http://schemas.microsoft.com/office/drawing/2014/main" id="{741A0AAD-FCBE-C61E-E581-719735552718}"/>
              </a:ext>
            </a:extLst>
          </p:cNvPr>
          <p:cNvSpPr/>
          <p:nvPr/>
        </p:nvSpPr>
        <p:spPr>
          <a:xfrm>
            <a:off x="9361714" y="359954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2242216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300"/>
                                        <p:tgtEl>
                                          <p:spTgt spid="18"/>
                                        </p:tgtEl>
                                      </p:cBhvr>
                                    </p:animEffect>
                                  </p:childTnLst>
                                </p:cTn>
                              </p:par>
                            </p:childTnLst>
                          </p:cTn>
                        </p:par>
                        <p:par>
                          <p:cTn id="8" fill="hold">
                            <p:stCondLst>
                              <p:cond delay="300"/>
                            </p:stCondLst>
                            <p:childTnLst>
                              <p:par>
                                <p:cTn id="9" presetID="22" presetClass="entr" presetSubtype="2"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right)">
                                      <p:cBhvr>
                                        <p:cTn id="11" dur="300"/>
                                        <p:tgtEl>
                                          <p:spTgt spid="24"/>
                                        </p:tgtEl>
                                      </p:cBhvr>
                                    </p:animEffect>
                                  </p:childTnLst>
                                </p:cTn>
                              </p:par>
                            </p:childTnLst>
                          </p:cTn>
                        </p:par>
                        <p:par>
                          <p:cTn id="12" fill="hold">
                            <p:stCondLst>
                              <p:cond delay="600"/>
                            </p:stCondLst>
                            <p:childTnLst>
                              <p:par>
                                <p:cTn id="13" presetID="22" presetClass="entr" presetSubtype="2" fill="hold"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right)">
                                      <p:cBhvr>
                                        <p:cTn id="15" dur="300"/>
                                        <p:tgtEl>
                                          <p:spTgt spid="28"/>
                                        </p:tgtEl>
                                      </p:cBhvr>
                                    </p:animEffect>
                                  </p:childTnLst>
                                </p:cTn>
                              </p:par>
                            </p:childTnLst>
                          </p:cTn>
                        </p:par>
                        <p:par>
                          <p:cTn id="16" fill="hold">
                            <p:stCondLst>
                              <p:cond delay="900"/>
                            </p:stCondLst>
                            <p:childTnLst>
                              <p:par>
                                <p:cTn id="17" presetID="22" presetClass="entr" presetSubtype="2" fill="hold"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right)">
                                      <p:cBhvr>
                                        <p:cTn id="19" dur="300"/>
                                        <p:tgtEl>
                                          <p:spTgt spid="32"/>
                                        </p:tgtEl>
                                      </p:cBhvr>
                                    </p:animEffect>
                                  </p:childTnLst>
                                </p:cTn>
                              </p:par>
                            </p:childTnLst>
                          </p:cTn>
                        </p:par>
                        <p:par>
                          <p:cTn id="20" fill="hold">
                            <p:stCondLst>
                              <p:cond delay="1200"/>
                            </p:stCondLst>
                            <p:childTnLst>
                              <p:par>
                                <p:cTn id="21" presetID="22" presetClass="entr" presetSubtype="2" fill="hold" nodeType="after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ipe(right)">
                                      <p:cBhvr>
                                        <p:cTn id="23" dur="3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E2875CC6-9B10-947C-E822-CA2B69722497}"/>
              </a:ext>
            </a:extLst>
          </p:cNvPr>
          <p:cNvGrpSpPr/>
          <p:nvPr/>
        </p:nvGrpSpPr>
        <p:grpSpPr>
          <a:xfrm>
            <a:off x="7630789" y="402840"/>
            <a:ext cx="3522064" cy="4994674"/>
            <a:chOff x="7630789" y="472690"/>
            <a:chExt cx="3522064" cy="4994674"/>
          </a:xfrm>
        </p:grpSpPr>
        <p:sp>
          <p:nvSpPr>
            <p:cNvPr id="23" name="Freeform: Shape 22">
              <a:extLst>
                <a:ext uri="{FF2B5EF4-FFF2-40B4-BE49-F238E27FC236}">
                  <a16:creationId xmlns:a16="http://schemas.microsoft.com/office/drawing/2014/main" id="{2CEFF758-73C8-EFF3-ABF5-3D2CFE0C6A41}"/>
                </a:ext>
              </a:extLst>
            </p:cNvPr>
            <p:cNvSpPr/>
            <p:nvPr/>
          </p:nvSpPr>
          <p:spPr>
            <a:xfrm rot="20265952">
              <a:off x="7630789" y="472690"/>
              <a:ext cx="3445318" cy="4198127"/>
            </a:xfrm>
            <a:custGeom>
              <a:avLst/>
              <a:gdLst>
                <a:gd name="connsiteX0" fmla="*/ 112382 w 3250247"/>
                <a:gd name="connsiteY0" fmla="*/ 834439 h 3960433"/>
                <a:gd name="connsiteX1" fmla="*/ 321932 w 3250247"/>
                <a:gd name="connsiteY1" fmla="*/ 53389 h 3960433"/>
                <a:gd name="connsiteX2" fmla="*/ 1623682 w 3250247"/>
                <a:gd name="connsiteY2" fmla="*/ 161339 h 3960433"/>
                <a:gd name="connsiteX3" fmla="*/ 1445882 w 3250247"/>
                <a:gd name="connsiteY3" fmla="*/ 904289 h 3960433"/>
                <a:gd name="connsiteX4" fmla="*/ 1674482 w 3250247"/>
                <a:gd name="connsiteY4" fmla="*/ 1609139 h 3960433"/>
                <a:gd name="connsiteX5" fmla="*/ 3204832 w 3250247"/>
                <a:gd name="connsiteY5" fmla="*/ 1856789 h 3960433"/>
                <a:gd name="connsiteX6" fmla="*/ 2595232 w 3250247"/>
                <a:gd name="connsiteY6" fmla="*/ 3812589 h 3960433"/>
                <a:gd name="connsiteX7" fmla="*/ 86982 w 3250247"/>
                <a:gd name="connsiteY7" fmla="*/ 3641139 h 3960433"/>
                <a:gd name="connsiteX8" fmla="*/ 582282 w 3250247"/>
                <a:gd name="connsiteY8" fmla="*/ 2199689 h 3960433"/>
                <a:gd name="connsiteX9" fmla="*/ 652132 w 3250247"/>
                <a:gd name="connsiteY9" fmla="*/ 1291639 h 3960433"/>
                <a:gd name="connsiteX10" fmla="*/ 112382 w 3250247"/>
                <a:gd name="connsiteY10" fmla="*/ 834439 h 396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0247" h="3960433">
                  <a:moveTo>
                    <a:pt x="112382" y="834439"/>
                  </a:moveTo>
                  <a:cubicBezTo>
                    <a:pt x="57349" y="628064"/>
                    <a:pt x="70049" y="165572"/>
                    <a:pt x="321932" y="53389"/>
                  </a:cubicBezTo>
                  <a:cubicBezTo>
                    <a:pt x="573815" y="-58794"/>
                    <a:pt x="1436357" y="19522"/>
                    <a:pt x="1623682" y="161339"/>
                  </a:cubicBezTo>
                  <a:cubicBezTo>
                    <a:pt x="1811007" y="303156"/>
                    <a:pt x="1437415" y="662989"/>
                    <a:pt x="1445882" y="904289"/>
                  </a:cubicBezTo>
                  <a:cubicBezTo>
                    <a:pt x="1454349" y="1145589"/>
                    <a:pt x="1381324" y="1450389"/>
                    <a:pt x="1674482" y="1609139"/>
                  </a:cubicBezTo>
                  <a:cubicBezTo>
                    <a:pt x="1967640" y="1767889"/>
                    <a:pt x="3051374" y="1489547"/>
                    <a:pt x="3204832" y="1856789"/>
                  </a:cubicBezTo>
                  <a:cubicBezTo>
                    <a:pt x="3358290" y="2224031"/>
                    <a:pt x="3114873" y="3515197"/>
                    <a:pt x="2595232" y="3812589"/>
                  </a:cubicBezTo>
                  <a:cubicBezTo>
                    <a:pt x="2075591" y="4109981"/>
                    <a:pt x="422474" y="3909956"/>
                    <a:pt x="86982" y="3641139"/>
                  </a:cubicBezTo>
                  <a:cubicBezTo>
                    <a:pt x="-248510" y="3372322"/>
                    <a:pt x="488090" y="2591272"/>
                    <a:pt x="582282" y="2199689"/>
                  </a:cubicBezTo>
                  <a:cubicBezTo>
                    <a:pt x="676474" y="1808106"/>
                    <a:pt x="728332" y="1521297"/>
                    <a:pt x="652132" y="1291639"/>
                  </a:cubicBezTo>
                  <a:cubicBezTo>
                    <a:pt x="575932" y="1061981"/>
                    <a:pt x="167415" y="1040814"/>
                    <a:pt x="112382" y="834439"/>
                  </a:cubicBezTo>
                  <a:close/>
                </a:path>
              </a:pathLst>
            </a:custGeom>
            <a:solidFill>
              <a:schemeClr val="tx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F79A4525-286B-01D9-2A32-3F2FA2529F9C}"/>
                </a:ext>
              </a:extLst>
            </p:cNvPr>
            <p:cNvSpPr txBox="1"/>
            <p:nvPr/>
          </p:nvSpPr>
          <p:spPr>
            <a:xfrm>
              <a:off x="7822005" y="4974921"/>
              <a:ext cx="3330848"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Manifold of cat images</a:t>
              </a:r>
            </a:p>
          </p:txBody>
        </p:sp>
      </p:grpSp>
      <p:sp>
        <p:nvSpPr>
          <p:cNvPr id="2" name="Oval 1">
            <a:extLst>
              <a:ext uri="{FF2B5EF4-FFF2-40B4-BE49-F238E27FC236}">
                <a16:creationId xmlns:a16="http://schemas.microsoft.com/office/drawing/2014/main" id="{BF8B52DC-933D-A701-081F-5A4A7B1E89A2}"/>
              </a:ext>
            </a:extLst>
          </p:cNvPr>
          <p:cNvSpPr/>
          <p:nvPr/>
        </p:nvSpPr>
        <p:spPr>
          <a:xfrm>
            <a:off x="8147815" y="1743441"/>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pic>
        <p:nvPicPr>
          <p:cNvPr id="6" name="Picture 5">
            <a:extLst>
              <a:ext uri="{FF2B5EF4-FFF2-40B4-BE49-F238E27FC236}">
                <a16:creationId xmlns:a16="http://schemas.microsoft.com/office/drawing/2014/main" id="{5CE1A9C1-6235-4253-1E66-39A1161658BF}"/>
              </a:ext>
            </a:extLst>
          </p:cNvPr>
          <p:cNvPicPr>
            <a:picLocks noChangeAspect="1"/>
          </p:cNvPicPr>
          <p:nvPr/>
        </p:nvPicPr>
        <p:blipFill>
          <a:blip r:embed="rId4"/>
          <a:stretch>
            <a:fillRect/>
          </a:stretch>
        </p:blipFill>
        <p:spPr>
          <a:xfrm>
            <a:off x="7627350" y="423665"/>
            <a:ext cx="1223487" cy="1223487"/>
          </a:xfrm>
          <a:prstGeom prst="rect">
            <a:avLst/>
          </a:prstGeom>
        </p:spPr>
      </p:pic>
      <p:grpSp>
        <p:nvGrpSpPr>
          <p:cNvPr id="18" name="Group 17">
            <a:extLst>
              <a:ext uri="{FF2B5EF4-FFF2-40B4-BE49-F238E27FC236}">
                <a16:creationId xmlns:a16="http://schemas.microsoft.com/office/drawing/2014/main" id="{786D6BEF-46FC-C8C0-8A41-DC94AC0E1967}"/>
              </a:ext>
            </a:extLst>
          </p:cNvPr>
          <p:cNvGrpSpPr/>
          <p:nvPr/>
        </p:nvGrpSpPr>
        <p:grpSpPr>
          <a:xfrm>
            <a:off x="6691415" y="1947933"/>
            <a:ext cx="1394136" cy="581097"/>
            <a:chOff x="7906439" y="3732756"/>
            <a:chExt cx="1394136" cy="581097"/>
          </a:xfrm>
        </p:grpSpPr>
        <p:sp>
          <p:nvSpPr>
            <p:cNvPr id="19" name="Oval 18">
              <a:extLst>
                <a:ext uri="{FF2B5EF4-FFF2-40B4-BE49-F238E27FC236}">
                  <a16:creationId xmlns:a16="http://schemas.microsoft.com/office/drawing/2014/main" id="{C4341BE5-9545-317A-98A6-208E6623796B}"/>
                </a:ext>
              </a:extLst>
            </p:cNvPr>
            <p:cNvSpPr/>
            <p:nvPr/>
          </p:nvSpPr>
          <p:spPr>
            <a:xfrm>
              <a:off x="7906439" y="4038082"/>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1" name="Straight Arrow Connector 20">
              <a:extLst>
                <a:ext uri="{FF2B5EF4-FFF2-40B4-BE49-F238E27FC236}">
                  <a16:creationId xmlns:a16="http://schemas.microsoft.com/office/drawing/2014/main" id="{43706393-760D-B861-D2DE-4B04AB132CC4}"/>
                </a:ext>
              </a:extLst>
            </p:cNvPr>
            <p:cNvCxnSpPr>
              <a:cxnSpLocks/>
            </p:cNvCxnSpPr>
            <p:nvPr/>
          </p:nvCxnSpPr>
          <p:spPr>
            <a:xfrm flipH="1">
              <a:off x="8244474" y="3732756"/>
              <a:ext cx="1056101" cy="408036"/>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A221BEC2-AC4D-0D04-277C-8F9EC42F9735}"/>
              </a:ext>
            </a:extLst>
          </p:cNvPr>
          <p:cNvGrpSpPr/>
          <p:nvPr/>
        </p:nvGrpSpPr>
        <p:grpSpPr>
          <a:xfrm>
            <a:off x="5538057" y="2119258"/>
            <a:ext cx="1040114" cy="275771"/>
            <a:chOff x="6682182" y="3260454"/>
            <a:chExt cx="1040114" cy="275771"/>
          </a:xfrm>
        </p:grpSpPr>
        <p:sp>
          <p:nvSpPr>
            <p:cNvPr id="25" name="Oval 24">
              <a:extLst>
                <a:ext uri="{FF2B5EF4-FFF2-40B4-BE49-F238E27FC236}">
                  <a16:creationId xmlns:a16="http://schemas.microsoft.com/office/drawing/2014/main" id="{8D60BBD7-25D9-C6F6-16BB-5A5C81EFB65C}"/>
                </a:ext>
              </a:extLst>
            </p:cNvPr>
            <p:cNvSpPr/>
            <p:nvPr/>
          </p:nvSpPr>
          <p:spPr>
            <a:xfrm>
              <a:off x="6682182" y="3260454"/>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7" name="Straight Arrow Connector 26">
              <a:extLst>
                <a:ext uri="{FF2B5EF4-FFF2-40B4-BE49-F238E27FC236}">
                  <a16:creationId xmlns:a16="http://schemas.microsoft.com/office/drawing/2014/main" id="{0433E384-CE9A-CB9D-5226-4F300B5E4F7E}"/>
                </a:ext>
              </a:extLst>
            </p:cNvPr>
            <p:cNvCxnSpPr>
              <a:cxnSpLocks/>
            </p:cNvCxnSpPr>
            <p:nvPr/>
          </p:nvCxnSpPr>
          <p:spPr>
            <a:xfrm flipH="1" flipV="1">
              <a:off x="7036925" y="3408146"/>
              <a:ext cx="685371" cy="124194"/>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7B8A4E1D-171A-72DF-F58F-EAA3E504FD4E}"/>
              </a:ext>
            </a:extLst>
          </p:cNvPr>
          <p:cNvGrpSpPr/>
          <p:nvPr/>
        </p:nvGrpSpPr>
        <p:grpSpPr>
          <a:xfrm>
            <a:off x="4552337" y="1605556"/>
            <a:ext cx="902669" cy="571118"/>
            <a:chOff x="5767441" y="2529074"/>
            <a:chExt cx="902669" cy="571118"/>
          </a:xfrm>
        </p:grpSpPr>
        <p:sp>
          <p:nvSpPr>
            <p:cNvPr id="30" name="Oval 29">
              <a:extLst>
                <a:ext uri="{FF2B5EF4-FFF2-40B4-BE49-F238E27FC236}">
                  <a16:creationId xmlns:a16="http://schemas.microsoft.com/office/drawing/2014/main" id="{F88C4930-1756-0D8D-E0AB-736743BDD8BB}"/>
                </a:ext>
              </a:extLst>
            </p:cNvPr>
            <p:cNvSpPr/>
            <p:nvPr/>
          </p:nvSpPr>
          <p:spPr>
            <a:xfrm>
              <a:off x="5767441" y="2529074"/>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1" name="Straight Arrow Connector 30">
              <a:extLst>
                <a:ext uri="{FF2B5EF4-FFF2-40B4-BE49-F238E27FC236}">
                  <a16:creationId xmlns:a16="http://schemas.microsoft.com/office/drawing/2014/main" id="{0EA05F45-C3FC-9794-CF79-DD4F7109830C}"/>
                </a:ext>
              </a:extLst>
            </p:cNvPr>
            <p:cNvCxnSpPr>
              <a:cxnSpLocks/>
            </p:cNvCxnSpPr>
            <p:nvPr/>
          </p:nvCxnSpPr>
          <p:spPr>
            <a:xfrm flipH="1" flipV="1">
              <a:off x="6064949" y="2717847"/>
              <a:ext cx="605161" cy="382345"/>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EFEDAA1D-2471-B7D6-0EE3-C9A8AF14F245}"/>
              </a:ext>
            </a:extLst>
          </p:cNvPr>
          <p:cNvGrpSpPr/>
          <p:nvPr/>
        </p:nvGrpSpPr>
        <p:grpSpPr>
          <a:xfrm>
            <a:off x="3575709" y="1780087"/>
            <a:ext cx="880911" cy="621637"/>
            <a:chOff x="4711960" y="3306871"/>
            <a:chExt cx="880911" cy="621637"/>
          </a:xfrm>
        </p:grpSpPr>
        <p:sp>
          <p:nvSpPr>
            <p:cNvPr id="33" name="Oval 32">
              <a:extLst>
                <a:ext uri="{FF2B5EF4-FFF2-40B4-BE49-F238E27FC236}">
                  <a16:creationId xmlns:a16="http://schemas.microsoft.com/office/drawing/2014/main" id="{F133594D-C1AF-EDC1-9BA6-517725341CE1}"/>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5" name="Straight Arrow Connector 34">
              <a:extLst>
                <a:ext uri="{FF2B5EF4-FFF2-40B4-BE49-F238E27FC236}">
                  <a16:creationId xmlns:a16="http://schemas.microsoft.com/office/drawing/2014/main" id="{6D867834-350E-3359-9113-8A5A9613C234}"/>
                </a:ext>
              </a:extLst>
            </p:cNvPr>
            <p:cNvCxnSpPr>
              <a:cxnSpLocks/>
            </p:cNvCxnSpPr>
            <p:nvPr/>
          </p:nvCxnSpPr>
          <p:spPr>
            <a:xfrm flipH="1">
              <a:off x="5009751" y="3306871"/>
              <a:ext cx="583120" cy="404313"/>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6993D4E3-89E1-88F5-42F1-881F717BEDD9}"/>
              </a:ext>
            </a:extLst>
          </p:cNvPr>
          <p:cNvGrpSpPr/>
          <p:nvPr/>
        </p:nvGrpSpPr>
        <p:grpSpPr>
          <a:xfrm>
            <a:off x="2223247" y="2191161"/>
            <a:ext cx="1262903" cy="275771"/>
            <a:chOff x="3379929" y="3776590"/>
            <a:chExt cx="1262903" cy="275771"/>
          </a:xfrm>
        </p:grpSpPr>
        <p:sp>
          <p:nvSpPr>
            <p:cNvPr id="38" name="Oval 37">
              <a:extLst>
                <a:ext uri="{FF2B5EF4-FFF2-40B4-BE49-F238E27FC236}">
                  <a16:creationId xmlns:a16="http://schemas.microsoft.com/office/drawing/2014/main" id="{FCDC6C57-30F0-151C-AA8C-05EA130DB3D1}"/>
                </a:ext>
              </a:extLst>
            </p:cNvPr>
            <p:cNvSpPr/>
            <p:nvPr/>
          </p:nvSpPr>
          <p:spPr>
            <a:xfrm>
              <a:off x="3379929" y="3776590"/>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39" name="Straight Arrow Connector 38">
              <a:extLst>
                <a:ext uri="{FF2B5EF4-FFF2-40B4-BE49-F238E27FC236}">
                  <a16:creationId xmlns:a16="http://schemas.microsoft.com/office/drawing/2014/main" id="{F178DD99-C80F-C44B-EF83-B81FDB87A840}"/>
                </a:ext>
              </a:extLst>
            </p:cNvPr>
            <p:cNvCxnSpPr>
              <a:cxnSpLocks/>
            </p:cNvCxnSpPr>
            <p:nvPr/>
          </p:nvCxnSpPr>
          <p:spPr>
            <a:xfrm flipH="1">
              <a:off x="3709382" y="3839679"/>
              <a:ext cx="933450" cy="7620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25" name="Group 1024">
            <a:extLst>
              <a:ext uri="{FF2B5EF4-FFF2-40B4-BE49-F238E27FC236}">
                <a16:creationId xmlns:a16="http://schemas.microsoft.com/office/drawing/2014/main" id="{64360DB7-B19C-D6F3-4444-B131E43BDB3C}"/>
              </a:ext>
            </a:extLst>
          </p:cNvPr>
          <p:cNvGrpSpPr/>
          <p:nvPr/>
        </p:nvGrpSpPr>
        <p:grpSpPr>
          <a:xfrm>
            <a:off x="7749504" y="3457118"/>
            <a:ext cx="1551071" cy="275771"/>
            <a:chOff x="7749504" y="3457118"/>
            <a:chExt cx="1551071" cy="275771"/>
          </a:xfrm>
        </p:grpSpPr>
        <p:sp>
          <p:nvSpPr>
            <p:cNvPr id="1027" name="Oval 1026">
              <a:extLst>
                <a:ext uri="{FF2B5EF4-FFF2-40B4-BE49-F238E27FC236}">
                  <a16:creationId xmlns:a16="http://schemas.microsoft.com/office/drawing/2014/main" id="{617F6D43-FE46-E8BF-7EBE-474FFB30F399}"/>
                </a:ext>
              </a:extLst>
            </p:cNvPr>
            <p:cNvSpPr/>
            <p:nvPr/>
          </p:nvSpPr>
          <p:spPr>
            <a:xfrm>
              <a:off x="7749504" y="3457118"/>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28" name="Straight Arrow Connector 1027">
              <a:extLst>
                <a:ext uri="{FF2B5EF4-FFF2-40B4-BE49-F238E27FC236}">
                  <a16:creationId xmlns:a16="http://schemas.microsoft.com/office/drawing/2014/main" id="{C6412ECA-B204-37B7-AB3B-7374D8B55A34}"/>
                </a:ext>
              </a:extLst>
            </p:cNvPr>
            <p:cNvCxnSpPr>
              <a:cxnSpLocks/>
            </p:cNvCxnSpPr>
            <p:nvPr/>
          </p:nvCxnSpPr>
          <p:spPr>
            <a:xfrm flipH="1" flipV="1">
              <a:off x="8085551" y="3632548"/>
              <a:ext cx="1215024" cy="10020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29" name="Group 1028">
            <a:extLst>
              <a:ext uri="{FF2B5EF4-FFF2-40B4-BE49-F238E27FC236}">
                <a16:creationId xmlns:a16="http://schemas.microsoft.com/office/drawing/2014/main" id="{3FC5AE55-0A89-7817-5FC1-0E10E0790F1F}"/>
              </a:ext>
            </a:extLst>
          </p:cNvPr>
          <p:cNvGrpSpPr/>
          <p:nvPr/>
        </p:nvGrpSpPr>
        <p:grpSpPr>
          <a:xfrm>
            <a:off x="6736996" y="2984683"/>
            <a:ext cx="985300" cy="547657"/>
            <a:chOff x="6736996" y="2984683"/>
            <a:chExt cx="985300" cy="547657"/>
          </a:xfrm>
        </p:grpSpPr>
        <p:sp>
          <p:nvSpPr>
            <p:cNvPr id="1030" name="Oval 1029">
              <a:extLst>
                <a:ext uri="{FF2B5EF4-FFF2-40B4-BE49-F238E27FC236}">
                  <a16:creationId xmlns:a16="http://schemas.microsoft.com/office/drawing/2014/main" id="{A5784061-B2AA-2CBF-C145-4195432F8ABB}"/>
                </a:ext>
              </a:extLst>
            </p:cNvPr>
            <p:cNvSpPr/>
            <p:nvPr/>
          </p:nvSpPr>
          <p:spPr>
            <a:xfrm>
              <a:off x="6736996" y="298468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31" name="Straight Arrow Connector 1030">
              <a:extLst>
                <a:ext uri="{FF2B5EF4-FFF2-40B4-BE49-F238E27FC236}">
                  <a16:creationId xmlns:a16="http://schemas.microsoft.com/office/drawing/2014/main" id="{65E0446D-C2AB-A56D-2346-88ADB90683D0}"/>
                </a:ext>
              </a:extLst>
            </p:cNvPr>
            <p:cNvCxnSpPr>
              <a:cxnSpLocks/>
            </p:cNvCxnSpPr>
            <p:nvPr/>
          </p:nvCxnSpPr>
          <p:spPr>
            <a:xfrm flipH="1" flipV="1">
              <a:off x="7112000" y="3213100"/>
              <a:ext cx="610296" cy="31924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32" name="Group 1031">
            <a:extLst>
              <a:ext uri="{FF2B5EF4-FFF2-40B4-BE49-F238E27FC236}">
                <a16:creationId xmlns:a16="http://schemas.microsoft.com/office/drawing/2014/main" id="{DEA4706F-CC43-C217-E342-308D8A86A936}"/>
              </a:ext>
            </a:extLst>
          </p:cNvPr>
          <p:cNvGrpSpPr/>
          <p:nvPr/>
        </p:nvGrpSpPr>
        <p:grpSpPr>
          <a:xfrm>
            <a:off x="5632576" y="3080616"/>
            <a:ext cx="1037534" cy="275771"/>
            <a:chOff x="5632576" y="3080616"/>
            <a:chExt cx="1037534" cy="275771"/>
          </a:xfrm>
        </p:grpSpPr>
        <p:sp>
          <p:nvSpPr>
            <p:cNvPr id="1033" name="Oval 1032">
              <a:extLst>
                <a:ext uri="{FF2B5EF4-FFF2-40B4-BE49-F238E27FC236}">
                  <a16:creationId xmlns:a16="http://schemas.microsoft.com/office/drawing/2014/main" id="{E21FEA72-1B7B-BFE3-9427-449CFAB9F98C}"/>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38" name="Straight Arrow Connector 1037">
              <a:extLst>
                <a:ext uri="{FF2B5EF4-FFF2-40B4-BE49-F238E27FC236}">
                  <a16:creationId xmlns:a16="http://schemas.microsoft.com/office/drawing/2014/main" id="{281409A2-0D31-CF61-FC10-417D86686232}"/>
                </a:ext>
              </a:extLst>
            </p:cNvPr>
            <p:cNvCxnSpPr>
              <a:cxnSpLocks/>
            </p:cNvCxnSpPr>
            <p:nvPr/>
          </p:nvCxnSpPr>
          <p:spPr>
            <a:xfrm flipH="1">
              <a:off x="6019800" y="3100192"/>
              <a:ext cx="650310" cy="8115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39" name="Group 1038">
            <a:extLst>
              <a:ext uri="{FF2B5EF4-FFF2-40B4-BE49-F238E27FC236}">
                <a16:creationId xmlns:a16="http://schemas.microsoft.com/office/drawing/2014/main" id="{D88BB193-F287-D958-FE97-52BA75B89B67}"/>
              </a:ext>
            </a:extLst>
          </p:cNvPr>
          <p:cNvGrpSpPr/>
          <p:nvPr/>
        </p:nvGrpSpPr>
        <p:grpSpPr>
          <a:xfrm>
            <a:off x="4711960" y="3306871"/>
            <a:ext cx="880911" cy="621637"/>
            <a:chOff x="4711960" y="3306871"/>
            <a:chExt cx="880911" cy="621637"/>
          </a:xfrm>
        </p:grpSpPr>
        <p:sp>
          <p:nvSpPr>
            <p:cNvPr id="1040" name="Oval 1039">
              <a:extLst>
                <a:ext uri="{FF2B5EF4-FFF2-40B4-BE49-F238E27FC236}">
                  <a16:creationId xmlns:a16="http://schemas.microsoft.com/office/drawing/2014/main" id="{78649596-00FB-81B8-77D3-E7067A0ECBE0}"/>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41" name="Straight Arrow Connector 1040">
              <a:extLst>
                <a:ext uri="{FF2B5EF4-FFF2-40B4-BE49-F238E27FC236}">
                  <a16:creationId xmlns:a16="http://schemas.microsoft.com/office/drawing/2014/main" id="{D945CFAD-D071-F363-C828-322B9BC1A73E}"/>
                </a:ext>
              </a:extLst>
            </p:cNvPr>
            <p:cNvCxnSpPr>
              <a:cxnSpLocks/>
            </p:cNvCxnSpPr>
            <p:nvPr/>
          </p:nvCxnSpPr>
          <p:spPr>
            <a:xfrm flipH="1">
              <a:off x="5029200" y="3306871"/>
              <a:ext cx="563671" cy="34437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42" name="Group 1041">
            <a:extLst>
              <a:ext uri="{FF2B5EF4-FFF2-40B4-BE49-F238E27FC236}">
                <a16:creationId xmlns:a16="http://schemas.microsoft.com/office/drawing/2014/main" id="{943D2F9B-952E-70D8-A534-3C179A63DC32}"/>
              </a:ext>
            </a:extLst>
          </p:cNvPr>
          <p:cNvGrpSpPr/>
          <p:nvPr/>
        </p:nvGrpSpPr>
        <p:grpSpPr>
          <a:xfrm>
            <a:off x="3517815" y="3279045"/>
            <a:ext cx="1135604" cy="503815"/>
            <a:chOff x="3517815" y="3279045"/>
            <a:chExt cx="1135604" cy="503815"/>
          </a:xfrm>
        </p:grpSpPr>
        <p:sp>
          <p:nvSpPr>
            <p:cNvPr id="1043" name="Oval 1042">
              <a:extLst>
                <a:ext uri="{FF2B5EF4-FFF2-40B4-BE49-F238E27FC236}">
                  <a16:creationId xmlns:a16="http://schemas.microsoft.com/office/drawing/2014/main" id="{13A65243-24EF-B2B7-D8AD-EED7B37ADE11}"/>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1044" name="Straight Arrow Connector 1043">
              <a:extLst>
                <a:ext uri="{FF2B5EF4-FFF2-40B4-BE49-F238E27FC236}">
                  <a16:creationId xmlns:a16="http://schemas.microsoft.com/office/drawing/2014/main" id="{475B56F3-E8C1-0506-F2AF-C6FCB6E91B26}"/>
                </a:ext>
              </a:extLst>
            </p:cNvPr>
            <p:cNvCxnSpPr>
              <a:cxnSpLocks/>
            </p:cNvCxnSpPr>
            <p:nvPr/>
          </p:nvCxnSpPr>
          <p:spPr>
            <a:xfrm flipH="1" flipV="1">
              <a:off x="3839227" y="3450921"/>
              <a:ext cx="814192" cy="33193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45" name="Oval 1044">
            <a:extLst>
              <a:ext uri="{FF2B5EF4-FFF2-40B4-BE49-F238E27FC236}">
                <a16:creationId xmlns:a16="http://schemas.microsoft.com/office/drawing/2014/main" id="{741A0AAD-FCBE-C61E-E581-719735552718}"/>
              </a:ext>
            </a:extLst>
          </p:cNvPr>
          <p:cNvSpPr/>
          <p:nvPr/>
        </p:nvSpPr>
        <p:spPr>
          <a:xfrm>
            <a:off x="9361714" y="359954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221440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300"/>
                                        <p:tgtEl>
                                          <p:spTgt spid="37"/>
                                        </p:tgtEl>
                                      </p:cBhvr>
                                    </p:animEffect>
                                  </p:childTnLst>
                                </p:cTn>
                              </p:par>
                            </p:childTnLst>
                          </p:cTn>
                        </p:par>
                        <p:par>
                          <p:cTn id="8" fill="hold">
                            <p:stCondLst>
                              <p:cond delay="300"/>
                            </p:stCondLst>
                            <p:childTnLst>
                              <p:par>
                                <p:cTn id="9" presetID="22" presetClass="entr" presetSubtype="8"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ipe(left)">
                                      <p:cBhvr>
                                        <p:cTn id="11" dur="300"/>
                                        <p:tgtEl>
                                          <p:spTgt spid="32"/>
                                        </p:tgtEl>
                                      </p:cBhvr>
                                    </p:animEffect>
                                  </p:childTnLst>
                                </p:cTn>
                              </p:par>
                            </p:childTnLst>
                          </p:cTn>
                        </p:par>
                        <p:par>
                          <p:cTn id="12" fill="hold">
                            <p:stCondLst>
                              <p:cond delay="600"/>
                            </p:stCondLst>
                            <p:childTnLst>
                              <p:par>
                                <p:cTn id="13" presetID="22" presetClass="entr" presetSubtype="8" fill="hold"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300"/>
                                        <p:tgtEl>
                                          <p:spTgt spid="28"/>
                                        </p:tgtEl>
                                      </p:cBhvr>
                                    </p:animEffect>
                                  </p:childTnLst>
                                </p:cTn>
                              </p:par>
                            </p:childTnLst>
                          </p:cTn>
                        </p:par>
                        <p:par>
                          <p:cTn id="16" fill="hold">
                            <p:stCondLst>
                              <p:cond delay="900"/>
                            </p:stCondLst>
                            <p:childTnLst>
                              <p:par>
                                <p:cTn id="17" presetID="22" presetClass="entr" presetSubtype="8"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left)">
                                      <p:cBhvr>
                                        <p:cTn id="19" dur="300"/>
                                        <p:tgtEl>
                                          <p:spTgt spid="24"/>
                                        </p:tgtEl>
                                      </p:cBhvr>
                                    </p:animEffect>
                                  </p:childTnLst>
                                </p:cTn>
                              </p:par>
                            </p:childTnLst>
                          </p:cTn>
                        </p:par>
                        <p:par>
                          <p:cTn id="20" fill="hold">
                            <p:stCondLst>
                              <p:cond delay="1200"/>
                            </p:stCondLst>
                            <p:childTnLst>
                              <p:par>
                                <p:cTn id="21" presetID="22" presetClass="entr" presetSubtype="8"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3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E2875CC6-9B10-947C-E822-CA2B69722497}"/>
              </a:ext>
            </a:extLst>
          </p:cNvPr>
          <p:cNvGrpSpPr/>
          <p:nvPr/>
        </p:nvGrpSpPr>
        <p:grpSpPr>
          <a:xfrm>
            <a:off x="7630789" y="402840"/>
            <a:ext cx="3522064" cy="4994674"/>
            <a:chOff x="7630789" y="472690"/>
            <a:chExt cx="3522064" cy="4994674"/>
          </a:xfrm>
        </p:grpSpPr>
        <p:sp>
          <p:nvSpPr>
            <p:cNvPr id="23" name="Freeform: Shape 22">
              <a:extLst>
                <a:ext uri="{FF2B5EF4-FFF2-40B4-BE49-F238E27FC236}">
                  <a16:creationId xmlns:a16="http://schemas.microsoft.com/office/drawing/2014/main" id="{2CEFF758-73C8-EFF3-ABF5-3D2CFE0C6A41}"/>
                </a:ext>
              </a:extLst>
            </p:cNvPr>
            <p:cNvSpPr/>
            <p:nvPr/>
          </p:nvSpPr>
          <p:spPr>
            <a:xfrm rot="20265952">
              <a:off x="7630789" y="472690"/>
              <a:ext cx="3445318" cy="4198127"/>
            </a:xfrm>
            <a:custGeom>
              <a:avLst/>
              <a:gdLst>
                <a:gd name="connsiteX0" fmla="*/ 112382 w 3250247"/>
                <a:gd name="connsiteY0" fmla="*/ 834439 h 3960433"/>
                <a:gd name="connsiteX1" fmla="*/ 321932 w 3250247"/>
                <a:gd name="connsiteY1" fmla="*/ 53389 h 3960433"/>
                <a:gd name="connsiteX2" fmla="*/ 1623682 w 3250247"/>
                <a:gd name="connsiteY2" fmla="*/ 161339 h 3960433"/>
                <a:gd name="connsiteX3" fmla="*/ 1445882 w 3250247"/>
                <a:gd name="connsiteY3" fmla="*/ 904289 h 3960433"/>
                <a:gd name="connsiteX4" fmla="*/ 1674482 w 3250247"/>
                <a:gd name="connsiteY4" fmla="*/ 1609139 h 3960433"/>
                <a:gd name="connsiteX5" fmla="*/ 3204832 w 3250247"/>
                <a:gd name="connsiteY5" fmla="*/ 1856789 h 3960433"/>
                <a:gd name="connsiteX6" fmla="*/ 2595232 w 3250247"/>
                <a:gd name="connsiteY6" fmla="*/ 3812589 h 3960433"/>
                <a:gd name="connsiteX7" fmla="*/ 86982 w 3250247"/>
                <a:gd name="connsiteY7" fmla="*/ 3641139 h 3960433"/>
                <a:gd name="connsiteX8" fmla="*/ 582282 w 3250247"/>
                <a:gd name="connsiteY8" fmla="*/ 2199689 h 3960433"/>
                <a:gd name="connsiteX9" fmla="*/ 652132 w 3250247"/>
                <a:gd name="connsiteY9" fmla="*/ 1291639 h 3960433"/>
                <a:gd name="connsiteX10" fmla="*/ 112382 w 3250247"/>
                <a:gd name="connsiteY10" fmla="*/ 834439 h 396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0247" h="3960433">
                  <a:moveTo>
                    <a:pt x="112382" y="834439"/>
                  </a:moveTo>
                  <a:cubicBezTo>
                    <a:pt x="57349" y="628064"/>
                    <a:pt x="70049" y="165572"/>
                    <a:pt x="321932" y="53389"/>
                  </a:cubicBezTo>
                  <a:cubicBezTo>
                    <a:pt x="573815" y="-58794"/>
                    <a:pt x="1436357" y="19522"/>
                    <a:pt x="1623682" y="161339"/>
                  </a:cubicBezTo>
                  <a:cubicBezTo>
                    <a:pt x="1811007" y="303156"/>
                    <a:pt x="1437415" y="662989"/>
                    <a:pt x="1445882" y="904289"/>
                  </a:cubicBezTo>
                  <a:cubicBezTo>
                    <a:pt x="1454349" y="1145589"/>
                    <a:pt x="1381324" y="1450389"/>
                    <a:pt x="1674482" y="1609139"/>
                  </a:cubicBezTo>
                  <a:cubicBezTo>
                    <a:pt x="1967640" y="1767889"/>
                    <a:pt x="3051374" y="1489547"/>
                    <a:pt x="3204832" y="1856789"/>
                  </a:cubicBezTo>
                  <a:cubicBezTo>
                    <a:pt x="3358290" y="2224031"/>
                    <a:pt x="3114873" y="3515197"/>
                    <a:pt x="2595232" y="3812589"/>
                  </a:cubicBezTo>
                  <a:cubicBezTo>
                    <a:pt x="2075591" y="4109981"/>
                    <a:pt x="422474" y="3909956"/>
                    <a:pt x="86982" y="3641139"/>
                  </a:cubicBezTo>
                  <a:cubicBezTo>
                    <a:pt x="-248510" y="3372322"/>
                    <a:pt x="488090" y="2591272"/>
                    <a:pt x="582282" y="2199689"/>
                  </a:cubicBezTo>
                  <a:cubicBezTo>
                    <a:pt x="676474" y="1808106"/>
                    <a:pt x="728332" y="1521297"/>
                    <a:pt x="652132" y="1291639"/>
                  </a:cubicBezTo>
                  <a:cubicBezTo>
                    <a:pt x="575932" y="1061981"/>
                    <a:pt x="167415" y="1040814"/>
                    <a:pt x="112382" y="834439"/>
                  </a:cubicBezTo>
                  <a:close/>
                </a:path>
              </a:pathLst>
            </a:custGeom>
            <a:solidFill>
              <a:schemeClr val="tx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F79A4525-286B-01D9-2A32-3F2FA2529F9C}"/>
                </a:ext>
              </a:extLst>
            </p:cNvPr>
            <p:cNvSpPr txBox="1"/>
            <p:nvPr/>
          </p:nvSpPr>
          <p:spPr>
            <a:xfrm>
              <a:off x="7822005" y="4974921"/>
              <a:ext cx="3330848"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Manifold of cat images</a:t>
              </a:r>
            </a:p>
          </p:txBody>
        </p:sp>
      </p:grpSp>
      <p:sp>
        <p:nvSpPr>
          <p:cNvPr id="2" name="Oval 1">
            <a:extLst>
              <a:ext uri="{FF2B5EF4-FFF2-40B4-BE49-F238E27FC236}">
                <a16:creationId xmlns:a16="http://schemas.microsoft.com/office/drawing/2014/main" id="{BF8B52DC-933D-A701-081F-5A4A7B1E89A2}"/>
              </a:ext>
            </a:extLst>
          </p:cNvPr>
          <p:cNvSpPr/>
          <p:nvPr/>
        </p:nvSpPr>
        <p:spPr>
          <a:xfrm>
            <a:off x="8147815" y="1743441"/>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grpSp>
        <p:nvGrpSpPr>
          <p:cNvPr id="18" name="Group 17">
            <a:extLst>
              <a:ext uri="{FF2B5EF4-FFF2-40B4-BE49-F238E27FC236}">
                <a16:creationId xmlns:a16="http://schemas.microsoft.com/office/drawing/2014/main" id="{786D6BEF-46FC-C8C0-8A41-DC94AC0E1967}"/>
              </a:ext>
            </a:extLst>
          </p:cNvPr>
          <p:cNvGrpSpPr/>
          <p:nvPr/>
        </p:nvGrpSpPr>
        <p:grpSpPr>
          <a:xfrm>
            <a:off x="6691415" y="1947933"/>
            <a:ext cx="1394136" cy="581097"/>
            <a:chOff x="7906439" y="3732756"/>
            <a:chExt cx="1394136" cy="581097"/>
          </a:xfrm>
        </p:grpSpPr>
        <p:sp>
          <p:nvSpPr>
            <p:cNvPr id="19" name="Oval 18">
              <a:extLst>
                <a:ext uri="{FF2B5EF4-FFF2-40B4-BE49-F238E27FC236}">
                  <a16:creationId xmlns:a16="http://schemas.microsoft.com/office/drawing/2014/main" id="{C4341BE5-9545-317A-98A6-208E6623796B}"/>
                </a:ext>
              </a:extLst>
            </p:cNvPr>
            <p:cNvSpPr/>
            <p:nvPr/>
          </p:nvSpPr>
          <p:spPr>
            <a:xfrm>
              <a:off x="7906439" y="4038082"/>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1" name="Straight Arrow Connector 20">
              <a:extLst>
                <a:ext uri="{FF2B5EF4-FFF2-40B4-BE49-F238E27FC236}">
                  <a16:creationId xmlns:a16="http://schemas.microsoft.com/office/drawing/2014/main" id="{43706393-760D-B861-D2DE-4B04AB132CC4}"/>
                </a:ext>
              </a:extLst>
            </p:cNvPr>
            <p:cNvCxnSpPr>
              <a:cxnSpLocks/>
            </p:cNvCxnSpPr>
            <p:nvPr/>
          </p:nvCxnSpPr>
          <p:spPr>
            <a:xfrm flipH="1">
              <a:off x="8244474" y="3732756"/>
              <a:ext cx="1056101" cy="408036"/>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A221BEC2-AC4D-0D04-277C-8F9EC42F9735}"/>
              </a:ext>
            </a:extLst>
          </p:cNvPr>
          <p:cNvGrpSpPr/>
          <p:nvPr/>
        </p:nvGrpSpPr>
        <p:grpSpPr>
          <a:xfrm>
            <a:off x="5538057" y="2119258"/>
            <a:ext cx="1040114" cy="275771"/>
            <a:chOff x="6682182" y="3260454"/>
            <a:chExt cx="1040114" cy="275771"/>
          </a:xfrm>
        </p:grpSpPr>
        <p:sp>
          <p:nvSpPr>
            <p:cNvPr id="25" name="Oval 24">
              <a:extLst>
                <a:ext uri="{FF2B5EF4-FFF2-40B4-BE49-F238E27FC236}">
                  <a16:creationId xmlns:a16="http://schemas.microsoft.com/office/drawing/2014/main" id="{8D60BBD7-25D9-C6F6-16BB-5A5C81EFB65C}"/>
                </a:ext>
              </a:extLst>
            </p:cNvPr>
            <p:cNvSpPr/>
            <p:nvPr/>
          </p:nvSpPr>
          <p:spPr>
            <a:xfrm>
              <a:off x="6682182" y="3260454"/>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7" name="Straight Arrow Connector 26">
              <a:extLst>
                <a:ext uri="{FF2B5EF4-FFF2-40B4-BE49-F238E27FC236}">
                  <a16:creationId xmlns:a16="http://schemas.microsoft.com/office/drawing/2014/main" id="{0433E384-CE9A-CB9D-5226-4F300B5E4F7E}"/>
                </a:ext>
              </a:extLst>
            </p:cNvPr>
            <p:cNvCxnSpPr>
              <a:cxnSpLocks/>
            </p:cNvCxnSpPr>
            <p:nvPr/>
          </p:nvCxnSpPr>
          <p:spPr>
            <a:xfrm flipH="1" flipV="1">
              <a:off x="7036925" y="3408146"/>
              <a:ext cx="685371" cy="124194"/>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7B8A4E1D-171A-72DF-F58F-EAA3E504FD4E}"/>
              </a:ext>
            </a:extLst>
          </p:cNvPr>
          <p:cNvGrpSpPr/>
          <p:nvPr/>
        </p:nvGrpSpPr>
        <p:grpSpPr>
          <a:xfrm>
            <a:off x="4552337" y="1605556"/>
            <a:ext cx="902669" cy="571118"/>
            <a:chOff x="5767441" y="2529074"/>
            <a:chExt cx="902669" cy="571118"/>
          </a:xfrm>
        </p:grpSpPr>
        <p:sp>
          <p:nvSpPr>
            <p:cNvPr id="30" name="Oval 29">
              <a:extLst>
                <a:ext uri="{FF2B5EF4-FFF2-40B4-BE49-F238E27FC236}">
                  <a16:creationId xmlns:a16="http://schemas.microsoft.com/office/drawing/2014/main" id="{F88C4930-1756-0D8D-E0AB-736743BDD8BB}"/>
                </a:ext>
              </a:extLst>
            </p:cNvPr>
            <p:cNvSpPr/>
            <p:nvPr/>
          </p:nvSpPr>
          <p:spPr>
            <a:xfrm>
              <a:off x="5767441" y="2529074"/>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1" name="Straight Arrow Connector 30">
              <a:extLst>
                <a:ext uri="{FF2B5EF4-FFF2-40B4-BE49-F238E27FC236}">
                  <a16:creationId xmlns:a16="http://schemas.microsoft.com/office/drawing/2014/main" id="{0EA05F45-C3FC-9794-CF79-DD4F7109830C}"/>
                </a:ext>
              </a:extLst>
            </p:cNvPr>
            <p:cNvCxnSpPr>
              <a:cxnSpLocks/>
            </p:cNvCxnSpPr>
            <p:nvPr/>
          </p:nvCxnSpPr>
          <p:spPr>
            <a:xfrm flipH="1" flipV="1">
              <a:off x="6064949" y="2717847"/>
              <a:ext cx="605161" cy="382345"/>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EFEDAA1D-2471-B7D6-0EE3-C9A8AF14F245}"/>
              </a:ext>
            </a:extLst>
          </p:cNvPr>
          <p:cNvGrpSpPr/>
          <p:nvPr/>
        </p:nvGrpSpPr>
        <p:grpSpPr>
          <a:xfrm>
            <a:off x="3575709" y="1780087"/>
            <a:ext cx="880911" cy="621637"/>
            <a:chOff x="4711960" y="3306871"/>
            <a:chExt cx="880911" cy="621637"/>
          </a:xfrm>
        </p:grpSpPr>
        <p:sp>
          <p:nvSpPr>
            <p:cNvPr id="33" name="Oval 32">
              <a:extLst>
                <a:ext uri="{FF2B5EF4-FFF2-40B4-BE49-F238E27FC236}">
                  <a16:creationId xmlns:a16="http://schemas.microsoft.com/office/drawing/2014/main" id="{F133594D-C1AF-EDC1-9BA6-517725341CE1}"/>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5" name="Straight Arrow Connector 34">
              <a:extLst>
                <a:ext uri="{FF2B5EF4-FFF2-40B4-BE49-F238E27FC236}">
                  <a16:creationId xmlns:a16="http://schemas.microsoft.com/office/drawing/2014/main" id="{6D867834-350E-3359-9113-8A5A9613C234}"/>
                </a:ext>
              </a:extLst>
            </p:cNvPr>
            <p:cNvCxnSpPr>
              <a:cxnSpLocks/>
            </p:cNvCxnSpPr>
            <p:nvPr/>
          </p:nvCxnSpPr>
          <p:spPr>
            <a:xfrm flipH="1">
              <a:off x="5009751" y="3306871"/>
              <a:ext cx="583120" cy="404313"/>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6993D4E3-89E1-88F5-42F1-881F717BEDD9}"/>
              </a:ext>
            </a:extLst>
          </p:cNvPr>
          <p:cNvGrpSpPr/>
          <p:nvPr/>
        </p:nvGrpSpPr>
        <p:grpSpPr>
          <a:xfrm>
            <a:off x="2223247" y="2191161"/>
            <a:ext cx="1262903" cy="275771"/>
            <a:chOff x="3379929" y="3776590"/>
            <a:chExt cx="1262903" cy="275771"/>
          </a:xfrm>
        </p:grpSpPr>
        <p:sp>
          <p:nvSpPr>
            <p:cNvPr id="38" name="Oval 37">
              <a:extLst>
                <a:ext uri="{FF2B5EF4-FFF2-40B4-BE49-F238E27FC236}">
                  <a16:creationId xmlns:a16="http://schemas.microsoft.com/office/drawing/2014/main" id="{FCDC6C57-30F0-151C-AA8C-05EA130DB3D1}"/>
                </a:ext>
              </a:extLst>
            </p:cNvPr>
            <p:cNvSpPr/>
            <p:nvPr/>
          </p:nvSpPr>
          <p:spPr>
            <a:xfrm>
              <a:off x="3379929" y="3776590"/>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39" name="Straight Arrow Connector 38">
              <a:extLst>
                <a:ext uri="{FF2B5EF4-FFF2-40B4-BE49-F238E27FC236}">
                  <a16:creationId xmlns:a16="http://schemas.microsoft.com/office/drawing/2014/main" id="{F178DD99-C80F-C44B-EF83-B81FDB87A840}"/>
                </a:ext>
              </a:extLst>
            </p:cNvPr>
            <p:cNvCxnSpPr>
              <a:cxnSpLocks/>
            </p:cNvCxnSpPr>
            <p:nvPr/>
          </p:nvCxnSpPr>
          <p:spPr>
            <a:xfrm flipH="1">
              <a:off x="3709382" y="3839679"/>
              <a:ext cx="933450" cy="7620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25" name="Group 1024">
            <a:extLst>
              <a:ext uri="{FF2B5EF4-FFF2-40B4-BE49-F238E27FC236}">
                <a16:creationId xmlns:a16="http://schemas.microsoft.com/office/drawing/2014/main" id="{64360DB7-B19C-D6F3-4444-B131E43BDB3C}"/>
              </a:ext>
            </a:extLst>
          </p:cNvPr>
          <p:cNvGrpSpPr/>
          <p:nvPr/>
        </p:nvGrpSpPr>
        <p:grpSpPr>
          <a:xfrm>
            <a:off x="7749504" y="3457118"/>
            <a:ext cx="1551071" cy="275771"/>
            <a:chOff x="7749504" y="3457118"/>
            <a:chExt cx="1551071" cy="275771"/>
          </a:xfrm>
        </p:grpSpPr>
        <p:sp>
          <p:nvSpPr>
            <p:cNvPr id="1027" name="Oval 1026">
              <a:extLst>
                <a:ext uri="{FF2B5EF4-FFF2-40B4-BE49-F238E27FC236}">
                  <a16:creationId xmlns:a16="http://schemas.microsoft.com/office/drawing/2014/main" id="{617F6D43-FE46-E8BF-7EBE-474FFB30F399}"/>
                </a:ext>
              </a:extLst>
            </p:cNvPr>
            <p:cNvSpPr/>
            <p:nvPr/>
          </p:nvSpPr>
          <p:spPr>
            <a:xfrm>
              <a:off x="7749504" y="3457118"/>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28" name="Straight Arrow Connector 1027">
              <a:extLst>
                <a:ext uri="{FF2B5EF4-FFF2-40B4-BE49-F238E27FC236}">
                  <a16:creationId xmlns:a16="http://schemas.microsoft.com/office/drawing/2014/main" id="{C6412ECA-B204-37B7-AB3B-7374D8B55A34}"/>
                </a:ext>
              </a:extLst>
            </p:cNvPr>
            <p:cNvCxnSpPr>
              <a:cxnSpLocks/>
            </p:cNvCxnSpPr>
            <p:nvPr/>
          </p:nvCxnSpPr>
          <p:spPr>
            <a:xfrm flipH="1" flipV="1">
              <a:off x="8085551" y="3632548"/>
              <a:ext cx="1215024" cy="10020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29" name="Group 1028">
            <a:extLst>
              <a:ext uri="{FF2B5EF4-FFF2-40B4-BE49-F238E27FC236}">
                <a16:creationId xmlns:a16="http://schemas.microsoft.com/office/drawing/2014/main" id="{3FC5AE55-0A89-7817-5FC1-0E10E0790F1F}"/>
              </a:ext>
            </a:extLst>
          </p:cNvPr>
          <p:cNvGrpSpPr/>
          <p:nvPr/>
        </p:nvGrpSpPr>
        <p:grpSpPr>
          <a:xfrm>
            <a:off x="6736996" y="2984683"/>
            <a:ext cx="985300" cy="547657"/>
            <a:chOff x="6736996" y="2984683"/>
            <a:chExt cx="985300" cy="547657"/>
          </a:xfrm>
        </p:grpSpPr>
        <p:sp>
          <p:nvSpPr>
            <p:cNvPr id="1030" name="Oval 1029">
              <a:extLst>
                <a:ext uri="{FF2B5EF4-FFF2-40B4-BE49-F238E27FC236}">
                  <a16:creationId xmlns:a16="http://schemas.microsoft.com/office/drawing/2014/main" id="{A5784061-B2AA-2CBF-C145-4195432F8ABB}"/>
                </a:ext>
              </a:extLst>
            </p:cNvPr>
            <p:cNvSpPr/>
            <p:nvPr/>
          </p:nvSpPr>
          <p:spPr>
            <a:xfrm>
              <a:off x="6736996" y="298468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31" name="Straight Arrow Connector 1030">
              <a:extLst>
                <a:ext uri="{FF2B5EF4-FFF2-40B4-BE49-F238E27FC236}">
                  <a16:creationId xmlns:a16="http://schemas.microsoft.com/office/drawing/2014/main" id="{65E0446D-C2AB-A56D-2346-88ADB90683D0}"/>
                </a:ext>
              </a:extLst>
            </p:cNvPr>
            <p:cNvCxnSpPr>
              <a:cxnSpLocks/>
            </p:cNvCxnSpPr>
            <p:nvPr/>
          </p:nvCxnSpPr>
          <p:spPr>
            <a:xfrm flipH="1" flipV="1">
              <a:off x="7112000" y="3213100"/>
              <a:ext cx="610296" cy="31924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32" name="Group 1031">
            <a:extLst>
              <a:ext uri="{FF2B5EF4-FFF2-40B4-BE49-F238E27FC236}">
                <a16:creationId xmlns:a16="http://schemas.microsoft.com/office/drawing/2014/main" id="{DEA4706F-CC43-C217-E342-308D8A86A936}"/>
              </a:ext>
            </a:extLst>
          </p:cNvPr>
          <p:cNvGrpSpPr/>
          <p:nvPr/>
        </p:nvGrpSpPr>
        <p:grpSpPr>
          <a:xfrm>
            <a:off x="5632576" y="3080616"/>
            <a:ext cx="1037534" cy="275771"/>
            <a:chOff x="5632576" y="3080616"/>
            <a:chExt cx="1037534" cy="275771"/>
          </a:xfrm>
        </p:grpSpPr>
        <p:sp>
          <p:nvSpPr>
            <p:cNvPr id="1033" name="Oval 1032">
              <a:extLst>
                <a:ext uri="{FF2B5EF4-FFF2-40B4-BE49-F238E27FC236}">
                  <a16:creationId xmlns:a16="http://schemas.microsoft.com/office/drawing/2014/main" id="{E21FEA72-1B7B-BFE3-9427-449CFAB9F98C}"/>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38" name="Straight Arrow Connector 1037">
              <a:extLst>
                <a:ext uri="{FF2B5EF4-FFF2-40B4-BE49-F238E27FC236}">
                  <a16:creationId xmlns:a16="http://schemas.microsoft.com/office/drawing/2014/main" id="{281409A2-0D31-CF61-FC10-417D86686232}"/>
                </a:ext>
              </a:extLst>
            </p:cNvPr>
            <p:cNvCxnSpPr>
              <a:cxnSpLocks/>
            </p:cNvCxnSpPr>
            <p:nvPr/>
          </p:nvCxnSpPr>
          <p:spPr>
            <a:xfrm flipH="1">
              <a:off x="6019800" y="3100192"/>
              <a:ext cx="650310" cy="8115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39" name="Group 1038">
            <a:extLst>
              <a:ext uri="{FF2B5EF4-FFF2-40B4-BE49-F238E27FC236}">
                <a16:creationId xmlns:a16="http://schemas.microsoft.com/office/drawing/2014/main" id="{D88BB193-F287-D958-FE97-52BA75B89B67}"/>
              </a:ext>
            </a:extLst>
          </p:cNvPr>
          <p:cNvGrpSpPr/>
          <p:nvPr/>
        </p:nvGrpSpPr>
        <p:grpSpPr>
          <a:xfrm>
            <a:off x="4711960" y="3306871"/>
            <a:ext cx="880911" cy="621637"/>
            <a:chOff x="4711960" y="3306871"/>
            <a:chExt cx="880911" cy="621637"/>
          </a:xfrm>
        </p:grpSpPr>
        <p:sp>
          <p:nvSpPr>
            <p:cNvPr id="1040" name="Oval 1039">
              <a:extLst>
                <a:ext uri="{FF2B5EF4-FFF2-40B4-BE49-F238E27FC236}">
                  <a16:creationId xmlns:a16="http://schemas.microsoft.com/office/drawing/2014/main" id="{78649596-00FB-81B8-77D3-E7067A0ECBE0}"/>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41" name="Straight Arrow Connector 1040">
              <a:extLst>
                <a:ext uri="{FF2B5EF4-FFF2-40B4-BE49-F238E27FC236}">
                  <a16:creationId xmlns:a16="http://schemas.microsoft.com/office/drawing/2014/main" id="{D945CFAD-D071-F363-C828-322B9BC1A73E}"/>
                </a:ext>
              </a:extLst>
            </p:cNvPr>
            <p:cNvCxnSpPr>
              <a:cxnSpLocks/>
            </p:cNvCxnSpPr>
            <p:nvPr/>
          </p:nvCxnSpPr>
          <p:spPr>
            <a:xfrm flipH="1">
              <a:off x="5029200" y="3306871"/>
              <a:ext cx="563671" cy="34437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42" name="Group 1041">
            <a:extLst>
              <a:ext uri="{FF2B5EF4-FFF2-40B4-BE49-F238E27FC236}">
                <a16:creationId xmlns:a16="http://schemas.microsoft.com/office/drawing/2014/main" id="{943D2F9B-952E-70D8-A534-3C179A63DC32}"/>
              </a:ext>
            </a:extLst>
          </p:cNvPr>
          <p:cNvGrpSpPr/>
          <p:nvPr/>
        </p:nvGrpSpPr>
        <p:grpSpPr>
          <a:xfrm>
            <a:off x="3517815" y="3279045"/>
            <a:ext cx="1135604" cy="503815"/>
            <a:chOff x="3517815" y="3279045"/>
            <a:chExt cx="1135604" cy="503815"/>
          </a:xfrm>
        </p:grpSpPr>
        <p:sp>
          <p:nvSpPr>
            <p:cNvPr id="1043" name="Oval 1042">
              <a:extLst>
                <a:ext uri="{FF2B5EF4-FFF2-40B4-BE49-F238E27FC236}">
                  <a16:creationId xmlns:a16="http://schemas.microsoft.com/office/drawing/2014/main" id="{13A65243-24EF-B2B7-D8AD-EED7B37ADE11}"/>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1044" name="Straight Arrow Connector 1043">
              <a:extLst>
                <a:ext uri="{FF2B5EF4-FFF2-40B4-BE49-F238E27FC236}">
                  <a16:creationId xmlns:a16="http://schemas.microsoft.com/office/drawing/2014/main" id="{475B56F3-E8C1-0506-F2AF-C6FCB6E91B26}"/>
                </a:ext>
              </a:extLst>
            </p:cNvPr>
            <p:cNvCxnSpPr>
              <a:cxnSpLocks/>
            </p:cNvCxnSpPr>
            <p:nvPr/>
          </p:nvCxnSpPr>
          <p:spPr>
            <a:xfrm flipH="1" flipV="1">
              <a:off x="3839227" y="3450921"/>
              <a:ext cx="814192" cy="33193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45" name="Oval 1044">
            <a:extLst>
              <a:ext uri="{FF2B5EF4-FFF2-40B4-BE49-F238E27FC236}">
                <a16:creationId xmlns:a16="http://schemas.microsoft.com/office/drawing/2014/main" id="{741A0AAD-FCBE-C61E-E581-719735552718}"/>
              </a:ext>
            </a:extLst>
          </p:cNvPr>
          <p:cNvSpPr/>
          <p:nvPr/>
        </p:nvSpPr>
        <p:spPr>
          <a:xfrm>
            <a:off x="9361714" y="359954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grpSp>
        <p:nvGrpSpPr>
          <p:cNvPr id="3" name="Group 2">
            <a:extLst>
              <a:ext uri="{FF2B5EF4-FFF2-40B4-BE49-F238E27FC236}">
                <a16:creationId xmlns:a16="http://schemas.microsoft.com/office/drawing/2014/main" id="{B713D7B5-CECA-E09C-379E-7B3C04275F92}"/>
              </a:ext>
            </a:extLst>
          </p:cNvPr>
          <p:cNvGrpSpPr/>
          <p:nvPr/>
        </p:nvGrpSpPr>
        <p:grpSpPr>
          <a:xfrm>
            <a:off x="7461033" y="4137922"/>
            <a:ext cx="1492467" cy="275771"/>
            <a:chOff x="7749504" y="3457118"/>
            <a:chExt cx="1492467" cy="275771"/>
          </a:xfrm>
        </p:grpSpPr>
        <p:sp>
          <p:nvSpPr>
            <p:cNvPr id="10" name="Oval 9">
              <a:extLst>
                <a:ext uri="{FF2B5EF4-FFF2-40B4-BE49-F238E27FC236}">
                  <a16:creationId xmlns:a16="http://schemas.microsoft.com/office/drawing/2014/main" id="{E9C57BE9-491B-2759-BD00-2E7AA5ECE9BF}"/>
                </a:ext>
              </a:extLst>
            </p:cNvPr>
            <p:cNvSpPr/>
            <p:nvPr/>
          </p:nvSpPr>
          <p:spPr>
            <a:xfrm>
              <a:off x="7749504" y="3457118"/>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1" name="Straight Arrow Connector 10">
              <a:extLst>
                <a:ext uri="{FF2B5EF4-FFF2-40B4-BE49-F238E27FC236}">
                  <a16:creationId xmlns:a16="http://schemas.microsoft.com/office/drawing/2014/main" id="{01E9195F-8D2C-1FC1-C147-35CA508B58C4}"/>
                </a:ext>
              </a:extLst>
            </p:cNvPr>
            <p:cNvCxnSpPr>
              <a:cxnSpLocks/>
            </p:cNvCxnSpPr>
            <p:nvPr/>
          </p:nvCxnSpPr>
          <p:spPr>
            <a:xfrm flipH="1">
              <a:off x="8085551" y="3522896"/>
              <a:ext cx="1156420" cy="109652"/>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0ADE0985-C519-FDDC-66D5-C8E92F47A0A6}"/>
              </a:ext>
            </a:extLst>
          </p:cNvPr>
          <p:cNvGrpSpPr/>
          <p:nvPr/>
        </p:nvGrpSpPr>
        <p:grpSpPr>
          <a:xfrm>
            <a:off x="6575935" y="3665487"/>
            <a:ext cx="828165" cy="531863"/>
            <a:chOff x="6736996" y="2984683"/>
            <a:chExt cx="985300" cy="547657"/>
          </a:xfrm>
        </p:grpSpPr>
        <p:sp>
          <p:nvSpPr>
            <p:cNvPr id="13" name="Oval 12">
              <a:extLst>
                <a:ext uri="{FF2B5EF4-FFF2-40B4-BE49-F238E27FC236}">
                  <a16:creationId xmlns:a16="http://schemas.microsoft.com/office/drawing/2014/main" id="{F60F9ABD-2C2C-0009-2957-A36DB82F7B7C}"/>
                </a:ext>
              </a:extLst>
            </p:cNvPr>
            <p:cNvSpPr/>
            <p:nvPr/>
          </p:nvSpPr>
          <p:spPr>
            <a:xfrm>
              <a:off x="6736996" y="2984683"/>
              <a:ext cx="328095"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4" name="Straight Arrow Connector 13">
              <a:extLst>
                <a:ext uri="{FF2B5EF4-FFF2-40B4-BE49-F238E27FC236}">
                  <a16:creationId xmlns:a16="http://schemas.microsoft.com/office/drawing/2014/main" id="{DD7DD737-C3FB-432A-7261-21D4B4AD4802}"/>
                </a:ext>
              </a:extLst>
            </p:cNvPr>
            <p:cNvCxnSpPr>
              <a:cxnSpLocks/>
            </p:cNvCxnSpPr>
            <p:nvPr/>
          </p:nvCxnSpPr>
          <p:spPr>
            <a:xfrm flipH="1" flipV="1">
              <a:off x="7112000" y="3213100"/>
              <a:ext cx="610296" cy="31924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CD7533F3-C33F-207B-EA76-F5DBC6F93807}"/>
              </a:ext>
            </a:extLst>
          </p:cNvPr>
          <p:cNvGrpSpPr/>
          <p:nvPr/>
        </p:nvGrpSpPr>
        <p:grpSpPr>
          <a:xfrm>
            <a:off x="5598469" y="3790950"/>
            <a:ext cx="903931" cy="495914"/>
            <a:chOff x="5632576" y="2860473"/>
            <a:chExt cx="903931" cy="495914"/>
          </a:xfrm>
        </p:grpSpPr>
        <p:sp>
          <p:nvSpPr>
            <p:cNvPr id="20" name="Oval 19">
              <a:extLst>
                <a:ext uri="{FF2B5EF4-FFF2-40B4-BE49-F238E27FC236}">
                  <a16:creationId xmlns:a16="http://schemas.microsoft.com/office/drawing/2014/main" id="{FC4A4F5F-6496-5695-1A01-B1A623E079CE}"/>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2" name="Straight Arrow Connector 21">
              <a:extLst>
                <a:ext uri="{FF2B5EF4-FFF2-40B4-BE49-F238E27FC236}">
                  <a16:creationId xmlns:a16="http://schemas.microsoft.com/office/drawing/2014/main" id="{4A522206-8477-ED4D-B7E7-01240FC87213}"/>
                </a:ext>
              </a:extLst>
            </p:cNvPr>
            <p:cNvCxnSpPr>
              <a:cxnSpLocks/>
            </p:cNvCxnSpPr>
            <p:nvPr/>
          </p:nvCxnSpPr>
          <p:spPr>
            <a:xfrm flipH="1">
              <a:off x="6015807" y="2860473"/>
              <a:ext cx="520700" cy="22860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3D0EFCF6-8B93-FDC9-32F4-01BEBFDACE38}"/>
              </a:ext>
            </a:extLst>
          </p:cNvPr>
          <p:cNvGrpSpPr/>
          <p:nvPr/>
        </p:nvGrpSpPr>
        <p:grpSpPr>
          <a:xfrm>
            <a:off x="4423489" y="4184650"/>
            <a:ext cx="1088311" cy="551662"/>
            <a:chOff x="4711960" y="3376846"/>
            <a:chExt cx="1088311" cy="551662"/>
          </a:xfrm>
        </p:grpSpPr>
        <p:sp>
          <p:nvSpPr>
            <p:cNvPr id="34" name="Oval 33">
              <a:extLst>
                <a:ext uri="{FF2B5EF4-FFF2-40B4-BE49-F238E27FC236}">
                  <a16:creationId xmlns:a16="http://schemas.microsoft.com/office/drawing/2014/main" id="{A54B1687-9882-8D85-30D4-B88A6D5B0901}"/>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6" name="Straight Arrow Connector 35">
              <a:extLst>
                <a:ext uri="{FF2B5EF4-FFF2-40B4-BE49-F238E27FC236}">
                  <a16:creationId xmlns:a16="http://schemas.microsoft.com/office/drawing/2014/main" id="{1CFCDA6D-B706-BE14-2C3E-6BC76B37D887}"/>
                </a:ext>
              </a:extLst>
            </p:cNvPr>
            <p:cNvCxnSpPr>
              <a:cxnSpLocks/>
            </p:cNvCxnSpPr>
            <p:nvPr/>
          </p:nvCxnSpPr>
          <p:spPr>
            <a:xfrm flipH="1">
              <a:off x="5101771" y="3376846"/>
              <a:ext cx="698500" cy="32385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9A3514FD-6483-6F77-8455-A1881EEA4B42}"/>
              </a:ext>
            </a:extLst>
          </p:cNvPr>
          <p:cNvGrpSpPr/>
          <p:nvPr/>
        </p:nvGrpSpPr>
        <p:grpSpPr>
          <a:xfrm>
            <a:off x="3229344" y="3959849"/>
            <a:ext cx="1065312" cy="596269"/>
            <a:chOff x="3517815" y="3279045"/>
            <a:chExt cx="1065312" cy="596269"/>
          </a:xfrm>
        </p:grpSpPr>
        <p:sp>
          <p:nvSpPr>
            <p:cNvPr id="41" name="Oval 40">
              <a:extLst>
                <a:ext uri="{FF2B5EF4-FFF2-40B4-BE49-F238E27FC236}">
                  <a16:creationId xmlns:a16="http://schemas.microsoft.com/office/drawing/2014/main" id="{57B1D758-9355-A2D2-95B3-D2E17DD1A519}"/>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42" name="Straight Arrow Connector 41">
              <a:extLst>
                <a:ext uri="{FF2B5EF4-FFF2-40B4-BE49-F238E27FC236}">
                  <a16:creationId xmlns:a16="http://schemas.microsoft.com/office/drawing/2014/main" id="{04ECAF65-DBF2-1EDE-E2D6-5C022989F22D}"/>
                </a:ext>
              </a:extLst>
            </p:cNvPr>
            <p:cNvCxnSpPr>
              <a:cxnSpLocks/>
            </p:cNvCxnSpPr>
            <p:nvPr/>
          </p:nvCxnSpPr>
          <p:spPr>
            <a:xfrm flipH="1" flipV="1">
              <a:off x="3839227" y="3450921"/>
              <a:ext cx="743900" cy="424393"/>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3" name="Oval 42">
            <a:extLst>
              <a:ext uri="{FF2B5EF4-FFF2-40B4-BE49-F238E27FC236}">
                <a16:creationId xmlns:a16="http://schemas.microsoft.com/office/drawing/2014/main" id="{A6665665-90C7-B46C-15B7-ECE62005BD7B}"/>
              </a:ext>
            </a:extLst>
          </p:cNvPr>
          <p:cNvSpPr/>
          <p:nvPr/>
        </p:nvSpPr>
        <p:spPr>
          <a:xfrm>
            <a:off x="9051725" y="404708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3" name="Oval 52">
            <a:extLst>
              <a:ext uri="{FF2B5EF4-FFF2-40B4-BE49-F238E27FC236}">
                <a16:creationId xmlns:a16="http://schemas.microsoft.com/office/drawing/2014/main" id="{848F1095-A88F-7CF2-092B-FD3D8B9B695E}"/>
              </a:ext>
            </a:extLst>
          </p:cNvPr>
          <p:cNvSpPr/>
          <p:nvPr/>
        </p:nvSpPr>
        <p:spPr>
          <a:xfrm>
            <a:off x="7720771" y="1066580"/>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grpSp>
        <p:nvGrpSpPr>
          <p:cNvPr id="55" name="Group 54">
            <a:extLst>
              <a:ext uri="{FF2B5EF4-FFF2-40B4-BE49-F238E27FC236}">
                <a16:creationId xmlns:a16="http://schemas.microsoft.com/office/drawing/2014/main" id="{98319883-333D-D672-586F-A87CD1703BAD}"/>
              </a:ext>
            </a:extLst>
          </p:cNvPr>
          <p:cNvGrpSpPr/>
          <p:nvPr/>
        </p:nvGrpSpPr>
        <p:grpSpPr>
          <a:xfrm>
            <a:off x="6712898" y="1264895"/>
            <a:ext cx="935146" cy="441504"/>
            <a:chOff x="6684671" y="2805840"/>
            <a:chExt cx="1112579" cy="454614"/>
          </a:xfrm>
        </p:grpSpPr>
        <p:sp>
          <p:nvSpPr>
            <p:cNvPr id="56" name="Oval 55">
              <a:extLst>
                <a:ext uri="{FF2B5EF4-FFF2-40B4-BE49-F238E27FC236}">
                  <a16:creationId xmlns:a16="http://schemas.microsoft.com/office/drawing/2014/main" id="{8C69A940-7FAA-D338-827B-4C8B3F89A1AF}"/>
                </a:ext>
              </a:extLst>
            </p:cNvPr>
            <p:cNvSpPr/>
            <p:nvPr/>
          </p:nvSpPr>
          <p:spPr>
            <a:xfrm>
              <a:off x="6684671" y="2984683"/>
              <a:ext cx="328095"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57" name="Straight Arrow Connector 56">
              <a:extLst>
                <a:ext uri="{FF2B5EF4-FFF2-40B4-BE49-F238E27FC236}">
                  <a16:creationId xmlns:a16="http://schemas.microsoft.com/office/drawing/2014/main" id="{32789785-7654-C2E8-09B0-D6A7543A5A7E}"/>
                </a:ext>
              </a:extLst>
            </p:cNvPr>
            <p:cNvCxnSpPr>
              <a:cxnSpLocks/>
            </p:cNvCxnSpPr>
            <p:nvPr/>
          </p:nvCxnSpPr>
          <p:spPr>
            <a:xfrm flipH="1">
              <a:off x="7100180" y="2805840"/>
              <a:ext cx="697070" cy="27557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275E45B-49F4-689A-6F5D-1EF789B6211D}"/>
              </a:ext>
            </a:extLst>
          </p:cNvPr>
          <p:cNvGrpSpPr/>
          <p:nvPr/>
        </p:nvGrpSpPr>
        <p:grpSpPr>
          <a:xfrm>
            <a:off x="5636717" y="1605556"/>
            <a:ext cx="1002704" cy="395761"/>
            <a:chOff x="5632576" y="2960626"/>
            <a:chExt cx="1002704" cy="395761"/>
          </a:xfrm>
        </p:grpSpPr>
        <p:sp>
          <p:nvSpPr>
            <p:cNvPr id="59" name="Oval 58">
              <a:extLst>
                <a:ext uri="{FF2B5EF4-FFF2-40B4-BE49-F238E27FC236}">
                  <a16:creationId xmlns:a16="http://schemas.microsoft.com/office/drawing/2014/main" id="{9EADBA82-717E-34AB-6B88-89E0C3E2DB7F}"/>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60" name="Straight Arrow Connector 59">
              <a:extLst>
                <a:ext uri="{FF2B5EF4-FFF2-40B4-BE49-F238E27FC236}">
                  <a16:creationId xmlns:a16="http://schemas.microsoft.com/office/drawing/2014/main" id="{EEDFF904-C1E5-31C5-8FE8-BD5361A2BDC9}"/>
                </a:ext>
              </a:extLst>
            </p:cNvPr>
            <p:cNvCxnSpPr>
              <a:cxnSpLocks/>
            </p:cNvCxnSpPr>
            <p:nvPr/>
          </p:nvCxnSpPr>
          <p:spPr>
            <a:xfrm flipH="1">
              <a:off x="5971209" y="2960626"/>
              <a:ext cx="664071" cy="147044"/>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F0AF2DEC-AD3A-4B13-3A88-59A612ECB0D4}"/>
              </a:ext>
            </a:extLst>
          </p:cNvPr>
          <p:cNvGrpSpPr/>
          <p:nvPr/>
        </p:nvGrpSpPr>
        <p:grpSpPr>
          <a:xfrm>
            <a:off x="4467477" y="1919011"/>
            <a:ext cx="1088311" cy="551662"/>
            <a:chOff x="4711960" y="3376846"/>
            <a:chExt cx="1088311" cy="551662"/>
          </a:xfrm>
        </p:grpSpPr>
        <p:sp>
          <p:nvSpPr>
            <p:cNvPr id="62" name="Oval 61">
              <a:extLst>
                <a:ext uri="{FF2B5EF4-FFF2-40B4-BE49-F238E27FC236}">
                  <a16:creationId xmlns:a16="http://schemas.microsoft.com/office/drawing/2014/main" id="{47984A49-980F-DE70-7F1E-3CBB7364DF25}"/>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63" name="Straight Arrow Connector 62">
              <a:extLst>
                <a:ext uri="{FF2B5EF4-FFF2-40B4-BE49-F238E27FC236}">
                  <a16:creationId xmlns:a16="http://schemas.microsoft.com/office/drawing/2014/main" id="{A2085551-5068-D6A5-4918-2B6FB4F6F9D2}"/>
                </a:ext>
              </a:extLst>
            </p:cNvPr>
            <p:cNvCxnSpPr>
              <a:cxnSpLocks/>
            </p:cNvCxnSpPr>
            <p:nvPr/>
          </p:nvCxnSpPr>
          <p:spPr>
            <a:xfrm flipH="1">
              <a:off x="5101771" y="3376846"/>
              <a:ext cx="698500" cy="32385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24" name="Group 1023">
            <a:extLst>
              <a:ext uri="{FF2B5EF4-FFF2-40B4-BE49-F238E27FC236}">
                <a16:creationId xmlns:a16="http://schemas.microsoft.com/office/drawing/2014/main" id="{2EBE2584-268A-9808-C089-6779BE5F0772}"/>
              </a:ext>
            </a:extLst>
          </p:cNvPr>
          <p:cNvGrpSpPr/>
          <p:nvPr/>
        </p:nvGrpSpPr>
        <p:grpSpPr>
          <a:xfrm>
            <a:off x="3255370" y="2444750"/>
            <a:ext cx="1107080" cy="420829"/>
            <a:chOff x="3517815" y="3133987"/>
            <a:chExt cx="1107080" cy="420829"/>
          </a:xfrm>
        </p:grpSpPr>
        <p:sp>
          <p:nvSpPr>
            <p:cNvPr id="1034" name="Oval 1033">
              <a:extLst>
                <a:ext uri="{FF2B5EF4-FFF2-40B4-BE49-F238E27FC236}">
                  <a16:creationId xmlns:a16="http://schemas.microsoft.com/office/drawing/2014/main" id="{C80CC2CE-C880-60BC-28C2-B74FBD4E5569}"/>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1035" name="Straight Arrow Connector 1034">
              <a:extLst>
                <a:ext uri="{FF2B5EF4-FFF2-40B4-BE49-F238E27FC236}">
                  <a16:creationId xmlns:a16="http://schemas.microsoft.com/office/drawing/2014/main" id="{87AAB402-BB78-40E5-F70D-4BF32D9626D7}"/>
                </a:ext>
              </a:extLst>
            </p:cNvPr>
            <p:cNvCxnSpPr>
              <a:cxnSpLocks/>
            </p:cNvCxnSpPr>
            <p:nvPr/>
          </p:nvCxnSpPr>
          <p:spPr>
            <a:xfrm flipH="1">
              <a:off x="3883469" y="3133987"/>
              <a:ext cx="741426" cy="214325"/>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57" name="Oval 1056">
            <a:extLst>
              <a:ext uri="{FF2B5EF4-FFF2-40B4-BE49-F238E27FC236}">
                <a16:creationId xmlns:a16="http://schemas.microsoft.com/office/drawing/2014/main" id="{621ACC63-E0E3-50C5-6793-8B13DF39D585}"/>
              </a:ext>
            </a:extLst>
          </p:cNvPr>
          <p:cNvSpPr/>
          <p:nvPr/>
        </p:nvSpPr>
        <p:spPr>
          <a:xfrm>
            <a:off x="7379244" y="2532319"/>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grpSp>
        <p:nvGrpSpPr>
          <p:cNvPr id="1058" name="Group 1057">
            <a:extLst>
              <a:ext uri="{FF2B5EF4-FFF2-40B4-BE49-F238E27FC236}">
                <a16:creationId xmlns:a16="http://schemas.microsoft.com/office/drawing/2014/main" id="{B45C269E-0898-6A82-0987-6A971CC6A4DC}"/>
              </a:ext>
            </a:extLst>
          </p:cNvPr>
          <p:cNvGrpSpPr/>
          <p:nvPr/>
        </p:nvGrpSpPr>
        <p:grpSpPr>
          <a:xfrm>
            <a:off x="6115046" y="2553144"/>
            <a:ext cx="1214783" cy="267818"/>
            <a:chOff x="6684671" y="2984683"/>
            <a:chExt cx="1445274" cy="275771"/>
          </a:xfrm>
        </p:grpSpPr>
        <p:sp>
          <p:nvSpPr>
            <p:cNvPr id="1059" name="Oval 1058">
              <a:extLst>
                <a:ext uri="{FF2B5EF4-FFF2-40B4-BE49-F238E27FC236}">
                  <a16:creationId xmlns:a16="http://schemas.microsoft.com/office/drawing/2014/main" id="{A890A8D3-23DD-77B6-D1C1-8C00618169E3}"/>
                </a:ext>
              </a:extLst>
            </p:cNvPr>
            <p:cNvSpPr/>
            <p:nvPr/>
          </p:nvSpPr>
          <p:spPr>
            <a:xfrm>
              <a:off x="6684671" y="2984683"/>
              <a:ext cx="328095"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60" name="Straight Arrow Connector 1059">
              <a:extLst>
                <a:ext uri="{FF2B5EF4-FFF2-40B4-BE49-F238E27FC236}">
                  <a16:creationId xmlns:a16="http://schemas.microsoft.com/office/drawing/2014/main" id="{5A44135F-03EB-960B-46EF-771624D6BB18}"/>
                </a:ext>
              </a:extLst>
            </p:cNvPr>
            <p:cNvCxnSpPr>
              <a:cxnSpLocks/>
            </p:cNvCxnSpPr>
            <p:nvPr/>
          </p:nvCxnSpPr>
          <p:spPr>
            <a:xfrm flipH="1" flipV="1">
              <a:off x="7100180" y="3081410"/>
              <a:ext cx="1029765" cy="19877"/>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61" name="Group 1060">
            <a:extLst>
              <a:ext uri="{FF2B5EF4-FFF2-40B4-BE49-F238E27FC236}">
                <a16:creationId xmlns:a16="http://schemas.microsoft.com/office/drawing/2014/main" id="{A4EAB055-CA3E-5C7B-5F4A-525DE466C886}"/>
              </a:ext>
            </a:extLst>
          </p:cNvPr>
          <p:cNvGrpSpPr/>
          <p:nvPr/>
        </p:nvGrpSpPr>
        <p:grpSpPr>
          <a:xfrm>
            <a:off x="5047486" y="2710282"/>
            <a:ext cx="1005842" cy="290462"/>
            <a:chOff x="5632576" y="3065925"/>
            <a:chExt cx="1005842" cy="290462"/>
          </a:xfrm>
        </p:grpSpPr>
        <p:sp>
          <p:nvSpPr>
            <p:cNvPr id="1062" name="Oval 1061">
              <a:extLst>
                <a:ext uri="{FF2B5EF4-FFF2-40B4-BE49-F238E27FC236}">
                  <a16:creationId xmlns:a16="http://schemas.microsoft.com/office/drawing/2014/main" id="{0847CCF5-4982-B009-A51F-AB3DD20D2805}"/>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63" name="Straight Arrow Connector 1062">
              <a:extLst>
                <a:ext uri="{FF2B5EF4-FFF2-40B4-BE49-F238E27FC236}">
                  <a16:creationId xmlns:a16="http://schemas.microsoft.com/office/drawing/2014/main" id="{7F5AD829-7C36-6DE4-F899-6902B8232AAD}"/>
                </a:ext>
              </a:extLst>
            </p:cNvPr>
            <p:cNvCxnSpPr>
              <a:cxnSpLocks/>
            </p:cNvCxnSpPr>
            <p:nvPr/>
          </p:nvCxnSpPr>
          <p:spPr>
            <a:xfrm flipH="1">
              <a:off x="5981820" y="3065925"/>
              <a:ext cx="656598" cy="9780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64" name="Group 1063">
            <a:extLst>
              <a:ext uri="{FF2B5EF4-FFF2-40B4-BE49-F238E27FC236}">
                <a16:creationId xmlns:a16="http://schemas.microsoft.com/office/drawing/2014/main" id="{7779303F-2695-0A62-05D9-9EC041AA7A8F}"/>
              </a:ext>
            </a:extLst>
          </p:cNvPr>
          <p:cNvGrpSpPr/>
          <p:nvPr/>
        </p:nvGrpSpPr>
        <p:grpSpPr>
          <a:xfrm>
            <a:off x="3829195" y="2822701"/>
            <a:ext cx="1129935" cy="275771"/>
            <a:chOff x="4711960" y="3652737"/>
            <a:chExt cx="1129935" cy="275771"/>
          </a:xfrm>
        </p:grpSpPr>
        <p:sp>
          <p:nvSpPr>
            <p:cNvPr id="1065" name="Oval 1064">
              <a:extLst>
                <a:ext uri="{FF2B5EF4-FFF2-40B4-BE49-F238E27FC236}">
                  <a16:creationId xmlns:a16="http://schemas.microsoft.com/office/drawing/2014/main" id="{044D70A6-8D45-BB93-79A4-171D270D66D0}"/>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66" name="Straight Arrow Connector 1065">
              <a:extLst>
                <a:ext uri="{FF2B5EF4-FFF2-40B4-BE49-F238E27FC236}">
                  <a16:creationId xmlns:a16="http://schemas.microsoft.com/office/drawing/2014/main" id="{741BC183-EEF7-72F2-DE08-72FA54B68E2D}"/>
                </a:ext>
              </a:extLst>
            </p:cNvPr>
            <p:cNvCxnSpPr>
              <a:cxnSpLocks/>
            </p:cNvCxnSpPr>
            <p:nvPr/>
          </p:nvCxnSpPr>
          <p:spPr>
            <a:xfrm flipH="1" flipV="1">
              <a:off x="5101771" y="3700696"/>
              <a:ext cx="740124" cy="22413"/>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67" name="Group 1066">
            <a:extLst>
              <a:ext uri="{FF2B5EF4-FFF2-40B4-BE49-F238E27FC236}">
                <a16:creationId xmlns:a16="http://schemas.microsoft.com/office/drawing/2014/main" id="{F14EA1D5-396A-3AA0-351E-179CAA29A89A}"/>
              </a:ext>
            </a:extLst>
          </p:cNvPr>
          <p:cNvGrpSpPr/>
          <p:nvPr/>
        </p:nvGrpSpPr>
        <p:grpSpPr>
          <a:xfrm>
            <a:off x="2617088" y="3072549"/>
            <a:ext cx="1107080" cy="420829"/>
            <a:chOff x="3517815" y="3133987"/>
            <a:chExt cx="1107080" cy="420829"/>
          </a:xfrm>
        </p:grpSpPr>
        <p:sp>
          <p:nvSpPr>
            <p:cNvPr id="1068" name="Oval 1067">
              <a:extLst>
                <a:ext uri="{FF2B5EF4-FFF2-40B4-BE49-F238E27FC236}">
                  <a16:creationId xmlns:a16="http://schemas.microsoft.com/office/drawing/2014/main" id="{F358145B-7AB4-AA4A-135A-9E23D5E5BD69}"/>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1069" name="Straight Arrow Connector 1068">
              <a:extLst>
                <a:ext uri="{FF2B5EF4-FFF2-40B4-BE49-F238E27FC236}">
                  <a16:creationId xmlns:a16="http://schemas.microsoft.com/office/drawing/2014/main" id="{9EDCB703-24FC-E506-A96F-08E53CAE3904}"/>
                </a:ext>
              </a:extLst>
            </p:cNvPr>
            <p:cNvCxnSpPr>
              <a:cxnSpLocks/>
            </p:cNvCxnSpPr>
            <p:nvPr/>
          </p:nvCxnSpPr>
          <p:spPr>
            <a:xfrm flipH="1">
              <a:off x="3883469" y="3133987"/>
              <a:ext cx="741426" cy="214325"/>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074" name="Straight Arrow Connector 1073">
            <a:extLst>
              <a:ext uri="{FF2B5EF4-FFF2-40B4-BE49-F238E27FC236}">
                <a16:creationId xmlns:a16="http://schemas.microsoft.com/office/drawing/2014/main" id="{12EE3E1F-8647-88C7-D4FE-AE43344EB45C}"/>
              </a:ext>
            </a:extLst>
          </p:cNvPr>
          <p:cNvCxnSpPr>
            <a:cxnSpLocks/>
          </p:cNvCxnSpPr>
          <p:nvPr/>
        </p:nvCxnSpPr>
        <p:spPr>
          <a:xfrm flipH="1" flipV="1">
            <a:off x="7735799" y="2682121"/>
            <a:ext cx="1069995" cy="18853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76" name="Oval 1075">
            <a:extLst>
              <a:ext uri="{FF2B5EF4-FFF2-40B4-BE49-F238E27FC236}">
                <a16:creationId xmlns:a16="http://schemas.microsoft.com/office/drawing/2014/main" id="{0AD5DF5F-C754-8A11-7432-640F924147F6}"/>
              </a:ext>
            </a:extLst>
          </p:cNvPr>
          <p:cNvSpPr/>
          <p:nvPr/>
        </p:nvSpPr>
        <p:spPr>
          <a:xfrm>
            <a:off x="8882012" y="2796778"/>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Tree>
    <p:extLst>
      <p:ext uri="{BB962C8B-B14F-4D97-AF65-F5344CB8AC3E}">
        <p14:creationId xmlns:p14="http://schemas.microsoft.com/office/powerpoint/2010/main" val="71500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
                                        <p:tgtEl>
                                          <p:spTgt spid="40"/>
                                        </p:tgtEl>
                                      </p:cBhvr>
                                    </p:animEffect>
                                  </p:childTnLst>
                                </p:cTn>
                              </p:par>
                            </p:childTnLst>
                          </p:cTn>
                        </p:par>
                        <p:par>
                          <p:cTn id="8" fill="hold">
                            <p:stCondLst>
                              <p:cond delay="1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100"/>
                                        <p:tgtEl>
                                          <p:spTgt spid="29"/>
                                        </p:tgtEl>
                                      </p:cBhvr>
                                    </p:animEffect>
                                  </p:childTnLst>
                                </p:cTn>
                              </p:par>
                            </p:childTnLst>
                          </p:cTn>
                        </p:par>
                        <p:par>
                          <p:cTn id="12" fill="hold">
                            <p:stCondLst>
                              <p:cond delay="200"/>
                            </p:stCondLst>
                            <p:childTnLst>
                              <p:par>
                                <p:cTn id="13" presetID="22" presetClass="entr" presetSubtype="8"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100"/>
                                        <p:tgtEl>
                                          <p:spTgt spid="17"/>
                                        </p:tgtEl>
                                      </p:cBhvr>
                                    </p:animEffect>
                                  </p:childTnLst>
                                </p:cTn>
                              </p:par>
                            </p:childTnLst>
                          </p:cTn>
                        </p:par>
                        <p:par>
                          <p:cTn id="16" fill="hold">
                            <p:stCondLst>
                              <p:cond delay="300"/>
                            </p:stCondLst>
                            <p:childTnLst>
                              <p:par>
                                <p:cTn id="17" presetID="22" presetClass="entr" presetSubtype="8"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100"/>
                                        <p:tgtEl>
                                          <p:spTgt spid="12"/>
                                        </p:tgtEl>
                                      </p:cBhvr>
                                    </p:animEffect>
                                  </p:childTnLst>
                                </p:cTn>
                              </p:par>
                            </p:childTnLst>
                          </p:cTn>
                        </p:par>
                        <p:par>
                          <p:cTn id="20" fill="hold">
                            <p:stCondLst>
                              <p:cond delay="400"/>
                            </p:stCondLst>
                            <p:childTnLst>
                              <p:par>
                                <p:cTn id="21" presetID="22" presetClass="entr" presetSubtype="8"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100"/>
                                        <p:tgtEl>
                                          <p:spTgt spid="3"/>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left)">
                                      <p:cBhvr>
                                        <p:cTn id="27" dur="100"/>
                                        <p:tgtEl>
                                          <p:spTgt spid="4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24"/>
                                        </p:tgtEl>
                                        <p:attrNameLst>
                                          <p:attrName>style.visibility</p:attrName>
                                        </p:attrNameLst>
                                      </p:cBhvr>
                                      <p:to>
                                        <p:strVal val="visible"/>
                                      </p:to>
                                    </p:set>
                                    <p:animEffect transition="in" filter="wipe(left)">
                                      <p:cBhvr>
                                        <p:cTn id="32" dur="100"/>
                                        <p:tgtEl>
                                          <p:spTgt spid="1024"/>
                                        </p:tgtEl>
                                      </p:cBhvr>
                                    </p:animEffect>
                                  </p:childTnLst>
                                </p:cTn>
                              </p:par>
                            </p:childTnLst>
                          </p:cTn>
                        </p:par>
                        <p:par>
                          <p:cTn id="33" fill="hold">
                            <p:stCondLst>
                              <p:cond delay="100"/>
                            </p:stCondLst>
                            <p:childTnLst>
                              <p:par>
                                <p:cTn id="34" presetID="22" presetClass="entr" presetSubtype="8" fill="hold" nodeType="afterEffect">
                                  <p:stCondLst>
                                    <p:cond delay="0"/>
                                  </p:stCondLst>
                                  <p:childTnLst>
                                    <p:set>
                                      <p:cBhvr>
                                        <p:cTn id="35" dur="1" fill="hold">
                                          <p:stCondLst>
                                            <p:cond delay="0"/>
                                          </p:stCondLst>
                                        </p:cTn>
                                        <p:tgtEl>
                                          <p:spTgt spid="61"/>
                                        </p:tgtEl>
                                        <p:attrNameLst>
                                          <p:attrName>style.visibility</p:attrName>
                                        </p:attrNameLst>
                                      </p:cBhvr>
                                      <p:to>
                                        <p:strVal val="visible"/>
                                      </p:to>
                                    </p:set>
                                    <p:animEffect transition="in" filter="wipe(left)">
                                      <p:cBhvr>
                                        <p:cTn id="36" dur="100"/>
                                        <p:tgtEl>
                                          <p:spTgt spid="61"/>
                                        </p:tgtEl>
                                      </p:cBhvr>
                                    </p:animEffect>
                                  </p:childTnLst>
                                </p:cTn>
                              </p:par>
                            </p:childTnLst>
                          </p:cTn>
                        </p:par>
                        <p:par>
                          <p:cTn id="37" fill="hold">
                            <p:stCondLst>
                              <p:cond delay="200"/>
                            </p:stCondLst>
                            <p:childTnLst>
                              <p:par>
                                <p:cTn id="38" presetID="22" presetClass="entr" presetSubtype="8" fill="hold" nodeType="afterEffect">
                                  <p:stCondLst>
                                    <p:cond delay="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100"/>
                                        <p:tgtEl>
                                          <p:spTgt spid="58"/>
                                        </p:tgtEl>
                                      </p:cBhvr>
                                    </p:animEffect>
                                  </p:childTnLst>
                                </p:cTn>
                              </p:par>
                            </p:childTnLst>
                          </p:cTn>
                        </p:par>
                        <p:par>
                          <p:cTn id="41" fill="hold">
                            <p:stCondLst>
                              <p:cond delay="300"/>
                            </p:stCondLst>
                            <p:childTnLst>
                              <p:par>
                                <p:cTn id="42" presetID="22" presetClass="entr" presetSubtype="8" fill="hold" nodeType="afterEffect">
                                  <p:stCondLst>
                                    <p:cond delay="0"/>
                                  </p:stCondLst>
                                  <p:childTnLst>
                                    <p:set>
                                      <p:cBhvr>
                                        <p:cTn id="43" dur="1" fill="hold">
                                          <p:stCondLst>
                                            <p:cond delay="0"/>
                                          </p:stCondLst>
                                        </p:cTn>
                                        <p:tgtEl>
                                          <p:spTgt spid="55"/>
                                        </p:tgtEl>
                                        <p:attrNameLst>
                                          <p:attrName>style.visibility</p:attrName>
                                        </p:attrNameLst>
                                      </p:cBhvr>
                                      <p:to>
                                        <p:strVal val="visible"/>
                                      </p:to>
                                    </p:set>
                                    <p:animEffect transition="in" filter="wipe(left)">
                                      <p:cBhvr>
                                        <p:cTn id="44" dur="100"/>
                                        <p:tgtEl>
                                          <p:spTgt spid="55"/>
                                        </p:tgtEl>
                                      </p:cBhvr>
                                    </p:animEffect>
                                  </p:childTnLst>
                                </p:cTn>
                              </p:par>
                            </p:childTnLst>
                          </p:cTn>
                        </p:par>
                        <p:par>
                          <p:cTn id="45" fill="hold">
                            <p:stCondLst>
                              <p:cond delay="400"/>
                            </p:stCondLst>
                            <p:childTnLst>
                              <p:par>
                                <p:cTn id="46" presetID="22" presetClass="entr" presetSubtype="8" fill="hold" grpId="0" nodeType="after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wipe(left)">
                                      <p:cBhvr>
                                        <p:cTn id="48" dur="100"/>
                                        <p:tgtEl>
                                          <p:spTgt spid="5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067"/>
                                        </p:tgtEl>
                                        <p:attrNameLst>
                                          <p:attrName>style.visibility</p:attrName>
                                        </p:attrNameLst>
                                      </p:cBhvr>
                                      <p:to>
                                        <p:strVal val="visible"/>
                                      </p:to>
                                    </p:set>
                                    <p:animEffect transition="in" filter="wipe(left)">
                                      <p:cBhvr>
                                        <p:cTn id="53" dur="100"/>
                                        <p:tgtEl>
                                          <p:spTgt spid="1067"/>
                                        </p:tgtEl>
                                      </p:cBhvr>
                                    </p:animEffect>
                                  </p:childTnLst>
                                </p:cTn>
                              </p:par>
                            </p:childTnLst>
                          </p:cTn>
                        </p:par>
                        <p:par>
                          <p:cTn id="54" fill="hold">
                            <p:stCondLst>
                              <p:cond delay="100"/>
                            </p:stCondLst>
                            <p:childTnLst>
                              <p:par>
                                <p:cTn id="55" presetID="22" presetClass="entr" presetSubtype="8" fill="hold" nodeType="afterEffect">
                                  <p:stCondLst>
                                    <p:cond delay="0"/>
                                  </p:stCondLst>
                                  <p:childTnLst>
                                    <p:set>
                                      <p:cBhvr>
                                        <p:cTn id="56" dur="1" fill="hold">
                                          <p:stCondLst>
                                            <p:cond delay="0"/>
                                          </p:stCondLst>
                                        </p:cTn>
                                        <p:tgtEl>
                                          <p:spTgt spid="1064"/>
                                        </p:tgtEl>
                                        <p:attrNameLst>
                                          <p:attrName>style.visibility</p:attrName>
                                        </p:attrNameLst>
                                      </p:cBhvr>
                                      <p:to>
                                        <p:strVal val="visible"/>
                                      </p:to>
                                    </p:set>
                                    <p:animEffect transition="in" filter="wipe(left)">
                                      <p:cBhvr>
                                        <p:cTn id="57" dur="100"/>
                                        <p:tgtEl>
                                          <p:spTgt spid="1064"/>
                                        </p:tgtEl>
                                      </p:cBhvr>
                                    </p:animEffect>
                                  </p:childTnLst>
                                </p:cTn>
                              </p:par>
                            </p:childTnLst>
                          </p:cTn>
                        </p:par>
                        <p:par>
                          <p:cTn id="58" fill="hold">
                            <p:stCondLst>
                              <p:cond delay="200"/>
                            </p:stCondLst>
                            <p:childTnLst>
                              <p:par>
                                <p:cTn id="59" presetID="22" presetClass="entr" presetSubtype="8" fill="hold" nodeType="afterEffect">
                                  <p:stCondLst>
                                    <p:cond delay="0"/>
                                  </p:stCondLst>
                                  <p:childTnLst>
                                    <p:set>
                                      <p:cBhvr>
                                        <p:cTn id="60" dur="1" fill="hold">
                                          <p:stCondLst>
                                            <p:cond delay="0"/>
                                          </p:stCondLst>
                                        </p:cTn>
                                        <p:tgtEl>
                                          <p:spTgt spid="1061"/>
                                        </p:tgtEl>
                                        <p:attrNameLst>
                                          <p:attrName>style.visibility</p:attrName>
                                        </p:attrNameLst>
                                      </p:cBhvr>
                                      <p:to>
                                        <p:strVal val="visible"/>
                                      </p:to>
                                    </p:set>
                                    <p:animEffect transition="in" filter="wipe(left)">
                                      <p:cBhvr>
                                        <p:cTn id="61" dur="100"/>
                                        <p:tgtEl>
                                          <p:spTgt spid="1061"/>
                                        </p:tgtEl>
                                      </p:cBhvr>
                                    </p:animEffect>
                                  </p:childTnLst>
                                </p:cTn>
                              </p:par>
                            </p:childTnLst>
                          </p:cTn>
                        </p:par>
                        <p:par>
                          <p:cTn id="62" fill="hold">
                            <p:stCondLst>
                              <p:cond delay="300"/>
                            </p:stCondLst>
                            <p:childTnLst>
                              <p:par>
                                <p:cTn id="63" presetID="22" presetClass="entr" presetSubtype="8" fill="hold" nodeType="afterEffect">
                                  <p:stCondLst>
                                    <p:cond delay="0"/>
                                  </p:stCondLst>
                                  <p:childTnLst>
                                    <p:set>
                                      <p:cBhvr>
                                        <p:cTn id="64" dur="1" fill="hold">
                                          <p:stCondLst>
                                            <p:cond delay="0"/>
                                          </p:stCondLst>
                                        </p:cTn>
                                        <p:tgtEl>
                                          <p:spTgt spid="1058"/>
                                        </p:tgtEl>
                                        <p:attrNameLst>
                                          <p:attrName>style.visibility</p:attrName>
                                        </p:attrNameLst>
                                      </p:cBhvr>
                                      <p:to>
                                        <p:strVal val="visible"/>
                                      </p:to>
                                    </p:set>
                                    <p:animEffect transition="in" filter="wipe(left)">
                                      <p:cBhvr>
                                        <p:cTn id="65" dur="100"/>
                                        <p:tgtEl>
                                          <p:spTgt spid="1058"/>
                                        </p:tgtEl>
                                      </p:cBhvr>
                                    </p:animEffect>
                                  </p:childTnLst>
                                </p:cTn>
                              </p:par>
                            </p:childTnLst>
                          </p:cTn>
                        </p:par>
                        <p:par>
                          <p:cTn id="66" fill="hold">
                            <p:stCondLst>
                              <p:cond delay="400"/>
                            </p:stCondLst>
                            <p:childTnLst>
                              <p:par>
                                <p:cTn id="67" presetID="22" presetClass="entr" presetSubtype="8" fill="hold" grpId="0" nodeType="afterEffect">
                                  <p:stCondLst>
                                    <p:cond delay="0"/>
                                  </p:stCondLst>
                                  <p:childTnLst>
                                    <p:set>
                                      <p:cBhvr>
                                        <p:cTn id="68" dur="1" fill="hold">
                                          <p:stCondLst>
                                            <p:cond delay="0"/>
                                          </p:stCondLst>
                                        </p:cTn>
                                        <p:tgtEl>
                                          <p:spTgt spid="1057"/>
                                        </p:tgtEl>
                                        <p:attrNameLst>
                                          <p:attrName>style.visibility</p:attrName>
                                        </p:attrNameLst>
                                      </p:cBhvr>
                                      <p:to>
                                        <p:strVal val="visible"/>
                                      </p:to>
                                    </p:set>
                                    <p:animEffect transition="in" filter="wipe(left)">
                                      <p:cBhvr>
                                        <p:cTn id="69" dur="100"/>
                                        <p:tgtEl>
                                          <p:spTgt spid="1057"/>
                                        </p:tgtEl>
                                      </p:cBhvr>
                                    </p:animEffect>
                                  </p:childTnLst>
                                </p:cTn>
                              </p:par>
                            </p:childTnLst>
                          </p:cTn>
                        </p:par>
                        <p:par>
                          <p:cTn id="70" fill="hold">
                            <p:stCondLst>
                              <p:cond delay="500"/>
                            </p:stCondLst>
                            <p:childTnLst>
                              <p:par>
                                <p:cTn id="71" presetID="22" presetClass="entr" presetSubtype="8" fill="hold" nodeType="afterEffect">
                                  <p:stCondLst>
                                    <p:cond delay="0"/>
                                  </p:stCondLst>
                                  <p:childTnLst>
                                    <p:set>
                                      <p:cBhvr>
                                        <p:cTn id="72" dur="1" fill="hold">
                                          <p:stCondLst>
                                            <p:cond delay="0"/>
                                          </p:stCondLst>
                                        </p:cTn>
                                        <p:tgtEl>
                                          <p:spTgt spid="1074"/>
                                        </p:tgtEl>
                                        <p:attrNameLst>
                                          <p:attrName>style.visibility</p:attrName>
                                        </p:attrNameLst>
                                      </p:cBhvr>
                                      <p:to>
                                        <p:strVal val="visible"/>
                                      </p:to>
                                    </p:set>
                                    <p:animEffect transition="in" filter="wipe(left)">
                                      <p:cBhvr>
                                        <p:cTn id="73" dur="100"/>
                                        <p:tgtEl>
                                          <p:spTgt spid="1074"/>
                                        </p:tgtEl>
                                      </p:cBhvr>
                                    </p:animEffect>
                                  </p:childTnLst>
                                </p:cTn>
                              </p:par>
                            </p:childTnLst>
                          </p:cTn>
                        </p:par>
                        <p:par>
                          <p:cTn id="74" fill="hold">
                            <p:stCondLst>
                              <p:cond delay="600"/>
                            </p:stCondLst>
                            <p:childTnLst>
                              <p:par>
                                <p:cTn id="75" presetID="22" presetClass="entr" presetSubtype="8" fill="hold" grpId="0" nodeType="afterEffect">
                                  <p:stCondLst>
                                    <p:cond delay="0"/>
                                  </p:stCondLst>
                                  <p:childTnLst>
                                    <p:set>
                                      <p:cBhvr>
                                        <p:cTn id="76" dur="1" fill="hold">
                                          <p:stCondLst>
                                            <p:cond delay="0"/>
                                          </p:stCondLst>
                                        </p:cTn>
                                        <p:tgtEl>
                                          <p:spTgt spid="1076"/>
                                        </p:tgtEl>
                                        <p:attrNameLst>
                                          <p:attrName>style.visibility</p:attrName>
                                        </p:attrNameLst>
                                      </p:cBhvr>
                                      <p:to>
                                        <p:strVal val="visible"/>
                                      </p:to>
                                    </p:set>
                                    <p:animEffect transition="in" filter="wipe(left)">
                                      <p:cBhvr>
                                        <p:cTn id="77" dur="100"/>
                                        <p:tgtEl>
                                          <p:spTgt spid="1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3" grpId="0" animBg="1"/>
      <p:bldP spid="1057" grpId="0" animBg="1"/>
      <p:bldP spid="1076"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E2875CC6-9B10-947C-E822-CA2B69722497}"/>
              </a:ext>
            </a:extLst>
          </p:cNvPr>
          <p:cNvGrpSpPr/>
          <p:nvPr/>
        </p:nvGrpSpPr>
        <p:grpSpPr>
          <a:xfrm>
            <a:off x="7630789" y="402840"/>
            <a:ext cx="3522064" cy="4994674"/>
            <a:chOff x="7630789" y="472690"/>
            <a:chExt cx="3522064" cy="4994674"/>
          </a:xfrm>
        </p:grpSpPr>
        <p:sp>
          <p:nvSpPr>
            <p:cNvPr id="23" name="Freeform: Shape 22">
              <a:extLst>
                <a:ext uri="{FF2B5EF4-FFF2-40B4-BE49-F238E27FC236}">
                  <a16:creationId xmlns:a16="http://schemas.microsoft.com/office/drawing/2014/main" id="{2CEFF758-73C8-EFF3-ABF5-3D2CFE0C6A41}"/>
                </a:ext>
              </a:extLst>
            </p:cNvPr>
            <p:cNvSpPr/>
            <p:nvPr/>
          </p:nvSpPr>
          <p:spPr>
            <a:xfrm rot="20265952">
              <a:off x="7630789" y="472690"/>
              <a:ext cx="3445318" cy="4198127"/>
            </a:xfrm>
            <a:custGeom>
              <a:avLst/>
              <a:gdLst>
                <a:gd name="connsiteX0" fmla="*/ 112382 w 3250247"/>
                <a:gd name="connsiteY0" fmla="*/ 834439 h 3960433"/>
                <a:gd name="connsiteX1" fmla="*/ 321932 w 3250247"/>
                <a:gd name="connsiteY1" fmla="*/ 53389 h 3960433"/>
                <a:gd name="connsiteX2" fmla="*/ 1623682 w 3250247"/>
                <a:gd name="connsiteY2" fmla="*/ 161339 h 3960433"/>
                <a:gd name="connsiteX3" fmla="*/ 1445882 w 3250247"/>
                <a:gd name="connsiteY3" fmla="*/ 904289 h 3960433"/>
                <a:gd name="connsiteX4" fmla="*/ 1674482 w 3250247"/>
                <a:gd name="connsiteY4" fmla="*/ 1609139 h 3960433"/>
                <a:gd name="connsiteX5" fmla="*/ 3204832 w 3250247"/>
                <a:gd name="connsiteY5" fmla="*/ 1856789 h 3960433"/>
                <a:gd name="connsiteX6" fmla="*/ 2595232 w 3250247"/>
                <a:gd name="connsiteY6" fmla="*/ 3812589 h 3960433"/>
                <a:gd name="connsiteX7" fmla="*/ 86982 w 3250247"/>
                <a:gd name="connsiteY7" fmla="*/ 3641139 h 3960433"/>
                <a:gd name="connsiteX8" fmla="*/ 582282 w 3250247"/>
                <a:gd name="connsiteY8" fmla="*/ 2199689 h 3960433"/>
                <a:gd name="connsiteX9" fmla="*/ 652132 w 3250247"/>
                <a:gd name="connsiteY9" fmla="*/ 1291639 h 3960433"/>
                <a:gd name="connsiteX10" fmla="*/ 112382 w 3250247"/>
                <a:gd name="connsiteY10" fmla="*/ 834439 h 396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0247" h="3960433">
                  <a:moveTo>
                    <a:pt x="112382" y="834439"/>
                  </a:moveTo>
                  <a:cubicBezTo>
                    <a:pt x="57349" y="628064"/>
                    <a:pt x="70049" y="165572"/>
                    <a:pt x="321932" y="53389"/>
                  </a:cubicBezTo>
                  <a:cubicBezTo>
                    <a:pt x="573815" y="-58794"/>
                    <a:pt x="1436357" y="19522"/>
                    <a:pt x="1623682" y="161339"/>
                  </a:cubicBezTo>
                  <a:cubicBezTo>
                    <a:pt x="1811007" y="303156"/>
                    <a:pt x="1437415" y="662989"/>
                    <a:pt x="1445882" y="904289"/>
                  </a:cubicBezTo>
                  <a:cubicBezTo>
                    <a:pt x="1454349" y="1145589"/>
                    <a:pt x="1381324" y="1450389"/>
                    <a:pt x="1674482" y="1609139"/>
                  </a:cubicBezTo>
                  <a:cubicBezTo>
                    <a:pt x="1967640" y="1767889"/>
                    <a:pt x="3051374" y="1489547"/>
                    <a:pt x="3204832" y="1856789"/>
                  </a:cubicBezTo>
                  <a:cubicBezTo>
                    <a:pt x="3358290" y="2224031"/>
                    <a:pt x="3114873" y="3515197"/>
                    <a:pt x="2595232" y="3812589"/>
                  </a:cubicBezTo>
                  <a:cubicBezTo>
                    <a:pt x="2075591" y="4109981"/>
                    <a:pt x="422474" y="3909956"/>
                    <a:pt x="86982" y="3641139"/>
                  </a:cubicBezTo>
                  <a:cubicBezTo>
                    <a:pt x="-248510" y="3372322"/>
                    <a:pt x="488090" y="2591272"/>
                    <a:pt x="582282" y="2199689"/>
                  </a:cubicBezTo>
                  <a:cubicBezTo>
                    <a:pt x="676474" y="1808106"/>
                    <a:pt x="728332" y="1521297"/>
                    <a:pt x="652132" y="1291639"/>
                  </a:cubicBezTo>
                  <a:cubicBezTo>
                    <a:pt x="575932" y="1061981"/>
                    <a:pt x="167415" y="1040814"/>
                    <a:pt x="112382" y="834439"/>
                  </a:cubicBezTo>
                  <a:close/>
                </a:path>
              </a:pathLst>
            </a:custGeom>
            <a:solidFill>
              <a:schemeClr val="tx2">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F79A4525-286B-01D9-2A32-3F2FA2529F9C}"/>
                </a:ext>
              </a:extLst>
            </p:cNvPr>
            <p:cNvSpPr txBox="1"/>
            <p:nvPr/>
          </p:nvSpPr>
          <p:spPr>
            <a:xfrm>
              <a:off x="7822005" y="4974921"/>
              <a:ext cx="3330848"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Manifold of cat images</a:t>
              </a:r>
            </a:p>
          </p:txBody>
        </p:sp>
      </p:grpSp>
      <p:sp>
        <p:nvSpPr>
          <p:cNvPr id="2" name="Oval 1">
            <a:extLst>
              <a:ext uri="{FF2B5EF4-FFF2-40B4-BE49-F238E27FC236}">
                <a16:creationId xmlns:a16="http://schemas.microsoft.com/office/drawing/2014/main" id="{BF8B52DC-933D-A701-081F-5A4A7B1E89A2}"/>
              </a:ext>
            </a:extLst>
          </p:cNvPr>
          <p:cNvSpPr/>
          <p:nvPr/>
        </p:nvSpPr>
        <p:spPr>
          <a:xfrm>
            <a:off x="8147815" y="1743441"/>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grpSp>
        <p:nvGrpSpPr>
          <p:cNvPr id="18" name="Group 17">
            <a:extLst>
              <a:ext uri="{FF2B5EF4-FFF2-40B4-BE49-F238E27FC236}">
                <a16:creationId xmlns:a16="http://schemas.microsoft.com/office/drawing/2014/main" id="{786D6BEF-46FC-C8C0-8A41-DC94AC0E1967}"/>
              </a:ext>
            </a:extLst>
          </p:cNvPr>
          <p:cNvGrpSpPr/>
          <p:nvPr/>
        </p:nvGrpSpPr>
        <p:grpSpPr>
          <a:xfrm>
            <a:off x="6691415" y="1947933"/>
            <a:ext cx="1394136" cy="581097"/>
            <a:chOff x="7906439" y="3732756"/>
            <a:chExt cx="1394136" cy="581097"/>
          </a:xfrm>
        </p:grpSpPr>
        <p:sp>
          <p:nvSpPr>
            <p:cNvPr id="19" name="Oval 18">
              <a:extLst>
                <a:ext uri="{FF2B5EF4-FFF2-40B4-BE49-F238E27FC236}">
                  <a16:creationId xmlns:a16="http://schemas.microsoft.com/office/drawing/2014/main" id="{C4341BE5-9545-317A-98A6-208E6623796B}"/>
                </a:ext>
              </a:extLst>
            </p:cNvPr>
            <p:cNvSpPr/>
            <p:nvPr/>
          </p:nvSpPr>
          <p:spPr>
            <a:xfrm>
              <a:off x="7906439" y="4038082"/>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1" name="Straight Arrow Connector 20">
              <a:extLst>
                <a:ext uri="{FF2B5EF4-FFF2-40B4-BE49-F238E27FC236}">
                  <a16:creationId xmlns:a16="http://schemas.microsoft.com/office/drawing/2014/main" id="{43706393-760D-B861-D2DE-4B04AB132CC4}"/>
                </a:ext>
              </a:extLst>
            </p:cNvPr>
            <p:cNvCxnSpPr>
              <a:cxnSpLocks/>
            </p:cNvCxnSpPr>
            <p:nvPr/>
          </p:nvCxnSpPr>
          <p:spPr>
            <a:xfrm flipH="1">
              <a:off x="8244474" y="3732756"/>
              <a:ext cx="1056101" cy="408036"/>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A221BEC2-AC4D-0D04-277C-8F9EC42F9735}"/>
              </a:ext>
            </a:extLst>
          </p:cNvPr>
          <p:cNvGrpSpPr/>
          <p:nvPr/>
        </p:nvGrpSpPr>
        <p:grpSpPr>
          <a:xfrm>
            <a:off x="5538057" y="2119258"/>
            <a:ext cx="1040114" cy="275771"/>
            <a:chOff x="6682182" y="3260454"/>
            <a:chExt cx="1040114" cy="275771"/>
          </a:xfrm>
        </p:grpSpPr>
        <p:sp>
          <p:nvSpPr>
            <p:cNvPr id="25" name="Oval 24">
              <a:extLst>
                <a:ext uri="{FF2B5EF4-FFF2-40B4-BE49-F238E27FC236}">
                  <a16:creationId xmlns:a16="http://schemas.microsoft.com/office/drawing/2014/main" id="{8D60BBD7-25D9-C6F6-16BB-5A5C81EFB65C}"/>
                </a:ext>
              </a:extLst>
            </p:cNvPr>
            <p:cNvSpPr/>
            <p:nvPr/>
          </p:nvSpPr>
          <p:spPr>
            <a:xfrm>
              <a:off x="6682182" y="3260454"/>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7" name="Straight Arrow Connector 26">
              <a:extLst>
                <a:ext uri="{FF2B5EF4-FFF2-40B4-BE49-F238E27FC236}">
                  <a16:creationId xmlns:a16="http://schemas.microsoft.com/office/drawing/2014/main" id="{0433E384-CE9A-CB9D-5226-4F300B5E4F7E}"/>
                </a:ext>
              </a:extLst>
            </p:cNvPr>
            <p:cNvCxnSpPr>
              <a:cxnSpLocks/>
            </p:cNvCxnSpPr>
            <p:nvPr/>
          </p:nvCxnSpPr>
          <p:spPr>
            <a:xfrm flipH="1" flipV="1">
              <a:off x="7036925" y="3408146"/>
              <a:ext cx="685371" cy="124194"/>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7B8A4E1D-171A-72DF-F58F-EAA3E504FD4E}"/>
              </a:ext>
            </a:extLst>
          </p:cNvPr>
          <p:cNvGrpSpPr/>
          <p:nvPr/>
        </p:nvGrpSpPr>
        <p:grpSpPr>
          <a:xfrm>
            <a:off x="4552337" y="1605556"/>
            <a:ext cx="902669" cy="571118"/>
            <a:chOff x="5767441" y="2529074"/>
            <a:chExt cx="902669" cy="571118"/>
          </a:xfrm>
        </p:grpSpPr>
        <p:sp>
          <p:nvSpPr>
            <p:cNvPr id="30" name="Oval 29">
              <a:extLst>
                <a:ext uri="{FF2B5EF4-FFF2-40B4-BE49-F238E27FC236}">
                  <a16:creationId xmlns:a16="http://schemas.microsoft.com/office/drawing/2014/main" id="{F88C4930-1756-0D8D-E0AB-736743BDD8BB}"/>
                </a:ext>
              </a:extLst>
            </p:cNvPr>
            <p:cNvSpPr/>
            <p:nvPr/>
          </p:nvSpPr>
          <p:spPr>
            <a:xfrm>
              <a:off x="5767441" y="2529074"/>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1" name="Straight Arrow Connector 30">
              <a:extLst>
                <a:ext uri="{FF2B5EF4-FFF2-40B4-BE49-F238E27FC236}">
                  <a16:creationId xmlns:a16="http://schemas.microsoft.com/office/drawing/2014/main" id="{0EA05F45-C3FC-9794-CF79-DD4F7109830C}"/>
                </a:ext>
              </a:extLst>
            </p:cNvPr>
            <p:cNvCxnSpPr>
              <a:cxnSpLocks/>
            </p:cNvCxnSpPr>
            <p:nvPr/>
          </p:nvCxnSpPr>
          <p:spPr>
            <a:xfrm flipH="1" flipV="1">
              <a:off x="6064949" y="2717847"/>
              <a:ext cx="605161" cy="382345"/>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EFEDAA1D-2471-B7D6-0EE3-C9A8AF14F245}"/>
              </a:ext>
            </a:extLst>
          </p:cNvPr>
          <p:cNvGrpSpPr/>
          <p:nvPr/>
        </p:nvGrpSpPr>
        <p:grpSpPr>
          <a:xfrm>
            <a:off x="3575709" y="1780087"/>
            <a:ext cx="880911" cy="621637"/>
            <a:chOff x="4711960" y="3306871"/>
            <a:chExt cx="880911" cy="621637"/>
          </a:xfrm>
        </p:grpSpPr>
        <p:sp>
          <p:nvSpPr>
            <p:cNvPr id="33" name="Oval 32">
              <a:extLst>
                <a:ext uri="{FF2B5EF4-FFF2-40B4-BE49-F238E27FC236}">
                  <a16:creationId xmlns:a16="http://schemas.microsoft.com/office/drawing/2014/main" id="{F133594D-C1AF-EDC1-9BA6-517725341CE1}"/>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5" name="Straight Arrow Connector 34">
              <a:extLst>
                <a:ext uri="{FF2B5EF4-FFF2-40B4-BE49-F238E27FC236}">
                  <a16:creationId xmlns:a16="http://schemas.microsoft.com/office/drawing/2014/main" id="{6D867834-350E-3359-9113-8A5A9613C234}"/>
                </a:ext>
              </a:extLst>
            </p:cNvPr>
            <p:cNvCxnSpPr>
              <a:cxnSpLocks/>
            </p:cNvCxnSpPr>
            <p:nvPr/>
          </p:nvCxnSpPr>
          <p:spPr>
            <a:xfrm flipH="1">
              <a:off x="5009751" y="3306871"/>
              <a:ext cx="583120" cy="404313"/>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6993D4E3-89E1-88F5-42F1-881F717BEDD9}"/>
              </a:ext>
            </a:extLst>
          </p:cNvPr>
          <p:cNvGrpSpPr/>
          <p:nvPr/>
        </p:nvGrpSpPr>
        <p:grpSpPr>
          <a:xfrm>
            <a:off x="2223247" y="2191161"/>
            <a:ext cx="1262903" cy="275771"/>
            <a:chOff x="3379929" y="3776590"/>
            <a:chExt cx="1262903" cy="275771"/>
          </a:xfrm>
        </p:grpSpPr>
        <p:sp>
          <p:nvSpPr>
            <p:cNvPr id="38" name="Oval 37">
              <a:extLst>
                <a:ext uri="{FF2B5EF4-FFF2-40B4-BE49-F238E27FC236}">
                  <a16:creationId xmlns:a16="http://schemas.microsoft.com/office/drawing/2014/main" id="{FCDC6C57-30F0-151C-AA8C-05EA130DB3D1}"/>
                </a:ext>
              </a:extLst>
            </p:cNvPr>
            <p:cNvSpPr/>
            <p:nvPr/>
          </p:nvSpPr>
          <p:spPr>
            <a:xfrm>
              <a:off x="3379929" y="3776590"/>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39" name="Straight Arrow Connector 38">
              <a:extLst>
                <a:ext uri="{FF2B5EF4-FFF2-40B4-BE49-F238E27FC236}">
                  <a16:creationId xmlns:a16="http://schemas.microsoft.com/office/drawing/2014/main" id="{F178DD99-C80F-C44B-EF83-B81FDB87A840}"/>
                </a:ext>
              </a:extLst>
            </p:cNvPr>
            <p:cNvCxnSpPr>
              <a:cxnSpLocks/>
            </p:cNvCxnSpPr>
            <p:nvPr/>
          </p:nvCxnSpPr>
          <p:spPr>
            <a:xfrm flipH="1">
              <a:off x="3709382" y="3839679"/>
              <a:ext cx="933450" cy="7620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25" name="Group 1024">
            <a:extLst>
              <a:ext uri="{FF2B5EF4-FFF2-40B4-BE49-F238E27FC236}">
                <a16:creationId xmlns:a16="http://schemas.microsoft.com/office/drawing/2014/main" id="{64360DB7-B19C-D6F3-4444-B131E43BDB3C}"/>
              </a:ext>
            </a:extLst>
          </p:cNvPr>
          <p:cNvGrpSpPr/>
          <p:nvPr/>
        </p:nvGrpSpPr>
        <p:grpSpPr>
          <a:xfrm>
            <a:off x="7749504" y="3457118"/>
            <a:ext cx="1551071" cy="275771"/>
            <a:chOff x="7749504" y="3457118"/>
            <a:chExt cx="1551071" cy="275771"/>
          </a:xfrm>
        </p:grpSpPr>
        <p:sp>
          <p:nvSpPr>
            <p:cNvPr id="1027" name="Oval 1026">
              <a:extLst>
                <a:ext uri="{FF2B5EF4-FFF2-40B4-BE49-F238E27FC236}">
                  <a16:creationId xmlns:a16="http://schemas.microsoft.com/office/drawing/2014/main" id="{617F6D43-FE46-E8BF-7EBE-474FFB30F399}"/>
                </a:ext>
              </a:extLst>
            </p:cNvPr>
            <p:cNvSpPr/>
            <p:nvPr/>
          </p:nvSpPr>
          <p:spPr>
            <a:xfrm>
              <a:off x="7749504" y="3457118"/>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28" name="Straight Arrow Connector 1027">
              <a:extLst>
                <a:ext uri="{FF2B5EF4-FFF2-40B4-BE49-F238E27FC236}">
                  <a16:creationId xmlns:a16="http://schemas.microsoft.com/office/drawing/2014/main" id="{C6412ECA-B204-37B7-AB3B-7374D8B55A34}"/>
                </a:ext>
              </a:extLst>
            </p:cNvPr>
            <p:cNvCxnSpPr>
              <a:cxnSpLocks/>
            </p:cNvCxnSpPr>
            <p:nvPr/>
          </p:nvCxnSpPr>
          <p:spPr>
            <a:xfrm flipH="1" flipV="1">
              <a:off x="8085551" y="3632548"/>
              <a:ext cx="1215024" cy="10020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29" name="Group 1028">
            <a:extLst>
              <a:ext uri="{FF2B5EF4-FFF2-40B4-BE49-F238E27FC236}">
                <a16:creationId xmlns:a16="http://schemas.microsoft.com/office/drawing/2014/main" id="{3FC5AE55-0A89-7817-5FC1-0E10E0790F1F}"/>
              </a:ext>
            </a:extLst>
          </p:cNvPr>
          <p:cNvGrpSpPr/>
          <p:nvPr/>
        </p:nvGrpSpPr>
        <p:grpSpPr>
          <a:xfrm>
            <a:off x="6736996" y="2984683"/>
            <a:ext cx="985300" cy="547657"/>
            <a:chOff x="6736996" y="2984683"/>
            <a:chExt cx="985300" cy="547657"/>
          </a:xfrm>
        </p:grpSpPr>
        <p:sp>
          <p:nvSpPr>
            <p:cNvPr id="1030" name="Oval 1029">
              <a:extLst>
                <a:ext uri="{FF2B5EF4-FFF2-40B4-BE49-F238E27FC236}">
                  <a16:creationId xmlns:a16="http://schemas.microsoft.com/office/drawing/2014/main" id="{A5784061-B2AA-2CBF-C145-4195432F8ABB}"/>
                </a:ext>
              </a:extLst>
            </p:cNvPr>
            <p:cNvSpPr/>
            <p:nvPr/>
          </p:nvSpPr>
          <p:spPr>
            <a:xfrm>
              <a:off x="6736996" y="298468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31" name="Straight Arrow Connector 1030">
              <a:extLst>
                <a:ext uri="{FF2B5EF4-FFF2-40B4-BE49-F238E27FC236}">
                  <a16:creationId xmlns:a16="http://schemas.microsoft.com/office/drawing/2014/main" id="{65E0446D-C2AB-A56D-2346-88ADB90683D0}"/>
                </a:ext>
              </a:extLst>
            </p:cNvPr>
            <p:cNvCxnSpPr>
              <a:cxnSpLocks/>
            </p:cNvCxnSpPr>
            <p:nvPr/>
          </p:nvCxnSpPr>
          <p:spPr>
            <a:xfrm flipH="1" flipV="1">
              <a:off x="7112000" y="3213100"/>
              <a:ext cx="610296" cy="31924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32" name="Group 1031">
            <a:extLst>
              <a:ext uri="{FF2B5EF4-FFF2-40B4-BE49-F238E27FC236}">
                <a16:creationId xmlns:a16="http://schemas.microsoft.com/office/drawing/2014/main" id="{DEA4706F-CC43-C217-E342-308D8A86A936}"/>
              </a:ext>
            </a:extLst>
          </p:cNvPr>
          <p:cNvGrpSpPr/>
          <p:nvPr/>
        </p:nvGrpSpPr>
        <p:grpSpPr>
          <a:xfrm>
            <a:off x="5632576" y="3080616"/>
            <a:ext cx="1037534" cy="275771"/>
            <a:chOff x="5632576" y="3080616"/>
            <a:chExt cx="1037534" cy="275771"/>
          </a:xfrm>
        </p:grpSpPr>
        <p:sp>
          <p:nvSpPr>
            <p:cNvPr id="1033" name="Oval 1032">
              <a:extLst>
                <a:ext uri="{FF2B5EF4-FFF2-40B4-BE49-F238E27FC236}">
                  <a16:creationId xmlns:a16="http://schemas.microsoft.com/office/drawing/2014/main" id="{E21FEA72-1B7B-BFE3-9427-449CFAB9F98C}"/>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38" name="Straight Arrow Connector 1037">
              <a:extLst>
                <a:ext uri="{FF2B5EF4-FFF2-40B4-BE49-F238E27FC236}">
                  <a16:creationId xmlns:a16="http://schemas.microsoft.com/office/drawing/2014/main" id="{281409A2-0D31-CF61-FC10-417D86686232}"/>
                </a:ext>
              </a:extLst>
            </p:cNvPr>
            <p:cNvCxnSpPr>
              <a:cxnSpLocks/>
            </p:cNvCxnSpPr>
            <p:nvPr/>
          </p:nvCxnSpPr>
          <p:spPr>
            <a:xfrm flipH="1">
              <a:off x="6019800" y="3100192"/>
              <a:ext cx="650310" cy="8115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39" name="Group 1038">
            <a:extLst>
              <a:ext uri="{FF2B5EF4-FFF2-40B4-BE49-F238E27FC236}">
                <a16:creationId xmlns:a16="http://schemas.microsoft.com/office/drawing/2014/main" id="{D88BB193-F287-D958-FE97-52BA75B89B67}"/>
              </a:ext>
            </a:extLst>
          </p:cNvPr>
          <p:cNvGrpSpPr/>
          <p:nvPr/>
        </p:nvGrpSpPr>
        <p:grpSpPr>
          <a:xfrm>
            <a:off x="4711960" y="3306871"/>
            <a:ext cx="880911" cy="621637"/>
            <a:chOff x="4711960" y="3306871"/>
            <a:chExt cx="880911" cy="621637"/>
          </a:xfrm>
        </p:grpSpPr>
        <p:sp>
          <p:nvSpPr>
            <p:cNvPr id="1040" name="Oval 1039">
              <a:extLst>
                <a:ext uri="{FF2B5EF4-FFF2-40B4-BE49-F238E27FC236}">
                  <a16:creationId xmlns:a16="http://schemas.microsoft.com/office/drawing/2014/main" id="{78649596-00FB-81B8-77D3-E7067A0ECBE0}"/>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41" name="Straight Arrow Connector 1040">
              <a:extLst>
                <a:ext uri="{FF2B5EF4-FFF2-40B4-BE49-F238E27FC236}">
                  <a16:creationId xmlns:a16="http://schemas.microsoft.com/office/drawing/2014/main" id="{D945CFAD-D071-F363-C828-322B9BC1A73E}"/>
                </a:ext>
              </a:extLst>
            </p:cNvPr>
            <p:cNvCxnSpPr>
              <a:cxnSpLocks/>
            </p:cNvCxnSpPr>
            <p:nvPr/>
          </p:nvCxnSpPr>
          <p:spPr>
            <a:xfrm flipH="1">
              <a:off x="5029200" y="3306871"/>
              <a:ext cx="563671" cy="34437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42" name="Group 1041">
            <a:extLst>
              <a:ext uri="{FF2B5EF4-FFF2-40B4-BE49-F238E27FC236}">
                <a16:creationId xmlns:a16="http://schemas.microsoft.com/office/drawing/2014/main" id="{943D2F9B-952E-70D8-A534-3C179A63DC32}"/>
              </a:ext>
            </a:extLst>
          </p:cNvPr>
          <p:cNvGrpSpPr/>
          <p:nvPr/>
        </p:nvGrpSpPr>
        <p:grpSpPr>
          <a:xfrm>
            <a:off x="3517815" y="3279045"/>
            <a:ext cx="1135604" cy="503815"/>
            <a:chOff x="3517815" y="3279045"/>
            <a:chExt cx="1135604" cy="503815"/>
          </a:xfrm>
        </p:grpSpPr>
        <p:sp>
          <p:nvSpPr>
            <p:cNvPr id="1043" name="Oval 1042">
              <a:extLst>
                <a:ext uri="{FF2B5EF4-FFF2-40B4-BE49-F238E27FC236}">
                  <a16:creationId xmlns:a16="http://schemas.microsoft.com/office/drawing/2014/main" id="{13A65243-24EF-B2B7-D8AD-EED7B37ADE11}"/>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1044" name="Straight Arrow Connector 1043">
              <a:extLst>
                <a:ext uri="{FF2B5EF4-FFF2-40B4-BE49-F238E27FC236}">
                  <a16:creationId xmlns:a16="http://schemas.microsoft.com/office/drawing/2014/main" id="{475B56F3-E8C1-0506-F2AF-C6FCB6E91B26}"/>
                </a:ext>
              </a:extLst>
            </p:cNvPr>
            <p:cNvCxnSpPr>
              <a:cxnSpLocks/>
            </p:cNvCxnSpPr>
            <p:nvPr/>
          </p:nvCxnSpPr>
          <p:spPr>
            <a:xfrm flipH="1" flipV="1">
              <a:off x="3839227" y="3450921"/>
              <a:ext cx="814192" cy="33193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45" name="Oval 1044">
            <a:extLst>
              <a:ext uri="{FF2B5EF4-FFF2-40B4-BE49-F238E27FC236}">
                <a16:creationId xmlns:a16="http://schemas.microsoft.com/office/drawing/2014/main" id="{741A0AAD-FCBE-C61E-E581-719735552718}"/>
              </a:ext>
            </a:extLst>
          </p:cNvPr>
          <p:cNvSpPr/>
          <p:nvPr/>
        </p:nvSpPr>
        <p:spPr>
          <a:xfrm>
            <a:off x="9361714" y="3599543"/>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grpSp>
        <p:nvGrpSpPr>
          <p:cNvPr id="3" name="Group 2">
            <a:extLst>
              <a:ext uri="{FF2B5EF4-FFF2-40B4-BE49-F238E27FC236}">
                <a16:creationId xmlns:a16="http://schemas.microsoft.com/office/drawing/2014/main" id="{B713D7B5-CECA-E09C-379E-7B3C04275F92}"/>
              </a:ext>
            </a:extLst>
          </p:cNvPr>
          <p:cNvGrpSpPr/>
          <p:nvPr/>
        </p:nvGrpSpPr>
        <p:grpSpPr>
          <a:xfrm>
            <a:off x="7461033" y="4137922"/>
            <a:ext cx="1492467" cy="275771"/>
            <a:chOff x="7749504" y="3457118"/>
            <a:chExt cx="1492467" cy="275771"/>
          </a:xfrm>
        </p:grpSpPr>
        <p:sp>
          <p:nvSpPr>
            <p:cNvPr id="10" name="Oval 9">
              <a:extLst>
                <a:ext uri="{FF2B5EF4-FFF2-40B4-BE49-F238E27FC236}">
                  <a16:creationId xmlns:a16="http://schemas.microsoft.com/office/drawing/2014/main" id="{E9C57BE9-491B-2759-BD00-2E7AA5ECE9BF}"/>
                </a:ext>
              </a:extLst>
            </p:cNvPr>
            <p:cNvSpPr/>
            <p:nvPr/>
          </p:nvSpPr>
          <p:spPr>
            <a:xfrm>
              <a:off x="7749504" y="3457118"/>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1" name="Straight Arrow Connector 10">
              <a:extLst>
                <a:ext uri="{FF2B5EF4-FFF2-40B4-BE49-F238E27FC236}">
                  <a16:creationId xmlns:a16="http://schemas.microsoft.com/office/drawing/2014/main" id="{01E9195F-8D2C-1FC1-C147-35CA508B58C4}"/>
                </a:ext>
              </a:extLst>
            </p:cNvPr>
            <p:cNvCxnSpPr>
              <a:cxnSpLocks/>
            </p:cNvCxnSpPr>
            <p:nvPr/>
          </p:nvCxnSpPr>
          <p:spPr>
            <a:xfrm flipH="1">
              <a:off x="8085551" y="3522896"/>
              <a:ext cx="1156420" cy="109652"/>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0ADE0985-C519-FDDC-66D5-C8E92F47A0A6}"/>
              </a:ext>
            </a:extLst>
          </p:cNvPr>
          <p:cNvGrpSpPr/>
          <p:nvPr/>
        </p:nvGrpSpPr>
        <p:grpSpPr>
          <a:xfrm>
            <a:off x="6575935" y="3665487"/>
            <a:ext cx="828165" cy="531863"/>
            <a:chOff x="6736996" y="2984683"/>
            <a:chExt cx="985300" cy="547657"/>
          </a:xfrm>
        </p:grpSpPr>
        <p:sp>
          <p:nvSpPr>
            <p:cNvPr id="13" name="Oval 12">
              <a:extLst>
                <a:ext uri="{FF2B5EF4-FFF2-40B4-BE49-F238E27FC236}">
                  <a16:creationId xmlns:a16="http://schemas.microsoft.com/office/drawing/2014/main" id="{F60F9ABD-2C2C-0009-2957-A36DB82F7B7C}"/>
                </a:ext>
              </a:extLst>
            </p:cNvPr>
            <p:cNvSpPr/>
            <p:nvPr/>
          </p:nvSpPr>
          <p:spPr>
            <a:xfrm>
              <a:off x="6736996" y="2984683"/>
              <a:ext cx="328095"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4" name="Straight Arrow Connector 13">
              <a:extLst>
                <a:ext uri="{FF2B5EF4-FFF2-40B4-BE49-F238E27FC236}">
                  <a16:creationId xmlns:a16="http://schemas.microsoft.com/office/drawing/2014/main" id="{DD7DD737-C3FB-432A-7261-21D4B4AD4802}"/>
                </a:ext>
              </a:extLst>
            </p:cNvPr>
            <p:cNvCxnSpPr>
              <a:cxnSpLocks/>
            </p:cNvCxnSpPr>
            <p:nvPr/>
          </p:nvCxnSpPr>
          <p:spPr>
            <a:xfrm flipH="1" flipV="1">
              <a:off x="7112000" y="3213100"/>
              <a:ext cx="610296" cy="31924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CD7533F3-C33F-207B-EA76-F5DBC6F93807}"/>
              </a:ext>
            </a:extLst>
          </p:cNvPr>
          <p:cNvGrpSpPr/>
          <p:nvPr/>
        </p:nvGrpSpPr>
        <p:grpSpPr>
          <a:xfrm>
            <a:off x="5598469" y="3790950"/>
            <a:ext cx="903931" cy="495914"/>
            <a:chOff x="5632576" y="2860473"/>
            <a:chExt cx="903931" cy="495914"/>
          </a:xfrm>
        </p:grpSpPr>
        <p:sp>
          <p:nvSpPr>
            <p:cNvPr id="20" name="Oval 19">
              <a:extLst>
                <a:ext uri="{FF2B5EF4-FFF2-40B4-BE49-F238E27FC236}">
                  <a16:creationId xmlns:a16="http://schemas.microsoft.com/office/drawing/2014/main" id="{FC4A4F5F-6496-5695-1A01-B1A623E079CE}"/>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22" name="Straight Arrow Connector 21">
              <a:extLst>
                <a:ext uri="{FF2B5EF4-FFF2-40B4-BE49-F238E27FC236}">
                  <a16:creationId xmlns:a16="http://schemas.microsoft.com/office/drawing/2014/main" id="{4A522206-8477-ED4D-B7E7-01240FC87213}"/>
                </a:ext>
              </a:extLst>
            </p:cNvPr>
            <p:cNvCxnSpPr>
              <a:cxnSpLocks/>
            </p:cNvCxnSpPr>
            <p:nvPr/>
          </p:nvCxnSpPr>
          <p:spPr>
            <a:xfrm flipH="1">
              <a:off x="6015807" y="2860473"/>
              <a:ext cx="520700" cy="22860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3D0EFCF6-8B93-FDC9-32F4-01BEBFDACE38}"/>
              </a:ext>
            </a:extLst>
          </p:cNvPr>
          <p:cNvGrpSpPr/>
          <p:nvPr/>
        </p:nvGrpSpPr>
        <p:grpSpPr>
          <a:xfrm>
            <a:off x="4423489" y="4184650"/>
            <a:ext cx="1088311" cy="551662"/>
            <a:chOff x="4711960" y="3376846"/>
            <a:chExt cx="1088311" cy="551662"/>
          </a:xfrm>
        </p:grpSpPr>
        <p:sp>
          <p:nvSpPr>
            <p:cNvPr id="34" name="Oval 33">
              <a:extLst>
                <a:ext uri="{FF2B5EF4-FFF2-40B4-BE49-F238E27FC236}">
                  <a16:creationId xmlns:a16="http://schemas.microsoft.com/office/drawing/2014/main" id="{A54B1687-9882-8D85-30D4-B88A6D5B0901}"/>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36" name="Straight Arrow Connector 35">
              <a:extLst>
                <a:ext uri="{FF2B5EF4-FFF2-40B4-BE49-F238E27FC236}">
                  <a16:creationId xmlns:a16="http://schemas.microsoft.com/office/drawing/2014/main" id="{1CFCDA6D-B706-BE14-2C3E-6BC76B37D887}"/>
                </a:ext>
              </a:extLst>
            </p:cNvPr>
            <p:cNvCxnSpPr>
              <a:cxnSpLocks/>
            </p:cNvCxnSpPr>
            <p:nvPr/>
          </p:nvCxnSpPr>
          <p:spPr>
            <a:xfrm flipH="1">
              <a:off x="5101771" y="3376846"/>
              <a:ext cx="698500" cy="32385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9A3514FD-6483-6F77-8455-A1881EEA4B42}"/>
              </a:ext>
            </a:extLst>
          </p:cNvPr>
          <p:cNvGrpSpPr/>
          <p:nvPr/>
        </p:nvGrpSpPr>
        <p:grpSpPr>
          <a:xfrm>
            <a:off x="3229344" y="3959849"/>
            <a:ext cx="1065312" cy="596269"/>
            <a:chOff x="3517815" y="3279045"/>
            <a:chExt cx="1065312" cy="596269"/>
          </a:xfrm>
        </p:grpSpPr>
        <p:sp>
          <p:nvSpPr>
            <p:cNvPr id="41" name="Oval 40">
              <a:extLst>
                <a:ext uri="{FF2B5EF4-FFF2-40B4-BE49-F238E27FC236}">
                  <a16:creationId xmlns:a16="http://schemas.microsoft.com/office/drawing/2014/main" id="{57B1D758-9355-A2D2-95B3-D2E17DD1A519}"/>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42" name="Straight Arrow Connector 41">
              <a:extLst>
                <a:ext uri="{FF2B5EF4-FFF2-40B4-BE49-F238E27FC236}">
                  <a16:creationId xmlns:a16="http://schemas.microsoft.com/office/drawing/2014/main" id="{04ECAF65-DBF2-1EDE-E2D6-5C022989F22D}"/>
                </a:ext>
              </a:extLst>
            </p:cNvPr>
            <p:cNvCxnSpPr>
              <a:cxnSpLocks/>
            </p:cNvCxnSpPr>
            <p:nvPr/>
          </p:nvCxnSpPr>
          <p:spPr>
            <a:xfrm flipH="1" flipV="1">
              <a:off x="3839227" y="3450921"/>
              <a:ext cx="743900" cy="424393"/>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3" name="Oval 42">
            <a:extLst>
              <a:ext uri="{FF2B5EF4-FFF2-40B4-BE49-F238E27FC236}">
                <a16:creationId xmlns:a16="http://schemas.microsoft.com/office/drawing/2014/main" id="{A6665665-90C7-B46C-15B7-ECE62005BD7B}"/>
              </a:ext>
            </a:extLst>
          </p:cNvPr>
          <p:cNvSpPr/>
          <p:nvPr/>
        </p:nvSpPr>
        <p:spPr>
          <a:xfrm>
            <a:off x="9051725" y="404708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3" name="Oval 52">
            <a:extLst>
              <a:ext uri="{FF2B5EF4-FFF2-40B4-BE49-F238E27FC236}">
                <a16:creationId xmlns:a16="http://schemas.microsoft.com/office/drawing/2014/main" id="{848F1095-A88F-7CF2-092B-FD3D8B9B695E}"/>
              </a:ext>
            </a:extLst>
          </p:cNvPr>
          <p:cNvSpPr/>
          <p:nvPr/>
        </p:nvSpPr>
        <p:spPr>
          <a:xfrm>
            <a:off x="7720771" y="1066580"/>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grpSp>
        <p:nvGrpSpPr>
          <p:cNvPr id="55" name="Group 54">
            <a:extLst>
              <a:ext uri="{FF2B5EF4-FFF2-40B4-BE49-F238E27FC236}">
                <a16:creationId xmlns:a16="http://schemas.microsoft.com/office/drawing/2014/main" id="{98319883-333D-D672-586F-A87CD1703BAD}"/>
              </a:ext>
            </a:extLst>
          </p:cNvPr>
          <p:cNvGrpSpPr/>
          <p:nvPr/>
        </p:nvGrpSpPr>
        <p:grpSpPr>
          <a:xfrm>
            <a:off x="6712898" y="1264895"/>
            <a:ext cx="935146" cy="441504"/>
            <a:chOff x="6684671" y="2805840"/>
            <a:chExt cx="1112579" cy="454614"/>
          </a:xfrm>
        </p:grpSpPr>
        <p:sp>
          <p:nvSpPr>
            <p:cNvPr id="56" name="Oval 55">
              <a:extLst>
                <a:ext uri="{FF2B5EF4-FFF2-40B4-BE49-F238E27FC236}">
                  <a16:creationId xmlns:a16="http://schemas.microsoft.com/office/drawing/2014/main" id="{8C69A940-7FAA-D338-827B-4C8B3F89A1AF}"/>
                </a:ext>
              </a:extLst>
            </p:cNvPr>
            <p:cNvSpPr/>
            <p:nvPr/>
          </p:nvSpPr>
          <p:spPr>
            <a:xfrm>
              <a:off x="6684671" y="2984683"/>
              <a:ext cx="328095"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57" name="Straight Arrow Connector 56">
              <a:extLst>
                <a:ext uri="{FF2B5EF4-FFF2-40B4-BE49-F238E27FC236}">
                  <a16:creationId xmlns:a16="http://schemas.microsoft.com/office/drawing/2014/main" id="{32789785-7654-C2E8-09B0-D6A7543A5A7E}"/>
                </a:ext>
              </a:extLst>
            </p:cNvPr>
            <p:cNvCxnSpPr>
              <a:cxnSpLocks/>
            </p:cNvCxnSpPr>
            <p:nvPr/>
          </p:nvCxnSpPr>
          <p:spPr>
            <a:xfrm flipH="1">
              <a:off x="7100180" y="2805840"/>
              <a:ext cx="697070" cy="27557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275E45B-49F4-689A-6F5D-1EF789B6211D}"/>
              </a:ext>
            </a:extLst>
          </p:cNvPr>
          <p:cNvGrpSpPr/>
          <p:nvPr/>
        </p:nvGrpSpPr>
        <p:grpSpPr>
          <a:xfrm>
            <a:off x="5636717" y="1605556"/>
            <a:ext cx="1002704" cy="395761"/>
            <a:chOff x="5632576" y="2960626"/>
            <a:chExt cx="1002704" cy="395761"/>
          </a:xfrm>
        </p:grpSpPr>
        <p:sp>
          <p:nvSpPr>
            <p:cNvPr id="59" name="Oval 58">
              <a:extLst>
                <a:ext uri="{FF2B5EF4-FFF2-40B4-BE49-F238E27FC236}">
                  <a16:creationId xmlns:a16="http://schemas.microsoft.com/office/drawing/2014/main" id="{9EADBA82-717E-34AB-6B88-89E0C3E2DB7F}"/>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60" name="Straight Arrow Connector 59">
              <a:extLst>
                <a:ext uri="{FF2B5EF4-FFF2-40B4-BE49-F238E27FC236}">
                  <a16:creationId xmlns:a16="http://schemas.microsoft.com/office/drawing/2014/main" id="{EEDFF904-C1E5-31C5-8FE8-BD5361A2BDC9}"/>
                </a:ext>
              </a:extLst>
            </p:cNvPr>
            <p:cNvCxnSpPr>
              <a:cxnSpLocks/>
            </p:cNvCxnSpPr>
            <p:nvPr/>
          </p:nvCxnSpPr>
          <p:spPr>
            <a:xfrm flipH="1">
              <a:off x="5971209" y="2960626"/>
              <a:ext cx="664071" cy="147044"/>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F0AF2DEC-AD3A-4B13-3A88-59A612ECB0D4}"/>
              </a:ext>
            </a:extLst>
          </p:cNvPr>
          <p:cNvGrpSpPr/>
          <p:nvPr/>
        </p:nvGrpSpPr>
        <p:grpSpPr>
          <a:xfrm>
            <a:off x="4467477" y="1919011"/>
            <a:ext cx="1088311" cy="551662"/>
            <a:chOff x="4711960" y="3376846"/>
            <a:chExt cx="1088311" cy="551662"/>
          </a:xfrm>
        </p:grpSpPr>
        <p:sp>
          <p:nvSpPr>
            <p:cNvPr id="62" name="Oval 61">
              <a:extLst>
                <a:ext uri="{FF2B5EF4-FFF2-40B4-BE49-F238E27FC236}">
                  <a16:creationId xmlns:a16="http://schemas.microsoft.com/office/drawing/2014/main" id="{47984A49-980F-DE70-7F1E-3CBB7364DF25}"/>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63" name="Straight Arrow Connector 62">
              <a:extLst>
                <a:ext uri="{FF2B5EF4-FFF2-40B4-BE49-F238E27FC236}">
                  <a16:creationId xmlns:a16="http://schemas.microsoft.com/office/drawing/2014/main" id="{A2085551-5068-D6A5-4918-2B6FB4F6F9D2}"/>
                </a:ext>
              </a:extLst>
            </p:cNvPr>
            <p:cNvCxnSpPr>
              <a:cxnSpLocks/>
            </p:cNvCxnSpPr>
            <p:nvPr/>
          </p:nvCxnSpPr>
          <p:spPr>
            <a:xfrm flipH="1">
              <a:off x="5101771" y="3376846"/>
              <a:ext cx="698500" cy="323850"/>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24" name="Group 1023">
            <a:extLst>
              <a:ext uri="{FF2B5EF4-FFF2-40B4-BE49-F238E27FC236}">
                <a16:creationId xmlns:a16="http://schemas.microsoft.com/office/drawing/2014/main" id="{2EBE2584-268A-9808-C089-6779BE5F0772}"/>
              </a:ext>
            </a:extLst>
          </p:cNvPr>
          <p:cNvGrpSpPr/>
          <p:nvPr/>
        </p:nvGrpSpPr>
        <p:grpSpPr>
          <a:xfrm>
            <a:off x="3255370" y="2444750"/>
            <a:ext cx="1107080" cy="420829"/>
            <a:chOff x="3517815" y="3133987"/>
            <a:chExt cx="1107080" cy="420829"/>
          </a:xfrm>
        </p:grpSpPr>
        <p:sp>
          <p:nvSpPr>
            <p:cNvPr id="1034" name="Oval 1033">
              <a:extLst>
                <a:ext uri="{FF2B5EF4-FFF2-40B4-BE49-F238E27FC236}">
                  <a16:creationId xmlns:a16="http://schemas.microsoft.com/office/drawing/2014/main" id="{C80CC2CE-C880-60BC-28C2-B74FBD4E5569}"/>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1035" name="Straight Arrow Connector 1034">
              <a:extLst>
                <a:ext uri="{FF2B5EF4-FFF2-40B4-BE49-F238E27FC236}">
                  <a16:creationId xmlns:a16="http://schemas.microsoft.com/office/drawing/2014/main" id="{87AAB402-BB78-40E5-F70D-4BF32D9626D7}"/>
                </a:ext>
              </a:extLst>
            </p:cNvPr>
            <p:cNvCxnSpPr>
              <a:cxnSpLocks/>
            </p:cNvCxnSpPr>
            <p:nvPr/>
          </p:nvCxnSpPr>
          <p:spPr>
            <a:xfrm flipH="1">
              <a:off x="3883469" y="3133987"/>
              <a:ext cx="741426" cy="214325"/>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57" name="Oval 1056">
            <a:extLst>
              <a:ext uri="{FF2B5EF4-FFF2-40B4-BE49-F238E27FC236}">
                <a16:creationId xmlns:a16="http://schemas.microsoft.com/office/drawing/2014/main" id="{621ACC63-E0E3-50C5-6793-8B13DF39D585}"/>
              </a:ext>
            </a:extLst>
          </p:cNvPr>
          <p:cNvSpPr/>
          <p:nvPr/>
        </p:nvSpPr>
        <p:spPr>
          <a:xfrm>
            <a:off x="7379244" y="2532319"/>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grpSp>
        <p:nvGrpSpPr>
          <p:cNvPr id="1058" name="Group 1057">
            <a:extLst>
              <a:ext uri="{FF2B5EF4-FFF2-40B4-BE49-F238E27FC236}">
                <a16:creationId xmlns:a16="http://schemas.microsoft.com/office/drawing/2014/main" id="{B45C269E-0898-6A82-0987-6A971CC6A4DC}"/>
              </a:ext>
            </a:extLst>
          </p:cNvPr>
          <p:cNvGrpSpPr/>
          <p:nvPr/>
        </p:nvGrpSpPr>
        <p:grpSpPr>
          <a:xfrm>
            <a:off x="6115046" y="2553144"/>
            <a:ext cx="1214783" cy="267818"/>
            <a:chOff x="6684671" y="2984683"/>
            <a:chExt cx="1445274" cy="275771"/>
          </a:xfrm>
        </p:grpSpPr>
        <p:sp>
          <p:nvSpPr>
            <p:cNvPr id="1059" name="Oval 1058">
              <a:extLst>
                <a:ext uri="{FF2B5EF4-FFF2-40B4-BE49-F238E27FC236}">
                  <a16:creationId xmlns:a16="http://schemas.microsoft.com/office/drawing/2014/main" id="{A890A8D3-23DD-77B6-D1C1-8C00618169E3}"/>
                </a:ext>
              </a:extLst>
            </p:cNvPr>
            <p:cNvSpPr/>
            <p:nvPr/>
          </p:nvSpPr>
          <p:spPr>
            <a:xfrm>
              <a:off x="6684671" y="2984683"/>
              <a:ext cx="328095"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60" name="Straight Arrow Connector 1059">
              <a:extLst>
                <a:ext uri="{FF2B5EF4-FFF2-40B4-BE49-F238E27FC236}">
                  <a16:creationId xmlns:a16="http://schemas.microsoft.com/office/drawing/2014/main" id="{5A44135F-03EB-960B-46EF-771624D6BB18}"/>
                </a:ext>
              </a:extLst>
            </p:cNvPr>
            <p:cNvCxnSpPr>
              <a:cxnSpLocks/>
            </p:cNvCxnSpPr>
            <p:nvPr/>
          </p:nvCxnSpPr>
          <p:spPr>
            <a:xfrm flipH="1" flipV="1">
              <a:off x="7100180" y="3081410"/>
              <a:ext cx="1029765" cy="19877"/>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61" name="Group 1060">
            <a:extLst>
              <a:ext uri="{FF2B5EF4-FFF2-40B4-BE49-F238E27FC236}">
                <a16:creationId xmlns:a16="http://schemas.microsoft.com/office/drawing/2014/main" id="{A4EAB055-CA3E-5C7B-5F4A-525DE466C886}"/>
              </a:ext>
            </a:extLst>
          </p:cNvPr>
          <p:cNvGrpSpPr/>
          <p:nvPr/>
        </p:nvGrpSpPr>
        <p:grpSpPr>
          <a:xfrm>
            <a:off x="5047486" y="2710282"/>
            <a:ext cx="1005842" cy="290462"/>
            <a:chOff x="5632576" y="3065925"/>
            <a:chExt cx="1005842" cy="290462"/>
          </a:xfrm>
        </p:grpSpPr>
        <p:sp>
          <p:nvSpPr>
            <p:cNvPr id="1062" name="Oval 1061">
              <a:extLst>
                <a:ext uri="{FF2B5EF4-FFF2-40B4-BE49-F238E27FC236}">
                  <a16:creationId xmlns:a16="http://schemas.microsoft.com/office/drawing/2014/main" id="{0847CCF5-4982-B009-A51F-AB3DD20D2805}"/>
                </a:ext>
              </a:extLst>
            </p:cNvPr>
            <p:cNvSpPr/>
            <p:nvPr/>
          </p:nvSpPr>
          <p:spPr>
            <a:xfrm>
              <a:off x="5632576" y="3080616"/>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63" name="Straight Arrow Connector 1062">
              <a:extLst>
                <a:ext uri="{FF2B5EF4-FFF2-40B4-BE49-F238E27FC236}">
                  <a16:creationId xmlns:a16="http://schemas.microsoft.com/office/drawing/2014/main" id="{7F5AD829-7C36-6DE4-F899-6902B8232AAD}"/>
                </a:ext>
              </a:extLst>
            </p:cNvPr>
            <p:cNvCxnSpPr>
              <a:cxnSpLocks/>
            </p:cNvCxnSpPr>
            <p:nvPr/>
          </p:nvCxnSpPr>
          <p:spPr>
            <a:xfrm flipH="1">
              <a:off x="5981820" y="3065925"/>
              <a:ext cx="656598" cy="97808"/>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64" name="Group 1063">
            <a:extLst>
              <a:ext uri="{FF2B5EF4-FFF2-40B4-BE49-F238E27FC236}">
                <a16:creationId xmlns:a16="http://schemas.microsoft.com/office/drawing/2014/main" id="{7779303F-2695-0A62-05D9-9EC041AA7A8F}"/>
              </a:ext>
            </a:extLst>
          </p:cNvPr>
          <p:cNvGrpSpPr/>
          <p:nvPr/>
        </p:nvGrpSpPr>
        <p:grpSpPr>
          <a:xfrm>
            <a:off x="3829195" y="2822701"/>
            <a:ext cx="1129935" cy="275771"/>
            <a:chOff x="4711960" y="3652737"/>
            <a:chExt cx="1129935" cy="275771"/>
          </a:xfrm>
        </p:grpSpPr>
        <p:sp>
          <p:nvSpPr>
            <p:cNvPr id="1065" name="Oval 1064">
              <a:extLst>
                <a:ext uri="{FF2B5EF4-FFF2-40B4-BE49-F238E27FC236}">
                  <a16:creationId xmlns:a16="http://schemas.microsoft.com/office/drawing/2014/main" id="{044D70A6-8D45-BB93-79A4-171D270D66D0}"/>
                </a:ext>
              </a:extLst>
            </p:cNvPr>
            <p:cNvSpPr/>
            <p:nvPr/>
          </p:nvSpPr>
          <p:spPr>
            <a:xfrm>
              <a:off x="4711960" y="3652737"/>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cxnSp>
          <p:nvCxnSpPr>
            <p:cNvPr id="1066" name="Straight Arrow Connector 1065">
              <a:extLst>
                <a:ext uri="{FF2B5EF4-FFF2-40B4-BE49-F238E27FC236}">
                  <a16:creationId xmlns:a16="http://schemas.microsoft.com/office/drawing/2014/main" id="{741BC183-EEF7-72F2-DE08-72FA54B68E2D}"/>
                </a:ext>
              </a:extLst>
            </p:cNvPr>
            <p:cNvCxnSpPr>
              <a:cxnSpLocks/>
            </p:cNvCxnSpPr>
            <p:nvPr/>
          </p:nvCxnSpPr>
          <p:spPr>
            <a:xfrm flipH="1" flipV="1">
              <a:off x="5101771" y="3700696"/>
              <a:ext cx="740124" cy="22413"/>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67" name="Group 1066">
            <a:extLst>
              <a:ext uri="{FF2B5EF4-FFF2-40B4-BE49-F238E27FC236}">
                <a16:creationId xmlns:a16="http://schemas.microsoft.com/office/drawing/2014/main" id="{F14EA1D5-396A-3AA0-351E-179CAA29A89A}"/>
              </a:ext>
            </a:extLst>
          </p:cNvPr>
          <p:cNvGrpSpPr/>
          <p:nvPr/>
        </p:nvGrpSpPr>
        <p:grpSpPr>
          <a:xfrm>
            <a:off x="2617088" y="3072549"/>
            <a:ext cx="1107080" cy="420829"/>
            <a:chOff x="3517815" y="3133987"/>
            <a:chExt cx="1107080" cy="420829"/>
          </a:xfrm>
        </p:grpSpPr>
        <p:sp>
          <p:nvSpPr>
            <p:cNvPr id="1068" name="Oval 1067">
              <a:extLst>
                <a:ext uri="{FF2B5EF4-FFF2-40B4-BE49-F238E27FC236}">
                  <a16:creationId xmlns:a16="http://schemas.microsoft.com/office/drawing/2014/main" id="{F358145B-7AB4-AA4A-135A-9E23D5E5BD69}"/>
                </a:ext>
              </a:extLst>
            </p:cNvPr>
            <p:cNvSpPr/>
            <p:nvPr/>
          </p:nvSpPr>
          <p:spPr>
            <a:xfrm>
              <a:off x="3517815" y="3279045"/>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cxnSp>
          <p:nvCxnSpPr>
            <p:cNvPr id="1069" name="Straight Arrow Connector 1068">
              <a:extLst>
                <a:ext uri="{FF2B5EF4-FFF2-40B4-BE49-F238E27FC236}">
                  <a16:creationId xmlns:a16="http://schemas.microsoft.com/office/drawing/2014/main" id="{9EDCB703-24FC-E506-A96F-08E53CAE3904}"/>
                </a:ext>
              </a:extLst>
            </p:cNvPr>
            <p:cNvCxnSpPr>
              <a:cxnSpLocks/>
            </p:cNvCxnSpPr>
            <p:nvPr/>
          </p:nvCxnSpPr>
          <p:spPr>
            <a:xfrm flipH="1">
              <a:off x="3883469" y="3133987"/>
              <a:ext cx="741426" cy="214325"/>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074" name="Straight Arrow Connector 1073">
            <a:extLst>
              <a:ext uri="{FF2B5EF4-FFF2-40B4-BE49-F238E27FC236}">
                <a16:creationId xmlns:a16="http://schemas.microsoft.com/office/drawing/2014/main" id="{12EE3E1F-8647-88C7-D4FE-AE43344EB45C}"/>
              </a:ext>
            </a:extLst>
          </p:cNvPr>
          <p:cNvCxnSpPr>
            <a:cxnSpLocks/>
          </p:cNvCxnSpPr>
          <p:nvPr/>
        </p:nvCxnSpPr>
        <p:spPr>
          <a:xfrm flipH="1" flipV="1">
            <a:off x="7735799" y="2682121"/>
            <a:ext cx="1069995" cy="188539"/>
          </a:xfrm>
          <a:prstGeom prst="straightConnector1">
            <a:avLst/>
          </a:prstGeom>
          <a:ln w="5715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076" name="Oval 1075">
            <a:extLst>
              <a:ext uri="{FF2B5EF4-FFF2-40B4-BE49-F238E27FC236}">
                <a16:creationId xmlns:a16="http://schemas.microsoft.com/office/drawing/2014/main" id="{0AD5DF5F-C754-8A11-7432-640F924147F6}"/>
              </a:ext>
            </a:extLst>
          </p:cNvPr>
          <p:cNvSpPr/>
          <p:nvPr/>
        </p:nvSpPr>
        <p:spPr>
          <a:xfrm>
            <a:off x="8882012" y="2796778"/>
            <a:ext cx="275771" cy="275771"/>
          </a:xfrm>
          <a:prstGeom prst="ellipse">
            <a:avLst/>
          </a:prstGeom>
          <a:solidFill>
            <a:schemeClr val="accent6">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44" name="Rectangle 43">
            <a:extLst>
              <a:ext uri="{FF2B5EF4-FFF2-40B4-BE49-F238E27FC236}">
                <a16:creationId xmlns:a16="http://schemas.microsoft.com/office/drawing/2014/main" id="{9CEE93B5-B4F0-198B-C43C-881BA07FB908}"/>
              </a:ext>
            </a:extLst>
          </p:cNvPr>
          <p:cNvSpPr/>
          <p:nvPr/>
        </p:nvSpPr>
        <p:spPr>
          <a:xfrm>
            <a:off x="2269559" y="4895869"/>
            <a:ext cx="8150792" cy="1635288"/>
          </a:xfrm>
          <a:prstGeom prst="rect">
            <a:avLst/>
          </a:prstGeom>
          <a:solidFill>
            <a:schemeClr val="accent2">
              <a:lumMod val="20000"/>
              <a:lumOff val="80000"/>
            </a:schemeClr>
          </a:solidFill>
          <a:ln w="571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Myriad Pro"/>
                <a:ea typeface="+mn-ea"/>
                <a:cs typeface="+mn-cs"/>
              </a:rPr>
              <a:t>Key idea</a:t>
            </a:r>
            <a:r>
              <a:rPr kumimoji="0" lang="en-US" sz="2400" b="0" i="0" u="none" strike="noStrike" kern="1200" cap="none" spc="0" normalizeH="0" baseline="0" noProof="0" dirty="0">
                <a:ln>
                  <a:noFill/>
                </a:ln>
                <a:solidFill>
                  <a:prstClr val="black"/>
                </a:solidFill>
                <a:effectLst/>
                <a:uLnTx/>
                <a:uFillTx/>
                <a:latin typeface="Myriad Pro"/>
                <a:ea typeface="+mn-ea"/>
                <a:cs typeface="+mn-cs"/>
              </a:rPr>
              <a:t>: train a neural network to take an image, and predict the corresponding arrow above; that is, predict to convert a noisy image to a slightly less noisy image that is closer to the desired image manifold, using the examples above to train.</a:t>
            </a:r>
          </a:p>
        </p:txBody>
      </p:sp>
    </p:spTree>
    <p:extLst>
      <p:ext uri="{BB962C8B-B14F-4D97-AF65-F5344CB8AC3E}">
        <p14:creationId xmlns:p14="http://schemas.microsoft.com/office/powerpoint/2010/main" val="27265601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9D403-513B-6AF2-4FD3-471A46914927}"/>
              </a:ext>
            </a:extLst>
          </p:cNvPr>
          <p:cNvSpPr>
            <a:spLocks noGrp="1"/>
          </p:cNvSpPr>
          <p:nvPr>
            <p:ph type="title"/>
          </p:nvPr>
        </p:nvSpPr>
        <p:spPr/>
        <p:txBody>
          <a:bodyPr/>
          <a:lstStyle/>
          <a:p>
            <a:r>
              <a:rPr lang="en-US" dirty="0"/>
              <a:t>Denoising diffusion neural network</a:t>
            </a:r>
          </a:p>
        </p:txBody>
      </p:sp>
      <p:sp>
        <p:nvSpPr>
          <p:cNvPr id="6" name="Rectangle: Rounded Corners 5">
            <a:extLst>
              <a:ext uri="{FF2B5EF4-FFF2-40B4-BE49-F238E27FC236}">
                <a16:creationId xmlns:a16="http://schemas.microsoft.com/office/drawing/2014/main" id="{DFEE0B3A-3D5A-48E6-09DE-EB243D562E9B}"/>
              </a:ext>
            </a:extLst>
          </p:cNvPr>
          <p:cNvSpPr/>
          <p:nvPr/>
        </p:nvSpPr>
        <p:spPr>
          <a:xfrm>
            <a:off x="4729494" y="2336800"/>
            <a:ext cx="2534906" cy="2184400"/>
          </a:xfrm>
          <a:prstGeom prst="roundRect">
            <a:avLst/>
          </a:prstGeom>
          <a:solidFill>
            <a:schemeClr val="accent6">
              <a:lumMod val="20000"/>
              <a:lumOff val="80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Myriad Pro"/>
                <a:ea typeface="+mn-ea"/>
                <a:cs typeface="+mn-cs"/>
              </a:rPr>
              <a:t>Diffusion neural network</a:t>
            </a:r>
          </a:p>
        </p:txBody>
      </p:sp>
      <p:grpSp>
        <p:nvGrpSpPr>
          <p:cNvPr id="9" name="Group 8">
            <a:extLst>
              <a:ext uri="{FF2B5EF4-FFF2-40B4-BE49-F238E27FC236}">
                <a16:creationId xmlns:a16="http://schemas.microsoft.com/office/drawing/2014/main" id="{07C83BC2-DDE0-8993-2188-82FA4B04A6E1}"/>
              </a:ext>
            </a:extLst>
          </p:cNvPr>
          <p:cNvGrpSpPr/>
          <p:nvPr/>
        </p:nvGrpSpPr>
        <p:grpSpPr>
          <a:xfrm>
            <a:off x="1192544" y="2336800"/>
            <a:ext cx="3301986" cy="2235172"/>
            <a:chOff x="1192544" y="2336800"/>
            <a:chExt cx="3301986" cy="2235172"/>
          </a:xfrm>
        </p:grpSpPr>
        <p:pic>
          <p:nvPicPr>
            <p:cNvPr id="4" name="Picture 3" descr="A close up of a person's face&#10;&#10;Description automatically generated with medium confidence">
              <a:extLst>
                <a:ext uri="{FF2B5EF4-FFF2-40B4-BE49-F238E27FC236}">
                  <a16:creationId xmlns:a16="http://schemas.microsoft.com/office/drawing/2014/main" id="{F71CD4CC-6CC1-BACE-3E98-131314C17C52}"/>
                </a:ext>
              </a:extLst>
            </p:cNvPr>
            <p:cNvPicPr>
              <a:picLocks noChangeAspect="1"/>
            </p:cNvPicPr>
            <p:nvPr/>
          </p:nvPicPr>
          <p:blipFill>
            <a:blip r:embed="rId2"/>
            <a:stretch>
              <a:fillRect/>
            </a:stretch>
          </p:blipFill>
          <p:spPr>
            <a:xfrm>
              <a:off x="1192544" y="2336800"/>
              <a:ext cx="2235172" cy="2235172"/>
            </a:xfrm>
            <a:prstGeom prst="rect">
              <a:avLst/>
            </a:prstGeom>
          </p:spPr>
        </p:pic>
        <p:sp>
          <p:nvSpPr>
            <p:cNvPr id="7" name="Arrow: Right 6">
              <a:extLst>
                <a:ext uri="{FF2B5EF4-FFF2-40B4-BE49-F238E27FC236}">
                  <a16:creationId xmlns:a16="http://schemas.microsoft.com/office/drawing/2014/main" id="{A0136A3D-3BCB-7888-0D13-6EA70FC738BE}"/>
                </a:ext>
              </a:extLst>
            </p:cNvPr>
            <p:cNvSpPr/>
            <p:nvPr/>
          </p:nvSpPr>
          <p:spPr>
            <a:xfrm>
              <a:off x="3662680" y="3054336"/>
              <a:ext cx="831850" cy="800100"/>
            </a:xfrm>
            <a:prstGeom prst="right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grpSp>
      <p:grpSp>
        <p:nvGrpSpPr>
          <p:cNvPr id="10" name="Group 9">
            <a:extLst>
              <a:ext uri="{FF2B5EF4-FFF2-40B4-BE49-F238E27FC236}">
                <a16:creationId xmlns:a16="http://schemas.microsoft.com/office/drawing/2014/main" id="{54E42442-7AB7-FAAD-CCC8-CA12DDBB9039}"/>
              </a:ext>
            </a:extLst>
          </p:cNvPr>
          <p:cNvGrpSpPr/>
          <p:nvPr/>
        </p:nvGrpSpPr>
        <p:grpSpPr>
          <a:xfrm>
            <a:off x="7499364" y="2336800"/>
            <a:ext cx="3301986" cy="2235172"/>
            <a:chOff x="7499364" y="2336800"/>
            <a:chExt cx="3301986" cy="2235172"/>
          </a:xfrm>
        </p:grpSpPr>
        <p:pic>
          <p:nvPicPr>
            <p:cNvPr id="5" name="Picture 4" descr="A picture containing cat, mammal, domestic cat, looking&#10;&#10;Description automatically generated">
              <a:extLst>
                <a:ext uri="{FF2B5EF4-FFF2-40B4-BE49-F238E27FC236}">
                  <a16:creationId xmlns:a16="http://schemas.microsoft.com/office/drawing/2014/main" id="{09CA3C92-ED94-82C7-2987-A11EAFFCC513}"/>
                </a:ext>
              </a:extLst>
            </p:cNvPr>
            <p:cNvPicPr>
              <a:picLocks noChangeAspect="1"/>
            </p:cNvPicPr>
            <p:nvPr/>
          </p:nvPicPr>
          <p:blipFill>
            <a:blip r:embed="rId3"/>
            <a:stretch>
              <a:fillRect/>
            </a:stretch>
          </p:blipFill>
          <p:spPr>
            <a:xfrm>
              <a:off x="8566178" y="2336800"/>
              <a:ext cx="2235172" cy="2235172"/>
            </a:xfrm>
            <a:prstGeom prst="rect">
              <a:avLst/>
            </a:prstGeom>
          </p:spPr>
        </p:pic>
        <p:sp>
          <p:nvSpPr>
            <p:cNvPr id="8" name="Arrow: Right 7">
              <a:extLst>
                <a:ext uri="{FF2B5EF4-FFF2-40B4-BE49-F238E27FC236}">
                  <a16:creationId xmlns:a16="http://schemas.microsoft.com/office/drawing/2014/main" id="{0178FC1A-45AC-B75B-BA1F-B3293A53DE32}"/>
                </a:ext>
              </a:extLst>
            </p:cNvPr>
            <p:cNvSpPr/>
            <p:nvPr/>
          </p:nvSpPr>
          <p:spPr>
            <a:xfrm>
              <a:off x="7499364" y="3028950"/>
              <a:ext cx="831850" cy="800100"/>
            </a:xfrm>
            <a:prstGeom prst="right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grpSp>
      <p:grpSp>
        <p:nvGrpSpPr>
          <p:cNvPr id="14" name="Group 13">
            <a:extLst>
              <a:ext uri="{FF2B5EF4-FFF2-40B4-BE49-F238E27FC236}">
                <a16:creationId xmlns:a16="http://schemas.microsoft.com/office/drawing/2014/main" id="{7DFFA73E-EC4B-1699-F25F-6AEE41AD2980}"/>
              </a:ext>
            </a:extLst>
          </p:cNvPr>
          <p:cNvGrpSpPr/>
          <p:nvPr/>
        </p:nvGrpSpPr>
        <p:grpSpPr>
          <a:xfrm>
            <a:off x="2310130" y="4692650"/>
            <a:ext cx="5695950" cy="1752591"/>
            <a:chOff x="2310130" y="4692650"/>
            <a:chExt cx="5695950" cy="1752591"/>
          </a:xfrm>
        </p:grpSpPr>
        <p:sp>
          <p:nvSpPr>
            <p:cNvPr id="11" name="TextBox 10">
              <a:extLst>
                <a:ext uri="{FF2B5EF4-FFF2-40B4-BE49-F238E27FC236}">
                  <a16:creationId xmlns:a16="http://schemas.microsoft.com/office/drawing/2014/main" id="{4D2B2E10-1899-0C4B-F8D2-7F546BEC7102}"/>
                </a:ext>
              </a:extLst>
            </p:cNvPr>
            <p:cNvSpPr txBox="1"/>
            <p:nvPr/>
          </p:nvSpPr>
          <p:spPr>
            <a:xfrm>
              <a:off x="2310130" y="5491134"/>
              <a:ext cx="569595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This network can be a U-Net or other suitable image-to-image network</a:t>
              </a:r>
            </a:p>
          </p:txBody>
        </p:sp>
        <p:cxnSp>
          <p:nvCxnSpPr>
            <p:cNvPr id="13" name="Straight Arrow Connector 12">
              <a:extLst>
                <a:ext uri="{FF2B5EF4-FFF2-40B4-BE49-F238E27FC236}">
                  <a16:creationId xmlns:a16="http://schemas.microsoft.com/office/drawing/2014/main" id="{9D8D08A2-AFCD-07DF-DF3F-2C8E2A8545D0}"/>
                </a:ext>
              </a:extLst>
            </p:cNvPr>
            <p:cNvCxnSpPr>
              <a:stCxn id="11" idx="0"/>
            </p:cNvCxnSpPr>
            <p:nvPr/>
          </p:nvCxnSpPr>
          <p:spPr>
            <a:xfrm flipV="1">
              <a:off x="5158105" y="4692650"/>
              <a:ext cx="480695" cy="79848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39539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6C235-27B3-B578-11F0-D45B719D5F14}"/>
              </a:ext>
            </a:extLst>
          </p:cNvPr>
          <p:cNvSpPr>
            <a:spLocks noGrp="1"/>
          </p:cNvSpPr>
          <p:nvPr>
            <p:ph type="title"/>
          </p:nvPr>
        </p:nvSpPr>
        <p:spPr/>
        <p:txBody>
          <a:bodyPr/>
          <a:lstStyle/>
          <a:p>
            <a:r>
              <a:rPr lang="en-US" dirty="0"/>
              <a:t>Generating new images</a:t>
            </a:r>
          </a:p>
        </p:txBody>
      </p:sp>
      <p:sp>
        <p:nvSpPr>
          <p:cNvPr id="3" name="Content Placeholder 2">
            <a:extLst>
              <a:ext uri="{FF2B5EF4-FFF2-40B4-BE49-F238E27FC236}">
                <a16:creationId xmlns:a16="http://schemas.microsoft.com/office/drawing/2014/main" id="{BD25BBB2-93A5-DBC6-EF61-CE52CD995B0C}"/>
              </a:ext>
            </a:extLst>
          </p:cNvPr>
          <p:cNvSpPr>
            <a:spLocks noGrp="1"/>
          </p:cNvSpPr>
          <p:nvPr>
            <p:ph idx="1"/>
          </p:nvPr>
        </p:nvSpPr>
        <p:spPr/>
        <p:txBody>
          <a:bodyPr/>
          <a:lstStyle/>
          <a:p>
            <a:r>
              <a:rPr lang="en-US" dirty="0"/>
              <a:t>Once diffusion network has been trained, generate new images by starting with a random noise image, and iteratively applying the network to slowly remove noise, for some number of steps (e.g., 1,000 for DALL-E 2)</a:t>
            </a:r>
          </a:p>
          <a:p>
            <a:r>
              <a:rPr lang="en-US" dirty="0"/>
              <a:t>“Walking from random images towards the manifold of natural images”</a:t>
            </a:r>
          </a:p>
        </p:txBody>
      </p:sp>
    </p:spTree>
    <p:extLst>
      <p:ext uri="{BB962C8B-B14F-4D97-AF65-F5344CB8AC3E}">
        <p14:creationId xmlns:p14="http://schemas.microsoft.com/office/powerpoint/2010/main" val="247832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C56031-5AC6-D34F-8BF3-9856BBED73F1}"/>
              </a:ext>
            </a:extLst>
          </p:cNvPr>
          <p:cNvSpPr>
            <a:spLocks noGrp="1"/>
          </p:cNvSpPr>
          <p:nvPr>
            <p:ph type="title"/>
          </p:nvPr>
        </p:nvSpPr>
        <p:spPr/>
        <p:txBody>
          <a:bodyPr/>
          <a:lstStyle/>
          <a:p>
            <a:r>
              <a:rPr lang="en-US" dirty="0"/>
              <a:t>Manifolds</a:t>
            </a:r>
          </a:p>
        </p:txBody>
      </p:sp>
      <p:sp>
        <p:nvSpPr>
          <p:cNvPr id="5" name="Content Placeholder 4">
            <a:extLst>
              <a:ext uri="{FF2B5EF4-FFF2-40B4-BE49-F238E27FC236}">
                <a16:creationId xmlns:a16="http://schemas.microsoft.com/office/drawing/2014/main" id="{9837281E-3A80-584A-BB56-5D9648E18D29}"/>
              </a:ext>
            </a:extLst>
          </p:cNvPr>
          <p:cNvSpPr>
            <a:spLocks noGrp="1"/>
          </p:cNvSpPr>
          <p:nvPr>
            <p:ph idx="1"/>
          </p:nvPr>
        </p:nvSpPr>
        <p:spPr/>
        <p:txBody>
          <a:bodyPr/>
          <a:lstStyle/>
          <a:p>
            <a:r>
              <a:rPr lang="en-US" dirty="0"/>
              <a:t>Think of a piece of paper as a 2D subspace</a:t>
            </a:r>
          </a:p>
          <a:p>
            <a:r>
              <a:rPr lang="en-US" dirty="0"/>
              <a:t>If we bend &amp; fold it, it’s still locally a 2D subspace…</a:t>
            </a:r>
          </a:p>
          <a:p>
            <a:r>
              <a:rPr lang="en-US" dirty="0"/>
              <a:t>A “manifold” is the generalization of this concept to higher dimensions…</a:t>
            </a:r>
          </a:p>
          <a:p>
            <a:endParaRPr lang="en-US" dirty="0"/>
          </a:p>
        </p:txBody>
      </p:sp>
      <p:pic>
        <p:nvPicPr>
          <p:cNvPr id="9" name="Picture 8" descr="A picture containing person, man, holding, standing&#10;&#10;Description automatically generated">
            <a:extLst>
              <a:ext uri="{FF2B5EF4-FFF2-40B4-BE49-F238E27FC236}">
                <a16:creationId xmlns:a16="http://schemas.microsoft.com/office/drawing/2014/main" id="{BD70C11E-45EA-7444-8505-C62D15957041}"/>
              </a:ext>
            </a:extLst>
          </p:cNvPr>
          <p:cNvPicPr>
            <a:picLocks noChangeAspect="1"/>
          </p:cNvPicPr>
          <p:nvPr/>
        </p:nvPicPr>
        <p:blipFill>
          <a:blip r:embed="rId3"/>
          <a:stretch>
            <a:fillRect/>
          </a:stretch>
        </p:blipFill>
        <p:spPr>
          <a:xfrm rot="5400000">
            <a:off x="2400235" y="4031382"/>
            <a:ext cx="2581221" cy="2581221"/>
          </a:xfrm>
          <a:prstGeom prst="rect">
            <a:avLst/>
          </a:prstGeom>
        </p:spPr>
      </p:pic>
      <p:pic>
        <p:nvPicPr>
          <p:cNvPr id="10" name="Picture 9">
            <a:extLst>
              <a:ext uri="{FF2B5EF4-FFF2-40B4-BE49-F238E27FC236}">
                <a16:creationId xmlns:a16="http://schemas.microsoft.com/office/drawing/2014/main" id="{B228CBE7-E3AF-0148-9C84-D8E6A7BD4076}"/>
              </a:ext>
            </a:extLst>
          </p:cNvPr>
          <p:cNvPicPr>
            <a:picLocks noChangeAspect="1"/>
          </p:cNvPicPr>
          <p:nvPr/>
        </p:nvPicPr>
        <p:blipFill>
          <a:blip r:embed="rId4"/>
          <a:stretch>
            <a:fillRect/>
          </a:stretch>
        </p:blipFill>
        <p:spPr>
          <a:xfrm>
            <a:off x="6551257" y="4005312"/>
            <a:ext cx="3329541" cy="2676439"/>
          </a:xfrm>
          <a:prstGeom prst="rect">
            <a:avLst/>
          </a:prstGeom>
        </p:spPr>
      </p:pic>
      <p:sp>
        <p:nvSpPr>
          <p:cNvPr id="2" name="Right Arrow 1">
            <a:extLst>
              <a:ext uri="{FF2B5EF4-FFF2-40B4-BE49-F238E27FC236}">
                <a16:creationId xmlns:a16="http://schemas.microsoft.com/office/drawing/2014/main" id="{4F3A87D0-3F84-9747-B828-82085F088F11}"/>
              </a:ext>
            </a:extLst>
          </p:cNvPr>
          <p:cNvSpPr/>
          <p:nvPr/>
        </p:nvSpPr>
        <p:spPr>
          <a:xfrm>
            <a:off x="5265613" y="5038309"/>
            <a:ext cx="1001486" cy="9281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44479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CDBDF3-E486-5202-AD31-5056E07F507D}"/>
              </a:ext>
            </a:extLst>
          </p:cNvPr>
          <p:cNvGrpSpPr/>
          <p:nvPr/>
        </p:nvGrpSpPr>
        <p:grpSpPr>
          <a:xfrm>
            <a:off x="906232" y="1020871"/>
            <a:ext cx="3596690" cy="4870290"/>
            <a:chOff x="998093" y="1020871"/>
            <a:chExt cx="3596690" cy="4870290"/>
          </a:xfrm>
        </p:grpSpPr>
        <p:sp>
          <p:nvSpPr>
            <p:cNvPr id="4" name="Oval 3">
              <a:extLst>
                <a:ext uri="{FF2B5EF4-FFF2-40B4-BE49-F238E27FC236}">
                  <a16:creationId xmlns:a16="http://schemas.microsoft.com/office/drawing/2014/main" id="{9F60137B-8D46-9F4D-5A3D-5E02D7D74549}"/>
                </a:ext>
              </a:extLst>
            </p:cNvPr>
            <p:cNvSpPr/>
            <p:nvPr/>
          </p:nvSpPr>
          <p:spPr>
            <a:xfrm>
              <a:off x="998093" y="1020871"/>
              <a:ext cx="3596690" cy="4189956"/>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sp>
          <p:nvSpPr>
            <p:cNvPr id="5" name="TextBox 4">
              <a:extLst>
                <a:ext uri="{FF2B5EF4-FFF2-40B4-BE49-F238E27FC236}">
                  <a16:creationId xmlns:a16="http://schemas.microsoft.com/office/drawing/2014/main" id="{A5C930B8-063D-576F-606C-BC9E04BD7763}"/>
                </a:ext>
              </a:extLst>
            </p:cNvPr>
            <p:cNvSpPr txBox="1"/>
            <p:nvPr/>
          </p:nvSpPr>
          <p:spPr>
            <a:xfrm>
              <a:off x="1580816" y="5398718"/>
              <a:ext cx="2431243"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Myriad Pro"/>
                  <a:ea typeface="+mn-ea"/>
                  <a:cs typeface="+mn-cs"/>
                </a:rPr>
                <a:t>Random images</a:t>
              </a:r>
            </a:p>
          </p:txBody>
        </p:sp>
      </p:grpSp>
      <p:sp>
        <p:nvSpPr>
          <p:cNvPr id="8" name="TextBox 7">
            <a:extLst>
              <a:ext uri="{FF2B5EF4-FFF2-40B4-BE49-F238E27FC236}">
                <a16:creationId xmlns:a16="http://schemas.microsoft.com/office/drawing/2014/main" id="{734DD0AD-010D-BFEB-1526-262F302477FE}"/>
              </a:ext>
            </a:extLst>
          </p:cNvPr>
          <p:cNvSpPr txBox="1"/>
          <p:nvPr/>
        </p:nvSpPr>
        <p:spPr>
          <a:xfrm>
            <a:off x="9817655" y="6426038"/>
            <a:ext cx="23419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yriad Pro"/>
                <a:ea typeface="+mn-ea"/>
                <a:cs typeface="+mn-cs"/>
              </a:rPr>
              <a:t>Slide concept: Steve Seitz</a:t>
            </a:r>
          </a:p>
        </p:txBody>
      </p:sp>
      <p:pic>
        <p:nvPicPr>
          <p:cNvPr id="1026" name="Picture 2" descr="white noise">
            <a:extLst>
              <a:ext uri="{FF2B5EF4-FFF2-40B4-BE49-F238E27FC236}">
                <a16:creationId xmlns:a16="http://schemas.microsoft.com/office/drawing/2014/main" id="{AC94E5EF-CA0B-DCA1-1640-B327AEF7A6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806" r="51304" b="50498"/>
          <a:stretch/>
        </p:blipFill>
        <p:spPr bwMode="auto">
          <a:xfrm>
            <a:off x="3044469" y="2701425"/>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2" descr="white noise">
            <a:extLst>
              <a:ext uri="{FF2B5EF4-FFF2-40B4-BE49-F238E27FC236}">
                <a16:creationId xmlns:a16="http://schemas.microsoft.com/office/drawing/2014/main" id="{FFC96349-1031-6A9B-4A3F-6BA8FA563D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535" b="47535"/>
          <a:stretch/>
        </p:blipFill>
        <p:spPr bwMode="auto">
          <a:xfrm>
            <a:off x="1681883" y="1768780"/>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6" name="Picture 2" descr="white noise">
            <a:extLst>
              <a:ext uri="{FF2B5EF4-FFF2-40B4-BE49-F238E27FC236}">
                <a16:creationId xmlns:a16="http://schemas.microsoft.com/office/drawing/2014/main" id="{58BF9974-2204-2CC6-4DFB-365B84B919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7535" r="47535"/>
          <a:stretch/>
        </p:blipFill>
        <p:spPr bwMode="auto">
          <a:xfrm>
            <a:off x="1587632" y="3373991"/>
            <a:ext cx="1031464" cy="10314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314E704D-3B2F-18FF-B687-F0523D2D6CA9}"/>
              </a:ext>
            </a:extLst>
          </p:cNvPr>
          <p:cNvSpPr/>
          <p:nvPr/>
        </p:nvSpPr>
        <p:spPr>
          <a:xfrm>
            <a:off x="6188770" y="112715"/>
            <a:ext cx="2853630" cy="2230435"/>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Myriad Pro"/>
                <a:ea typeface="+mn-ea"/>
                <a:cs typeface="+mn-cs"/>
              </a:rPr>
              <a:t>cat images</a:t>
            </a:r>
          </a:p>
        </p:txBody>
      </p:sp>
      <p:cxnSp>
        <p:nvCxnSpPr>
          <p:cNvPr id="6" name="Straight Arrow Connector 5">
            <a:extLst>
              <a:ext uri="{FF2B5EF4-FFF2-40B4-BE49-F238E27FC236}">
                <a16:creationId xmlns:a16="http://schemas.microsoft.com/office/drawing/2014/main" id="{279D544A-4DAF-7698-D96B-1D56619D875B}"/>
              </a:ext>
            </a:extLst>
          </p:cNvPr>
          <p:cNvCxnSpPr>
            <a:cxnSpLocks/>
          </p:cNvCxnSpPr>
          <p:nvPr/>
        </p:nvCxnSpPr>
        <p:spPr>
          <a:xfrm flipV="1">
            <a:off x="4472721" y="1390650"/>
            <a:ext cx="1464529" cy="50800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D605389-613D-A33A-105D-2F346DFC5502}"/>
              </a:ext>
            </a:extLst>
          </p:cNvPr>
          <p:cNvCxnSpPr>
            <a:cxnSpLocks/>
          </p:cNvCxnSpPr>
          <p:nvPr/>
        </p:nvCxnSpPr>
        <p:spPr>
          <a:xfrm flipV="1">
            <a:off x="4928295" y="3304141"/>
            <a:ext cx="1708150" cy="60219"/>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8E449E1-F60C-4516-ECDD-5C7DE99DD900}"/>
              </a:ext>
            </a:extLst>
          </p:cNvPr>
          <p:cNvSpPr/>
          <p:nvPr/>
        </p:nvSpPr>
        <p:spPr>
          <a:xfrm>
            <a:off x="6920878" y="2483942"/>
            <a:ext cx="2534272" cy="1780098"/>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Myriad Pro"/>
                <a:ea typeface="+mn-ea"/>
                <a:cs typeface="+mn-cs"/>
              </a:rPr>
              <a:t>dog images</a:t>
            </a:r>
          </a:p>
        </p:txBody>
      </p:sp>
      <p:sp>
        <p:nvSpPr>
          <p:cNvPr id="20" name="Oval 19">
            <a:extLst>
              <a:ext uri="{FF2B5EF4-FFF2-40B4-BE49-F238E27FC236}">
                <a16:creationId xmlns:a16="http://schemas.microsoft.com/office/drawing/2014/main" id="{90287887-513B-70B2-D85C-89315AE30014}"/>
              </a:ext>
            </a:extLst>
          </p:cNvPr>
          <p:cNvSpPr/>
          <p:nvPr/>
        </p:nvSpPr>
        <p:spPr>
          <a:xfrm>
            <a:off x="5782370" y="4391503"/>
            <a:ext cx="2534272" cy="2353782"/>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Myriad Pro"/>
                <a:ea typeface="+mn-ea"/>
                <a:cs typeface="+mn-cs"/>
              </a:rPr>
              <a:t>llama images</a:t>
            </a:r>
          </a:p>
        </p:txBody>
      </p:sp>
      <p:cxnSp>
        <p:nvCxnSpPr>
          <p:cNvPr id="21" name="Straight Arrow Connector 20">
            <a:extLst>
              <a:ext uri="{FF2B5EF4-FFF2-40B4-BE49-F238E27FC236}">
                <a16:creationId xmlns:a16="http://schemas.microsoft.com/office/drawing/2014/main" id="{58ECE7AA-7111-DB0F-B1B0-990C16AB52E7}"/>
              </a:ext>
            </a:extLst>
          </p:cNvPr>
          <p:cNvCxnSpPr>
            <a:cxnSpLocks/>
          </p:cNvCxnSpPr>
          <p:nvPr/>
        </p:nvCxnSpPr>
        <p:spPr>
          <a:xfrm>
            <a:off x="4413250" y="4362991"/>
            <a:ext cx="1282700" cy="761459"/>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7BEE407E-DCE3-4EAB-EFDF-2B909496D195}"/>
              </a:ext>
            </a:extLst>
          </p:cNvPr>
          <p:cNvSpPr/>
          <p:nvPr/>
        </p:nvSpPr>
        <p:spPr>
          <a:xfrm>
            <a:off x="5870087" y="1917893"/>
            <a:ext cx="5455698" cy="3151496"/>
          </a:xfrm>
          <a:prstGeom prst="rect">
            <a:avLst/>
          </a:prstGeom>
          <a:solidFill>
            <a:schemeClr val="accent6">
              <a:lumMod val="40000"/>
              <a:lumOff val="6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Myriad Pro"/>
                <a:ea typeface="+mn-ea"/>
                <a:cs typeface="+mn-cs"/>
              </a:rPr>
              <a:t>How can we avoid training a separate diffusion network for each concept?</a:t>
            </a:r>
          </a:p>
        </p:txBody>
      </p:sp>
    </p:spTree>
    <p:extLst>
      <p:ext uri="{BB962C8B-B14F-4D97-AF65-F5344CB8AC3E}">
        <p14:creationId xmlns:p14="http://schemas.microsoft.com/office/powerpoint/2010/main" val="306197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7"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7C25220-FBC0-C0BD-28A8-457F98DEEF5D}"/>
              </a:ext>
            </a:extLst>
          </p:cNvPr>
          <p:cNvSpPr>
            <a:spLocks noGrp="1"/>
          </p:cNvSpPr>
          <p:nvPr>
            <p:ph type="title"/>
          </p:nvPr>
        </p:nvSpPr>
        <p:spPr/>
        <p:txBody>
          <a:bodyPr/>
          <a:lstStyle/>
          <a:p>
            <a:r>
              <a:rPr lang="en-US" dirty="0"/>
              <a:t>Idea 1: add a text label as conditioning</a:t>
            </a:r>
          </a:p>
        </p:txBody>
      </p:sp>
      <p:sp>
        <p:nvSpPr>
          <p:cNvPr id="8" name="Rectangle: Rounded Corners 7">
            <a:extLst>
              <a:ext uri="{FF2B5EF4-FFF2-40B4-BE49-F238E27FC236}">
                <a16:creationId xmlns:a16="http://schemas.microsoft.com/office/drawing/2014/main" id="{7E5BF13B-5304-FC0F-0D54-D4A3090D876E}"/>
              </a:ext>
            </a:extLst>
          </p:cNvPr>
          <p:cNvSpPr/>
          <p:nvPr/>
        </p:nvSpPr>
        <p:spPr>
          <a:xfrm>
            <a:off x="4729494" y="3327400"/>
            <a:ext cx="2534906" cy="2184400"/>
          </a:xfrm>
          <a:prstGeom prst="roundRect">
            <a:avLst/>
          </a:prstGeom>
          <a:solidFill>
            <a:schemeClr val="accent6">
              <a:lumMod val="20000"/>
              <a:lumOff val="80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Myriad Pro"/>
                <a:ea typeface="+mn-ea"/>
                <a:cs typeface="+mn-cs"/>
              </a:rPr>
              <a:t>Diffusion neural network</a:t>
            </a:r>
          </a:p>
        </p:txBody>
      </p:sp>
      <p:grpSp>
        <p:nvGrpSpPr>
          <p:cNvPr id="18" name="Group 17">
            <a:extLst>
              <a:ext uri="{FF2B5EF4-FFF2-40B4-BE49-F238E27FC236}">
                <a16:creationId xmlns:a16="http://schemas.microsoft.com/office/drawing/2014/main" id="{AD4CC613-8C81-7C5D-A319-DF62C9B4AACF}"/>
              </a:ext>
            </a:extLst>
          </p:cNvPr>
          <p:cNvGrpSpPr/>
          <p:nvPr/>
        </p:nvGrpSpPr>
        <p:grpSpPr>
          <a:xfrm>
            <a:off x="5412780" y="1827143"/>
            <a:ext cx="1168333" cy="1297057"/>
            <a:chOff x="5511833" y="1827143"/>
            <a:chExt cx="1168333" cy="1297057"/>
          </a:xfrm>
        </p:grpSpPr>
        <p:sp>
          <p:nvSpPr>
            <p:cNvPr id="15" name="TextBox 14">
              <a:extLst>
                <a:ext uri="{FF2B5EF4-FFF2-40B4-BE49-F238E27FC236}">
                  <a16:creationId xmlns:a16="http://schemas.microsoft.com/office/drawing/2014/main" id="{20E4FC47-6E95-FFCD-771E-4BD606A341A7}"/>
                </a:ext>
              </a:extLst>
            </p:cNvPr>
            <p:cNvSpPr txBox="1"/>
            <p:nvPr/>
          </p:nvSpPr>
          <p:spPr>
            <a:xfrm>
              <a:off x="5511833" y="1827143"/>
              <a:ext cx="1168333"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Myriad Pro"/>
                  <a:ea typeface="+mn-ea"/>
                  <a:cs typeface="+mn-cs"/>
                </a:rPr>
                <a:t>“cat”</a:t>
              </a:r>
            </a:p>
          </p:txBody>
        </p:sp>
        <p:cxnSp>
          <p:nvCxnSpPr>
            <p:cNvPr id="17" name="Straight Arrow Connector 16">
              <a:extLst>
                <a:ext uri="{FF2B5EF4-FFF2-40B4-BE49-F238E27FC236}">
                  <a16:creationId xmlns:a16="http://schemas.microsoft.com/office/drawing/2014/main" id="{618AFF11-4D12-CB60-987F-365D89CE1646}"/>
                </a:ext>
              </a:extLst>
            </p:cNvPr>
            <p:cNvCxnSpPr>
              <a:stCxn id="15" idx="2"/>
            </p:cNvCxnSpPr>
            <p:nvPr/>
          </p:nvCxnSpPr>
          <p:spPr>
            <a:xfrm>
              <a:off x="6096000" y="2535029"/>
              <a:ext cx="0" cy="58917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25194997-7A08-7CC0-119C-468788D183A8}"/>
              </a:ext>
            </a:extLst>
          </p:cNvPr>
          <p:cNvGrpSpPr/>
          <p:nvPr/>
        </p:nvGrpSpPr>
        <p:grpSpPr>
          <a:xfrm>
            <a:off x="1192544" y="3327400"/>
            <a:ext cx="3301986" cy="2235172"/>
            <a:chOff x="1192544" y="3327400"/>
            <a:chExt cx="3301986" cy="2235172"/>
          </a:xfrm>
        </p:grpSpPr>
        <p:sp>
          <p:nvSpPr>
            <p:cNvPr id="11" name="Arrow: Right 10">
              <a:extLst>
                <a:ext uri="{FF2B5EF4-FFF2-40B4-BE49-F238E27FC236}">
                  <a16:creationId xmlns:a16="http://schemas.microsoft.com/office/drawing/2014/main" id="{6EAF02B3-E1F6-B852-79E6-7E5321BFF6CC}"/>
                </a:ext>
              </a:extLst>
            </p:cNvPr>
            <p:cNvSpPr/>
            <p:nvPr/>
          </p:nvSpPr>
          <p:spPr>
            <a:xfrm>
              <a:off x="3662680" y="4044936"/>
              <a:ext cx="831850" cy="800100"/>
            </a:xfrm>
            <a:prstGeom prst="right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pic>
          <p:nvPicPr>
            <p:cNvPr id="20" name="Picture 19">
              <a:extLst>
                <a:ext uri="{FF2B5EF4-FFF2-40B4-BE49-F238E27FC236}">
                  <a16:creationId xmlns:a16="http://schemas.microsoft.com/office/drawing/2014/main" id="{1117EC55-0DE8-E85F-E641-07B588DE0D28}"/>
                </a:ext>
              </a:extLst>
            </p:cNvPr>
            <p:cNvPicPr>
              <a:picLocks noChangeAspect="1"/>
            </p:cNvPicPr>
            <p:nvPr/>
          </p:nvPicPr>
          <p:blipFill>
            <a:blip r:embed="rId2"/>
            <a:stretch>
              <a:fillRect/>
            </a:stretch>
          </p:blipFill>
          <p:spPr>
            <a:xfrm>
              <a:off x="1192544" y="3327400"/>
              <a:ext cx="2235172" cy="2235172"/>
            </a:xfrm>
            <a:prstGeom prst="rect">
              <a:avLst/>
            </a:prstGeom>
          </p:spPr>
        </p:pic>
      </p:grpSp>
      <p:grpSp>
        <p:nvGrpSpPr>
          <p:cNvPr id="24" name="Group 23">
            <a:extLst>
              <a:ext uri="{FF2B5EF4-FFF2-40B4-BE49-F238E27FC236}">
                <a16:creationId xmlns:a16="http://schemas.microsoft.com/office/drawing/2014/main" id="{A854C4B5-6BFC-4A4E-E933-37A6A56269C9}"/>
              </a:ext>
            </a:extLst>
          </p:cNvPr>
          <p:cNvGrpSpPr/>
          <p:nvPr/>
        </p:nvGrpSpPr>
        <p:grpSpPr>
          <a:xfrm>
            <a:off x="7499364" y="3327400"/>
            <a:ext cx="3301986" cy="2235172"/>
            <a:chOff x="7499364" y="3327400"/>
            <a:chExt cx="3301986" cy="2235172"/>
          </a:xfrm>
        </p:grpSpPr>
        <p:sp>
          <p:nvSpPr>
            <p:cNvPr id="14" name="Arrow: Right 13">
              <a:extLst>
                <a:ext uri="{FF2B5EF4-FFF2-40B4-BE49-F238E27FC236}">
                  <a16:creationId xmlns:a16="http://schemas.microsoft.com/office/drawing/2014/main" id="{50AB471D-657D-9584-69DA-CF0BBAABCEB6}"/>
                </a:ext>
              </a:extLst>
            </p:cNvPr>
            <p:cNvSpPr/>
            <p:nvPr/>
          </p:nvSpPr>
          <p:spPr>
            <a:xfrm>
              <a:off x="7499364" y="4019550"/>
              <a:ext cx="831850" cy="800100"/>
            </a:xfrm>
            <a:prstGeom prst="right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pic>
          <p:nvPicPr>
            <p:cNvPr id="22" name="Picture 21" descr="Background pattern&#10;&#10;Description automatically generated with medium confidence">
              <a:extLst>
                <a:ext uri="{FF2B5EF4-FFF2-40B4-BE49-F238E27FC236}">
                  <a16:creationId xmlns:a16="http://schemas.microsoft.com/office/drawing/2014/main" id="{5B879439-C6CA-23B0-F53C-69C6682711C1}"/>
                </a:ext>
              </a:extLst>
            </p:cNvPr>
            <p:cNvPicPr>
              <a:picLocks noChangeAspect="1"/>
            </p:cNvPicPr>
            <p:nvPr/>
          </p:nvPicPr>
          <p:blipFill>
            <a:blip r:embed="rId3"/>
            <a:stretch>
              <a:fillRect/>
            </a:stretch>
          </p:blipFill>
          <p:spPr>
            <a:xfrm>
              <a:off x="8566178" y="3327400"/>
              <a:ext cx="2235172" cy="2235172"/>
            </a:xfrm>
            <a:prstGeom prst="rect">
              <a:avLst/>
            </a:prstGeom>
          </p:spPr>
        </p:pic>
      </p:grpSp>
    </p:spTree>
    <p:extLst>
      <p:ext uri="{BB962C8B-B14F-4D97-AF65-F5344CB8AC3E}">
        <p14:creationId xmlns:p14="http://schemas.microsoft.com/office/powerpoint/2010/main" val="899509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7C25220-FBC0-C0BD-28A8-457F98DEEF5D}"/>
              </a:ext>
            </a:extLst>
          </p:cNvPr>
          <p:cNvSpPr>
            <a:spLocks noGrp="1"/>
          </p:cNvSpPr>
          <p:nvPr>
            <p:ph type="title"/>
          </p:nvPr>
        </p:nvSpPr>
        <p:spPr/>
        <p:txBody>
          <a:bodyPr/>
          <a:lstStyle/>
          <a:p>
            <a:r>
              <a:rPr lang="en-US" dirty="0"/>
              <a:t>Idea 1: add a text label as conditioning</a:t>
            </a:r>
          </a:p>
        </p:txBody>
      </p:sp>
      <p:sp>
        <p:nvSpPr>
          <p:cNvPr id="8" name="Rectangle: Rounded Corners 7">
            <a:extLst>
              <a:ext uri="{FF2B5EF4-FFF2-40B4-BE49-F238E27FC236}">
                <a16:creationId xmlns:a16="http://schemas.microsoft.com/office/drawing/2014/main" id="{7E5BF13B-5304-FC0F-0D54-D4A3090D876E}"/>
              </a:ext>
            </a:extLst>
          </p:cNvPr>
          <p:cNvSpPr/>
          <p:nvPr/>
        </p:nvSpPr>
        <p:spPr>
          <a:xfrm>
            <a:off x="4729494" y="3327400"/>
            <a:ext cx="2534906" cy="2184400"/>
          </a:xfrm>
          <a:prstGeom prst="roundRect">
            <a:avLst/>
          </a:prstGeom>
          <a:solidFill>
            <a:schemeClr val="accent6">
              <a:lumMod val="20000"/>
              <a:lumOff val="80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Myriad Pro"/>
                <a:ea typeface="+mn-ea"/>
                <a:cs typeface="+mn-cs"/>
              </a:rPr>
              <a:t>Diffusion neural network</a:t>
            </a:r>
          </a:p>
        </p:txBody>
      </p:sp>
      <p:grpSp>
        <p:nvGrpSpPr>
          <p:cNvPr id="18" name="Group 17">
            <a:extLst>
              <a:ext uri="{FF2B5EF4-FFF2-40B4-BE49-F238E27FC236}">
                <a16:creationId xmlns:a16="http://schemas.microsoft.com/office/drawing/2014/main" id="{AD4CC613-8C81-7C5D-A319-DF62C9B4AACF}"/>
              </a:ext>
            </a:extLst>
          </p:cNvPr>
          <p:cNvGrpSpPr/>
          <p:nvPr/>
        </p:nvGrpSpPr>
        <p:grpSpPr>
          <a:xfrm>
            <a:off x="5147708" y="1827143"/>
            <a:ext cx="1698478" cy="1297057"/>
            <a:chOff x="5246761" y="1827143"/>
            <a:chExt cx="1698478" cy="1297057"/>
          </a:xfrm>
        </p:grpSpPr>
        <p:sp>
          <p:nvSpPr>
            <p:cNvPr id="15" name="TextBox 14">
              <a:extLst>
                <a:ext uri="{FF2B5EF4-FFF2-40B4-BE49-F238E27FC236}">
                  <a16:creationId xmlns:a16="http://schemas.microsoft.com/office/drawing/2014/main" id="{20E4FC47-6E95-FFCD-771E-4BD606A341A7}"/>
                </a:ext>
              </a:extLst>
            </p:cNvPr>
            <p:cNvSpPr txBox="1"/>
            <p:nvPr/>
          </p:nvSpPr>
          <p:spPr>
            <a:xfrm>
              <a:off x="5246761" y="1827143"/>
              <a:ext cx="1698478"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Myriad Pro"/>
                  <a:ea typeface="+mn-ea"/>
                  <a:cs typeface="+mn-cs"/>
                </a:rPr>
                <a:t>“llama”</a:t>
              </a:r>
            </a:p>
          </p:txBody>
        </p:sp>
        <p:cxnSp>
          <p:nvCxnSpPr>
            <p:cNvPr id="17" name="Straight Arrow Connector 16">
              <a:extLst>
                <a:ext uri="{FF2B5EF4-FFF2-40B4-BE49-F238E27FC236}">
                  <a16:creationId xmlns:a16="http://schemas.microsoft.com/office/drawing/2014/main" id="{618AFF11-4D12-CB60-987F-365D89CE1646}"/>
                </a:ext>
              </a:extLst>
            </p:cNvPr>
            <p:cNvCxnSpPr>
              <a:stCxn id="15" idx="2"/>
            </p:cNvCxnSpPr>
            <p:nvPr/>
          </p:nvCxnSpPr>
          <p:spPr>
            <a:xfrm>
              <a:off x="6096000" y="2535029"/>
              <a:ext cx="0" cy="58917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25194997-7A08-7CC0-119C-468788D183A8}"/>
              </a:ext>
            </a:extLst>
          </p:cNvPr>
          <p:cNvGrpSpPr/>
          <p:nvPr/>
        </p:nvGrpSpPr>
        <p:grpSpPr>
          <a:xfrm>
            <a:off x="1192544" y="3327400"/>
            <a:ext cx="3301986" cy="2235172"/>
            <a:chOff x="1192544" y="3327400"/>
            <a:chExt cx="3301986" cy="2235172"/>
          </a:xfrm>
        </p:grpSpPr>
        <p:sp>
          <p:nvSpPr>
            <p:cNvPr id="11" name="Arrow: Right 10">
              <a:extLst>
                <a:ext uri="{FF2B5EF4-FFF2-40B4-BE49-F238E27FC236}">
                  <a16:creationId xmlns:a16="http://schemas.microsoft.com/office/drawing/2014/main" id="{6EAF02B3-E1F6-B852-79E6-7E5321BFF6CC}"/>
                </a:ext>
              </a:extLst>
            </p:cNvPr>
            <p:cNvSpPr/>
            <p:nvPr/>
          </p:nvSpPr>
          <p:spPr>
            <a:xfrm>
              <a:off x="3662680" y="4044936"/>
              <a:ext cx="831850" cy="800100"/>
            </a:xfrm>
            <a:prstGeom prst="right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yriad Pro"/>
                <a:ea typeface="+mn-ea"/>
                <a:cs typeface="+mn-cs"/>
              </a:endParaRPr>
            </a:p>
          </p:txBody>
        </p:sp>
        <p:pic>
          <p:nvPicPr>
            <p:cNvPr id="20" name="Picture 19">
              <a:extLst>
                <a:ext uri="{FF2B5EF4-FFF2-40B4-BE49-F238E27FC236}">
                  <a16:creationId xmlns:a16="http://schemas.microsoft.com/office/drawing/2014/main" id="{1117EC55-0DE8-E85F-E641-07B588DE0D28}"/>
                </a:ext>
              </a:extLst>
            </p:cNvPr>
            <p:cNvPicPr>
              <a:picLocks noChangeAspect="1"/>
            </p:cNvPicPr>
            <p:nvPr/>
          </p:nvPicPr>
          <p:blipFill>
            <a:blip r:embed="rId2"/>
            <a:stretch>
              <a:fillRect/>
            </a:stretch>
          </p:blipFill>
          <p:spPr>
            <a:xfrm>
              <a:off x="1192544" y="3327400"/>
              <a:ext cx="2235172" cy="2235172"/>
            </a:xfrm>
            <a:prstGeom prst="rect">
              <a:avLst/>
            </a:prstGeom>
          </p:spPr>
        </p:pic>
      </p:grpSp>
      <p:grpSp>
        <p:nvGrpSpPr>
          <p:cNvPr id="4" name="Group 3">
            <a:extLst>
              <a:ext uri="{FF2B5EF4-FFF2-40B4-BE49-F238E27FC236}">
                <a16:creationId xmlns:a16="http://schemas.microsoft.com/office/drawing/2014/main" id="{55E296F5-437E-085B-6EDB-62482410A24B}"/>
              </a:ext>
            </a:extLst>
          </p:cNvPr>
          <p:cNvGrpSpPr/>
          <p:nvPr/>
        </p:nvGrpSpPr>
        <p:grpSpPr>
          <a:xfrm>
            <a:off x="7499364" y="3333750"/>
            <a:ext cx="3301986" cy="2235172"/>
            <a:chOff x="7499364" y="3333750"/>
            <a:chExt cx="3301986" cy="2235172"/>
          </a:xfrm>
        </p:grpSpPr>
        <p:sp>
          <p:nvSpPr>
            <p:cNvPr id="14" name="Arrow: Right 13">
              <a:extLst>
                <a:ext uri="{FF2B5EF4-FFF2-40B4-BE49-F238E27FC236}">
                  <a16:creationId xmlns:a16="http://schemas.microsoft.com/office/drawing/2014/main" id="{50AB471D-657D-9584-69DA-CF0BBAABCEB6}"/>
                </a:ext>
              </a:extLst>
            </p:cNvPr>
            <p:cNvSpPr/>
            <p:nvPr/>
          </p:nvSpPr>
          <p:spPr>
            <a:xfrm>
              <a:off x="7499364" y="4019550"/>
              <a:ext cx="831850" cy="800100"/>
            </a:xfrm>
            <a:prstGeom prst="right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yriad Pro"/>
                <a:ea typeface="+mn-ea"/>
                <a:cs typeface="+mn-cs"/>
              </a:endParaRPr>
            </a:p>
          </p:txBody>
        </p:sp>
        <p:pic>
          <p:nvPicPr>
            <p:cNvPr id="3" name="Picture 2" descr="A close up of a person's face&#10;&#10;Description automatically generated with low confidence">
              <a:extLst>
                <a:ext uri="{FF2B5EF4-FFF2-40B4-BE49-F238E27FC236}">
                  <a16:creationId xmlns:a16="http://schemas.microsoft.com/office/drawing/2014/main" id="{0039C14F-EB50-91D1-6F40-7D7D2067D6D8}"/>
                </a:ext>
              </a:extLst>
            </p:cNvPr>
            <p:cNvPicPr>
              <a:picLocks noChangeAspect="1"/>
            </p:cNvPicPr>
            <p:nvPr/>
          </p:nvPicPr>
          <p:blipFill>
            <a:blip r:embed="rId3"/>
            <a:stretch>
              <a:fillRect/>
            </a:stretch>
          </p:blipFill>
          <p:spPr>
            <a:xfrm>
              <a:off x="8566178" y="3333750"/>
              <a:ext cx="2235172" cy="2235172"/>
            </a:xfrm>
            <a:prstGeom prst="rect">
              <a:avLst/>
            </a:prstGeom>
          </p:spPr>
        </p:pic>
      </p:grpSp>
    </p:spTree>
    <p:extLst>
      <p:ext uri="{BB962C8B-B14F-4D97-AF65-F5344CB8AC3E}">
        <p14:creationId xmlns:p14="http://schemas.microsoft.com/office/powerpoint/2010/main" val="2627695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58C79-4638-7173-F7B2-064B9A4CB22E}"/>
              </a:ext>
            </a:extLst>
          </p:cNvPr>
          <p:cNvSpPr>
            <a:spLocks noGrp="1"/>
          </p:cNvSpPr>
          <p:nvPr>
            <p:ph type="title"/>
          </p:nvPr>
        </p:nvSpPr>
        <p:spPr/>
        <p:txBody>
          <a:bodyPr>
            <a:normAutofit fontScale="90000"/>
          </a:bodyPr>
          <a:lstStyle/>
          <a:p>
            <a:r>
              <a:rPr lang="en-US" dirty="0"/>
              <a:t>Idea 2: condition using large language model</a:t>
            </a:r>
          </a:p>
        </p:txBody>
      </p:sp>
      <p:sp>
        <p:nvSpPr>
          <p:cNvPr id="4" name="Rectangle: Rounded Corners 3">
            <a:extLst>
              <a:ext uri="{FF2B5EF4-FFF2-40B4-BE49-F238E27FC236}">
                <a16:creationId xmlns:a16="http://schemas.microsoft.com/office/drawing/2014/main" id="{8C32284F-D724-7E00-716F-05F06AE269E3}"/>
              </a:ext>
            </a:extLst>
          </p:cNvPr>
          <p:cNvSpPr/>
          <p:nvPr/>
        </p:nvSpPr>
        <p:spPr>
          <a:xfrm>
            <a:off x="6380494" y="2990850"/>
            <a:ext cx="2534906" cy="2184400"/>
          </a:xfrm>
          <a:prstGeom prst="roundRect">
            <a:avLst/>
          </a:prstGeom>
          <a:solidFill>
            <a:schemeClr val="accent6">
              <a:lumMod val="20000"/>
              <a:lumOff val="80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Myriad Pro"/>
                <a:ea typeface="+mn-ea"/>
                <a:cs typeface="+mn-cs"/>
              </a:rPr>
              <a:t>Diffusion neural network</a:t>
            </a:r>
          </a:p>
        </p:txBody>
      </p:sp>
      <p:sp>
        <p:nvSpPr>
          <p:cNvPr id="8" name="Rectangle: Rounded Corners 7">
            <a:extLst>
              <a:ext uri="{FF2B5EF4-FFF2-40B4-BE49-F238E27FC236}">
                <a16:creationId xmlns:a16="http://schemas.microsoft.com/office/drawing/2014/main" id="{1424705C-3EA2-D374-E9F5-D0475F6BBBEC}"/>
              </a:ext>
            </a:extLst>
          </p:cNvPr>
          <p:cNvSpPr/>
          <p:nvPr/>
        </p:nvSpPr>
        <p:spPr>
          <a:xfrm>
            <a:off x="2887994" y="2990850"/>
            <a:ext cx="2534906" cy="2184400"/>
          </a:xfrm>
          <a:prstGeom prst="roundRect">
            <a:avLst/>
          </a:prstGeom>
          <a:solidFill>
            <a:schemeClr val="accent5">
              <a:lumMod val="20000"/>
              <a:lumOff val="80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Myriad Pro"/>
                <a:ea typeface="+mn-ea"/>
                <a:cs typeface="+mn-cs"/>
              </a:rPr>
              <a:t>Large Language Model</a:t>
            </a:r>
          </a:p>
        </p:txBody>
      </p:sp>
      <p:cxnSp>
        <p:nvCxnSpPr>
          <p:cNvPr id="13" name="Connector: Elbow 12">
            <a:extLst>
              <a:ext uri="{FF2B5EF4-FFF2-40B4-BE49-F238E27FC236}">
                <a16:creationId xmlns:a16="http://schemas.microsoft.com/office/drawing/2014/main" id="{641A0AC5-2623-2DF4-093E-533A014FE008}"/>
              </a:ext>
            </a:extLst>
          </p:cNvPr>
          <p:cNvCxnSpPr>
            <a:stCxn id="8" idx="0"/>
            <a:endCxn id="4" idx="0"/>
          </p:cNvCxnSpPr>
          <p:nvPr/>
        </p:nvCxnSpPr>
        <p:spPr>
          <a:xfrm rot="5400000" flipH="1" flipV="1">
            <a:off x="5901697" y="1244600"/>
            <a:ext cx="12700" cy="3492500"/>
          </a:xfrm>
          <a:prstGeom prst="bentConnector3">
            <a:avLst>
              <a:gd name="adj1" fmla="val 6450000"/>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8968C338-1FD8-D1AA-65AB-390128D86004}"/>
              </a:ext>
            </a:extLst>
          </p:cNvPr>
          <p:cNvGrpSpPr/>
          <p:nvPr/>
        </p:nvGrpSpPr>
        <p:grpSpPr>
          <a:xfrm>
            <a:off x="1755944" y="5175250"/>
            <a:ext cx="4799006" cy="1375567"/>
            <a:chOff x="1755944" y="5175250"/>
            <a:chExt cx="4799006" cy="1375567"/>
          </a:xfrm>
        </p:grpSpPr>
        <p:sp>
          <p:nvSpPr>
            <p:cNvPr id="17" name="TextBox 16">
              <a:extLst>
                <a:ext uri="{FF2B5EF4-FFF2-40B4-BE49-F238E27FC236}">
                  <a16:creationId xmlns:a16="http://schemas.microsoft.com/office/drawing/2014/main" id="{8B8AA089-DD98-DCCA-9208-43218E46BD26}"/>
                </a:ext>
              </a:extLst>
            </p:cNvPr>
            <p:cNvSpPr txBox="1"/>
            <p:nvPr/>
          </p:nvSpPr>
          <p:spPr>
            <a:xfrm>
              <a:off x="1755944" y="5966042"/>
              <a:ext cx="4799006"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Myriad Pro"/>
                  <a:ea typeface="+mn-ea"/>
                  <a:cs typeface="+mn-cs"/>
                </a:rPr>
                <a:t>“llama riding a skateboard”</a:t>
              </a:r>
            </a:p>
          </p:txBody>
        </p:sp>
        <p:cxnSp>
          <p:nvCxnSpPr>
            <p:cNvPr id="19" name="Straight Arrow Connector 18">
              <a:extLst>
                <a:ext uri="{FF2B5EF4-FFF2-40B4-BE49-F238E27FC236}">
                  <a16:creationId xmlns:a16="http://schemas.microsoft.com/office/drawing/2014/main" id="{9FCA7E07-77E0-CF77-BC4A-DC49388D9500}"/>
                </a:ext>
              </a:extLst>
            </p:cNvPr>
            <p:cNvCxnSpPr>
              <a:stCxn id="17" idx="0"/>
              <a:endCxn id="8" idx="2"/>
            </p:cNvCxnSpPr>
            <p:nvPr/>
          </p:nvCxnSpPr>
          <p:spPr>
            <a:xfrm flipV="1">
              <a:off x="4155447" y="5175250"/>
              <a:ext cx="0" cy="790792"/>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17C2C653-C588-BE6F-213E-FF12DE3B4AE2}"/>
              </a:ext>
            </a:extLst>
          </p:cNvPr>
          <p:cNvSpPr txBox="1"/>
          <p:nvPr/>
        </p:nvSpPr>
        <p:spPr>
          <a:xfrm>
            <a:off x="3661444" y="1520646"/>
            <a:ext cx="449321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Myriad Pro"/>
                <a:ea typeface="+mn-ea"/>
                <a:cs typeface="+mn-cs"/>
              </a:rPr>
              <a:t>language representation</a:t>
            </a:r>
          </a:p>
        </p:txBody>
      </p:sp>
    </p:spTree>
    <p:extLst>
      <p:ext uri="{BB962C8B-B14F-4D97-AF65-F5344CB8AC3E}">
        <p14:creationId xmlns:p14="http://schemas.microsoft.com/office/powerpoint/2010/main" val="34126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8BDFD-0F0A-716B-553B-D6E9DF1E5BA2}"/>
              </a:ext>
            </a:extLst>
          </p:cNvPr>
          <p:cNvSpPr>
            <a:spLocks noGrp="1"/>
          </p:cNvSpPr>
          <p:nvPr>
            <p:ph type="title"/>
          </p:nvPr>
        </p:nvSpPr>
        <p:spPr/>
        <p:txBody>
          <a:bodyPr/>
          <a:lstStyle/>
          <a:p>
            <a:r>
              <a:rPr lang="en-US" dirty="0"/>
              <a:t>Training on images + captions</a:t>
            </a:r>
          </a:p>
        </p:txBody>
      </p:sp>
      <p:grpSp>
        <p:nvGrpSpPr>
          <p:cNvPr id="8" name="Group 7">
            <a:extLst>
              <a:ext uri="{FF2B5EF4-FFF2-40B4-BE49-F238E27FC236}">
                <a16:creationId xmlns:a16="http://schemas.microsoft.com/office/drawing/2014/main" id="{CEDF0180-6AF7-7D11-BF2C-0DC6BA3A9653}"/>
              </a:ext>
            </a:extLst>
          </p:cNvPr>
          <p:cNvGrpSpPr/>
          <p:nvPr/>
        </p:nvGrpSpPr>
        <p:grpSpPr>
          <a:xfrm>
            <a:off x="2908300" y="1522392"/>
            <a:ext cx="6096000" cy="5060970"/>
            <a:chOff x="3048000" y="1232396"/>
            <a:chExt cx="6096000" cy="5060970"/>
          </a:xfrm>
        </p:grpSpPr>
        <p:sp>
          <p:nvSpPr>
            <p:cNvPr id="5" name="TextBox 4">
              <a:extLst>
                <a:ext uri="{FF2B5EF4-FFF2-40B4-BE49-F238E27FC236}">
                  <a16:creationId xmlns:a16="http://schemas.microsoft.com/office/drawing/2014/main" id="{A6D76A7D-9BC3-F98F-02DD-DFEFF97AD2FA}"/>
                </a:ext>
              </a:extLst>
            </p:cNvPr>
            <p:cNvSpPr txBox="1"/>
            <p:nvPr/>
          </p:nvSpPr>
          <p:spPr>
            <a:xfrm>
              <a:off x="3048000" y="5924034"/>
              <a:ext cx="6096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yriad Pro"/>
                  <a:ea typeface="+mn-ea"/>
                  <a:cs typeface="+mn-cs"/>
                  <a:hlinkClick r:id="rId2"/>
                </a:rPr>
                <a:t>https://en.wikipedia.org/wiki/Llama</a:t>
              </a:r>
              <a:endParaRPr kumimoji="0" lang="en-US" sz="1800" b="0" i="0" u="none" strike="noStrike" kern="1200" cap="none" spc="0" normalizeH="0" baseline="0" noProof="0" dirty="0">
                <a:ln>
                  <a:noFill/>
                </a:ln>
                <a:solidFill>
                  <a:prstClr val="black"/>
                </a:solidFill>
                <a:effectLst/>
                <a:uLnTx/>
                <a:uFillTx/>
                <a:latin typeface="Myriad Pro"/>
                <a:ea typeface="+mn-ea"/>
                <a:cs typeface="+mn-cs"/>
              </a:endParaRPr>
            </a:p>
          </p:txBody>
        </p:sp>
        <p:pic>
          <p:nvPicPr>
            <p:cNvPr id="7" name="Picture 6">
              <a:extLst>
                <a:ext uri="{FF2B5EF4-FFF2-40B4-BE49-F238E27FC236}">
                  <a16:creationId xmlns:a16="http://schemas.microsoft.com/office/drawing/2014/main" id="{3F72912B-43DE-6BA6-DDDB-FC01FAC252B7}"/>
                </a:ext>
              </a:extLst>
            </p:cNvPr>
            <p:cNvPicPr>
              <a:picLocks noChangeAspect="1"/>
            </p:cNvPicPr>
            <p:nvPr/>
          </p:nvPicPr>
          <p:blipFill>
            <a:blip r:embed="rId3"/>
            <a:stretch>
              <a:fillRect/>
            </a:stretch>
          </p:blipFill>
          <p:spPr>
            <a:xfrm>
              <a:off x="3441699" y="1232396"/>
              <a:ext cx="5308602" cy="4691638"/>
            </a:xfrm>
            <a:prstGeom prst="rect">
              <a:avLst/>
            </a:prstGeom>
          </p:spPr>
        </p:pic>
      </p:grpSp>
    </p:spTree>
    <p:extLst>
      <p:ext uri="{BB962C8B-B14F-4D97-AF65-F5344CB8AC3E}">
        <p14:creationId xmlns:p14="http://schemas.microsoft.com/office/powerpoint/2010/main" val="27623777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AFDC-9A6E-AF22-D080-A0DFE782A44E}"/>
              </a:ext>
            </a:extLst>
          </p:cNvPr>
          <p:cNvSpPr>
            <a:spLocks noGrp="1"/>
          </p:cNvSpPr>
          <p:nvPr>
            <p:ph type="title"/>
          </p:nvPr>
        </p:nvSpPr>
        <p:spPr/>
        <p:txBody>
          <a:bodyPr/>
          <a:lstStyle/>
          <a:p>
            <a:r>
              <a:rPr lang="en-US" dirty="0"/>
              <a:t>DALL-E 2</a:t>
            </a:r>
          </a:p>
        </p:txBody>
      </p:sp>
      <p:grpSp>
        <p:nvGrpSpPr>
          <p:cNvPr id="11" name="Group 10">
            <a:extLst>
              <a:ext uri="{FF2B5EF4-FFF2-40B4-BE49-F238E27FC236}">
                <a16:creationId xmlns:a16="http://schemas.microsoft.com/office/drawing/2014/main" id="{33BB9F73-94AF-DB32-50B4-5B148B37F22C}"/>
              </a:ext>
            </a:extLst>
          </p:cNvPr>
          <p:cNvGrpSpPr/>
          <p:nvPr/>
        </p:nvGrpSpPr>
        <p:grpSpPr>
          <a:xfrm>
            <a:off x="609600" y="1873250"/>
            <a:ext cx="4857750" cy="3986212"/>
            <a:chOff x="609600" y="1873250"/>
            <a:chExt cx="4857750" cy="3986212"/>
          </a:xfrm>
        </p:grpSpPr>
        <p:pic>
          <p:nvPicPr>
            <p:cNvPr id="5" name="Picture 4" descr="A dog riding a skateboard&#10;&#10;Description automatically generated with medium confidence">
              <a:extLst>
                <a:ext uri="{FF2B5EF4-FFF2-40B4-BE49-F238E27FC236}">
                  <a16:creationId xmlns:a16="http://schemas.microsoft.com/office/drawing/2014/main" id="{8B26FAC1-8294-F88C-5DCB-DE99E6045377}"/>
                </a:ext>
              </a:extLst>
            </p:cNvPr>
            <p:cNvPicPr>
              <a:picLocks noChangeAspect="1"/>
            </p:cNvPicPr>
            <p:nvPr/>
          </p:nvPicPr>
          <p:blipFill>
            <a:blip r:embed="rId2"/>
            <a:stretch>
              <a:fillRect/>
            </a:stretch>
          </p:blipFill>
          <p:spPr>
            <a:xfrm>
              <a:off x="1416050" y="1873250"/>
              <a:ext cx="3232150" cy="3232150"/>
            </a:xfrm>
            <a:prstGeom prst="rect">
              <a:avLst/>
            </a:prstGeom>
          </p:spPr>
        </p:pic>
        <p:sp>
          <p:nvSpPr>
            <p:cNvPr id="7" name="TextBox 6">
              <a:extLst>
                <a:ext uri="{FF2B5EF4-FFF2-40B4-BE49-F238E27FC236}">
                  <a16:creationId xmlns:a16="http://schemas.microsoft.com/office/drawing/2014/main" id="{A8FA8A51-E930-327C-9205-591984EC3F05}"/>
                </a:ext>
              </a:extLst>
            </p:cNvPr>
            <p:cNvSpPr txBox="1"/>
            <p:nvPr/>
          </p:nvSpPr>
          <p:spPr>
            <a:xfrm>
              <a:off x="609600" y="5336242"/>
              <a:ext cx="485775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“A llama riding a skateboard”</a:t>
              </a:r>
            </a:p>
          </p:txBody>
        </p:sp>
      </p:grpSp>
      <p:grpSp>
        <p:nvGrpSpPr>
          <p:cNvPr id="12" name="Group 11">
            <a:extLst>
              <a:ext uri="{FF2B5EF4-FFF2-40B4-BE49-F238E27FC236}">
                <a16:creationId xmlns:a16="http://schemas.microsoft.com/office/drawing/2014/main" id="{ECD26FD9-FE42-6520-40F1-D1F995E804F2}"/>
              </a:ext>
            </a:extLst>
          </p:cNvPr>
          <p:cNvGrpSpPr/>
          <p:nvPr/>
        </p:nvGrpSpPr>
        <p:grpSpPr>
          <a:xfrm>
            <a:off x="6229350" y="1873250"/>
            <a:ext cx="4857750" cy="4305041"/>
            <a:chOff x="6229350" y="1873250"/>
            <a:chExt cx="4857750" cy="4305041"/>
          </a:xfrm>
        </p:grpSpPr>
        <p:sp>
          <p:nvSpPr>
            <p:cNvPr id="8" name="TextBox 7">
              <a:extLst>
                <a:ext uri="{FF2B5EF4-FFF2-40B4-BE49-F238E27FC236}">
                  <a16:creationId xmlns:a16="http://schemas.microsoft.com/office/drawing/2014/main" id="{6533D2BB-CC66-C80B-59E0-82B357331080}"/>
                </a:ext>
              </a:extLst>
            </p:cNvPr>
            <p:cNvSpPr txBox="1"/>
            <p:nvPr/>
          </p:nvSpPr>
          <p:spPr>
            <a:xfrm>
              <a:off x="6229350" y="5224184"/>
              <a:ext cx="485775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yriad Pro"/>
                  <a:ea typeface="+mn-ea"/>
                  <a:cs typeface="+mn-cs"/>
                </a:rPr>
                <a:t>“A llama riding a skateboard captured with a DSLR”</a:t>
              </a:r>
            </a:p>
          </p:txBody>
        </p:sp>
        <p:pic>
          <p:nvPicPr>
            <p:cNvPr id="10" name="Picture 9" descr="A dog riding a skateboard&#10;&#10;Description automatically generated with medium confidence">
              <a:extLst>
                <a:ext uri="{FF2B5EF4-FFF2-40B4-BE49-F238E27FC236}">
                  <a16:creationId xmlns:a16="http://schemas.microsoft.com/office/drawing/2014/main" id="{FC5C81F7-DBC4-635C-FCB0-78A0CC9972FE}"/>
                </a:ext>
              </a:extLst>
            </p:cNvPr>
            <p:cNvPicPr>
              <a:picLocks noChangeAspect="1"/>
            </p:cNvPicPr>
            <p:nvPr/>
          </p:nvPicPr>
          <p:blipFill>
            <a:blip r:embed="rId3"/>
            <a:stretch>
              <a:fillRect/>
            </a:stretch>
          </p:blipFill>
          <p:spPr>
            <a:xfrm>
              <a:off x="7042150" y="1873250"/>
              <a:ext cx="3232150" cy="3232150"/>
            </a:xfrm>
            <a:prstGeom prst="rect">
              <a:avLst/>
            </a:prstGeom>
          </p:spPr>
        </p:pic>
      </p:grpSp>
    </p:spTree>
    <p:extLst>
      <p:ext uri="{BB962C8B-B14F-4D97-AF65-F5344CB8AC3E}">
        <p14:creationId xmlns:p14="http://schemas.microsoft.com/office/powerpoint/2010/main" val="1111677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EB785-98DA-3A12-6962-B03F2E81D5AE}"/>
              </a:ext>
            </a:extLst>
          </p:cNvPr>
          <p:cNvSpPr>
            <a:spLocks noGrp="1"/>
          </p:cNvSpPr>
          <p:nvPr>
            <p:ph type="title"/>
          </p:nvPr>
        </p:nvSpPr>
        <p:spPr/>
        <p:txBody>
          <a:bodyPr/>
          <a:lstStyle/>
          <a:p>
            <a:r>
              <a:rPr lang="en-US" dirty="0"/>
              <a:t>Imagen</a:t>
            </a:r>
          </a:p>
        </p:txBody>
      </p:sp>
      <p:grpSp>
        <p:nvGrpSpPr>
          <p:cNvPr id="13" name="Group 12">
            <a:extLst>
              <a:ext uri="{FF2B5EF4-FFF2-40B4-BE49-F238E27FC236}">
                <a16:creationId xmlns:a16="http://schemas.microsoft.com/office/drawing/2014/main" id="{96266D16-1F35-F74E-44BE-DDCE93825C72}"/>
              </a:ext>
            </a:extLst>
          </p:cNvPr>
          <p:cNvGrpSpPr/>
          <p:nvPr/>
        </p:nvGrpSpPr>
        <p:grpSpPr>
          <a:xfrm>
            <a:off x="1403350" y="1371600"/>
            <a:ext cx="3975100" cy="5307191"/>
            <a:chOff x="1403350" y="1371600"/>
            <a:chExt cx="3975100" cy="5307191"/>
          </a:xfrm>
        </p:grpSpPr>
        <p:pic>
          <p:nvPicPr>
            <p:cNvPr id="1026" name="Picture 2">
              <a:extLst>
                <a:ext uri="{FF2B5EF4-FFF2-40B4-BE49-F238E27FC236}">
                  <a16:creationId xmlns:a16="http://schemas.microsoft.com/office/drawing/2014/main" id="{5C1058D8-1697-589B-0E35-1FC1D4E504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371600"/>
              <a:ext cx="3975100" cy="39751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62463EA-B762-69D6-A617-53485B72AECF}"/>
                </a:ext>
              </a:extLst>
            </p:cNvPr>
            <p:cNvSpPr txBox="1"/>
            <p:nvPr/>
          </p:nvSpPr>
          <p:spPr>
            <a:xfrm>
              <a:off x="1492250" y="5478462"/>
              <a:ext cx="38862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“Sprouts in the shape of text 'Imagen' coming out of a fairytale book.”</a:t>
              </a:r>
            </a:p>
          </p:txBody>
        </p:sp>
      </p:grpSp>
      <p:grpSp>
        <p:nvGrpSpPr>
          <p:cNvPr id="12" name="Group 11">
            <a:extLst>
              <a:ext uri="{FF2B5EF4-FFF2-40B4-BE49-F238E27FC236}">
                <a16:creationId xmlns:a16="http://schemas.microsoft.com/office/drawing/2014/main" id="{8F90A3B0-020C-BA38-0E89-C45666093EC7}"/>
              </a:ext>
            </a:extLst>
          </p:cNvPr>
          <p:cNvGrpSpPr/>
          <p:nvPr/>
        </p:nvGrpSpPr>
        <p:grpSpPr>
          <a:xfrm>
            <a:off x="6324600" y="1371600"/>
            <a:ext cx="3975100" cy="4969609"/>
            <a:chOff x="5949950" y="1371600"/>
            <a:chExt cx="3975100" cy="4969609"/>
          </a:xfrm>
        </p:grpSpPr>
        <p:sp>
          <p:nvSpPr>
            <p:cNvPr id="11" name="TextBox 10">
              <a:extLst>
                <a:ext uri="{FF2B5EF4-FFF2-40B4-BE49-F238E27FC236}">
                  <a16:creationId xmlns:a16="http://schemas.microsoft.com/office/drawing/2014/main" id="{60FA0C02-0BF7-FE9D-9F73-06C6A77B84EF}"/>
                </a:ext>
              </a:extLst>
            </p:cNvPr>
            <p:cNvSpPr txBox="1"/>
            <p:nvPr/>
          </p:nvSpPr>
          <p:spPr>
            <a:xfrm>
              <a:off x="6146800" y="5510212"/>
              <a:ext cx="3778250" cy="830997"/>
            </a:xfrm>
            <a:prstGeom prst="rect">
              <a:avLst/>
            </a:prstGeom>
            <a:noFill/>
          </p:spPr>
          <p:txBody>
            <a:bodyPr wrap="square">
              <a:spAutoFit/>
            </a:bodyPr>
            <a:lstStyle>
              <a:defPPr>
                <a:defRPr lang="en-US"/>
              </a:defPPr>
              <a:lvl1pPr algn="ctr">
                <a:defRPr sz="24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“A dragon fruit wearing karate belt in the snow.”</a:t>
              </a:r>
            </a:p>
          </p:txBody>
        </p:sp>
        <p:pic>
          <p:nvPicPr>
            <p:cNvPr id="1028" name="Picture 4">
              <a:extLst>
                <a:ext uri="{FF2B5EF4-FFF2-40B4-BE49-F238E27FC236}">
                  <a16:creationId xmlns:a16="http://schemas.microsoft.com/office/drawing/2014/main" id="{1C558B74-69FA-6A5B-73AA-A289440FB8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9950" y="1371600"/>
              <a:ext cx="3975100" cy="39751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1992352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C6206-2118-1892-3092-5A4F3D9B874B}"/>
              </a:ext>
            </a:extLst>
          </p:cNvPr>
          <p:cNvSpPr>
            <a:spLocks noGrp="1"/>
          </p:cNvSpPr>
          <p:nvPr>
            <p:ph type="title"/>
          </p:nvPr>
        </p:nvSpPr>
        <p:spPr/>
        <p:txBody>
          <a:bodyPr/>
          <a:lstStyle/>
          <a:p>
            <a:r>
              <a:rPr lang="en-US" dirty="0"/>
              <a:t>Other applications of diffusion models</a:t>
            </a:r>
          </a:p>
        </p:txBody>
      </p:sp>
      <p:sp>
        <p:nvSpPr>
          <p:cNvPr id="3" name="Content Placeholder 2">
            <a:extLst>
              <a:ext uri="{FF2B5EF4-FFF2-40B4-BE49-F238E27FC236}">
                <a16:creationId xmlns:a16="http://schemas.microsoft.com/office/drawing/2014/main" id="{9A8ABC98-577D-A369-00B5-96CA8E9170FB}"/>
              </a:ext>
            </a:extLst>
          </p:cNvPr>
          <p:cNvSpPr>
            <a:spLocks noGrp="1"/>
          </p:cNvSpPr>
          <p:nvPr>
            <p:ph idx="1"/>
          </p:nvPr>
        </p:nvSpPr>
        <p:spPr>
          <a:xfrm>
            <a:off x="609600" y="1600201"/>
            <a:ext cx="10972800" cy="850899"/>
          </a:xfrm>
        </p:spPr>
        <p:txBody>
          <a:bodyPr/>
          <a:lstStyle/>
          <a:p>
            <a:r>
              <a:rPr lang="en-US" dirty="0" err="1"/>
              <a:t>Uncropping</a:t>
            </a:r>
            <a:endParaRPr lang="en-US" dirty="0"/>
          </a:p>
        </p:txBody>
      </p:sp>
      <p:pic>
        <p:nvPicPr>
          <p:cNvPr id="2050" name="Picture 2">
            <a:extLst>
              <a:ext uri="{FF2B5EF4-FFF2-40B4-BE49-F238E27FC236}">
                <a16:creationId xmlns:a16="http://schemas.microsoft.com/office/drawing/2014/main" id="{AA2BD18A-61F8-A7BD-A00C-41A4C38243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00" y="2538413"/>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4A97309C-1D07-085F-0C3B-8F1FEF0C4E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9217" y="2538413"/>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C78B6EAD-6C97-85C5-C5B8-4D2CB5A2E9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9134" y="2538413"/>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7551465F-EB1A-41C6-06F7-F64D75124F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09050" y="2538413"/>
            <a:ext cx="2438400" cy="2438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16B43B7-69BB-F5B6-B65E-1A977DCF9379}"/>
              </a:ext>
            </a:extLst>
          </p:cNvPr>
          <p:cNvSpPr txBox="1"/>
          <p:nvPr/>
        </p:nvSpPr>
        <p:spPr>
          <a:xfrm>
            <a:off x="234950" y="6152634"/>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82333"/>
                </a:solidFill>
                <a:effectLst/>
                <a:uLnTx/>
                <a:uFillTx/>
                <a:latin typeface="Myriad Pro"/>
                <a:ea typeface="+mn-ea"/>
                <a:cs typeface="+mn-cs"/>
                <a:hlinkClick r:id="rId6"/>
              </a:rPr>
              <a:t>Palette: Image-to-Image Diffusion Models</a:t>
            </a:r>
            <a:endParaRPr kumimoji="0" lang="en-US" sz="1800" b="1" i="0" u="none" strike="noStrike" kern="1200" cap="none" spc="0" normalizeH="0" baseline="0" noProof="0" dirty="0">
              <a:ln>
                <a:noFill/>
              </a:ln>
              <a:solidFill>
                <a:srgbClr val="082333"/>
              </a:solidFill>
              <a:effectLst/>
              <a:uLnTx/>
              <a:uFillTx/>
              <a:latin typeface="Myriad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82333"/>
                </a:solidFill>
                <a:effectLst/>
                <a:uLnTx/>
                <a:uFillTx/>
                <a:latin typeface="Myriad Pro"/>
                <a:ea typeface="+mn-ea"/>
                <a:cs typeface="+mn-cs"/>
              </a:rPr>
              <a:t>Saharia</a:t>
            </a:r>
            <a:r>
              <a:rPr kumimoji="0" lang="en-US" sz="1800" b="0" i="0" u="none" strike="noStrike" kern="1200" cap="none" spc="0" normalizeH="0" baseline="0" noProof="0" dirty="0">
                <a:ln>
                  <a:noFill/>
                </a:ln>
                <a:solidFill>
                  <a:srgbClr val="082333"/>
                </a:solidFill>
                <a:effectLst/>
                <a:uLnTx/>
                <a:uFillTx/>
                <a:latin typeface="Myriad Pro"/>
                <a:ea typeface="+mn-ea"/>
                <a:cs typeface="+mn-cs"/>
              </a:rPr>
              <a:t> et al. </a:t>
            </a:r>
            <a:r>
              <a:rPr kumimoji="0" lang="en-US" sz="1800" b="0" i="0" u="none" strike="noStrike" kern="1200" cap="none" spc="0" normalizeH="0" baseline="0" noProof="0" dirty="0" err="1">
                <a:ln>
                  <a:noFill/>
                </a:ln>
                <a:solidFill>
                  <a:srgbClr val="082333"/>
                </a:solidFill>
                <a:effectLst/>
                <a:uLnTx/>
                <a:uFillTx/>
                <a:latin typeface="Myriad Pro"/>
                <a:ea typeface="+mn-ea"/>
                <a:cs typeface="+mn-cs"/>
              </a:rPr>
              <a:t>arXiv</a:t>
            </a:r>
            <a:r>
              <a:rPr kumimoji="0" lang="en-US" sz="1800" b="0" i="0" u="none" strike="noStrike" kern="1200" cap="none" spc="0" normalizeH="0" baseline="0" noProof="0" dirty="0">
                <a:ln>
                  <a:noFill/>
                </a:ln>
                <a:solidFill>
                  <a:srgbClr val="082333"/>
                </a:solidFill>
                <a:effectLst/>
                <a:uLnTx/>
                <a:uFillTx/>
                <a:latin typeface="Myriad Pro"/>
                <a:ea typeface="+mn-ea"/>
                <a:cs typeface="+mn-cs"/>
              </a:rPr>
              <a:t> 2022.</a:t>
            </a:r>
            <a:endParaRPr kumimoji="0" lang="en-US" sz="1800" b="1" i="0" u="none" strike="noStrike" kern="1200" cap="none" spc="0" normalizeH="0" baseline="0" noProof="0" dirty="0">
              <a:ln>
                <a:noFill/>
              </a:ln>
              <a:solidFill>
                <a:srgbClr val="082333"/>
              </a:solidFill>
              <a:effectLst/>
              <a:uLnTx/>
              <a:uFillTx/>
              <a:latin typeface="Myriad Pro"/>
              <a:ea typeface="+mn-ea"/>
              <a:cs typeface="+mn-cs"/>
            </a:endParaRPr>
          </a:p>
        </p:txBody>
      </p:sp>
      <p:sp>
        <p:nvSpPr>
          <p:cNvPr id="7" name="TextBox 6">
            <a:extLst>
              <a:ext uri="{FF2B5EF4-FFF2-40B4-BE49-F238E27FC236}">
                <a16:creationId xmlns:a16="http://schemas.microsoft.com/office/drawing/2014/main" id="{B8FDA302-91E6-3EA4-9026-4C2E10FF3E9D}"/>
              </a:ext>
            </a:extLst>
          </p:cNvPr>
          <p:cNvSpPr txBox="1"/>
          <p:nvPr/>
        </p:nvSpPr>
        <p:spPr>
          <a:xfrm>
            <a:off x="1568449" y="5376346"/>
            <a:ext cx="905510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yriad Pro"/>
                <a:ea typeface="+mn-ea"/>
                <a:cs typeface="+mn-cs"/>
              </a:rPr>
              <a:t>Progressively zooming out. The most zoomed-in image is the input</a:t>
            </a:r>
          </a:p>
        </p:txBody>
      </p:sp>
    </p:spTree>
    <p:extLst>
      <p:ext uri="{BB962C8B-B14F-4D97-AF65-F5344CB8AC3E}">
        <p14:creationId xmlns:p14="http://schemas.microsoft.com/office/powerpoint/2010/main" val="182131158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DA7B5-617D-F776-9BC7-6A117DB1848A}"/>
              </a:ext>
            </a:extLst>
          </p:cNvPr>
          <p:cNvSpPr>
            <a:spLocks noGrp="1"/>
          </p:cNvSpPr>
          <p:nvPr>
            <p:ph type="title"/>
          </p:nvPr>
        </p:nvSpPr>
        <p:spPr/>
        <p:txBody>
          <a:bodyPr/>
          <a:lstStyle/>
          <a:p>
            <a:r>
              <a:rPr lang="en-US" dirty="0"/>
              <a:t>Other applications of diffusion models</a:t>
            </a:r>
          </a:p>
        </p:txBody>
      </p:sp>
      <p:sp>
        <p:nvSpPr>
          <p:cNvPr id="3" name="Content Placeholder 2">
            <a:extLst>
              <a:ext uri="{FF2B5EF4-FFF2-40B4-BE49-F238E27FC236}">
                <a16:creationId xmlns:a16="http://schemas.microsoft.com/office/drawing/2014/main" id="{863B8397-1505-78C2-CF7C-ABA396A43490}"/>
              </a:ext>
            </a:extLst>
          </p:cNvPr>
          <p:cNvSpPr>
            <a:spLocks noGrp="1"/>
          </p:cNvSpPr>
          <p:nvPr>
            <p:ph idx="1"/>
          </p:nvPr>
        </p:nvSpPr>
        <p:spPr>
          <a:xfrm>
            <a:off x="609600" y="1600201"/>
            <a:ext cx="10972800" cy="1238249"/>
          </a:xfrm>
        </p:spPr>
        <p:txBody>
          <a:bodyPr/>
          <a:lstStyle/>
          <a:p>
            <a:r>
              <a:rPr lang="en-US" dirty="0"/>
              <a:t>Colorization</a:t>
            </a:r>
          </a:p>
        </p:txBody>
      </p:sp>
      <p:pic>
        <p:nvPicPr>
          <p:cNvPr id="3074" name="Picture 2">
            <a:extLst>
              <a:ext uri="{FF2B5EF4-FFF2-40B4-BE49-F238E27FC236}">
                <a16:creationId xmlns:a16="http://schemas.microsoft.com/office/drawing/2014/main" id="{A1B38839-2FCB-54CD-EBA8-24196EE09D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8200" y="2503390"/>
            <a:ext cx="7975600" cy="285134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63DEAD7-762C-3492-7A62-DC7D1F9841FD}"/>
              </a:ext>
            </a:extLst>
          </p:cNvPr>
          <p:cNvSpPr txBox="1"/>
          <p:nvPr/>
        </p:nvSpPr>
        <p:spPr>
          <a:xfrm>
            <a:off x="234950" y="6152634"/>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82333"/>
                </a:solidFill>
                <a:effectLst/>
                <a:uLnTx/>
                <a:uFillTx/>
                <a:latin typeface="Myriad Pro"/>
                <a:ea typeface="+mn-ea"/>
                <a:cs typeface="+mn-cs"/>
                <a:hlinkClick r:id="rId3"/>
              </a:rPr>
              <a:t>Palette: Image-to-Image Diffusion Models</a:t>
            </a:r>
            <a:endParaRPr kumimoji="0" lang="en-US" sz="1800" b="1" i="0" u="none" strike="noStrike" kern="1200" cap="none" spc="0" normalizeH="0" baseline="0" noProof="0" dirty="0">
              <a:ln>
                <a:noFill/>
              </a:ln>
              <a:solidFill>
                <a:srgbClr val="082333"/>
              </a:solidFill>
              <a:effectLst/>
              <a:uLnTx/>
              <a:uFillTx/>
              <a:latin typeface="Myriad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82333"/>
                </a:solidFill>
                <a:effectLst/>
                <a:uLnTx/>
                <a:uFillTx/>
                <a:latin typeface="Myriad Pro"/>
                <a:ea typeface="+mn-ea"/>
                <a:cs typeface="+mn-cs"/>
              </a:rPr>
              <a:t>Saharia</a:t>
            </a:r>
            <a:r>
              <a:rPr kumimoji="0" lang="en-US" sz="1800" b="0" i="0" u="none" strike="noStrike" kern="1200" cap="none" spc="0" normalizeH="0" baseline="0" noProof="0" dirty="0">
                <a:ln>
                  <a:noFill/>
                </a:ln>
                <a:solidFill>
                  <a:srgbClr val="082333"/>
                </a:solidFill>
                <a:effectLst/>
                <a:uLnTx/>
                <a:uFillTx/>
                <a:latin typeface="Myriad Pro"/>
                <a:ea typeface="+mn-ea"/>
                <a:cs typeface="+mn-cs"/>
              </a:rPr>
              <a:t> et al. </a:t>
            </a:r>
            <a:r>
              <a:rPr kumimoji="0" lang="en-US" sz="1800" b="0" i="0" u="none" strike="noStrike" kern="1200" cap="none" spc="0" normalizeH="0" baseline="0" noProof="0" dirty="0" err="1">
                <a:ln>
                  <a:noFill/>
                </a:ln>
                <a:solidFill>
                  <a:srgbClr val="082333"/>
                </a:solidFill>
                <a:effectLst/>
                <a:uLnTx/>
                <a:uFillTx/>
                <a:latin typeface="Myriad Pro"/>
                <a:ea typeface="+mn-ea"/>
                <a:cs typeface="+mn-cs"/>
              </a:rPr>
              <a:t>arXiv</a:t>
            </a:r>
            <a:r>
              <a:rPr kumimoji="0" lang="en-US" sz="1800" b="0" i="0" u="none" strike="noStrike" kern="1200" cap="none" spc="0" normalizeH="0" baseline="0" noProof="0" dirty="0">
                <a:ln>
                  <a:noFill/>
                </a:ln>
                <a:solidFill>
                  <a:srgbClr val="082333"/>
                </a:solidFill>
                <a:effectLst/>
                <a:uLnTx/>
                <a:uFillTx/>
                <a:latin typeface="Myriad Pro"/>
                <a:ea typeface="+mn-ea"/>
                <a:cs typeface="+mn-cs"/>
              </a:rPr>
              <a:t> 2022.</a:t>
            </a:r>
            <a:endParaRPr kumimoji="0" lang="en-US" sz="1800" b="1" i="0" u="none" strike="noStrike" kern="1200" cap="none" spc="0" normalizeH="0" baseline="0" noProof="0" dirty="0">
              <a:ln>
                <a:noFill/>
              </a:ln>
              <a:solidFill>
                <a:srgbClr val="082333"/>
              </a:solidFill>
              <a:effectLst/>
              <a:uLnTx/>
              <a:uFillTx/>
              <a:latin typeface="Myriad Pro"/>
              <a:ea typeface="+mn-ea"/>
              <a:cs typeface="+mn-cs"/>
            </a:endParaRPr>
          </a:p>
        </p:txBody>
      </p:sp>
    </p:spTree>
    <p:extLst>
      <p:ext uri="{BB962C8B-B14F-4D97-AF65-F5344CB8AC3E}">
        <p14:creationId xmlns:p14="http://schemas.microsoft.com/office/powerpoint/2010/main" val="35524270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02467-CD1B-D8EF-D47E-8C692A133B5C}"/>
              </a:ext>
            </a:extLst>
          </p:cNvPr>
          <p:cNvSpPr>
            <a:spLocks noGrp="1"/>
          </p:cNvSpPr>
          <p:nvPr>
            <p:ph type="title"/>
          </p:nvPr>
        </p:nvSpPr>
        <p:spPr/>
        <p:txBody>
          <a:bodyPr/>
          <a:lstStyle/>
          <a:p>
            <a:r>
              <a:rPr lang="en-US" dirty="0"/>
              <a:t>Other applications of diffusion models</a:t>
            </a:r>
          </a:p>
        </p:txBody>
      </p:sp>
      <p:sp>
        <p:nvSpPr>
          <p:cNvPr id="3" name="Content Placeholder 2">
            <a:extLst>
              <a:ext uri="{FF2B5EF4-FFF2-40B4-BE49-F238E27FC236}">
                <a16:creationId xmlns:a16="http://schemas.microsoft.com/office/drawing/2014/main" id="{E9B65135-C14C-39F4-1921-67D7018973CA}"/>
              </a:ext>
            </a:extLst>
          </p:cNvPr>
          <p:cNvSpPr>
            <a:spLocks noGrp="1"/>
          </p:cNvSpPr>
          <p:nvPr>
            <p:ph idx="1"/>
          </p:nvPr>
        </p:nvSpPr>
        <p:spPr>
          <a:xfrm>
            <a:off x="609600" y="1600201"/>
            <a:ext cx="10972800" cy="902377"/>
          </a:xfrm>
        </p:spPr>
        <p:txBody>
          <a:bodyPr/>
          <a:lstStyle/>
          <a:p>
            <a:r>
              <a:rPr lang="en-US" dirty="0"/>
              <a:t>Inpainting</a:t>
            </a:r>
          </a:p>
        </p:txBody>
      </p:sp>
      <p:pic>
        <p:nvPicPr>
          <p:cNvPr id="4098" name="Picture 2">
            <a:extLst>
              <a:ext uri="{FF2B5EF4-FFF2-40B4-BE49-F238E27FC236}">
                <a16:creationId xmlns:a16="http://schemas.microsoft.com/office/drawing/2014/main" id="{EA8BFD6D-4B82-B041-5A17-65964F02C0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250" y="2502578"/>
            <a:ext cx="8699500" cy="311014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1980BB5-1EE1-D815-F8ED-3336171F2F9A}"/>
              </a:ext>
            </a:extLst>
          </p:cNvPr>
          <p:cNvSpPr txBox="1"/>
          <p:nvPr/>
        </p:nvSpPr>
        <p:spPr>
          <a:xfrm>
            <a:off x="234950" y="6152634"/>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82333"/>
                </a:solidFill>
                <a:effectLst/>
                <a:uLnTx/>
                <a:uFillTx/>
                <a:latin typeface="Myriad Pro"/>
                <a:ea typeface="+mn-ea"/>
                <a:cs typeface="+mn-cs"/>
                <a:hlinkClick r:id="rId3"/>
              </a:rPr>
              <a:t>Palette: Image-to-Image Diffusion Models</a:t>
            </a:r>
            <a:endParaRPr kumimoji="0" lang="en-US" sz="1800" b="1" i="0" u="none" strike="noStrike" kern="1200" cap="none" spc="0" normalizeH="0" baseline="0" noProof="0" dirty="0">
              <a:ln>
                <a:noFill/>
              </a:ln>
              <a:solidFill>
                <a:srgbClr val="082333"/>
              </a:solidFill>
              <a:effectLst/>
              <a:uLnTx/>
              <a:uFillTx/>
              <a:latin typeface="Myriad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82333"/>
                </a:solidFill>
                <a:effectLst/>
                <a:uLnTx/>
                <a:uFillTx/>
                <a:latin typeface="Myriad Pro"/>
                <a:ea typeface="+mn-ea"/>
                <a:cs typeface="+mn-cs"/>
              </a:rPr>
              <a:t>Saharia</a:t>
            </a:r>
            <a:r>
              <a:rPr kumimoji="0" lang="en-US" sz="1800" b="0" i="0" u="none" strike="noStrike" kern="1200" cap="none" spc="0" normalizeH="0" baseline="0" noProof="0" dirty="0">
                <a:ln>
                  <a:noFill/>
                </a:ln>
                <a:solidFill>
                  <a:srgbClr val="082333"/>
                </a:solidFill>
                <a:effectLst/>
                <a:uLnTx/>
                <a:uFillTx/>
                <a:latin typeface="Myriad Pro"/>
                <a:ea typeface="+mn-ea"/>
                <a:cs typeface="+mn-cs"/>
              </a:rPr>
              <a:t> et al. </a:t>
            </a:r>
            <a:r>
              <a:rPr kumimoji="0" lang="en-US" sz="1800" b="0" i="0" u="none" strike="noStrike" kern="1200" cap="none" spc="0" normalizeH="0" baseline="0" noProof="0" dirty="0" err="1">
                <a:ln>
                  <a:noFill/>
                </a:ln>
                <a:solidFill>
                  <a:srgbClr val="082333"/>
                </a:solidFill>
                <a:effectLst/>
                <a:uLnTx/>
                <a:uFillTx/>
                <a:latin typeface="Myriad Pro"/>
                <a:ea typeface="+mn-ea"/>
                <a:cs typeface="+mn-cs"/>
              </a:rPr>
              <a:t>arXiv</a:t>
            </a:r>
            <a:r>
              <a:rPr kumimoji="0" lang="en-US" sz="1800" b="0" i="0" u="none" strike="noStrike" kern="1200" cap="none" spc="0" normalizeH="0" baseline="0" noProof="0" dirty="0">
                <a:ln>
                  <a:noFill/>
                </a:ln>
                <a:solidFill>
                  <a:srgbClr val="082333"/>
                </a:solidFill>
                <a:effectLst/>
                <a:uLnTx/>
                <a:uFillTx/>
                <a:latin typeface="Myriad Pro"/>
                <a:ea typeface="+mn-ea"/>
                <a:cs typeface="+mn-cs"/>
              </a:rPr>
              <a:t> 2022.</a:t>
            </a:r>
            <a:endParaRPr kumimoji="0" lang="en-US" sz="1800" b="1" i="0" u="none" strike="noStrike" kern="1200" cap="none" spc="0" normalizeH="0" baseline="0" noProof="0" dirty="0">
              <a:ln>
                <a:noFill/>
              </a:ln>
              <a:solidFill>
                <a:srgbClr val="082333"/>
              </a:solidFill>
              <a:effectLst/>
              <a:uLnTx/>
              <a:uFillTx/>
              <a:latin typeface="Myriad Pro"/>
              <a:ea typeface="+mn-ea"/>
              <a:cs typeface="+mn-cs"/>
            </a:endParaRPr>
          </a:p>
        </p:txBody>
      </p:sp>
    </p:spTree>
    <p:extLst>
      <p:ext uri="{BB962C8B-B14F-4D97-AF65-F5344CB8AC3E}">
        <p14:creationId xmlns:p14="http://schemas.microsoft.com/office/powerpoint/2010/main" val="7990604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0.18.0.1621"/>
  <p:tag name="SLIDO_PRESENTATION_ID" val="00000000-0000-0000-0000-000000000000"/>
  <p:tag name="SLIDO_EVENT_UUID" val="d9bcbcd4-fecb-4117-9807-8e06b1b415e8"/>
  <p:tag name="SLIDO_EVENT_SECTION_UUID" val="bfd3262e-d84d-4d51-a306-bd86cab2a73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yriad">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17302</TotalTime>
  <Words>3829</Words>
  <Application>Microsoft Office PowerPoint</Application>
  <PresentationFormat>Widescreen</PresentationFormat>
  <Paragraphs>717</Paragraphs>
  <Slides>126</Slides>
  <Notes>58</Notes>
  <HiddenSlides>11</HiddenSlides>
  <MMClips>9</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126</vt:i4>
      </vt:variant>
    </vt:vector>
  </HeadingPairs>
  <TitlesOfParts>
    <vt:vector size="137" baseType="lpstr">
      <vt:lpstr>Times New Roman</vt:lpstr>
      <vt:lpstr>Cambria Math</vt:lpstr>
      <vt:lpstr>Myriad Pro</vt:lpstr>
      <vt:lpstr>Calibri</vt:lpstr>
      <vt:lpstr>Aptos Display</vt:lpstr>
      <vt:lpstr>Arial</vt:lpstr>
      <vt:lpstr>Helvetica</vt:lpstr>
      <vt:lpstr>Aptos</vt:lpstr>
      <vt:lpstr>Helvetica Light</vt:lpstr>
      <vt:lpstr>Office Theme</vt:lpstr>
      <vt:lpstr>2_Office Theme</vt:lpstr>
      <vt:lpstr>PowerPoint Presentation</vt:lpstr>
      <vt:lpstr>PowerPoint Presentation</vt:lpstr>
      <vt:lpstr>Image Manifolds &amp; Image Generation</vt:lpstr>
      <vt:lpstr>Agenda</vt:lpstr>
      <vt:lpstr>Dimensionality Reduction</vt:lpstr>
      <vt:lpstr>Linear Dimensionality Reduction: 2D-&gt;1D</vt:lpstr>
      <vt:lpstr>Linear Dimensionality Reduction: 3D-&gt;2D</vt:lpstr>
      <vt:lpstr>Generalizing Linear Dimensionality Reduction</vt:lpstr>
      <vt:lpstr>Manifolds</vt:lpstr>
      <vt:lpstr>Autoencoders: Dimensionality Reduction for Manifolds</vt:lpstr>
      <vt:lpstr>Autoencoders: Dimensionality Reduction for Manifolds</vt:lpstr>
      <vt:lpstr>Image Manifolds</vt:lpstr>
      <vt:lpstr>The Space of All Images</vt:lpstr>
      <vt:lpstr>Natural Image Manifolds</vt:lpstr>
      <vt:lpstr>Denoising &amp; the “Nullspace” of Autoencoders</vt:lpstr>
      <vt:lpstr>Problem</vt:lpstr>
      <vt:lpstr>Image-to-Image Applications</vt:lpstr>
      <vt:lpstr>Image prediction (“structured prediction”)</vt:lpstr>
      <vt:lpstr>PowerPoint Presentation</vt:lpstr>
      <vt:lpstr>PowerPoint Presentation</vt:lpstr>
      <vt:lpstr>PowerPoint Presentation</vt:lpstr>
      <vt:lpstr>PowerPoint Presentation</vt:lpstr>
      <vt:lpstr>PowerPoint Presentation</vt:lpstr>
      <vt:lpstr>PowerPoint Presentation</vt:lpstr>
      <vt:lpstr>Recap: basic loss functions</vt:lpstr>
      <vt:lpstr>Recap: basic loss functions</vt:lpstr>
      <vt:lpstr>PowerPoint Presentation</vt:lpstr>
      <vt:lpstr>PowerPoint Presentation</vt:lpstr>
      <vt:lpstr>PowerPoint Presentation</vt:lpstr>
      <vt:lpstr>PowerPoint Presentation</vt:lpstr>
      <vt:lpstr>PowerPoint Presentation</vt:lpstr>
      <vt:lpstr>PowerPoint Presentation</vt:lpstr>
      <vt:lpstr>Better Loss Function: Sticking to the Manifold</vt:lpstr>
      <vt:lpstr>Part 3: Generative Adversarial Networks (GANs)</vt:lpstr>
      <vt:lpstr>Generative Adversarial Networks (GANs)</vt:lpstr>
      <vt:lpstr>Generative Adversarial Networks (GANs)</vt:lpstr>
      <vt:lpstr>First: Conditional GANs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More Examples of Image-to-Image Translation with GANs</vt:lpstr>
      <vt:lpstr>PowerPoint Presentation</vt:lpstr>
      <vt:lpstr>PowerPoint Presentation</vt:lpstr>
      <vt:lpstr>PowerPoint Presentation</vt:lpstr>
      <vt:lpstr>PowerPoint Presentation</vt:lpstr>
      <vt:lpstr>PowerPoint Presentation</vt:lpstr>
      <vt:lpstr>Demo</vt:lpstr>
      <vt:lpstr>PowerPoint Presentation</vt:lpstr>
      <vt:lpstr>PowerPoint Presentation</vt:lpstr>
      <vt:lpstr>PowerPoint Presentation</vt:lpstr>
      <vt:lpstr>Challenges —&gt; Solutions</vt:lpstr>
      <vt:lpstr>Unconditional GANs: Learning an image manifold for a category</vt:lpstr>
      <vt:lpstr>Unconditional GANs: Learning an image manifold for a category</vt:lpstr>
      <vt:lpstr>Unconditional GANs: Learning an image manifold for a category</vt:lpstr>
      <vt:lpstr>Unconditional GANs: Learning an image manifold for a category</vt:lpstr>
      <vt:lpstr>Example: Randomly Sampling the Space of Face Images</vt:lpstr>
      <vt:lpstr>Example: Randomly Sampling the Space of Face Images</vt:lpstr>
      <vt:lpstr>StyleGAN</vt:lpstr>
      <vt:lpstr>StyleGAN2 [2020]</vt:lpstr>
      <vt:lpstr>StyleGAN3 [2021]</vt:lpstr>
      <vt:lpstr>PowerPoint Presentation</vt:lpstr>
      <vt:lpstr>PowerPoint Presentation</vt:lpstr>
      <vt:lpstr>GANs for 3D</vt:lpstr>
      <vt:lpstr>Limitations</vt:lpstr>
      <vt:lpstr>Recall: The Space of All Images</vt:lpstr>
      <vt:lpstr>Recall: Natural Image Manifolds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Denoising diffusion neural network</vt:lpstr>
      <vt:lpstr>Generating new images</vt:lpstr>
      <vt:lpstr>PowerPoint Presentation</vt:lpstr>
      <vt:lpstr>Idea 1: add a text label as conditioning</vt:lpstr>
      <vt:lpstr>Idea 1: add a text label as conditioning</vt:lpstr>
      <vt:lpstr>Idea 2: condition using large language model</vt:lpstr>
      <vt:lpstr>Training on images + captions</vt:lpstr>
      <vt:lpstr>DALL-E 2</vt:lpstr>
      <vt:lpstr>Imagen</vt:lpstr>
      <vt:lpstr>Other applications of diffusion models</vt:lpstr>
      <vt:lpstr>Other applications of diffusion models</vt:lpstr>
      <vt:lpstr>Other applications of diffusion models</vt:lpstr>
      <vt:lpstr>DreamFusion: Text-to-3D using 2D Diffusion</vt:lpstr>
      <vt:lpstr>PowerPoint Presentation</vt:lpstr>
      <vt:lpstr>PowerPoint Presentation</vt:lpstr>
      <vt:lpstr>PowerPoint Presentation</vt:lpstr>
      <vt:lpstr>Personalized Residuals for Concept-Driven Text-to-Image Generation</vt:lpstr>
      <vt:lpstr>Motivation</vt:lpstr>
      <vt:lpstr>Background: diffusion model</vt:lpstr>
      <vt:lpstr>Personalization approaches</vt:lpstr>
      <vt:lpstr>DreamBooth</vt:lpstr>
      <vt:lpstr>Custom Diffusion</vt:lpstr>
      <vt:lpstr>Textual Inversion</vt:lpstr>
      <vt:lpstr>Transformer blocks</vt:lpstr>
      <vt:lpstr>Transformer blocks</vt:lpstr>
      <vt:lpstr>Transformer blocks</vt:lpstr>
      <vt:lpstr>Our approach: personalized residuals</vt:lpstr>
      <vt:lpstr>Our approach</vt:lpstr>
      <vt:lpstr>PowerPoint Presentation</vt:lpstr>
      <vt:lpstr>Common failures</vt:lpstr>
      <vt:lpstr>Cross-attention</vt:lpstr>
      <vt:lpstr>Localized attention-guided sampling</vt:lpstr>
      <vt:lpstr>Localized attention-guided sampling</vt:lpstr>
      <vt:lpstr>LAG vs. normal sampling</vt:lpstr>
      <vt:lpstr>LAG sampling failure</vt:lpstr>
      <vt:lpstr>PowerPoint Presentation</vt:lpstr>
      <vt:lpstr>PowerPoint Presentation</vt:lpstr>
      <vt:lpstr>Comparison with GANs</vt:lpstr>
      <vt:lpstr>Text-to-image model zoo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Abe Davis</dc:creator>
  <cp:lastModifiedBy>Hays, James H</cp:lastModifiedBy>
  <cp:revision>376</cp:revision>
  <dcterms:created xsi:type="dcterms:W3CDTF">2020-04-21T19:04:00Z</dcterms:created>
  <dcterms:modified xsi:type="dcterms:W3CDTF">2026-04-13T17:46:31Z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0.18.0.1621</vt:lpwstr>
  </property>
</Properties>
</file>